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57" r:id="rId3"/>
    <p:sldId id="262" r:id="rId4"/>
    <p:sldId id="336" r:id="rId5"/>
    <p:sldId id="337" r:id="rId6"/>
    <p:sldId id="338" r:id="rId7"/>
    <p:sldId id="339" r:id="rId8"/>
    <p:sldId id="340" r:id="rId9"/>
    <p:sldId id="341" r:id="rId10"/>
    <p:sldId id="345" r:id="rId11"/>
    <p:sldId id="342" r:id="rId12"/>
    <p:sldId id="346" r:id="rId13"/>
    <p:sldId id="347" r:id="rId14"/>
    <p:sldId id="349" r:id="rId15"/>
    <p:sldId id="348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25A1D-D59B-FC28-20D8-1390F04D2AA5}" name="Agate Development" initials="AD" userId="Agate Development" providerId="None"/>
  <p188:author id="{2A95A230-7EA7-8227-3E2B-08EC68339622}" name="Marilyn Isaacks" initials="MI" userId="S::isaacks@agatepub.onmicrosoft.com::0364ad1e-3287-43f4-bbe5-39165916fc92" providerId="AD"/>
  <p188:author id="{00DB3184-8DB4-C7A8-6E01-E98291DFE131}" name="Thomas H. Cormen" initials="THC" userId="S::d32210h@dartmouth.edu::9d023bd1-fe87-435b-8ffc-424b678b2c3a" providerId="AD"/>
  <p188:author id="{D0571EF0-6B3A-9ED5-88C6-34874A2A4F47}" name="Agate" initials="A" userId="Agat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2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87075"/>
  </p:normalViewPr>
  <p:slideViewPr>
    <p:cSldViewPr snapToGrid="0">
      <p:cViewPr varScale="1">
        <p:scale>
          <a:sx n="106" d="100"/>
          <a:sy n="106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3521-282F-442E-B43D-ADCE94B9474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5B2B-5621-4549-B656-A9B498A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6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0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005-645B-4665-ADC2-31DA47FB0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2442" y="1122364"/>
            <a:ext cx="6925559" cy="529213"/>
          </a:xfrm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7C1C612A-DB61-4EB7-ABA7-7493762B6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2838" r="4670" b="2713"/>
          <a:stretch/>
        </p:blipFill>
        <p:spPr>
          <a:xfrm>
            <a:off x="1524000" y="1119002"/>
            <a:ext cx="2058187" cy="2384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2DAF0E-7F97-47E4-919E-4CF4629FD5A0}"/>
              </a:ext>
            </a:extLst>
          </p:cNvPr>
          <p:cNvSpPr/>
          <p:nvPr userDrawn="1"/>
        </p:nvSpPr>
        <p:spPr>
          <a:xfrm>
            <a:off x="1523998" y="3608761"/>
            <a:ext cx="9144000" cy="631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C4A1-10DC-424A-92E6-D29D8958AD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3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FE3554-0961-4EC3-8E67-0ADD6F729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3864" y="1803401"/>
            <a:ext cx="6924137" cy="1700213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4000">
                <a:solidFill>
                  <a:schemeClr val="accent1"/>
                </a:solidFill>
                <a:latin typeface="+mj-lt"/>
              </a:defRPr>
            </a:lvl2pPr>
            <a:lvl3pPr>
              <a:defRPr sz="4000">
                <a:solidFill>
                  <a:schemeClr val="accent1"/>
                </a:solidFill>
                <a:latin typeface="+mj-lt"/>
              </a:defRPr>
            </a:lvl3pPr>
            <a:lvl4pPr>
              <a:defRPr sz="4000">
                <a:solidFill>
                  <a:schemeClr val="accent1"/>
                </a:solidFill>
                <a:latin typeface="+mj-lt"/>
              </a:defRPr>
            </a:lvl4pPr>
            <a:lvl5pPr>
              <a:defRPr sz="4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EB84AB-3E80-4999-8364-D47C69B98A4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56232"/>
            <a:ext cx="10515602" cy="4142232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1129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A54-511D-4B47-A8C1-E73BC66A8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1022-59EB-4069-B08D-98C22102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305B-2464-42AA-BB2A-4AF70228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FC86AA-20C0-4B07-9897-057ED775F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7984911-9300-4852-A0CB-CB3247D6B5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35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624-2FD8-4379-9172-06D593D6E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0D115-B69A-42D4-A9C3-F3D989363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effectLst>
            <a:softEdge rad="63500"/>
          </a:effectLst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5C395-1E09-4915-AE2A-CD60CFE2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105634-19EE-4A5E-94E5-65EFA74F2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057AB1-3009-45DF-B96E-F14D57733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96A-8A98-452D-9CE5-E9DDF01BB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13F0-59E0-446C-8D87-4C46E086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B5EF5-0D25-4A20-981B-36CA8BD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9BC4317-89C4-44E7-827D-A3E29B289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1228-0816-46E0-9E58-C0387CF785F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D2C2-37C2-4E32-9938-4D35DC16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EE289-626E-45FD-AF65-9E4A3575D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27474A-38C9-4DD0-9A7A-36CFBB6946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8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B79-CA3E-4F3F-A5B2-FE7A09200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63E7-E607-45DD-AE33-C7E73E80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328B-CAB5-4A92-89E7-EBA8C794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/>
          <a:lstStyle/>
          <a:p>
            <a:fld id="{1C97C5FE-EAAB-4B0D-9845-9B0C19A6F8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B132AD-A6F8-4660-87E1-C8F491715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ty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5C5-8FDF-4D5C-A928-4922BE63B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FDC964-152D-4CFF-B12F-C7753D27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2E2E86-84C9-4267-84BD-4CC0329019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94495F-31EC-4113-BF41-CEDCAB691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2" y="1857375"/>
            <a:ext cx="10515600" cy="4109792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/>
            </a:lvl1pPr>
            <a:lvl2pPr marL="342900" indent="-342900">
              <a:buFont typeface="Arial" panose="020B0604020202020204" pitchFamily="34" charset="0"/>
              <a:buChar char="•"/>
              <a:defRPr sz="2800"/>
            </a:lvl2pPr>
            <a:lvl3pPr marL="685800" indent="-342900">
              <a:buFont typeface="Wingdings" panose="05000000000000000000" pitchFamily="2" charset="2"/>
              <a:buChar char="§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5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/>
            </a:lvl1pPr>
            <a:lvl2pPr>
              <a:defRPr/>
            </a:lvl2pPr>
            <a:lvl3pPr marL="1143014" indent="-228603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6F1D1AC-8D33-47A4-A3EA-FF1F5C27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5589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9D1DCB4C-C2E0-4956-8D74-6C794C695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589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D29091F-5D3A-4094-9F91-122FDF80A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2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3B0F4950-46D0-44AB-88B4-1935F91F2F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2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3C590C0C-67F6-4B0E-AB8B-E7BA03B0FB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6895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D4B32A8-4AFA-4DBB-9397-B8489318FE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6895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295334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 descr="Badge 6 with solid fill">
            <a:extLst>
              <a:ext uri="{FF2B5EF4-FFF2-40B4-BE49-F238E27FC236}">
                <a16:creationId xmlns:a16="http://schemas.microsoft.com/office/drawing/2014/main" id="{470F2841-B0CC-41DA-8FAB-267381961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645" y="3909967"/>
            <a:ext cx="423819" cy="423819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172863AC-07AE-4D8A-A3B1-CD134449B3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18" y="1800282"/>
            <a:ext cx="423819" cy="423819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02D116A2-3EE9-4ABD-BAB5-67D0B1779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141" y="1800282"/>
            <a:ext cx="423819" cy="423819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F09FF110-59DA-4D50-B3F8-B01CCE209C3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6645" y="1800282"/>
            <a:ext cx="423819" cy="423819"/>
          </a:xfrm>
          <a:prstGeom prst="rect">
            <a:avLst/>
          </a:prstGeom>
        </p:spPr>
      </p:pic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A4F3583E-82D5-4230-8F59-37C1BE0D194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7141" y="3909967"/>
            <a:ext cx="423819" cy="423819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5BD67A39-C562-4210-989C-99484F84D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618" y="3909967"/>
            <a:ext cx="423819" cy="42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3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5FAE22-0F09-4124-AA37-973A311F4769}"/>
              </a:ext>
            </a:extLst>
          </p:cNvPr>
          <p:cNvSpPr/>
          <p:nvPr userDrawn="1"/>
        </p:nvSpPr>
        <p:spPr>
          <a:xfrm>
            <a:off x="7494307" y="1825625"/>
            <a:ext cx="3859492" cy="415097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274" y="2073898"/>
            <a:ext cx="3403076" cy="367645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6524133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0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501170"/>
            <a:ext cx="5157787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9DAD1-FBEF-4427-8A13-607A13DE5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6844FE-57F2-436B-8575-50A053021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F80CAB-75A1-4094-B904-98EBEC514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1701801"/>
            <a:ext cx="5157787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ECB045D-FF31-473E-8D55-CD9220846A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701801"/>
            <a:ext cx="5183189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32976"/>
            <a:ext cx="5157787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3032976"/>
            <a:ext cx="5183188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4F47F-B911-4BAA-88A8-D2DF8843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1693983"/>
            <a:ext cx="10518777" cy="1325563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6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CAE6F6-5470-4594-988C-6EB0124E84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12EBE07-C462-4B9A-9728-C2FBB1BBB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0A29-DA17-41F6-9A0D-B4C11EEE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0BAE3-D4D2-4A90-8303-9A2DBA59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5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028D1E9-E7DF-4F9F-AE31-E939DF16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11953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77" r:id="rId5"/>
    <p:sldLayoutId id="2147483652" r:id="rId6"/>
    <p:sldLayoutId id="2147483678" r:id="rId7"/>
    <p:sldLayoutId id="2147483653" r:id="rId8"/>
    <p:sldLayoutId id="2147483660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11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29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342900" algn="l" defTabSz="91441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287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40A-D2F5-45EF-8E4B-57EDFD6F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61163F-A49B-49D8-8598-2853F3B06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FOURTH EDITION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09A4-CAF2-4B1A-A105-1B8CCA91B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EXAMPLE: I</a:t>
            </a:r>
            <a:r>
              <a:rPr lang="en-US" sz="3600" dirty="0"/>
              <a:t>NSERTION</a:t>
            </a:r>
            <a:r>
              <a:rPr lang="en-US" dirty="0"/>
              <a:t>-S</a:t>
            </a:r>
            <a:r>
              <a:rPr lang="en-US" sz="3600" dirty="0"/>
              <a:t>ORT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B9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897"/>
                <a:ext cx="10515600" cy="4944211"/>
              </a:xfrm>
            </p:spPr>
            <p:txBody>
              <a:bodyPr/>
              <a:lstStyle/>
              <a:p>
                <a:r>
                  <a:rPr lang="en-US" sz="2800" dirty="0"/>
                  <a:t>Because at least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sz="2800" dirty="0"/>
                  <a:t> values must pass through at least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sz="2800" dirty="0"/>
                  <a:t> positions, the line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+1]=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executes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/3)(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800" dirty="0"/>
                  <a:t> times, which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For this input, I</a:t>
                </a:r>
                <a:r>
                  <a:rPr lang="en-US" sz="2400" dirty="0"/>
                  <a:t>NSERTION</a:t>
                </a:r>
                <a:r>
                  <a:rPr lang="en-US" sz="2800" dirty="0"/>
                  <a:t>-S</a:t>
                </a:r>
                <a:r>
                  <a:rPr lang="en-US" sz="2400" dirty="0"/>
                  <a:t>ORT</a:t>
                </a:r>
                <a:r>
                  <a:rPr lang="en-US" sz="2800" dirty="0"/>
                  <a:t> takes time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000" dirty="0"/>
              </a:p>
              <a:p>
                <a:r>
                  <a:rPr lang="en-US" dirty="0"/>
                  <a:t>Since we have shown that I</a:t>
                </a:r>
                <a:r>
                  <a:rPr lang="en-US" sz="2400" dirty="0"/>
                  <a:t>NSERTION</a:t>
                </a:r>
                <a:r>
                  <a:rPr lang="en-US" dirty="0"/>
                  <a:t>-S</a:t>
                </a:r>
                <a:r>
                  <a:rPr lang="en-US" sz="2400" dirty="0"/>
                  <a:t>ORT</a:t>
                </a:r>
                <a:r>
                  <a:rPr lang="en-US" dirty="0"/>
                  <a:t> runs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in all cases and that there is an input that makes it take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we can conclude that the worst-case running time of I</a:t>
                </a:r>
                <a:r>
                  <a:rPr lang="en-US" sz="2400" dirty="0"/>
                  <a:t>NSERTION</a:t>
                </a:r>
                <a:r>
                  <a:rPr lang="en-US" dirty="0"/>
                  <a:t>-S</a:t>
                </a:r>
                <a:r>
                  <a:rPr lang="en-US" sz="2400" dirty="0"/>
                  <a:t>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000" dirty="0"/>
              </a:p>
              <a:p>
                <a:r>
                  <a:rPr lang="en-US" dirty="0"/>
                  <a:t>The constant factors for the upper and lower bounds may differ. That doesn’t matter.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897"/>
                <a:ext cx="10515600" cy="4944211"/>
              </a:xfrm>
              <a:blipFill>
                <a:blip r:embed="rId3"/>
                <a:stretch>
                  <a:fillRect l="-1217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02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7ACC8A4-28F8-48B2-A132-28821174C54A}"/>
              </a:ext>
            </a:extLst>
          </p:cNvPr>
          <p:cNvGrpSpPr/>
          <p:nvPr/>
        </p:nvGrpSpPr>
        <p:grpSpPr>
          <a:xfrm>
            <a:off x="7148945" y="1919348"/>
            <a:ext cx="4802386" cy="4815696"/>
            <a:chOff x="6879430" y="1781299"/>
            <a:chExt cx="4905647" cy="4953745"/>
          </a:xfrm>
        </p:grpSpPr>
        <p:sp>
          <p:nvSpPr>
            <p:cNvPr id="12" name="Content Placeholder 6">
              <a:extLst>
                <a:ext uri="{FF2B5EF4-FFF2-40B4-BE49-F238E27FC236}">
                  <a16:creationId xmlns:a16="http://schemas.microsoft.com/office/drawing/2014/main" id="{8AC2E5D7-3AD1-425D-9985-A1A9E4D73EF0}"/>
                </a:ext>
              </a:extLst>
            </p:cNvPr>
            <p:cNvSpPr txBox="1">
              <a:spLocks/>
            </p:cNvSpPr>
            <p:nvPr/>
          </p:nvSpPr>
          <p:spPr>
            <a:xfrm>
              <a:off x="6879430" y="1781299"/>
              <a:ext cx="4905647" cy="4953745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 anchorCtr="1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6DC47377-EFE3-4E61-8194-C4E5F73B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861" y="1919348"/>
              <a:ext cx="4616784" cy="467764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B5E4FA-04E2-410A-B59E-E51EF61C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1" dirty="0"/>
              <a:t>O</a:t>
            </a:r>
            <a:r>
              <a:rPr lang="en-US" dirty="0"/>
              <a:t>-notation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1510-2066-4208-AF3B-C66082806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D9D25C6A-7BA3-429C-BCC7-BCEBA1EBC6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43" b="6891"/>
          <a:stretch/>
        </p:blipFill>
        <p:spPr>
          <a:xfrm>
            <a:off x="1388930" y="2218546"/>
            <a:ext cx="3383096" cy="338242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C3054-F35A-47FB-96EB-2BC523F90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0" y="1104955"/>
            <a:ext cx="8820214" cy="814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D28D7-EFAB-4419-A73A-FB101C35DE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87"/>
          <a:stretch/>
        </p:blipFill>
        <p:spPr>
          <a:xfrm>
            <a:off x="839790" y="5778440"/>
            <a:ext cx="6039640" cy="8382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91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61982E-6316-4807-B4B3-D943EDCFA662}"/>
              </a:ext>
            </a:extLst>
          </p:cNvPr>
          <p:cNvGrpSpPr/>
          <p:nvPr/>
        </p:nvGrpSpPr>
        <p:grpSpPr>
          <a:xfrm>
            <a:off x="7148945" y="1919348"/>
            <a:ext cx="4802386" cy="4815696"/>
            <a:chOff x="7148945" y="1919348"/>
            <a:chExt cx="4802386" cy="4815696"/>
          </a:xfrm>
        </p:grpSpPr>
        <p:sp>
          <p:nvSpPr>
            <p:cNvPr id="12" name="Content Placeholder 6">
              <a:extLst>
                <a:ext uri="{FF2B5EF4-FFF2-40B4-BE49-F238E27FC236}">
                  <a16:creationId xmlns:a16="http://schemas.microsoft.com/office/drawing/2014/main" id="{8AC2E5D7-3AD1-425D-9985-A1A9E4D73EF0}"/>
                </a:ext>
              </a:extLst>
            </p:cNvPr>
            <p:cNvSpPr txBox="1">
              <a:spLocks/>
            </p:cNvSpPr>
            <p:nvPr/>
          </p:nvSpPr>
          <p:spPr>
            <a:xfrm>
              <a:off x="7148945" y="1919348"/>
              <a:ext cx="4802386" cy="4815696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 anchorCtr="1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DC47377-EFE3-4E61-8194-C4E5F73B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16103" y="2053550"/>
              <a:ext cx="4468068" cy="454729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B5E4FA-04E2-410A-B59E-E51EF61C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1" dirty="0"/>
              <a:t>ꭥ</a:t>
            </a:r>
            <a:r>
              <a:rPr lang="en-US" dirty="0"/>
              <a:t>-notation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1510-2066-4208-AF3B-C66082806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D9D25C6A-7BA3-429C-BCC7-BCEBA1EBC6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3" r="32846" b="6891"/>
          <a:stretch/>
        </p:blipFill>
        <p:spPr>
          <a:xfrm>
            <a:off x="1429000" y="2183567"/>
            <a:ext cx="3614056" cy="338242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C3054-F35A-47FB-96EB-2BC523F90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103" y="1104953"/>
            <a:ext cx="8305906" cy="814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7036-DC52-4FBC-A7E8-22AC619645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03" y="5830209"/>
            <a:ext cx="5829343" cy="376240"/>
          </a:xfrm>
          <a:prstGeom prst="rect">
            <a:avLst/>
          </a:prstGeom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8800F028-5AC8-4261-9307-684A7915E5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3" r="32846" b="6891"/>
          <a:stretch/>
        </p:blipFill>
        <p:spPr>
          <a:xfrm>
            <a:off x="1581400" y="2335967"/>
            <a:ext cx="3614056" cy="3382423"/>
          </a:xfrm>
          <a:prstGeom prst="rect">
            <a:avLst/>
          </a:prstGeom>
          <a:effectLst>
            <a:softEdge rad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97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AFF4B3-1FB1-4784-968E-6CCC24F1AFBC}"/>
              </a:ext>
            </a:extLst>
          </p:cNvPr>
          <p:cNvGrpSpPr/>
          <p:nvPr/>
        </p:nvGrpSpPr>
        <p:grpSpPr>
          <a:xfrm>
            <a:off x="5580185" y="2557824"/>
            <a:ext cx="6371146" cy="2602523"/>
            <a:chOff x="5580185" y="2731477"/>
            <a:chExt cx="6371146" cy="2602523"/>
          </a:xfrm>
        </p:grpSpPr>
        <p:sp>
          <p:nvSpPr>
            <p:cNvPr id="12" name="Content Placeholder 6">
              <a:extLst>
                <a:ext uri="{FF2B5EF4-FFF2-40B4-BE49-F238E27FC236}">
                  <a16:creationId xmlns:a16="http://schemas.microsoft.com/office/drawing/2014/main" id="{8AC2E5D7-3AD1-425D-9985-A1A9E4D73EF0}"/>
                </a:ext>
              </a:extLst>
            </p:cNvPr>
            <p:cNvSpPr txBox="1">
              <a:spLocks/>
            </p:cNvSpPr>
            <p:nvPr/>
          </p:nvSpPr>
          <p:spPr>
            <a:xfrm>
              <a:off x="5580185" y="2731477"/>
              <a:ext cx="6371146" cy="260252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 anchorCtr="1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DC47377-EFE3-4E61-8194-C4E5F73B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34103" y="2901372"/>
              <a:ext cx="6063309" cy="22627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B5E4FA-04E2-410A-B59E-E51EF61C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l-GR" i="1" dirty="0"/>
              <a:t>Θ</a:t>
            </a:r>
            <a:r>
              <a:rPr lang="en-US" dirty="0"/>
              <a:t>-notation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1510-2066-4208-AF3B-C66082806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C3054-F35A-47FB-96EB-2BC523F90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103" y="1136336"/>
            <a:ext cx="9206682" cy="833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7036-DC52-4FBC-A7E8-22AC61964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0692" y="5830209"/>
            <a:ext cx="5528164" cy="376240"/>
          </a:xfrm>
          <a:prstGeom prst="rect">
            <a:avLst/>
          </a:prstGeom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8800F028-5AC8-4261-9307-684A7915E5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7" r="47" b="6891"/>
          <a:stretch/>
        </p:blipFill>
        <p:spPr>
          <a:xfrm>
            <a:off x="1325612" y="2252593"/>
            <a:ext cx="3223845" cy="3382423"/>
          </a:xfrm>
          <a:prstGeom prst="rect">
            <a:avLst/>
          </a:prstGeom>
          <a:effectLst>
            <a:softEdge rad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29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ASYMPTOTIC NOTATION AND RUNNING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Need to be careful to use asymptotic notation correctly when characterizing a running time. Asymptotic notation describes functions, which in turn describe running times. Must be careful to specify </a:t>
                </a:r>
                <a:r>
                  <a:rPr lang="en-US" b="1" i="1" dirty="0"/>
                  <a:t>which</a:t>
                </a:r>
                <a:r>
                  <a:rPr lang="en-US" dirty="0"/>
                  <a:t> running time.</a:t>
                </a:r>
              </a:p>
              <a:p>
                <a:r>
                  <a:rPr lang="en-US" b="1" dirty="0"/>
                  <a:t>For example: </a:t>
                </a:r>
              </a:p>
              <a:p>
                <a:r>
                  <a:rPr lang="en-US" dirty="0"/>
                  <a:t>The worst-case running time for insertion 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all are correct. Prefer to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here, since it’s the most precise. </a:t>
                </a:r>
              </a:p>
              <a:p>
                <a:r>
                  <a:rPr lang="en-US" dirty="0"/>
                  <a:t>The best-case running time for insertion 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prefer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217" t="-2381" r="-232" b="-8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43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ASYMPTOTIC NOTATION AND RUNNING TIMES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B9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(continued)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But </a:t>
                </a:r>
                <a:r>
                  <a:rPr lang="en-US" b="1" i="1" dirty="0"/>
                  <a:t>cannot</a:t>
                </a:r>
                <a:r>
                  <a:rPr lang="en-US" dirty="0"/>
                  <a:t> say that the running time for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“worst-case” omitted. Omitting the case means making a blanket statement that covers </a:t>
                </a:r>
                <a:r>
                  <a:rPr lang="en-US" b="1" i="1" dirty="0"/>
                  <a:t>all</a:t>
                </a:r>
                <a:r>
                  <a:rPr lang="en-US" dirty="0"/>
                  <a:t> cases, and insertion sort does </a:t>
                </a:r>
                <a:r>
                  <a:rPr lang="en-US" b="1" i="1" dirty="0"/>
                  <a:t>not</a:t>
                </a:r>
                <a:r>
                  <a:rPr lang="en-US" dirty="0"/>
                  <a:t>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in all cases.</a:t>
                </a:r>
              </a:p>
              <a:p>
                <a:r>
                  <a:rPr lang="en-US" b="1" i="1" dirty="0"/>
                  <a:t>Can</a:t>
                </a:r>
                <a:r>
                  <a:rPr lang="en-US" dirty="0"/>
                  <a:t> make the blanket statement that the running time for insertion 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that it’s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because these asymptotic running times are true for all cases.</a:t>
                </a:r>
              </a:p>
              <a:p>
                <a:r>
                  <a:rPr lang="en-US" dirty="0"/>
                  <a:t>For merge sort, its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all cases, so it’s OK to omit which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00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ASYMPTOTIC NOTATION AND RUNNING TIMES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B9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(continued)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Common error: </a:t>
                </a:r>
                <a:r>
                  <a:rPr lang="en-US" dirty="0"/>
                  <a:t>conflating </a:t>
                </a:r>
                <a:r>
                  <a:rPr lang="en-US" i="1" dirty="0"/>
                  <a:t>O</a:t>
                </a:r>
                <a:r>
                  <a:rPr lang="en-US" dirty="0"/>
                  <a:t>-notation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-notation by using </a:t>
                </a:r>
                <a:r>
                  <a:rPr lang="en-US" i="1" dirty="0"/>
                  <a:t>O</a:t>
                </a:r>
                <a:r>
                  <a:rPr lang="en-US" dirty="0"/>
                  <a:t>-notation to indicate an asymptotically tight bound. </a:t>
                </a:r>
                <a:r>
                  <a:rPr lang="en-US" i="1" dirty="0"/>
                  <a:t>O</a:t>
                </a:r>
                <a:r>
                  <a:rPr lang="en-US" dirty="0"/>
                  <a:t>-notation gives only an asymptotic upper bound. Saying “an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-time algorithm runs faster than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-time algorithm” is not necessarily true. An algorithm that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also runs 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 If you really mean an asymptotically tight bound, then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-notation.</a:t>
                </a:r>
              </a:p>
              <a:p>
                <a:r>
                  <a:rPr lang="en-US" dirty="0"/>
                  <a:t>Use the simplest and most precise asymptotic notation that applies. Suppose that an algorithm’s running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Best to say that it’s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Could say that it’s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that’s less precise. Could say that it’s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but that obscures the order of growth.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61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ASMPTOTIC NOTATION IN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769"/>
                <a:ext cx="10515600" cy="4770194"/>
              </a:xfrm>
            </p:spPr>
            <p:txBody>
              <a:bodyPr/>
              <a:lstStyle/>
              <a:p>
                <a:r>
                  <a:rPr lang="en-US" b="1" i="1" dirty="0"/>
                  <a:t>When on right-hand side: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stands for some anonymous function in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sz="2400" dirty="0"/>
              </a:p>
              <a:p>
                <a:r>
                  <a:rPr lang="en-US" b="1" i="1" dirty="0"/>
                  <a:t>When on left-hand side:</a:t>
                </a:r>
              </a:p>
              <a:p>
                <a:r>
                  <a:rPr lang="en-US" dirty="0"/>
                  <a:t>No matter how the anonymous functions are chosen on the left-hand side, there is a way to choose the anonymous functions on the right-hand side to make the equation valid.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769"/>
                <a:ext cx="10515600" cy="4770194"/>
              </a:xfrm>
              <a:blipFill>
                <a:blip r:embed="rId3"/>
                <a:stretch>
                  <a:fillRect l="-1217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0FE93-48DA-42A9-98C8-511D5822E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8473"/>
            <a:ext cx="10870982" cy="839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0D695-A35C-4445-B35D-07D5F78C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24688"/>
            <a:ext cx="10727774" cy="8392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065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ASMPTOTIC NOTATION IN EQUATIONS </a:t>
            </a: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469"/>
            <a:ext cx="10515600" cy="4770194"/>
          </a:xfrm>
        </p:spPr>
        <p:txBody>
          <a:bodyPr/>
          <a:lstStyle/>
          <a:p>
            <a:r>
              <a:rPr lang="en-US" dirty="0"/>
              <a:t>Can chain together:</a:t>
            </a:r>
            <a:r>
              <a:rPr lang="en-US" b="1" dirty="0"/>
              <a:t> </a:t>
            </a:r>
          </a:p>
          <a:p>
            <a:endParaRPr lang="en-US" sz="5400" dirty="0"/>
          </a:p>
          <a:p>
            <a:r>
              <a:rPr lang="en-US" b="1" dirty="0"/>
              <a:t>Interpretation: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0FE93-48DA-42A9-98C8-511D5822E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115" y="2231648"/>
            <a:ext cx="4369485" cy="1051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0D695-A35C-4445-B35D-07D5F78C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115" y="3745435"/>
            <a:ext cx="10929557" cy="14126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330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SUBTLE POINT: ASYMPTOTIC NOTATION IN RECURRENCES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0D4DE0A4-723F-4734-A5EE-62619F5DD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897"/>
            <a:ext cx="10901772" cy="367299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5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09A-69DD-42DA-9B46-0D9F76A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LECTURE NOTES FOR CHAPTER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BEC0-D53C-44CA-8A5A-7F981464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sz="4000" dirty="0"/>
              <a:t>Characterizing Running Times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00C7-E96F-466C-B304-FC207CD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52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E4FA-04E2-410A-B59E-E51EF61C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1" dirty="0"/>
              <a:t>O</a:t>
            </a:r>
            <a:r>
              <a:rPr lang="en-US" dirty="0"/>
              <a:t>-notation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1510-2066-4208-AF3B-C66082806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966D4DF-5389-4024-B856-C07CE1C21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0" y="1341629"/>
            <a:ext cx="9731076" cy="36745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4037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B5E4FA-04E2-410A-B59E-E51EF61CE3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t"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B5E4FA-04E2-410A-B59E-E51EF61CE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1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1510-2066-4208-AF3B-C66082806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6D4DF-5389-4024-B856-C07CE1C21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290" y="1297637"/>
            <a:ext cx="10285410" cy="3502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017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COMPARISONS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en-US" b="1" dirty="0"/>
              <a:t>Transitivity:</a:t>
            </a:r>
          </a:p>
          <a:p>
            <a:endParaRPr lang="en-US" sz="3600" dirty="0"/>
          </a:p>
          <a:p>
            <a:r>
              <a:rPr lang="en-US" b="1" dirty="0"/>
              <a:t>Reflexivity:</a:t>
            </a:r>
          </a:p>
          <a:p>
            <a:endParaRPr lang="en-US" sz="3200" b="1" dirty="0"/>
          </a:p>
          <a:p>
            <a:r>
              <a:rPr lang="en-US" b="1" dirty="0"/>
              <a:t>Symmetry:</a:t>
            </a:r>
          </a:p>
          <a:p>
            <a:endParaRPr lang="en-US" sz="1200" b="1" dirty="0"/>
          </a:p>
          <a:p>
            <a:r>
              <a:rPr lang="en-US" b="1" dirty="0"/>
              <a:t>Transpose symmetry: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F3AD1-DEFD-4C12-B222-EB3DA1B2A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08" y="1838224"/>
            <a:ext cx="7834370" cy="785818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DA718454-238F-4383-98AD-1D9841A81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1207508" y="3136900"/>
            <a:ext cx="2686070" cy="761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9E3C0F-87A1-48F0-AFAB-F2C724CF0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08" y="4372258"/>
            <a:ext cx="6400847" cy="471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F4B537-E283-441D-A73A-E58B7E663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08" y="5336679"/>
            <a:ext cx="6348459" cy="738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86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COMPARISONS OF FUNCTIONS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B9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en-US" dirty="0"/>
              <a:t>Comparisons:</a:t>
            </a:r>
          </a:p>
          <a:p>
            <a:endParaRPr lang="en-US" sz="3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F3AD1-DEFD-4C12-B222-EB3DA1B2A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852" y="1946513"/>
            <a:ext cx="10373941" cy="26372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718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en-US" dirty="0"/>
              <a:t>Notations:</a:t>
            </a:r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LOGARITHMS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F3AD1-DEFD-4C12-B222-EB3DA1B2A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392" y="1976658"/>
            <a:ext cx="9982200" cy="4003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960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LOGARITHMS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B9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(continued)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F3AD1-DEFD-4C12-B222-EB3DA1B2A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824" y="1427337"/>
            <a:ext cx="5175738" cy="51043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801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3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333892" cy="4351338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A way to describe behavior of functions in the limit. We’re studying asymptotic efficiency.</a:t>
            </a:r>
          </a:p>
          <a:p>
            <a:pPr lvl="1"/>
            <a:r>
              <a:rPr lang="en-US" dirty="0"/>
              <a:t>Describe growth of functions.</a:t>
            </a:r>
          </a:p>
          <a:p>
            <a:pPr lvl="1"/>
            <a:r>
              <a:rPr lang="en-US" dirty="0"/>
              <a:t>Focus on what’s important by abstracting away low-order terms and constant factors.</a:t>
            </a:r>
          </a:p>
          <a:p>
            <a:pPr lvl="1"/>
            <a:r>
              <a:rPr lang="en-US" dirty="0"/>
              <a:t>How we indicate running times of algorithms.</a:t>
            </a:r>
          </a:p>
          <a:p>
            <a:pPr lvl="1"/>
            <a:r>
              <a:rPr lang="en-US" dirty="0"/>
              <a:t>A way to compare “sizes” of functions: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55D5851C-7AF8-487B-B531-80D89F173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47" y="4586914"/>
            <a:ext cx="1628201" cy="2102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47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3B22380-2D6C-4610-A41D-0472037DD28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6613" y="1690688"/>
                <a:ext cx="10250488" cy="3856002"/>
              </a:xfrm>
            </p:spPr>
            <p:txBody>
              <a:bodyPr/>
              <a:lstStyle/>
              <a:p>
                <a:r>
                  <a:rPr lang="en-US" i="1" dirty="0"/>
                  <a:t>O</a:t>
                </a:r>
                <a:r>
                  <a:rPr lang="en-US" dirty="0"/>
                  <a:t>-notation characterizes an </a:t>
                </a:r>
                <a:r>
                  <a:rPr lang="en-US" b="1" i="1" dirty="0"/>
                  <a:t>upper bound </a:t>
                </a:r>
                <a:r>
                  <a:rPr lang="en-US" dirty="0"/>
                  <a:t>on the asympototic behavior of a function: it says that a function grows </a:t>
                </a:r>
                <a:r>
                  <a:rPr lang="en-US" b="1" i="1" dirty="0"/>
                  <a:t>no faster </a:t>
                </a:r>
                <a:r>
                  <a:rPr lang="en-US" dirty="0"/>
                  <a:t>than a certain rate. This rate is based on the highest order term.</a:t>
                </a:r>
              </a:p>
              <a:p>
                <a:r>
                  <a:rPr lang="en-US" b="1" dirty="0"/>
                  <a:t>For example: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since the highest order term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therefore the function grows no faster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3B22380-2D6C-4610-A41D-0472037DD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6613" y="1690688"/>
                <a:ext cx="10250488" cy="3856002"/>
              </a:xfrm>
              <a:blipFill>
                <a:blip r:embed="rId3"/>
                <a:stretch>
                  <a:fillRect l="-1189" t="-2686" r="-1249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5E7524B-8138-49F5-86F3-2BD61A53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i="1" dirty="0"/>
              <a:t>O</a:t>
            </a:r>
            <a:r>
              <a:rPr lang="en-US" dirty="0"/>
              <a:t>-notation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251A55-9AF6-442B-914B-9A25A2AD5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83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3B22380-2D6C-4610-A41D-0472037DD28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6612" y="1690688"/>
                <a:ext cx="10518775" cy="3856002"/>
              </a:xfrm>
            </p:spPr>
            <p:txBody>
              <a:bodyPr/>
              <a:lstStyle/>
              <a:p>
                <a:r>
                  <a:rPr lang="en-US" dirty="0"/>
                  <a:t>ꭥ-notation characterizes a </a:t>
                </a:r>
                <a:r>
                  <a:rPr lang="en-US" b="1" i="1" dirty="0"/>
                  <a:t>lower bound </a:t>
                </a:r>
                <a:r>
                  <a:rPr lang="en-US" dirty="0"/>
                  <a:t>on the asymptotic behavior of a function.</a:t>
                </a:r>
              </a:p>
              <a:p>
                <a:r>
                  <a:rPr lang="en-US" b="1" dirty="0"/>
                  <a:t>For example: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since the highest-order term,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grows at least as fast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3B22380-2D6C-4610-A41D-0472037DD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6612" y="1690688"/>
                <a:ext cx="10518775" cy="3856002"/>
              </a:xfrm>
              <a:blipFill>
                <a:blip r:embed="rId3"/>
                <a:stretch>
                  <a:fillRect l="-1159" t="-2686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E7524B-8138-49F5-86F3-2BD61A533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9788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</m:oMath>
                </a14:m>
                <a:r>
                  <a:rPr lang="en-US" dirty="0"/>
                  <a:t>-notation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E7524B-8138-49F5-86F3-2BD61A533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9788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251A55-9AF6-442B-914B-9A25A2AD5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0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3B22380-2D6C-4610-A41D-0472037DD28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6612" y="1690688"/>
                <a:ext cx="10518775" cy="385600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-notation characterizes a </a:t>
                </a:r>
                <a:r>
                  <a:rPr lang="en-US" b="1" i="1" dirty="0"/>
                  <a:t>tight bound </a:t>
                </a:r>
                <a:r>
                  <a:rPr lang="en-US" dirty="0"/>
                  <a:t>on the asympototic behavior of a function: it says that a function grows </a:t>
                </a:r>
                <a:r>
                  <a:rPr lang="en-US" b="1" i="1" dirty="0"/>
                  <a:t>precisely</a:t>
                </a:r>
                <a:r>
                  <a:rPr lang="en-US" dirty="0"/>
                  <a:t> at a certain rate, again based on the highest-order term.</a:t>
                </a:r>
              </a:p>
              <a:p>
                <a:r>
                  <a:rPr lang="en-US" dirty="0"/>
                  <a:t>If a function is is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a function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3B22380-2D6C-4610-A41D-0472037DD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6612" y="1690688"/>
                <a:ext cx="10518775" cy="3856002"/>
              </a:xfrm>
              <a:blipFill>
                <a:blip r:embed="rId3"/>
                <a:stretch>
                  <a:fillRect l="-1159" t="-2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E7524B-8138-49F5-86F3-2BD61A533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9788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E7524B-8138-49F5-86F3-2BD61A533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9788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251A55-9AF6-442B-914B-9A25A2AD5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6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8B998-62A0-410D-9A7D-63753AD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</a:t>
            </a:r>
            <a:r>
              <a:rPr lang="en-US" sz="3600" dirty="0"/>
              <a:t>NSERTION</a:t>
            </a:r>
            <a:r>
              <a:rPr lang="en-US" dirty="0"/>
              <a:t>-S</a:t>
            </a:r>
            <a:r>
              <a:rPr lang="en-US" sz="3600" dirty="0"/>
              <a:t>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7373A-A096-464D-9D8E-28874E03E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35F0BBF-5C95-4774-89DC-7F30E16FA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4" y="1857678"/>
            <a:ext cx="9041649" cy="41875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22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EXAMPLE: I</a:t>
            </a:r>
            <a:r>
              <a:rPr lang="en-US" sz="3600" dirty="0"/>
              <a:t>NSERTION</a:t>
            </a:r>
            <a:r>
              <a:rPr lang="en-US" dirty="0"/>
              <a:t>-S</a:t>
            </a:r>
            <a:r>
              <a:rPr lang="en-US" sz="3600" dirty="0"/>
              <a:t>ORT </a:t>
            </a:r>
            <a:r>
              <a:rPr lang="en-US" sz="2400" dirty="0"/>
              <a:t>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8455"/>
                <a:ext cx="10515600" cy="4944211"/>
              </a:xfrm>
            </p:spPr>
            <p:txBody>
              <a:bodyPr/>
              <a:lstStyle/>
              <a:p>
                <a:r>
                  <a:rPr lang="en-US" dirty="0"/>
                  <a:t>First, show that I</a:t>
                </a:r>
                <a:r>
                  <a:rPr lang="en-US" sz="2400" dirty="0"/>
                  <a:t>NSERTION</a:t>
                </a:r>
                <a:r>
                  <a:rPr lang="en-US" dirty="0"/>
                  <a:t>-S</a:t>
                </a:r>
                <a:r>
                  <a:rPr lang="en-US" sz="2400" dirty="0"/>
                  <a:t>ORT</a:t>
                </a:r>
                <a:r>
                  <a:rPr lang="en-US" dirty="0"/>
                  <a:t> is runs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regardless of the input:</a:t>
                </a: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outer </a:t>
                </a:r>
                <a:r>
                  <a:rPr lang="en-US" sz="2400" b="1" dirty="0"/>
                  <a:t>for</a:t>
                </a:r>
                <a:r>
                  <a:rPr lang="en-US" sz="2400" dirty="0"/>
                  <a:t> loop runs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times regardless of the values being sorted.</a:t>
                </a: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inner </a:t>
                </a:r>
                <a:r>
                  <a:rPr lang="en-US" sz="2400" b="1" dirty="0"/>
                  <a:t>while</a:t>
                </a:r>
                <a:r>
                  <a:rPr lang="en-US" sz="2400" dirty="0"/>
                  <a:t> loop iterates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times.</a:t>
                </a: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exact number of iterations the </a:t>
                </a:r>
                <a:r>
                  <a:rPr lang="en-US" sz="2400" b="1" dirty="0"/>
                  <a:t>while</a:t>
                </a:r>
                <a:r>
                  <a:rPr lang="en-US" sz="2400" dirty="0"/>
                  <a:t> loop makes depends on the values it iterates over, but it will definitely iterate between 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times.</a:t>
                </a: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at most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the total number of iterations of the inner loop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, which is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800" dirty="0"/>
                  <a:t>Each inner loop iteration takes constant time, for a total of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some constant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,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8455"/>
                <a:ext cx="10515600" cy="4944211"/>
              </a:xfrm>
              <a:blipFill>
                <a:blip r:embed="rId3"/>
                <a:stretch>
                  <a:fillRect l="-1217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42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10"/>
            <a:ext cx="10515600" cy="1325563"/>
          </a:xfrm>
        </p:spPr>
        <p:txBody>
          <a:bodyPr/>
          <a:lstStyle/>
          <a:p>
            <a:r>
              <a:rPr lang="en-US" dirty="0"/>
              <a:t>EXAMPLE: I</a:t>
            </a:r>
            <a:r>
              <a:rPr lang="en-US" sz="3600" dirty="0"/>
              <a:t>NSERTION</a:t>
            </a:r>
            <a:r>
              <a:rPr lang="en-US" dirty="0"/>
              <a:t>-S</a:t>
            </a:r>
            <a:r>
              <a:rPr lang="en-US" sz="3600" dirty="0"/>
              <a:t>ORT</a:t>
            </a:r>
            <a:r>
              <a:rPr lang="en-US" sz="6600" dirty="0"/>
              <a:t> </a:t>
            </a:r>
            <a:r>
              <a:rPr lang="en-US" sz="2400" dirty="0"/>
              <a:t>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3530"/>
                <a:ext cx="10515600" cy="4944211"/>
              </a:xfrm>
            </p:spPr>
            <p:txBody>
              <a:bodyPr/>
              <a:lstStyle/>
              <a:p>
                <a:r>
                  <a:rPr lang="en-US" dirty="0"/>
                  <a:t>Now show that I</a:t>
                </a:r>
                <a:r>
                  <a:rPr lang="en-US" sz="2400" dirty="0"/>
                  <a:t>NSERTION</a:t>
                </a:r>
                <a:r>
                  <a:rPr lang="en-US" dirty="0"/>
                  <a:t>-S</a:t>
                </a:r>
                <a:r>
                  <a:rPr lang="en-US" sz="2400" dirty="0"/>
                  <a:t>ORT</a:t>
                </a:r>
                <a:r>
                  <a:rPr lang="en-US" dirty="0"/>
                  <a:t> has a worst-case running time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dirty="0"/>
                  <a:t>Observe that for a value to end 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positions to the right of where it started, the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must have been executed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multiple of 3 so that we can divide the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groups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/>
                  <a:t> positions.</a:t>
                </a: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3530"/>
                <a:ext cx="10515600" cy="4944211"/>
              </a:xfrm>
              <a:blipFill>
                <a:blip r:embed="rId3"/>
                <a:stretch>
                  <a:fillRect l="-1217" t="-221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83D143D-57C8-4F86-B1C1-0641F9AB19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20" b="18605"/>
          <a:stretch/>
        </p:blipFill>
        <p:spPr>
          <a:xfrm>
            <a:off x="1295104" y="4478781"/>
            <a:ext cx="2593608" cy="16705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3CD58B9-6935-48A8-8763-A62BABE25501}"/>
              </a:ext>
            </a:extLst>
          </p:cNvPr>
          <p:cNvGrpSpPr/>
          <p:nvPr/>
        </p:nvGrpSpPr>
        <p:grpSpPr>
          <a:xfrm>
            <a:off x="1295104" y="4478781"/>
            <a:ext cx="5196131" cy="2072465"/>
            <a:chOff x="1295104" y="4046981"/>
            <a:chExt cx="5196131" cy="2072465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EF7D5D09-F8F9-4E31-BEFA-436CD7540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85"/>
            <a:stretch/>
          </p:blipFill>
          <p:spPr>
            <a:xfrm>
              <a:off x="1295104" y="4046981"/>
              <a:ext cx="5176034" cy="20523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7E647C-4959-49A3-842E-05CF2363A39E}"/>
                </a:ext>
              </a:extLst>
            </p:cNvPr>
            <p:cNvSpPr/>
            <p:nvPr/>
          </p:nvSpPr>
          <p:spPr>
            <a:xfrm>
              <a:off x="5416062" y="5717512"/>
              <a:ext cx="1075173" cy="40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203AD30-D6BF-4988-A8D1-927155358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04" y="4478780"/>
            <a:ext cx="7746774" cy="2052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8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ITLE_W_TEXT" val="FUQ6MiPQ"/>
  <p:tag name="ARTICULATE_SLIDE_THUMBNAIL_REFRESH" val="1"/>
  <p:tag name="ARTICULATE_PROJECT_OPEN" val="0"/>
  <p:tag name="ARTICULATE_SLIDE_COUNT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_w_Text">
  <a:themeElements>
    <a:clrScheme name="MITP">
      <a:dk1>
        <a:srgbClr val="434343"/>
      </a:dk1>
      <a:lt1>
        <a:sysClr val="window" lastClr="FFFFFF"/>
      </a:lt1>
      <a:dk2>
        <a:srgbClr val="A78966"/>
      </a:dk2>
      <a:lt2>
        <a:srgbClr val="EAE4DA"/>
      </a:lt2>
      <a:accent1>
        <a:srgbClr val="035B92"/>
      </a:accent1>
      <a:accent2>
        <a:srgbClr val="BE3048"/>
      </a:accent2>
      <a:accent3>
        <a:srgbClr val="C2E7FE"/>
      </a:accent3>
      <a:accent4>
        <a:srgbClr val="ECB6BF"/>
      </a:accent4>
      <a:accent5>
        <a:srgbClr val="035B92"/>
      </a:accent5>
      <a:accent6>
        <a:srgbClr val="BE3048"/>
      </a:accent6>
      <a:hlink>
        <a:srgbClr val="035B92"/>
      </a:hlink>
      <a:folHlink>
        <a:srgbClr val="BE3048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5075</TotalTime>
  <Words>1246</Words>
  <Application>Microsoft Macintosh PowerPoint</Application>
  <PresentationFormat>Widescreen</PresentationFormat>
  <Paragraphs>116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Palatino Linotype</vt:lpstr>
      <vt:lpstr>Times New Roman</vt:lpstr>
      <vt:lpstr>Wingdings</vt:lpstr>
      <vt:lpstr>Title_w_Text</vt:lpstr>
      <vt:lpstr>INTRODUCTION TO</vt:lpstr>
      <vt:lpstr>LECTURE NOTES FOR CHAPTER 3</vt:lpstr>
      <vt:lpstr>CHAPTER 3 OVERVIEW</vt:lpstr>
      <vt:lpstr>O-notation</vt:lpstr>
      <vt:lpstr>ꭥ-notation</vt:lpstr>
      <vt:lpstr>Θ-notation</vt:lpstr>
      <vt:lpstr>EXAMPLE: INSERTION-SORT</vt:lpstr>
      <vt:lpstr>EXAMPLE: INSERTION-SORT (continued)</vt:lpstr>
      <vt:lpstr>EXAMPLE: INSERTION-SORT (continued)</vt:lpstr>
      <vt:lpstr>EXAMPLE: INSERTION-SORT (continued)</vt:lpstr>
      <vt:lpstr>O-notation</vt:lpstr>
      <vt:lpstr>ꭥ-notation</vt:lpstr>
      <vt:lpstr>Θ-notation</vt:lpstr>
      <vt:lpstr>ASYMPTOTIC NOTATION AND RUNNING TIMES</vt:lpstr>
      <vt:lpstr>ASYMPTOTIC NOTATION AND RUNNING TIMES (continued)</vt:lpstr>
      <vt:lpstr>ASYMPTOTIC NOTATION AND RUNNING TIMES (continued)</vt:lpstr>
      <vt:lpstr>ASMPTOTIC NOTATION IN EQUATIONS</vt:lpstr>
      <vt:lpstr>ASMPTOTIC NOTATION IN EQUATIONS (continued)</vt:lpstr>
      <vt:lpstr>SUBTLE POINT: ASYMPTOTIC NOTATION IN RECURRENCES</vt:lpstr>
      <vt:lpstr>O-notation</vt:lpstr>
      <vt:lpstr>ω-notation</vt:lpstr>
      <vt:lpstr>COMPARISONS OF FUNCTIONS</vt:lpstr>
      <vt:lpstr>COMPARISONS OF FUNCTIONS (continued)</vt:lpstr>
      <vt:lpstr>LOGARITHMS</vt:lpstr>
      <vt:lpstr>LOGARITHMS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Agate</dc:creator>
  <cp:lastModifiedBy>Agate Development MI</cp:lastModifiedBy>
  <cp:revision>135</cp:revision>
  <dcterms:created xsi:type="dcterms:W3CDTF">2022-01-04T15:58:33Z</dcterms:created>
  <dcterms:modified xsi:type="dcterms:W3CDTF">2022-05-19T16:14:26Z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25741EB2-0642-4A76-8AEA-E5FD2C2CF090</vt:lpwstr>
  </property>
  <property fmtid="{D5CDD505-2E9C-101B-9397-08002B2CF9AE}" pid="3" name="ArticulatePath">
    <vt:lpwstr>MITP Template</vt:lpwstr>
  </property>
</Properties>
</file>