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57" r:id="rId3"/>
    <p:sldId id="262" r:id="rId4"/>
    <p:sldId id="26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125A1D-D59B-FC28-20D8-1390F04D2AA5}" name="Agate Development" initials="AD" userId="Agate Development" providerId="None"/>
  <p188:author id="{2A95A230-7EA7-8227-3E2B-08EC68339622}" name="Marilyn Isaacks" initials="MI" userId="S::isaacks@agatepub.onmicrosoft.com::0364ad1e-3287-43f4-bbe5-39165916fc92" providerId="AD"/>
  <p188:author id="{00DB3184-8DB4-C7A8-6E01-E98291DFE131}" name="Thomas H. Cormen" initials="THC" userId="S::d32210h@dartmouth.edu::9d023bd1-fe87-435b-8ffc-424b678b2c3a" providerId="AD"/>
  <p188:author id="{D0571EF0-6B3A-9ED5-88C6-34874A2A4F47}" name="Agate" initials="A" userId="Agat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21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21" autoAdjust="0"/>
    <p:restoredTop sz="87075"/>
  </p:normalViewPr>
  <p:slideViewPr>
    <p:cSldViewPr snapToGrid="0">
      <p:cViewPr varScale="1">
        <p:scale>
          <a:sx n="106" d="100"/>
          <a:sy n="106" d="100"/>
        </p:scale>
        <p:origin x="10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13521-282F-442E-B43D-ADCE94B9474A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55B2B-5621-4549-B656-A9B498A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9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5B2B-5621-4549-B656-A9B498AC22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8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5B2B-5621-4549-B656-A9B498AC22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1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5B2B-5621-4549-B656-A9B498AC22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4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D005-645B-4665-ADC2-31DA47FB08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2442" y="1122364"/>
            <a:ext cx="6925559" cy="529213"/>
          </a:xfrm>
        </p:spPr>
        <p:txBody>
          <a:bodyPr anchor="ctr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7C1C612A-DB61-4EB7-ABA7-7493762B66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3" t="2838" r="4670" b="2713"/>
          <a:stretch/>
        </p:blipFill>
        <p:spPr>
          <a:xfrm>
            <a:off x="1524000" y="1119002"/>
            <a:ext cx="2058187" cy="23842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2DAF0E-7F97-47E4-919E-4CF4629FD5A0}"/>
              </a:ext>
            </a:extLst>
          </p:cNvPr>
          <p:cNvSpPr/>
          <p:nvPr userDrawn="1"/>
        </p:nvSpPr>
        <p:spPr>
          <a:xfrm>
            <a:off x="1523998" y="3608761"/>
            <a:ext cx="9144000" cy="6315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CC4A1-10DC-424A-92E6-D29D8958ADD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631596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8FE3554-0961-4EC3-8E67-0ADD6F729B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3864" y="1803401"/>
            <a:ext cx="6924137" cy="1700213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4000">
                <a:solidFill>
                  <a:schemeClr val="accent1"/>
                </a:solidFill>
                <a:latin typeface="+mj-lt"/>
              </a:defRPr>
            </a:lvl2pPr>
            <a:lvl3pPr>
              <a:defRPr sz="4000">
                <a:solidFill>
                  <a:schemeClr val="accent1"/>
                </a:solidFill>
                <a:latin typeface="+mj-lt"/>
              </a:defRPr>
            </a:lvl3pPr>
            <a:lvl4pPr>
              <a:defRPr sz="4000">
                <a:solidFill>
                  <a:schemeClr val="accent1"/>
                </a:solidFill>
                <a:latin typeface="+mj-lt"/>
              </a:defRPr>
            </a:lvl4pPr>
            <a:lvl5pPr>
              <a:defRPr sz="4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661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5F88-9F87-461E-9D16-59CD3962A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EB890B-0B7A-420A-812B-1CAF39C26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2E9C9A-3610-4232-8D48-A2FE485432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DEB84AB-3E80-4999-8364-D47C69B98A4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56232"/>
            <a:ext cx="10515602" cy="4142232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86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11297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2A54-511D-4B47-A8C1-E73BC66A81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6" cy="1600200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51022-59EB-4069-B08D-98C221023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A305B-2464-42AA-BB2A-4AF702287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9FC86AA-20C0-4B07-9897-057ED775F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7984911-9300-4852-A0CB-CB3247D6B5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0350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624-2FD8-4379-9172-06D593D6E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6" cy="1600200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0D115-B69A-42D4-A9C3-F3D989363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  <a:effectLst>
            <a:softEdge rad="63500"/>
          </a:effectLst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5C395-1E09-4915-AE2A-CD60CFE23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C105634-19EE-4A5E-94E5-65EFA74F22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5057AB1-3009-45DF-B96E-F14D57733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0855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096A-8A98-452D-9CE5-E9DDF01BB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313F0-59E0-446C-8D87-4C46E086A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2B5EF5-0D25-4A20-981B-36CA8BD5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9BC4317-89C4-44E7-827D-A3E29B289A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31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F1228-0816-46E0-9E58-C0387CF785FD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CD2C2-37C2-4E32-9938-4D35DC160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EE289-626E-45FD-AF65-9E4A3575D4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27474A-38C9-4DD0-9A7A-36CFBB6946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186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8B79-CA3E-4F3F-A5B2-FE7A09200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363E7-E607-45DD-AE33-C7E73E80A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>
            <a:no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7328B-CAB5-4A92-89E7-EBA8C794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877" y="6197543"/>
            <a:ext cx="2743200" cy="365125"/>
          </a:xfrm>
          <a:prstGeom prst="rect">
            <a:avLst/>
          </a:prstGeom>
        </p:spPr>
        <p:txBody>
          <a:bodyPr/>
          <a:lstStyle/>
          <a:p>
            <a:fld id="{1C97C5FE-EAAB-4B0D-9845-9B0C19A6F8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B132AD-A6F8-4660-87E1-C8F491715C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98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ty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A5C5-8FDF-4D5C-A928-4922BE63B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AFDC964-152D-4CFF-B12F-C7753D272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E92E2E86-84C9-4267-84BD-4CC0329019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B94495F-31EC-4113-BF41-CEDCAB6912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2" y="1857375"/>
            <a:ext cx="10515600" cy="4109792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/>
            </a:lvl1pPr>
            <a:lvl2pPr marL="342900" indent="-342900">
              <a:buFont typeface="Arial" panose="020B0604020202020204" pitchFamily="34" charset="0"/>
              <a:buChar char="•"/>
              <a:defRPr sz="2800"/>
            </a:lvl2pPr>
            <a:lvl3pPr marL="685800" indent="-342900">
              <a:buFont typeface="Wingdings" panose="05000000000000000000" pitchFamily="2" charset="2"/>
              <a:buChar char="§"/>
              <a:defRPr sz="2400"/>
            </a:lvl3pPr>
            <a:lvl4pPr marL="1028700" indent="-342900">
              <a:buFont typeface="Arial" panose="020B0604020202020204" pitchFamily="34" charset="0"/>
              <a:buChar char="•"/>
              <a:defRPr sz="2400"/>
            </a:lvl4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951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 Content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5F88-9F87-461E-9D16-59CD3962A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2D6F-EC54-41D4-BC4A-780C3AD48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0" indent="0">
              <a:spcAft>
                <a:spcPts val="600"/>
              </a:spcAft>
              <a:buNone/>
              <a:defRPr/>
            </a:lvl1pPr>
            <a:lvl2pPr>
              <a:defRPr/>
            </a:lvl2pPr>
            <a:lvl3pPr marL="1143014" indent="-228603">
              <a:buFont typeface="Wingdings" panose="05000000000000000000" pitchFamily="2" charset="2"/>
              <a:buChar char="§"/>
              <a:defRPr/>
            </a:lvl3pPr>
            <a:lvl4pPr>
              <a:defRPr/>
            </a:lvl4pPr>
          </a:lstStyle>
          <a:p>
            <a:pPr lvl="0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EB890B-0B7A-420A-812B-1CAF39C26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2E9C9A-3610-4232-8D48-A2FE485432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870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26F1D1AC-8D33-47A4-A3EA-FF1F5C2710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5589" y="3962618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9D1DCB4C-C2E0-4956-8D74-6C794C6959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75589" y="1844143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D29091F-5D3A-4094-9F91-122FDF80A5C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8202" y="1844143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3B0F4950-46D0-44AB-88B4-1935F91F2FF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202" y="3962618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3C590C0C-67F6-4B0E-AB8B-E7BA03B0FB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56895" y="3962618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6" name="Picture Placeholder 20">
            <a:extLst>
              <a:ext uri="{FF2B5EF4-FFF2-40B4-BE49-F238E27FC236}">
                <a16:creationId xmlns:a16="http://schemas.microsoft.com/office/drawing/2014/main" id="{BD4B32A8-4AFA-4DBB-9397-B8489318FE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56895" y="1844143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C5F88-9F87-461E-9D16-59CD3962A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295334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EB890B-0B7A-420A-812B-1CAF39C26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2E9C9A-3610-4232-8D48-A2FE485432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" name="Graphic 13" descr="Badge 6 with solid fill">
            <a:extLst>
              <a:ext uri="{FF2B5EF4-FFF2-40B4-BE49-F238E27FC236}">
                <a16:creationId xmlns:a16="http://schemas.microsoft.com/office/drawing/2014/main" id="{470F2841-B0CC-41DA-8FAB-267381961B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6645" y="3909967"/>
            <a:ext cx="423819" cy="423819"/>
          </a:xfrm>
          <a:prstGeom prst="rect">
            <a:avLst/>
          </a:prstGeom>
        </p:spPr>
      </p:pic>
      <p:pic>
        <p:nvPicPr>
          <p:cNvPr id="15" name="Graphic 14" descr="Badge 1 with solid fill">
            <a:extLst>
              <a:ext uri="{FF2B5EF4-FFF2-40B4-BE49-F238E27FC236}">
                <a16:creationId xmlns:a16="http://schemas.microsoft.com/office/drawing/2014/main" id="{172863AC-07AE-4D8A-A3B1-CD134449B3E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7618" y="1800282"/>
            <a:ext cx="423819" cy="423819"/>
          </a:xfrm>
          <a:prstGeom prst="rect">
            <a:avLst/>
          </a:prstGeom>
        </p:spPr>
      </p:pic>
      <p:pic>
        <p:nvPicPr>
          <p:cNvPr id="16" name="Graphic 15" descr="Badge with solid fill">
            <a:extLst>
              <a:ext uri="{FF2B5EF4-FFF2-40B4-BE49-F238E27FC236}">
                <a16:creationId xmlns:a16="http://schemas.microsoft.com/office/drawing/2014/main" id="{02D116A2-3EE9-4ABD-BAB5-67D0B177988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7141" y="1800282"/>
            <a:ext cx="423819" cy="423819"/>
          </a:xfrm>
          <a:prstGeom prst="rect">
            <a:avLst/>
          </a:prstGeom>
        </p:spPr>
      </p:pic>
      <p:pic>
        <p:nvPicPr>
          <p:cNvPr id="17" name="Graphic 16" descr="Badge 3 with solid fill">
            <a:extLst>
              <a:ext uri="{FF2B5EF4-FFF2-40B4-BE49-F238E27FC236}">
                <a16:creationId xmlns:a16="http://schemas.microsoft.com/office/drawing/2014/main" id="{F09FF110-59DA-4D50-B3F8-B01CCE209C3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6645" y="1800282"/>
            <a:ext cx="423819" cy="423819"/>
          </a:xfrm>
          <a:prstGeom prst="rect">
            <a:avLst/>
          </a:prstGeom>
        </p:spPr>
      </p:pic>
      <p:pic>
        <p:nvPicPr>
          <p:cNvPr id="18" name="Graphic 17" descr="Badge 5 with solid fill">
            <a:extLst>
              <a:ext uri="{FF2B5EF4-FFF2-40B4-BE49-F238E27FC236}">
                <a16:creationId xmlns:a16="http://schemas.microsoft.com/office/drawing/2014/main" id="{A4F3583E-82D5-4230-8F59-37C1BE0D194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47141" y="3909967"/>
            <a:ext cx="423819" cy="423819"/>
          </a:xfrm>
          <a:prstGeom prst="rect">
            <a:avLst/>
          </a:prstGeom>
        </p:spPr>
      </p:pic>
      <p:pic>
        <p:nvPicPr>
          <p:cNvPr id="19" name="Graphic 18" descr="Badge 4 with solid fill">
            <a:extLst>
              <a:ext uri="{FF2B5EF4-FFF2-40B4-BE49-F238E27FC236}">
                <a16:creationId xmlns:a16="http://schemas.microsoft.com/office/drawing/2014/main" id="{5BD67A39-C562-4210-989C-99484F84DED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7618" y="3909967"/>
            <a:ext cx="423819" cy="4238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035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/>
      <p:bldP spid="26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8A2D-A77E-49F9-A310-36092B575E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73CD-7B97-4C23-93B4-9393F7EDA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D6E24-414B-4666-9330-435A6AD6F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63B3B77-8B0B-4E15-95BE-CEF167116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9FE6C45-7C95-4F76-A12E-7CCBEBF520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58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5FAE22-0F09-4124-AA37-973A311F4769}"/>
              </a:ext>
            </a:extLst>
          </p:cNvPr>
          <p:cNvSpPr/>
          <p:nvPr userDrawn="1"/>
        </p:nvSpPr>
        <p:spPr>
          <a:xfrm>
            <a:off x="7494307" y="1825625"/>
            <a:ext cx="3859492" cy="415097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D6E24-414B-4666-9330-435A6AD6F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2274" y="2073898"/>
            <a:ext cx="3403076" cy="367645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88A2D-A77E-49F9-A310-36092B575E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73CD-7B97-4C23-93B4-9393F7EDA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6524133" cy="435133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63B3B77-8B0B-4E15-95BE-CEF167116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9FE6C45-7C95-4F76-A12E-7CCBEBF520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208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59B6-4BB9-443E-8435-5FF2514A2E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42B21-410E-4ED7-A95D-28664E362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1" y="2501170"/>
            <a:ext cx="5157787" cy="368458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6693E-FB89-4E23-875F-A6807899E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F89DAD1-FBEF-4427-8A13-607A13DE55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6844FE-57F2-436B-8575-50A0530212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5F80CAB-75A1-4094-B904-98EBEC514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4" y="1701801"/>
            <a:ext cx="5157787" cy="782637"/>
          </a:xfrm>
        </p:spPr>
        <p:txBody>
          <a:bodyPr>
            <a:noAutofit/>
          </a:bodyPr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AECB045D-FF31-473E-8D55-CD9220846A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1" y="1701801"/>
            <a:ext cx="5183189" cy="782637"/>
          </a:xfrm>
        </p:spPr>
        <p:txBody>
          <a:bodyPr>
            <a:noAutofit/>
          </a:bodyPr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50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59B6-4BB9-443E-8435-5FF2514A2E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42B21-410E-4ED7-A95D-28664E362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3032976"/>
            <a:ext cx="5157787" cy="3164567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6693E-FB89-4E23-875F-A6807899E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3032976"/>
            <a:ext cx="5183188" cy="3164567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44F47F-B911-4BAA-88A8-D2DF884349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2" y="1693983"/>
            <a:ext cx="10518777" cy="1325563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457206" indent="0">
              <a:buNone/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9CAE6F6-5470-4594-988C-6EB0124E844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E12EBE07-C462-4B9A-9728-C2FBB1BBB5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013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F0A29-DA17-41F6-9A0D-B4C11EEE6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0BAE3-D4D2-4A90-8303-9A2DBA59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2953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0028D1E9-E7DF-4F9F-AE31-E939DF166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1877" y="61975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7"/>
    </p:custDataLst>
    <p:extLst>
      <p:ext uri="{BB962C8B-B14F-4D97-AF65-F5344CB8AC3E}">
        <p14:creationId xmlns:p14="http://schemas.microsoft.com/office/powerpoint/2010/main" val="111953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0" r:id="rId4"/>
    <p:sldLayoutId id="2147483677" r:id="rId5"/>
    <p:sldLayoutId id="2147483652" r:id="rId6"/>
    <p:sldLayoutId id="2147483678" r:id="rId7"/>
    <p:sldLayoutId id="2147483653" r:id="rId8"/>
    <p:sldLayoutId id="2147483660" r:id="rId9"/>
    <p:sldLayoutId id="214748366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11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42900" indent="-342900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685800" indent="-342900" algn="l" defTabSz="914411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028700" indent="-342900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71600" indent="-342900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6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4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8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4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tags" Target="../tags/tag25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9.svg"/><Relationship Id="rId19" Type="http://schemas.openxmlformats.org/officeDocument/2006/relationships/image" Target="../media/image26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740A-D2F5-45EF-8E4B-57EDFD6F1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161163F-A49B-49D8-8598-2853F3B06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FOURTH EDITION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509A4-CAF2-4B1A-A105-1B8CCA91BC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769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PERFORMANCE OF QUICKSORT </a:t>
            </a:r>
            <a:r>
              <a:rPr lang="en-US" sz="2200" dirty="0"/>
              <a:t>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C5BDF-A131-494C-A0DD-9C27AD9B17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73200"/>
                <a:ext cx="10946879" cy="4703763"/>
              </a:xfrm>
            </p:spPr>
            <p:txBody>
              <a:bodyPr/>
              <a:lstStyle/>
              <a:p>
                <a:pPr marL="0" lvl="1" indent="0">
                  <a:buNone/>
                </a:pPr>
                <a:r>
                  <a:rPr lang="en-US" b="1" i="1" dirty="0"/>
                  <a:t>Best case</a:t>
                </a:r>
              </a:p>
              <a:p>
                <a:pPr lvl="1"/>
                <a:r>
                  <a:rPr lang="en-US" dirty="0"/>
                  <a:t>Occurs when the subarrays are completely balanced every time.</a:t>
                </a:r>
              </a:p>
              <a:p>
                <a:pPr lvl="1"/>
                <a:r>
                  <a:rPr lang="en-US" dirty="0"/>
                  <a:t>Each subarray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elements.</a:t>
                </a:r>
              </a:p>
              <a:p>
                <a:pPr lvl="1"/>
                <a:r>
                  <a:rPr lang="en-US" dirty="0"/>
                  <a:t>For an upper bound, get the recurrence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C5BDF-A131-494C-A0DD-9C27AD9B17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73200"/>
                <a:ext cx="10946879" cy="4703763"/>
              </a:xfrm>
              <a:blipFill>
                <a:blip r:embed="rId3"/>
                <a:stretch>
                  <a:fillRect l="-1114" t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5C822-9FAD-4365-9128-79FA47E8D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9919" y="3286872"/>
            <a:ext cx="4515239" cy="11964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183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BALANCED PARTITIONING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C5BDF-A131-494C-A0DD-9C27AD9B17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73200"/>
                <a:ext cx="10946879" cy="4703763"/>
              </a:xfrm>
            </p:spPr>
            <p:txBody>
              <a:bodyPr/>
              <a:lstStyle/>
              <a:p>
                <a:pPr lvl="1"/>
                <a:r>
                  <a:rPr lang="en-US" dirty="0"/>
                  <a:t>Quicksort’s average running time is much closer to the best case than to the worst case.</a:t>
                </a:r>
              </a:p>
              <a:p>
                <a:pPr lvl="1"/>
                <a:r>
                  <a:rPr lang="en-US" dirty="0"/>
                  <a:t>Imagine that P</a:t>
                </a:r>
                <a:r>
                  <a:rPr lang="en-US" sz="2400" dirty="0"/>
                  <a:t>ARTITION</a:t>
                </a:r>
                <a:r>
                  <a:rPr lang="en-US" dirty="0"/>
                  <a:t> always produces a 9-to-1 split.</a:t>
                </a:r>
              </a:p>
              <a:p>
                <a:pPr lvl="1"/>
                <a:r>
                  <a:rPr lang="en-US" dirty="0"/>
                  <a:t>Get the recurrence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Intuition: look at the recursion tree.</a:t>
                </a:r>
              </a:p>
              <a:p>
                <a:pPr marL="685800" lvl="2" indent="-342900"/>
                <a:r>
                  <a:rPr lang="en-US" sz="2600" dirty="0"/>
                  <a:t>It’s like the one for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/3)+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/3)+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in Section 4.4.</a:t>
                </a:r>
              </a:p>
              <a:p>
                <a:pPr marL="685800" lvl="2" indent="-342900"/>
                <a:r>
                  <a:rPr lang="en-US" sz="2600" dirty="0"/>
                  <a:t>Except that here the constants are different: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600" i="1" baseline="-25000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full levels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6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num>
                              <m:den>
                                <m:r>
                                  <a:rPr lang="en-US" sz="260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</m:sub>
                        </m:sSub>
                      </m:fName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600" dirty="0"/>
                  <a:t> levels that are nonempty.</a:t>
                </a:r>
              </a:p>
              <a:p>
                <a:pPr marL="685800" lvl="2" indent="-342900"/>
                <a:r>
                  <a:rPr lang="en-US" sz="2600" dirty="0"/>
                  <a:t>As long as it’s a constant, the base of the log doesn’t matter in asymptotic notation.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C5BDF-A131-494C-A0DD-9C27AD9B17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73200"/>
                <a:ext cx="10946879" cy="4703763"/>
              </a:xfrm>
              <a:blipFill>
                <a:blip r:embed="rId3"/>
                <a:stretch>
                  <a:fillRect l="-947" t="-2335" b="-11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5C822-9FAD-4365-9128-79FA47E8D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4519" y="3217896"/>
            <a:ext cx="5443241" cy="9350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1792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 anchor="t"/>
          <a:lstStyle/>
          <a:p>
            <a:r>
              <a:rPr lang="en-US" dirty="0"/>
              <a:t>INTUITION FOR THE AVERAGE CASE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5BDF-A131-494C-A0DD-9C27AD9B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03300"/>
            <a:ext cx="10946879" cy="5173663"/>
          </a:xfrm>
        </p:spPr>
        <p:txBody>
          <a:bodyPr/>
          <a:lstStyle/>
          <a:p>
            <a:pPr lvl="1"/>
            <a:r>
              <a:rPr lang="en-US" dirty="0"/>
              <a:t>Splits in the recursion tree will not always be constant.</a:t>
            </a:r>
          </a:p>
          <a:p>
            <a:pPr lvl="1"/>
            <a:r>
              <a:rPr lang="en-US" dirty="0"/>
              <a:t>There will usually be a mix of good and bad splits throughout the recursion tree.</a:t>
            </a:r>
          </a:p>
          <a:p>
            <a:pPr lvl="1"/>
            <a:r>
              <a:rPr lang="en-US" dirty="0"/>
              <a:t>To see that this doesn’t affect the asymptotic running time of quicksort, assume that levels alternate between best-case and worst-case splits.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extra level in the left-hand figure only adds to the constant hidden in the </a:t>
            </a:r>
            <a:r>
              <a:rPr lang="el-GR" dirty="0"/>
              <a:t>Θ</a:t>
            </a:r>
            <a:r>
              <a:rPr lang="en-US" dirty="0"/>
              <a:t>-notation.</a:t>
            </a:r>
          </a:p>
          <a:p>
            <a:pPr lvl="1"/>
            <a:r>
              <a:rPr lang="en-US" dirty="0"/>
              <a:t>There are still the same number of subarrays to sort, and only twice as much work was done to get to that point.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CBB16C3A-309D-4640-85FF-69D325F3F3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77"/>
          <a:stretch/>
        </p:blipFill>
        <p:spPr>
          <a:xfrm>
            <a:off x="1163064" y="3236147"/>
            <a:ext cx="6533136" cy="15989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679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680700" cy="1325563"/>
          </a:xfrm>
        </p:spPr>
        <p:txBody>
          <a:bodyPr anchor="t"/>
          <a:lstStyle/>
          <a:p>
            <a:r>
              <a:rPr lang="en-US" dirty="0"/>
              <a:t>RANDOMIZED VERSION OF QUICKSORT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C5BDF-A131-494C-A0DD-9C27AD9B17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04900"/>
                <a:ext cx="10946879" cy="5072063"/>
              </a:xfrm>
            </p:spPr>
            <p:txBody>
              <a:bodyPr/>
              <a:lstStyle/>
              <a:p>
                <a:pPr lvl="1"/>
                <a:r>
                  <a:rPr lang="en-US" dirty="0"/>
                  <a:t>We have assumed that all input permutations are equally likely.</a:t>
                </a:r>
              </a:p>
              <a:p>
                <a:pPr lvl="1"/>
                <a:r>
                  <a:rPr lang="en-US" dirty="0"/>
                  <a:t>This is not always true.</a:t>
                </a:r>
              </a:p>
              <a:p>
                <a:pPr lvl="1"/>
                <a:r>
                  <a:rPr lang="en-US" dirty="0"/>
                  <a:t>To correct this, we add randomization to quicksort.</a:t>
                </a:r>
              </a:p>
              <a:p>
                <a:pPr lvl="1"/>
                <a:r>
                  <a:rPr lang="en-US" dirty="0"/>
                  <a:t>We could randomly permute the input array.</a:t>
                </a:r>
              </a:p>
              <a:p>
                <a:pPr lvl="1"/>
                <a:r>
                  <a:rPr lang="en-US" dirty="0"/>
                  <a:t>Instead, we use </a:t>
                </a:r>
                <a:r>
                  <a:rPr lang="en-US" b="1" i="1" dirty="0"/>
                  <a:t>random sampling</a:t>
                </a:r>
                <a:r>
                  <a:rPr lang="en-US" dirty="0"/>
                  <a:t>, or picking one element at random.</a:t>
                </a:r>
              </a:p>
              <a:p>
                <a:pPr lvl="1"/>
                <a:r>
                  <a:rPr lang="en-US" dirty="0"/>
                  <a:t>Don’t always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as the pivot. Instead, randomly pick an element from the subarray that is being sorted.</a:t>
                </a:r>
              </a:p>
              <a:p>
                <a:pPr lvl="1"/>
                <a:r>
                  <a:rPr lang="en-US" dirty="0"/>
                  <a:t>Randomization of quicksort stops any specific type of array from causing worst case behavior.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C5BDF-A131-494C-A0DD-9C27AD9B17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04900"/>
                <a:ext cx="10946879" cy="5072063"/>
              </a:xfrm>
              <a:blipFill>
                <a:blip r:embed="rId3"/>
                <a:stretch>
                  <a:fillRect l="-947" t="-2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5C822-9FAD-4365-9128-79FA47E8D2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98"/>
          <a:stretch/>
        </p:blipFill>
        <p:spPr>
          <a:xfrm>
            <a:off x="1268829" y="5114946"/>
            <a:ext cx="5971640" cy="16160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4921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AVERAGE-CASE ANALYSIS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C5BDF-A131-494C-A0DD-9C27AD9B17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73200"/>
                <a:ext cx="10946879" cy="4703763"/>
              </a:xfrm>
            </p:spPr>
            <p:txBody>
              <a:bodyPr/>
              <a:lstStyle/>
              <a:p>
                <a:pPr lvl="1"/>
                <a:r>
                  <a:rPr lang="en-US" sz="2600" dirty="0"/>
                  <a:t>Assume that all values being sorted are distinct. (No repeated values.)</a:t>
                </a:r>
              </a:p>
              <a:p>
                <a:pPr lvl="1"/>
                <a:r>
                  <a:rPr lang="en-US" sz="2600" dirty="0"/>
                  <a:t>The dominant cost of the algorithm is partitioning.</a:t>
                </a:r>
              </a:p>
              <a:p>
                <a:pPr lvl="1"/>
                <a:r>
                  <a:rPr lang="en-US" sz="2600" dirty="0"/>
                  <a:t>Assume that R</a:t>
                </a:r>
                <a:r>
                  <a:rPr lang="en-US" sz="2200" dirty="0"/>
                  <a:t>ANDOMIZED</a:t>
                </a:r>
                <a:r>
                  <a:rPr lang="en-US" sz="2600" dirty="0"/>
                  <a:t>-P</a:t>
                </a:r>
                <a:r>
                  <a:rPr lang="en-US" sz="2200" dirty="0"/>
                  <a:t>ARTITION</a:t>
                </a:r>
                <a:r>
                  <a:rPr lang="en-US" sz="2600" dirty="0"/>
                  <a:t> makes it so that the pivot selected by P</a:t>
                </a:r>
                <a:r>
                  <a:rPr lang="en-US" sz="2200" dirty="0"/>
                  <a:t>ARTITION</a:t>
                </a:r>
                <a:r>
                  <a:rPr lang="en-US" sz="2600" dirty="0"/>
                  <a:t> is selected randomly from the subarray passed to these procedures.</a:t>
                </a:r>
              </a:p>
              <a:p>
                <a:pPr lvl="1"/>
                <a:r>
                  <a:rPr lang="en-US" sz="2600" dirty="0"/>
                  <a:t>P</a:t>
                </a:r>
                <a:r>
                  <a:rPr lang="en-US" sz="2200" dirty="0"/>
                  <a:t>ARTITION</a:t>
                </a:r>
                <a:r>
                  <a:rPr lang="en-US" sz="2600" dirty="0"/>
                  <a:t> removes the pivot element from future consideration each time.</a:t>
                </a:r>
              </a:p>
              <a:p>
                <a:pPr lvl="1"/>
                <a:r>
                  <a:rPr lang="en-US" sz="2600" dirty="0"/>
                  <a:t>Thus, P</a:t>
                </a:r>
                <a:r>
                  <a:rPr lang="en-US" sz="2200" dirty="0"/>
                  <a:t>ARTITION</a:t>
                </a:r>
                <a:r>
                  <a:rPr lang="en-US" sz="2600" dirty="0"/>
                  <a:t> is called at most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times.</a:t>
                </a:r>
              </a:p>
              <a:p>
                <a:pPr lvl="1"/>
                <a:r>
                  <a:rPr lang="en-US" sz="2600" dirty="0"/>
                  <a:t>Q</a:t>
                </a:r>
                <a:r>
                  <a:rPr lang="en-US" sz="2200" dirty="0"/>
                  <a:t>UICKSORT</a:t>
                </a:r>
                <a:r>
                  <a:rPr lang="en-US" sz="2600" dirty="0"/>
                  <a:t> recurses on the partitions.</a:t>
                </a:r>
              </a:p>
              <a:p>
                <a:pPr lvl="1"/>
                <a:r>
                  <a:rPr lang="en-US" sz="2600" dirty="0"/>
                  <a:t>The amount of work that each call to P</a:t>
                </a:r>
                <a:r>
                  <a:rPr lang="en-US" sz="2200" dirty="0"/>
                  <a:t>ARTITION</a:t>
                </a:r>
                <a:r>
                  <a:rPr lang="en-US" sz="2600" dirty="0"/>
                  <a:t> does is a constant plus the number of comparisons that are performed in its </a:t>
                </a:r>
                <a:r>
                  <a:rPr lang="en-US" sz="2600" b="1" dirty="0"/>
                  <a:t>for</a:t>
                </a:r>
                <a:r>
                  <a:rPr lang="en-US" sz="2600" dirty="0"/>
                  <a:t> loop.</a:t>
                </a:r>
              </a:p>
              <a:p>
                <a:pPr lvl="1"/>
                <a:r>
                  <a:rPr lang="en-US" sz="2600" dirty="0"/>
                  <a:t>Let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600" dirty="0"/>
                  <a:t> the total number of comparisons performed in all calls to P</a:t>
                </a:r>
                <a:r>
                  <a:rPr lang="en-US" sz="2200" dirty="0"/>
                  <a:t>ARTITION</a:t>
                </a:r>
                <a:r>
                  <a:rPr lang="en-US" sz="2600" dirty="0"/>
                  <a:t>.</a:t>
                </a:r>
              </a:p>
              <a:p>
                <a:pPr lvl="1"/>
                <a:r>
                  <a:rPr lang="en-US" sz="2600" dirty="0"/>
                  <a:t>Therefore, the total work done over the entire execution is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C5BDF-A131-494C-A0DD-9C27AD9B17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73200"/>
                <a:ext cx="10946879" cy="4703763"/>
              </a:xfrm>
              <a:blipFill>
                <a:blip r:embed="rId3"/>
                <a:stretch>
                  <a:fillRect l="-835" t="-2075" r="-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3547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AVERAGE-CASE ANALYSIS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Content Placeholder 6" descr="Text, letter&#10;&#10;Description automatically generated">
            <a:extLst>
              <a:ext uri="{FF2B5EF4-FFF2-40B4-BE49-F238E27FC236}">
                <a16:creationId xmlns:a16="http://schemas.microsoft.com/office/drawing/2014/main" id="{408B967E-F2C9-4263-82A9-1CDCD6E17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68424"/>
            <a:ext cx="10218821" cy="5102553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490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AVERAGE-CASE ANALYSIS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8B967E-F2C9-4263-82A9-1CDCD6E17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8583" y="1357943"/>
            <a:ext cx="9484895" cy="5363075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948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 anchor="t"/>
          <a:lstStyle/>
          <a:p>
            <a:r>
              <a:rPr lang="en-US" dirty="0"/>
              <a:t>AVERAGE-CASE ANALYSIS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35B9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(continued)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5BDF-A131-494C-A0DD-9C27AD9B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30300"/>
            <a:ext cx="10946879" cy="5046663"/>
          </a:xfrm>
        </p:spPr>
        <p:txBody>
          <a:bodyPr/>
          <a:lstStyle/>
          <a:p>
            <a:pPr marL="0" lvl="1" indent="0">
              <a:buNone/>
            </a:pPr>
            <a:r>
              <a:rPr lang="en-US" sz="2600" dirty="0"/>
              <a:t>Now all we have to do is find the probability that two elements are compared.</a:t>
            </a:r>
          </a:p>
          <a:p>
            <a:pPr lvl="1"/>
            <a:r>
              <a:rPr lang="en-US" sz="2600" dirty="0"/>
              <a:t>Think about when two elements are </a:t>
            </a:r>
            <a:r>
              <a:rPr lang="en-US" sz="2600" i="1" dirty="0"/>
              <a:t>not</a:t>
            </a:r>
            <a:r>
              <a:rPr lang="en-US" sz="2600" dirty="0"/>
              <a:t> compared.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BF4D31C7-B50C-483D-B6BC-A0AC87D37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29" y="2078004"/>
            <a:ext cx="9736129" cy="46577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826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AVERAGE-CASE ANALYSIS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8B967E-F2C9-4263-82A9-1CDCD6E17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20897"/>
            <a:ext cx="10741656" cy="323986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9999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AVERAGE-CASE ANALYSIS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8B967E-F2C9-4263-82A9-1CDCD6E17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20897"/>
            <a:ext cx="3854116" cy="457260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D9643655-D971-4F15-883B-BCD7936677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61200" y="4305300"/>
                <a:ext cx="4122782" cy="2104427"/>
              </a:xfrm>
              <a:prstGeom prst="rect">
                <a:avLst/>
              </a:prstGeom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t" anchorCtr="1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The expected running time of quicksort, using R</a:t>
                </a:r>
                <a:r>
                  <a:rPr lang="en-US" sz="2400" dirty="0">
                    <a:solidFill>
                      <a:schemeClr val="bg1"/>
                    </a:solidFill>
                  </a:rPr>
                  <a:t>ANDOMIZED</a:t>
                </a:r>
                <a:r>
                  <a:rPr lang="en-US" dirty="0">
                    <a:solidFill>
                      <a:schemeClr val="bg1"/>
                    </a:solidFill>
                  </a:rPr>
                  <a:t>-P</a:t>
                </a:r>
                <a:r>
                  <a:rPr lang="en-US" sz="2400" dirty="0">
                    <a:solidFill>
                      <a:schemeClr val="bg1"/>
                    </a:solidFill>
                  </a:rPr>
                  <a:t>ARTITION</a:t>
                </a:r>
                <a:r>
                  <a:rPr lang="en-US" dirty="0">
                    <a:solidFill>
                      <a:schemeClr val="bg1"/>
                    </a:solidFill>
                  </a:rPr>
                  <a:t>,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if all values being sorted are distinct.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D9643655-D971-4F15-883B-BCD793667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200" y="4305300"/>
                <a:ext cx="4122782" cy="2104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7572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609A-69DD-42DA-9B46-0D9F76A7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LECTURE NOTES FOR CHAPTER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0BEC0-D53C-44CA-8A5A-7F9814645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sz="4000" dirty="0"/>
              <a:t>Quicksort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00C7-E96F-466C-B304-FC207CDF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252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CHAPTER 7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C5BDF-A131-494C-A0DD-9C27AD9B17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Goals</a:t>
                </a:r>
              </a:p>
              <a:p>
                <a:pPr lvl="1"/>
                <a:r>
                  <a:rPr lang="en-US" dirty="0"/>
                  <a:t>Worst-case running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Randomized version has expected running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assuming that all elements to be sorted are distinct.</a:t>
                </a:r>
              </a:p>
              <a:p>
                <a:pPr lvl="1"/>
                <a:r>
                  <a:rPr lang="en-US" dirty="0"/>
                  <a:t>Constants hidden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small.</a:t>
                </a:r>
              </a:p>
              <a:p>
                <a:pPr lvl="1"/>
                <a:r>
                  <a:rPr lang="en-US" dirty="0"/>
                  <a:t>Sorts in place.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C5BDF-A131-494C-A0DD-9C27AD9B17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470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524B-8138-49F5-86F3-2BD61A533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DESCRIPTION OF QUICKSORT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8251A55-9AF6-442B-914B-9A25A2AD54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BB934B28-0B84-4630-B6F4-B1DD266F6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1439771"/>
            <a:ext cx="10668078" cy="47577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679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E8B998-62A0-410D-9A7D-63753AD0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7373A-A096-464D-9D8E-28874E03E2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5F0BBF-5C95-4774-89DC-7F30E16FA8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7011" y="1620896"/>
            <a:ext cx="9988027" cy="24470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6920B-C769-4939-85B2-CB8FC09757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551903"/>
                <a:ext cx="10515600" cy="162506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11" rtl="0" eaLnBrk="1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342900" indent="-342900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685800" indent="-342900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028700" indent="-342900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371600" indent="-342900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32" indent="-228603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37" indent="-228603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43" indent="-228603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48" indent="-228603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Initial call is Q</a:t>
                </a:r>
                <a:r>
                  <a:rPr lang="en-US" sz="2400" dirty="0"/>
                  <a:t>UICKSORT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6920B-C769-4939-85B2-CB8FC0975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51903"/>
                <a:ext cx="10515600" cy="1625060"/>
              </a:xfrm>
              <a:prstGeom prst="rect">
                <a:avLst/>
              </a:prstGeom>
              <a:blipFill>
                <a:blip r:embed="rId5"/>
                <a:stretch>
                  <a:fillRect l="-1217" t="-6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44442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E8B998-62A0-410D-9A7D-63753AD0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7373A-A096-464D-9D8E-28874E03E2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5F0BBF-5C95-4774-89DC-7F30E16FA8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185" y="2044441"/>
            <a:ext cx="10319629" cy="3481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6920B-C769-4939-85B2-CB8FC09757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8" y="1471630"/>
                <a:ext cx="10515600" cy="162506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11" rtl="0" eaLnBrk="1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342900" indent="-342900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685800" indent="-342900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028700" indent="-342900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371600" indent="-342900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32" indent="-228603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37" indent="-228603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43" indent="-228603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48" indent="-228603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Partition subarray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by the following procedure: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6920B-C769-4939-85B2-CB8FC0975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1471630"/>
                <a:ext cx="10515600" cy="1625060"/>
              </a:xfrm>
              <a:prstGeom prst="rect">
                <a:avLst/>
              </a:prstGeom>
              <a:blipFill>
                <a:blip r:embed="rId5"/>
                <a:stretch>
                  <a:fillRect l="-1159" t="-6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DA21033-0618-42A4-80F3-0596A6F70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2" y="5750136"/>
                <a:ext cx="10515600" cy="162506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11" rtl="0" eaLnBrk="1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342900" indent="-342900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685800" indent="-342900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028700" indent="-342900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1371600" indent="-342900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32" indent="-228603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37" indent="-228603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43" indent="-228603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48" indent="-228603" algn="l" defTabSz="91441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</a:t>
                </a:r>
                <a:r>
                  <a:rPr lang="en-US" sz="2400" dirty="0"/>
                  <a:t>ARTITION</a:t>
                </a:r>
                <a:r>
                  <a:rPr lang="en-US" dirty="0"/>
                  <a:t> always selects the last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in the subarray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 as the </a:t>
                </a:r>
                <a:r>
                  <a:rPr lang="en-US" b="1" i="1" dirty="0"/>
                  <a:t>pivot</a:t>
                </a:r>
                <a:r>
                  <a:rPr lang="en-US" dirty="0"/>
                  <a:t>—the element around which to partition.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DA21033-0618-42A4-80F3-0596A6F70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2" y="5750136"/>
                <a:ext cx="10515600" cy="1625060"/>
              </a:xfrm>
              <a:prstGeom prst="rect">
                <a:avLst/>
              </a:prstGeom>
              <a:blipFill>
                <a:blip r:embed="rId6"/>
                <a:stretch>
                  <a:fillRect l="-1217" t="-6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2884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E8B998-62A0-410D-9A7D-63753AD0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</a:t>
            </a:r>
            <a:r>
              <a:rPr lang="en-US" sz="2200" dirty="0"/>
              <a:t>(continued)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7373A-A096-464D-9D8E-28874E03E2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96920B-C769-4939-85B2-CB8FC097578A}"/>
              </a:ext>
            </a:extLst>
          </p:cNvPr>
          <p:cNvSpPr txBox="1">
            <a:spLocks/>
          </p:cNvSpPr>
          <p:nvPr/>
        </p:nvSpPr>
        <p:spPr>
          <a:xfrm>
            <a:off x="838198" y="1471630"/>
            <a:ext cx="10515600" cy="4278506"/>
          </a:xfrm>
          <a:prstGeom prst="rect">
            <a:avLst/>
          </a:prstGeom>
        </p:spPr>
        <p:txBody>
          <a:bodyPr/>
          <a:lstStyle>
            <a:lvl1pPr marL="0" indent="0" algn="l" defTabSz="914411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2900" indent="-34290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685800" indent="-34290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28700" indent="-34290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371600" indent="-34290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32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4D8E2E0-941C-439B-9589-B8366B387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3" y="1378728"/>
            <a:ext cx="10743471" cy="42785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385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2E50-75A9-4352-A7C5-EAFF931D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2EEE3-8F2E-43C3-BDA3-53DAF4ABBF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2781" y="6238580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2" name="Graphic 21" descr="Badge 6 with solid fill">
            <a:extLst>
              <a:ext uri="{FF2B5EF4-FFF2-40B4-BE49-F238E27FC236}">
                <a16:creationId xmlns:a16="http://schemas.microsoft.com/office/drawing/2014/main" id="{DAAD0065-C8D2-4E1A-BC0C-9503E89B6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62363" y="4295926"/>
            <a:ext cx="423819" cy="423819"/>
          </a:xfrm>
          <a:prstGeom prst="rect">
            <a:avLst/>
          </a:prstGeom>
        </p:spPr>
      </p:pic>
      <p:pic>
        <p:nvPicPr>
          <p:cNvPr id="24" name="Graphic 23" descr="Badge 1 with solid fill">
            <a:extLst>
              <a:ext uri="{FF2B5EF4-FFF2-40B4-BE49-F238E27FC236}">
                <a16:creationId xmlns:a16="http://schemas.microsoft.com/office/drawing/2014/main" id="{97B77C16-04B2-46F4-8EA0-DD8C13563A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62363" y="449350"/>
            <a:ext cx="423819" cy="423819"/>
          </a:xfrm>
          <a:prstGeom prst="rect">
            <a:avLst/>
          </a:prstGeom>
        </p:spPr>
      </p:pic>
      <p:pic>
        <p:nvPicPr>
          <p:cNvPr id="26" name="Graphic 25" descr="Badge with solid fill">
            <a:extLst>
              <a:ext uri="{FF2B5EF4-FFF2-40B4-BE49-F238E27FC236}">
                <a16:creationId xmlns:a16="http://schemas.microsoft.com/office/drawing/2014/main" id="{9B713A70-23A9-4C37-845F-FBF315A0BD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62363" y="1047630"/>
            <a:ext cx="423819" cy="423819"/>
          </a:xfrm>
          <a:prstGeom prst="rect">
            <a:avLst/>
          </a:prstGeom>
        </p:spPr>
      </p:pic>
      <p:pic>
        <p:nvPicPr>
          <p:cNvPr id="28" name="Graphic 27" descr="Badge 3 with solid fill">
            <a:extLst>
              <a:ext uri="{FF2B5EF4-FFF2-40B4-BE49-F238E27FC236}">
                <a16:creationId xmlns:a16="http://schemas.microsoft.com/office/drawing/2014/main" id="{B9FA5AF4-D3B9-4D6C-8883-4393CF78CE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62363" y="1675513"/>
            <a:ext cx="423819" cy="423819"/>
          </a:xfrm>
          <a:prstGeom prst="rect">
            <a:avLst/>
          </a:prstGeom>
        </p:spPr>
      </p:pic>
      <p:pic>
        <p:nvPicPr>
          <p:cNvPr id="30" name="Graphic 29" descr="Badge 5 with solid fill">
            <a:extLst>
              <a:ext uri="{FF2B5EF4-FFF2-40B4-BE49-F238E27FC236}">
                <a16:creationId xmlns:a16="http://schemas.microsoft.com/office/drawing/2014/main" id="{4874B380-E3B7-48FA-BBAF-3EDFD45F15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62363" y="2870961"/>
            <a:ext cx="423819" cy="423819"/>
          </a:xfrm>
          <a:prstGeom prst="rect">
            <a:avLst/>
          </a:prstGeom>
        </p:spPr>
      </p:pic>
      <p:pic>
        <p:nvPicPr>
          <p:cNvPr id="32" name="Graphic 31" descr="Badge 4 with solid fill">
            <a:extLst>
              <a:ext uri="{FF2B5EF4-FFF2-40B4-BE49-F238E27FC236}">
                <a16:creationId xmlns:a16="http://schemas.microsoft.com/office/drawing/2014/main" id="{C5D88BED-99A7-4FF5-87A2-12AF997519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62363" y="2261499"/>
            <a:ext cx="423819" cy="423819"/>
          </a:xfrm>
          <a:prstGeom prst="rect">
            <a:avLst/>
          </a:prstGeom>
        </p:spPr>
      </p:pic>
      <p:pic>
        <p:nvPicPr>
          <p:cNvPr id="19" name="Graphic 18" descr="Badge 7 with solid fill">
            <a:extLst>
              <a:ext uri="{FF2B5EF4-FFF2-40B4-BE49-F238E27FC236}">
                <a16:creationId xmlns:a16="http://schemas.microsoft.com/office/drawing/2014/main" id="{D0BF1937-FDAA-4E56-829F-C3B02A6C95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5562363" y="4889627"/>
            <a:ext cx="423819" cy="423819"/>
          </a:xfrm>
          <a:prstGeom prst="rect">
            <a:avLst/>
          </a:prstGeom>
        </p:spPr>
      </p:pic>
      <p:pic>
        <p:nvPicPr>
          <p:cNvPr id="21" name="Graphic 20" descr="Badge 8 with solid fill">
            <a:extLst>
              <a:ext uri="{FF2B5EF4-FFF2-40B4-BE49-F238E27FC236}">
                <a16:creationId xmlns:a16="http://schemas.microsoft.com/office/drawing/2014/main" id="{08D0A83C-D3A9-48DF-8D68-85EED6CB49D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5562363" y="5446260"/>
            <a:ext cx="423819" cy="423819"/>
          </a:xfrm>
          <a:prstGeom prst="rect">
            <a:avLst/>
          </a:prstGeom>
        </p:spPr>
      </p:pic>
      <p:pic>
        <p:nvPicPr>
          <p:cNvPr id="23" name="Graphic 22" descr="Badge 9 with solid fill">
            <a:extLst>
              <a:ext uri="{FF2B5EF4-FFF2-40B4-BE49-F238E27FC236}">
                <a16:creationId xmlns:a16="http://schemas.microsoft.com/office/drawing/2014/main" id="{AF428076-DE21-47CC-8810-F276BCC3ACE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5550488" y="6077571"/>
            <a:ext cx="423819" cy="423819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156A9073-A5FF-4657-A09A-6FDCF757739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86" y="5779824"/>
            <a:ext cx="4584618" cy="835438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8EA5152E-DA13-4E91-8757-E3D359D1C4A9}"/>
              </a:ext>
            </a:extLst>
          </p:cNvPr>
          <p:cNvGrpSpPr/>
          <p:nvPr/>
        </p:nvGrpSpPr>
        <p:grpSpPr>
          <a:xfrm>
            <a:off x="6375960" y="295332"/>
            <a:ext cx="4623262" cy="6220171"/>
            <a:chOff x="6358361" y="295332"/>
            <a:chExt cx="4623262" cy="6220171"/>
          </a:xfrm>
        </p:grpSpPr>
        <p:pic>
          <p:nvPicPr>
            <p:cNvPr id="77" name="Picture 76" descr="Diagram&#10;&#10;Description automatically generated">
              <a:extLst>
                <a:ext uri="{FF2B5EF4-FFF2-40B4-BE49-F238E27FC236}">
                  <a16:creationId xmlns:a16="http://schemas.microsoft.com/office/drawing/2014/main" id="{654FF815-2C57-47DE-8F0B-D0DA439F9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8361" y="295332"/>
              <a:ext cx="4623262" cy="3824879"/>
            </a:xfrm>
            <a:prstGeom prst="rect">
              <a:avLst/>
            </a:prstGeom>
          </p:spPr>
        </p:pic>
        <p:pic>
          <p:nvPicPr>
            <p:cNvPr id="78" name="Picture 77" descr="A picture containing text, keyboard, electronics&#10;&#10;Description automatically generated">
              <a:extLst>
                <a:ext uri="{FF2B5EF4-FFF2-40B4-BE49-F238E27FC236}">
                  <a16:creationId xmlns:a16="http://schemas.microsoft.com/office/drawing/2014/main" id="{4A849068-6591-40C4-89A4-565532EBE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2167" y="4182638"/>
              <a:ext cx="2083724" cy="2332865"/>
            </a:xfrm>
            <a:prstGeom prst="rect">
              <a:avLst/>
            </a:prstGeom>
          </p:spPr>
        </p:pic>
      </p:grpSp>
      <p:pic>
        <p:nvPicPr>
          <p:cNvPr id="81" name="Picture 80" descr="A picture containing text, keyboard, electronics&#10;&#10;Description automatically generated">
            <a:extLst>
              <a:ext uri="{FF2B5EF4-FFF2-40B4-BE49-F238E27FC236}">
                <a16:creationId xmlns:a16="http://schemas.microsoft.com/office/drawing/2014/main" id="{7D7DFE4B-E5E6-4B6E-AB75-3A7E23FDC689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31"/>
          <a:stretch/>
        </p:blipFill>
        <p:spPr>
          <a:xfrm>
            <a:off x="6472167" y="4182638"/>
            <a:ext cx="2083724" cy="1734941"/>
          </a:xfrm>
          <a:prstGeom prst="rect">
            <a:avLst/>
          </a:prstGeom>
        </p:spPr>
      </p:pic>
      <p:pic>
        <p:nvPicPr>
          <p:cNvPr id="84" name="Picture 83" descr="A picture containing text, keyboard, electronics&#10;&#10;Description automatically generated">
            <a:extLst>
              <a:ext uri="{FF2B5EF4-FFF2-40B4-BE49-F238E27FC236}">
                <a16:creationId xmlns:a16="http://schemas.microsoft.com/office/drawing/2014/main" id="{158B6AB4-1B29-4A75-BA64-B6C441F498E5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6472167" y="4182638"/>
            <a:ext cx="2083724" cy="1166433"/>
          </a:xfrm>
          <a:prstGeom prst="rect">
            <a:avLst/>
          </a:prstGeom>
        </p:spPr>
      </p:pic>
      <p:pic>
        <p:nvPicPr>
          <p:cNvPr id="87" name="Picture 86" descr="A picture containing text, keyboard, electronics&#10;&#10;Description automatically generated">
            <a:extLst>
              <a:ext uri="{FF2B5EF4-FFF2-40B4-BE49-F238E27FC236}">
                <a16:creationId xmlns:a16="http://schemas.microsoft.com/office/drawing/2014/main" id="{35F2A14E-9192-4E10-BB46-931F3644F7D9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58"/>
          <a:stretch/>
        </p:blipFill>
        <p:spPr>
          <a:xfrm>
            <a:off x="6472167" y="4182638"/>
            <a:ext cx="2083724" cy="560857"/>
          </a:xfrm>
          <a:prstGeom prst="rect">
            <a:avLst/>
          </a:prstGeom>
        </p:spPr>
      </p:pic>
      <p:pic>
        <p:nvPicPr>
          <p:cNvPr id="89" name="Picture 88" descr="Diagram&#10;&#10;Description automatically generated">
            <a:extLst>
              <a:ext uri="{FF2B5EF4-FFF2-40B4-BE49-F238E27FC236}">
                <a16:creationId xmlns:a16="http://schemas.microsoft.com/office/drawing/2014/main" id="{70C47518-5771-4228-A953-C98B7E29D15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60" y="357759"/>
            <a:ext cx="4623262" cy="3824879"/>
          </a:xfrm>
          <a:prstGeom prst="rect">
            <a:avLst/>
          </a:prstGeom>
        </p:spPr>
      </p:pic>
      <p:pic>
        <p:nvPicPr>
          <p:cNvPr id="92" name="Picture 91" descr="Diagram&#10;&#10;Description automatically generated">
            <a:extLst>
              <a:ext uri="{FF2B5EF4-FFF2-40B4-BE49-F238E27FC236}">
                <a16:creationId xmlns:a16="http://schemas.microsoft.com/office/drawing/2014/main" id="{EB45A626-AB59-4C3F-84D2-659989F14E81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98"/>
          <a:stretch/>
        </p:blipFill>
        <p:spPr>
          <a:xfrm>
            <a:off x="6375960" y="330798"/>
            <a:ext cx="4623262" cy="2294986"/>
          </a:xfrm>
          <a:prstGeom prst="rect">
            <a:avLst/>
          </a:prstGeom>
        </p:spPr>
      </p:pic>
      <p:pic>
        <p:nvPicPr>
          <p:cNvPr id="95" name="Picture 94" descr="Diagram&#10;&#10;Description automatically generated">
            <a:extLst>
              <a:ext uri="{FF2B5EF4-FFF2-40B4-BE49-F238E27FC236}">
                <a16:creationId xmlns:a16="http://schemas.microsoft.com/office/drawing/2014/main" id="{82D1FC7F-891A-488D-A4F7-726E6BD38E62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19"/>
          <a:stretch/>
        </p:blipFill>
        <p:spPr>
          <a:xfrm>
            <a:off x="6375960" y="336321"/>
            <a:ext cx="4623262" cy="1709000"/>
          </a:xfrm>
          <a:prstGeom prst="rect">
            <a:avLst/>
          </a:prstGeom>
        </p:spPr>
      </p:pic>
      <p:pic>
        <p:nvPicPr>
          <p:cNvPr id="98" name="Picture 97" descr="Diagram&#10;&#10;Description automatically generated">
            <a:extLst>
              <a:ext uri="{FF2B5EF4-FFF2-40B4-BE49-F238E27FC236}">
                <a16:creationId xmlns:a16="http://schemas.microsoft.com/office/drawing/2014/main" id="{E8612ABF-3251-4AA1-958B-20DFBB400E95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92"/>
          <a:stretch/>
        </p:blipFill>
        <p:spPr>
          <a:xfrm>
            <a:off x="6375960" y="268988"/>
            <a:ext cx="4623262" cy="1239582"/>
          </a:xfrm>
          <a:prstGeom prst="rect">
            <a:avLst/>
          </a:prstGeom>
        </p:spPr>
      </p:pic>
      <p:pic>
        <p:nvPicPr>
          <p:cNvPr id="100" name="Picture 99" descr="Diagram&#10;&#10;Description automatically generated">
            <a:extLst>
              <a:ext uri="{FF2B5EF4-FFF2-40B4-BE49-F238E27FC236}">
                <a16:creationId xmlns:a16="http://schemas.microsoft.com/office/drawing/2014/main" id="{B6C13809-67DF-48B3-BF50-2D8F93714BC0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46"/>
          <a:stretch/>
        </p:blipFill>
        <p:spPr>
          <a:xfrm>
            <a:off x="6375960" y="268988"/>
            <a:ext cx="4623262" cy="6714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884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PERFORMANCE OF 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C5BDF-A131-494C-A0DD-9C27AD9B17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73200"/>
                <a:ext cx="10946879" cy="4703763"/>
              </a:xfrm>
            </p:spPr>
            <p:txBody>
              <a:bodyPr/>
              <a:lstStyle/>
              <a:p>
                <a:r>
                  <a:rPr lang="en-US" dirty="0"/>
                  <a:t>The running time of quicksort depends on the partitioning of the subarrays:</a:t>
                </a:r>
              </a:p>
              <a:p>
                <a:pPr lvl="1"/>
                <a:r>
                  <a:rPr lang="en-US" dirty="0"/>
                  <a:t>If the subarrays are balanced, then quicksort can run as fast as </a:t>
                </a:r>
                <a:r>
                  <a:rPr lang="en-US" dirty="0" err="1"/>
                  <a:t>mergesort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If they are unbalanced, then quicksort can run as slowly as insertion sort.</a:t>
                </a:r>
              </a:p>
              <a:p>
                <a:pPr marL="0" lvl="1" indent="0">
                  <a:buNone/>
                </a:pPr>
                <a:r>
                  <a:rPr lang="en-US" b="1" i="1" dirty="0"/>
                  <a:t>Worst case</a:t>
                </a:r>
              </a:p>
              <a:p>
                <a:pPr lvl="1"/>
                <a:r>
                  <a:rPr lang="en-US" dirty="0"/>
                  <a:t>Occurs when the subarrays are completely unbalanced.</a:t>
                </a:r>
              </a:p>
              <a:p>
                <a:pPr lvl="1"/>
                <a:r>
                  <a:rPr lang="en-US" dirty="0"/>
                  <a:t>Have 0 elements in one subarray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elements in the other subarray.</a:t>
                </a:r>
              </a:p>
              <a:p>
                <a:pPr lvl="1"/>
                <a:r>
                  <a:rPr lang="en-US" dirty="0"/>
                  <a:t>Get the recurrence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C5BDF-A131-494C-A0DD-9C27AD9B17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73200"/>
                <a:ext cx="10946879" cy="4703763"/>
              </a:xfrm>
              <a:blipFill>
                <a:blip r:embed="rId3"/>
                <a:stretch>
                  <a:fillRect l="-1114" t="-2335" r="-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B05C822-9FAD-4365-9128-79FA47E8D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19" y="5057165"/>
            <a:ext cx="4619659" cy="13430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205303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TITLE_W_TEXT" val="FUQ6MiPQ"/>
  <p:tag name="ARTICULATE_SLIDE_THUMBNAIL_REFRESH" val="1"/>
  <p:tag name="ARTICULATE_PROJECT_OPEN" val="0"/>
  <p:tag name="ARTICULATE_SLIDE_COUNT" val="1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itle_w_Text">
  <a:themeElements>
    <a:clrScheme name="MITP">
      <a:dk1>
        <a:srgbClr val="434343"/>
      </a:dk1>
      <a:lt1>
        <a:sysClr val="window" lastClr="FFFFFF"/>
      </a:lt1>
      <a:dk2>
        <a:srgbClr val="A78966"/>
      </a:dk2>
      <a:lt2>
        <a:srgbClr val="EAE4DA"/>
      </a:lt2>
      <a:accent1>
        <a:srgbClr val="035B92"/>
      </a:accent1>
      <a:accent2>
        <a:srgbClr val="BE3048"/>
      </a:accent2>
      <a:accent3>
        <a:srgbClr val="C2E7FE"/>
      </a:accent3>
      <a:accent4>
        <a:srgbClr val="ECB6BF"/>
      </a:accent4>
      <a:accent5>
        <a:srgbClr val="035B92"/>
      </a:accent5>
      <a:accent6>
        <a:srgbClr val="BE3048"/>
      </a:accent6>
      <a:hlink>
        <a:srgbClr val="035B92"/>
      </a:hlink>
      <a:folHlink>
        <a:srgbClr val="BE3048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4913</TotalTime>
  <Words>761</Words>
  <Application>Microsoft Macintosh PowerPoint</Application>
  <PresentationFormat>Widescreen</PresentationFormat>
  <Paragraphs>99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Palatino Linotype</vt:lpstr>
      <vt:lpstr>Times New Roman</vt:lpstr>
      <vt:lpstr>Wingdings</vt:lpstr>
      <vt:lpstr>Title_w_Text</vt:lpstr>
      <vt:lpstr>INTRODUCTION TO</vt:lpstr>
      <vt:lpstr>LECTURE NOTES FOR CHAPTER 7</vt:lpstr>
      <vt:lpstr>CHAPTER 7 OVERVIEW</vt:lpstr>
      <vt:lpstr>DESCRIPTION OF QUICKSORT</vt:lpstr>
      <vt:lpstr>PSEUDOCODE</vt:lpstr>
      <vt:lpstr>PARTITIONING</vt:lpstr>
      <vt:lpstr>PARTITIONING (continued)</vt:lpstr>
      <vt:lpstr>EXAMPLE</vt:lpstr>
      <vt:lpstr>PERFORMANCE OF QUICKSORT</vt:lpstr>
      <vt:lpstr>PERFORMANCE OF QUICKSORT (continued)</vt:lpstr>
      <vt:lpstr>BALANCED PARTITIONING</vt:lpstr>
      <vt:lpstr>INTUITION FOR THE AVERAGE CASE</vt:lpstr>
      <vt:lpstr>RANDOMIZED VERSION OF QUICKSORT</vt:lpstr>
      <vt:lpstr>AVERAGE-CASE ANALYSIS</vt:lpstr>
      <vt:lpstr>AVERAGE-CASE ANALYSIS (continued)</vt:lpstr>
      <vt:lpstr>AVERAGE-CASE ANALYSIS (continued)</vt:lpstr>
      <vt:lpstr>AVERAGE-CASE ANALYSIS (continued)</vt:lpstr>
      <vt:lpstr>AVERAGE-CASE ANALYSIS (continued)</vt:lpstr>
      <vt:lpstr>AVERAGE-CASE ANALYSIS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Agate</dc:creator>
  <cp:lastModifiedBy>Agate Development MI</cp:lastModifiedBy>
  <cp:revision>135</cp:revision>
  <dcterms:created xsi:type="dcterms:W3CDTF">2022-01-04T15:58:33Z</dcterms:created>
  <dcterms:modified xsi:type="dcterms:W3CDTF">2022-05-19T16:13:34Z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25741EB2-0642-4A76-8AEA-E5FD2C2CF090</vt:lpwstr>
  </property>
  <property fmtid="{D5CDD505-2E9C-101B-9397-08002B2CF9AE}" pid="3" name="ArticulatePath">
    <vt:lpwstr>MITP Template</vt:lpwstr>
  </property>
</Properties>
</file>