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57" r:id="rId3"/>
    <p:sldId id="262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265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25A1D-D59B-FC28-20D8-1390F04D2AA5}" name="Agate Development" initials="AD" userId="Agate Development" providerId="None"/>
  <p188:author id="{2A95A230-7EA7-8227-3E2B-08EC68339622}" name="Marilyn Isaacks" initials="MI" userId="S::isaacks@agatepub.onmicrosoft.com::0364ad1e-3287-43f4-bbe5-39165916fc92" providerId="AD"/>
  <p188:author id="{00DB3184-8DB4-C7A8-6E01-E98291DFE131}" name="Thomas H. Cormen" initials="THC" userId="S::d32210h@dartmouth.edu::9d023bd1-fe87-435b-8ffc-424b678b2c3a" providerId="AD"/>
  <p188:author id="{D0571EF0-6B3A-9ED5-88C6-34874A2A4F47}" name="Agate" initials="A" userId="Agat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2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 autoAdjust="0"/>
    <p:restoredTop sz="87075"/>
  </p:normalViewPr>
  <p:slideViewPr>
    <p:cSldViewPr snapToGrid="0">
      <p:cViewPr varScale="1">
        <p:scale>
          <a:sx n="106" d="100"/>
          <a:sy n="106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521-282F-442E-B43D-ADCE94B9474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5B2B-5621-4549-B656-A9B498A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005-645B-4665-ADC2-31DA47FB0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2442" y="1122364"/>
            <a:ext cx="6925559" cy="529213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C1C612A-DB61-4EB7-ABA7-7493762B6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838" r="4670" b="2713"/>
          <a:stretch/>
        </p:blipFill>
        <p:spPr>
          <a:xfrm>
            <a:off x="1524000" y="1119002"/>
            <a:ext cx="2058187" cy="2384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F0E-7F97-47E4-919E-4CF4629FD5A0}"/>
              </a:ext>
            </a:extLst>
          </p:cNvPr>
          <p:cNvSpPr/>
          <p:nvPr userDrawn="1"/>
        </p:nvSpPr>
        <p:spPr>
          <a:xfrm>
            <a:off x="1523998" y="3608761"/>
            <a:ext cx="9144000" cy="631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C4A1-10DC-424A-92E6-D29D8958AD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3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E3554-0961-4EC3-8E67-0ADD6F729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3864" y="1803401"/>
            <a:ext cx="6924137" cy="1700213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000">
                <a:solidFill>
                  <a:schemeClr val="accent1"/>
                </a:solidFill>
                <a:latin typeface="+mj-lt"/>
              </a:defRPr>
            </a:lvl2pPr>
            <a:lvl3pPr>
              <a:defRPr sz="4000">
                <a:solidFill>
                  <a:schemeClr val="accent1"/>
                </a:solidFill>
                <a:latin typeface="+mj-lt"/>
              </a:defRPr>
            </a:lvl3pPr>
            <a:lvl4pPr>
              <a:defRPr sz="4000">
                <a:solidFill>
                  <a:schemeClr val="accent1"/>
                </a:solidFill>
                <a:latin typeface="+mj-lt"/>
              </a:defRPr>
            </a:lvl4pPr>
            <a:lvl5pPr>
              <a:defRPr sz="4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EB84AB-3E80-4999-8364-D47C69B98A4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56232"/>
            <a:ext cx="10515602" cy="4142232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112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54-511D-4B47-A8C1-E73BC66A8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1022-59EB-4069-B08D-98C22102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305B-2464-42AA-BB2A-4AF70228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FC86AA-20C0-4B07-9897-057ED775F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7984911-9300-4852-A0CB-CB3247D6B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5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624-2FD8-4379-9172-06D593D6E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D115-B69A-42D4-A9C3-F3D98936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effectLst>
            <a:softEdge rad="63500"/>
          </a:effectLst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C395-1E09-4915-AE2A-CD60CFE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05634-19EE-4A5E-94E5-65EFA74F2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057AB1-3009-45DF-B96E-F14D57733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6A-8A98-452D-9CE5-E9DDF01BB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13F0-59E0-446C-8D87-4C46E086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B5EF5-0D25-4A20-981B-36CA8BD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9BC4317-89C4-44E7-827D-A3E29B289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1228-0816-46E0-9E58-C0387CF785F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D2C2-37C2-4E32-9938-4D35DC16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E289-626E-45FD-AF65-9E4A3575D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27474A-38C9-4DD0-9A7A-36CFBB694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B79-CA3E-4F3F-A5B2-FE7A09200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63E7-E607-45DD-AE33-C7E73E80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328B-CAB5-4A92-89E7-EBA8C794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/>
          <a:lstStyle/>
          <a:p>
            <a:fld id="{1C97C5FE-EAAB-4B0D-9845-9B0C19A6F8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B132AD-A6F8-4660-87E1-C8F491715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ty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5C5-8FDF-4D5C-A928-4922BE63B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FDC964-152D-4CFF-B12F-C7753D27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2E2E86-84C9-4267-84BD-4CC032901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94495F-31EC-4113-BF41-CEDCAB691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1857375"/>
            <a:ext cx="10515600" cy="4109792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/>
            </a:lvl1pPr>
            <a:lvl2pPr marL="342900" indent="-342900">
              <a:buFont typeface="Arial" panose="020B0604020202020204" pitchFamily="34" charset="0"/>
              <a:buChar char="•"/>
              <a:defRPr sz="2800"/>
            </a:lvl2pPr>
            <a:lvl3pPr marL="685800" indent="-342900">
              <a:buFont typeface="Wingdings" panose="05000000000000000000" pitchFamily="2" charset="2"/>
              <a:buChar char="§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/>
            </a:lvl1pPr>
            <a:lvl2pPr>
              <a:defRPr/>
            </a:lvl2pPr>
            <a:lvl3pPr marL="1143014" indent="-228603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6F1D1AC-8D33-47A4-A3EA-FF1F5C27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5589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D1DCB4C-C2E0-4956-8D74-6C794C695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589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D29091F-5D3A-4094-9F91-122FDF80A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2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3B0F4950-46D0-44AB-88B4-1935F91F2F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2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3C590C0C-67F6-4B0E-AB8B-E7BA03B0FB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6895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D4B32A8-4AFA-4DBB-9397-B8489318FE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6895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295334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470F2841-B0CC-41DA-8FAB-267381961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645" y="3909967"/>
            <a:ext cx="423819" cy="423819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172863AC-07AE-4D8A-A3B1-CD134449B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18" y="1800282"/>
            <a:ext cx="423819" cy="423819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02D116A2-3EE9-4ABD-BAB5-67D0B1779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141" y="1800282"/>
            <a:ext cx="423819" cy="423819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F09FF110-59DA-4D50-B3F8-B01CCE209C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6645" y="1800282"/>
            <a:ext cx="423819" cy="423819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A4F3583E-82D5-4230-8F59-37C1BE0D194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7141" y="3909967"/>
            <a:ext cx="423819" cy="423819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5BD67A39-C562-4210-989C-99484F84D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618" y="3909967"/>
            <a:ext cx="423819" cy="42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3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5FAE22-0F09-4124-AA37-973A311F4769}"/>
              </a:ext>
            </a:extLst>
          </p:cNvPr>
          <p:cNvSpPr/>
          <p:nvPr userDrawn="1"/>
        </p:nvSpPr>
        <p:spPr>
          <a:xfrm>
            <a:off x="7494307" y="1825625"/>
            <a:ext cx="3859492" cy="415097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274" y="2073898"/>
            <a:ext cx="3403076" cy="367645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6524133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501170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9DAD1-FBEF-4427-8A13-607A13DE5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6844FE-57F2-436B-8575-50A053021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F80CAB-75A1-4094-B904-98EBEC514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1701801"/>
            <a:ext cx="5157787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ECB045D-FF31-473E-8D55-CD9220846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701801"/>
            <a:ext cx="5183189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32976"/>
            <a:ext cx="5157787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3032976"/>
            <a:ext cx="5183188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4F47F-B911-4BAA-88A8-D2DF8843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1693983"/>
            <a:ext cx="10518777" cy="13255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6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CAE6F6-5470-4594-988C-6EB0124E84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12EBE07-C462-4B9A-9728-C2FBB1BBB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A29-DA17-41F6-9A0D-B4C11EEE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BAE3-D4D2-4A90-8303-9A2DBA5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5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028D1E9-E7DF-4F9F-AE31-E939DF16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11953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77" r:id="rId5"/>
    <p:sldLayoutId id="2147483652" r:id="rId6"/>
    <p:sldLayoutId id="2147483678" r:id="rId7"/>
    <p:sldLayoutId id="2147483653" r:id="rId8"/>
    <p:sldLayoutId id="2147483660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11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29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342900" algn="l" defTabSz="91441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287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40A-D2F5-45EF-8E4B-57EDFD6F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61163F-A49B-49D8-8598-2853F3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FOURTH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09A4-CAF2-4B1A-A105-1B8CCA91B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US" dirty="0"/>
              <a:t>Assign different charges to different operations.</a:t>
            </a:r>
          </a:p>
          <a:p>
            <a:pPr lvl="1"/>
            <a:r>
              <a:rPr lang="en-US" sz="2800" dirty="0"/>
              <a:t>Some are charged more than actual cost.</a:t>
            </a:r>
          </a:p>
          <a:p>
            <a:pPr lvl="1"/>
            <a:r>
              <a:rPr lang="en-US" sz="2800" dirty="0"/>
              <a:t>Some are charged less.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ACCOUNTING METHOD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0075A1-D4EF-41E6-ACE4-9B6A3FCE0956}"/>
              </a:ext>
            </a:extLst>
          </p:cNvPr>
          <p:cNvSpPr txBox="1">
            <a:spLocks/>
          </p:cNvSpPr>
          <p:nvPr/>
        </p:nvSpPr>
        <p:spPr>
          <a:xfrm>
            <a:off x="838200" y="1485900"/>
            <a:ext cx="10515600" cy="469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different charges to different operations.</a:t>
            </a:r>
          </a:p>
          <a:p>
            <a:pPr lvl="1"/>
            <a:r>
              <a:rPr lang="en-US" dirty="0"/>
              <a:t>Some are charged more than actual cost.</a:t>
            </a:r>
          </a:p>
          <a:p>
            <a:pPr lvl="1"/>
            <a:r>
              <a:rPr lang="en-US" dirty="0"/>
              <a:t>Some are charged less.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1" dirty="0"/>
              <a:t>Amortized cost </a:t>
            </a:r>
            <a:r>
              <a:rPr lang="en-US" dirty="0"/>
              <a:t>= amount we charge.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When amortized cost &gt; actual cost, store the difference </a:t>
            </a:r>
            <a:r>
              <a:rPr lang="en-US" i="1" dirty="0"/>
              <a:t>on specific objects </a:t>
            </a:r>
            <a:r>
              <a:rPr lang="en-US" dirty="0"/>
              <a:t>in the data structure as </a:t>
            </a:r>
            <a:r>
              <a:rPr lang="en-US" b="1" i="1" dirty="0"/>
              <a:t>credit</a:t>
            </a:r>
            <a:r>
              <a:rPr lang="en-US" dirty="0"/>
              <a:t>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CF1AF-0C80-431E-A4BC-90759318DA0A}"/>
              </a:ext>
            </a:extLst>
          </p:cNvPr>
          <p:cNvSpPr txBox="1">
            <a:spLocks/>
          </p:cNvSpPr>
          <p:nvPr/>
        </p:nvSpPr>
        <p:spPr>
          <a:xfrm>
            <a:off x="838200" y="1485900"/>
            <a:ext cx="10515600" cy="469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different charges to different operations.</a:t>
            </a:r>
          </a:p>
          <a:p>
            <a:pPr lvl="1"/>
            <a:r>
              <a:rPr lang="en-US" dirty="0"/>
              <a:t>Some are charged more than actual cost.</a:t>
            </a:r>
          </a:p>
          <a:p>
            <a:pPr lvl="1"/>
            <a:r>
              <a:rPr lang="en-US" dirty="0"/>
              <a:t>Some are charged less.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1" dirty="0"/>
              <a:t>Amortized cost </a:t>
            </a:r>
            <a:r>
              <a:rPr lang="en-US" dirty="0"/>
              <a:t>= amount we charge.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When amortized cost &gt; actual cost, store the difference </a:t>
            </a:r>
            <a:r>
              <a:rPr lang="en-US" i="1" dirty="0"/>
              <a:t>on specific objects </a:t>
            </a:r>
            <a:r>
              <a:rPr lang="en-US" dirty="0"/>
              <a:t>in the data structure as </a:t>
            </a:r>
            <a:r>
              <a:rPr lang="en-US" b="1" i="1" dirty="0"/>
              <a:t>credit</a:t>
            </a:r>
            <a:r>
              <a:rPr lang="en-US" dirty="0"/>
              <a:t>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Use credit later to pay for operations whose actual cost &gt; amortized cost. Differs from aggregate analysis:</a:t>
            </a:r>
          </a:p>
          <a:p>
            <a:pPr lvl="1"/>
            <a:r>
              <a:rPr lang="en-US" dirty="0"/>
              <a:t>In the accounting method, different operations can have different costs.</a:t>
            </a:r>
          </a:p>
          <a:p>
            <a:pPr lvl="1"/>
            <a:r>
              <a:rPr lang="en-US" dirty="0"/>
              <a:t>In aggregate analysis, all operations have same cost.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0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AF2EA6-1E1B-4282-9734-29B12ED083E8}"/>
              </a:ext>
            </a:extLst>
          </p:cNvPr>
          <p:cNvSpPr txBox="1">
            <a:spLocks/>
          </p:cNvSpPr>
          <p:nvPr/>
        </p:nvSpPr>
        <p:spPr>
          <a:xfrm>
            <a:off x="838200" y="1304925"/>
            <a:ext cx="10515600" cy="469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1" dirty="0"/>
              <a:t>Amortized cost </a:t>
            </a:r>
            <a:r>
              <a:rPr lang="en-US" dirty="0"/>
              <a:t>= amount we charge.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/>
              <a:t>Need credit to never go negative.</a:t>
            </a:r>
          </a:p>
          <a:p>
            <a:pPr lvl="1"/>
            <a:r>
              <a:rPr lang="en-US" dirty="0"/>
              <a:t>Otherwise, have a sequence of operations for which the amortized cost is not an upper bound on actual cost.</a:t>
            </a:r>
          </a:p>
          <a:p>
            <a:pPr lvl="1"/>
            <a:r>
              <a:rPr lang="en-US" dirty="0"/>
              <a:t>Amortized cost would tell us nothing.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ACCOUNTING METHOD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8616B2C-EB4C-40C9-A82D-159004953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701968"/>
            <a:ext cx="7076248" cy="3156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702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D2A40C-D363-4076-873E-CE8427B49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1" y="1570657"/>
            <a:ext cx="10253737" cy="146209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BD85DAF-06F3-4FE7-AC01-A8BBFAECF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1" y="3551158"/>
            <a:ext cx="10158487" cy="2828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21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BINARY COUNTER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E6E9F9E-C6BC-4046-B0AE-4E4F39F19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9" y="1519649"/>
            <a:ext cx="6005556" cy="2219341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A0D02A29-CAE7-4FBB-8DB6-B1A6EF8C1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9" y="4042730"/>
            <a:ext cx="6129382" cy="22955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5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POTENTIAL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2" y="1620897"/>
            <a:ext cx="10515600" cy="4351338"/>
          </a:xfrm>
        </p:spPr>
        <p:txBody>
          <a:bodyPr/>
          <a:lstStyle/>
          <a:p>
            <a:r>
              <a:rPr lang="en-US" dirty="0"/>
              <a:t>Like the accounting method, but think of the credit as </a:t>
            </a:r>
            <a:r>
              <a:rPr lang="en-US" i="1" dirty="0"/>
              <a:t>potential</a:t>
            </a:r>
            <a:r>
              <a:rPr lang="en-US" dirty="0"/>
              <a:t> stored with the entire data structure.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Accounting method stores credit with specific objects.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Potential method stores potential in the data structure as a whole.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release potential to pay for future operations.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Most flexible of the amortized analysis methods.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8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t"/>
          <a:lstStyle/>
          <a:p>
            <a:r>
              <a:rPr lang="en-US" dirty="0"/>
              <a:t>POTENTIAL METHOD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438B8E1-4775-4BED-B0FF-420C8DF8A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7" y="955793"/>
            <a:ext cx="5538066" cy="1847264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4336B943-C464-4A62-ADF0-FD6ECAE10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7" y="2709988"/>
            <a:ext cx="7340638" cy="29235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25CFAAE-6EC8-4A54-986F-D8F09A544A26}"/>
              </a:ext>
            </a:extLst>
          </p:cNvPr>
          <p:cNvGrpSpPr/>
          <p:nvPr/>
        </p:nvGrpSpPr>
        <p:grpSpPr>
          <a:xfrm>
            <a:off x="7447127" y="1322749"/>
            <a:ext cx="4516273" cy="1636352"/>
            <a:chOff x="7447127" y="1475149"/>
            <a:chExt cx="4516273" cy="1636352"/>
          </a:xfrm>
        </p:grpSpPr>
        <p:sp>
          <p:nvSpPr>
            <p:cNvPr id="13" name="Content Placeholder 6">
              <a:extLst>
                <a:ext uri="{FF2B5EF4-FFF2-40B4-BE49-F238E27FC236}">
                  <a16:creationId xmlns:a16="http://schemas.microsoft.com/office/drawing/2014/main" id="{EA77E2B3-C021-4110-8247-B3C6AF865E64}"/>
                </a:ext>
              </a:extLst>
            </p:cNvPr>
            <p:cNvSpPr txBox="1">
              <a:spLocks/>
            </p:cNvSpPr>
            <p:nvPr/>
          </p:nvSpPr>
          <p:spPr>
            <a:xfrm>
              <a:off x="7447127" y="1475149"/>
              <a:ext cx="4516273" cy="1636352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 anchorCtr="1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BA9AD787-602A-43EE-99EA-1F4933F31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857" y="1620897"/>
              <a:ext cx="4207221" cy="1325563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F07455A-322D-45C0-8992-800E4BF5D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6" y="5791143"/>
            <a:ext cx="7923653" cy="970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6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BCBE94F-9D4A-418A-98CF-714DB0E6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8" y="1377936"/>
            <a:ext cx="9958460" cy="1966927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4BBF2F2-20FD-40C5-8128-CBBA4EC49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8" y="3513138"/>
            <a:ext cx="9920360" cy="25622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3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BINARY COUNTER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AFE4B5A-77C9-49A4-9A77-C79063666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9" y="1276641"/>
            <a:ext cx="7042484" cy="3032013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AD1E202-933F-4335-82F9-CC052D9C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82" y="3692162"/>
            <a:ext cx="5327163" cy="31326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3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DYNAMIC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8" y="1620897"/>
            <a:ext cx="10515600" cy="4351338"/>
          </a:xfrm>
        </p:spPr>
        <p:txBody>
          <a:bodyPr/>
          <a:lstStyle/>
          <a:p>
            <a:r>
              <a:rPr lang="en-US" dirty="0"/>
              <a:t>A nice use of amortized analysis.</a:t>
            </a:r>
          </a:p>
          <a:p>
            <a:r>
              <a:rPr lang="en-US" b="1" dirty="0"/>
              <a:t>Scenario</a:t>
            </a:r>
          </a:p>
          <a:p>
            <a:pPr lvl="1"/>
            <a:r>
              <a:rPr lang="en-US" sz="2800" dirty="0"/>
              <a:t>Have a table—maybe a hash table.</a:t>
            </a:r>
          </a:p>
          <a:p>
            <a:pPr lvl="1"/>
            <a:r>
              <a:rPr lang="en-US" sz="2800" dirty="0"/>
              <a:t>Don’t know in advance how many objects will be stored in it.</a:t>
            </a:r>
          </a:p>
          <a:p>
            <a:pPr lvl="1"/>
            <a:r>
              <a:rPr lang="en-US" sz="2800" dirty="0"/>
              <a:t>When it fills, must reallocate with a larger size, copying all objects into the new, larger table.</a:t>
            </a:r>
          </a:p>
          <a:p>
            <a:pPr lvl="1"/>
            <a:r>
              <a:rPr lang="en-US" sz="2800" dirty="0"/>
              <a:t>When it gets sufficiently small, </a:t>
            </a:r>
            <a:r>
              <a:rPr lang="en-US" sz="2800" i="1" dirty="0"/>
              <a:t>might</a:t>
            </a:r>
            <a:r>
              <a:rPr lang="en-US" sz="2800" dirty="0"/>
              <a:t> want to reallocate with a smaller size.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/>
              <a:t>Details of table organization not important.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58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DYNAMIC TABLES </a:t>
            </a:r>
            <a:r>
              <a:rPr lang="en-US" sz="22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8" y="1620897"/>
            <a:ext cx="10515600" cy="4351338"/>
          </a:xfrm>
        </p:spPr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13BEE6-1B38-4050-B4C4-1BB2CFB6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6" y="2516178"/>
            <a:ext cx="9791772" cy="27860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508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09A-69DD-42DA-9B46-0D9F76A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LECTURE NOTES FOR CHAPTER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BEC0-D53C-44CA-8A5A-7F98146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z="4000" dirty="0"/>
              <a:t>Amortized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0C7-E96F-466C-B304-FC207CD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2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DYNAMIC TABLES </a:t>
            </a:r>
            <a:r>
              <a:rPr lang="en-US" sz="22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897"/>
            <a:ext cx="10515600" cy="4351338"/>
          </a:xfrm>
        </p:spPr>
        <p:txBody>
          <a:bodyPr/>
          <a:lstStyle/>
          <a:p>
            <a:r>
              <a:rPr lang="en-US" b="1" dirty="0"/>
              <a:t>Table expansion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95338E-75B8-4D87-A0DF-38023921A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8" y="2141470"/>
            <a:ext cx="9686996" cy="1871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282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RUNNING TIME</a:t>
            </a:r>
            <a:endParaRPr lang="en-US" sz="2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7956085-6183-4D04-9F63-8E2D032D1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" y="1631134"/>
            <a:ext cx="10272788" cy="316232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7EFEA53-32BE-410A-9CE6-BF68347AC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2" y="4949873"/>
            <a:ext cx="6767562" cy="16144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82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RUNNING TIME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 descr="Schematic&#10;&#10;Description automatically generated with low confidence">
            <a:extLst>
              <a:ext uri="{FF2B5EF4-FFF2-40B4-BE49-F238E27FC236}">
                <a16:creationId xmlns:a16="http://schemas.microsoft.com/office/drawing/2014/main" id="{95B6EA1C-851B-4177-B007-D8BBAC6D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2" y="1620897"/>
            <a:ext cx="8605900" cy="43243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1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ACCOUNTING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91" y="1594514"/>
            <a:ext cx="10515600" cy="2263775"/>
          </a:xfrm>
        </p:spPr>
        <p:txBody>
          <a:bodyPr/>
          <a:lstStyle/>
          <a:p>
            <a:r>
              <a:rPr lang="en-US" dirty="0"/>
              <a:t>Charge $3 per insertion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$1 pays for </a:t>
            </a:r>
            <a:r>
              <a:rPr lang="en-US" i="1" dirty="0"/>
              <a:t>x</a:t>
            </a:r>
            <a:r>
              <a:rPr lang="en-US" dirty="0"/>
              <a:t>’s insertion.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$1 pays for </a:t>
            </a:r>
            <a:r>
              <a:rPr lang="en-US" i="1" dirty="0"/>
              <a:t>x</a:t>
            </a:r>
            <a:r>
              <a:rPr lang="en-US" dirty="0"/>
              <a:t> to be moved in the future.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$1 pays for some other item to be moved.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1350298-2957-4F4B-A7FA-FEAC72CFEA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491" y="4059842"/>
                <a:ext cx="10515600" cy="2263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11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29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14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0287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3716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32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37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43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48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Suppose the table has just expanded,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just before the expansion,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just after the expansion. The next expansion occurs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1350298-2957-4F4B-A7FA-FEAC72CF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1" y="4059842"/>
                <a:ext cx="10515600" cy="2263775"/>
              </a:xfrm>
              <a:prstGeom prst="rect">
                <a:avLst/>
              </a:prstGeom>
              <a:blipFill>
                <a:blip r:embed="rId3"/>
                <a:stretch>
                  <a:fillRect l="-1159" t="-4852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53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ACCOUNTING METHOD </a:t>
            </a:r>
            <a:r>
              <a:rPr lang="en-US" sz="22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8" y="1620897"/>
            <a:ext cx="10515600" cy="39147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Assume that the expansion used up all the credit, so that there’s no credit stored after the expansion.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Will expand again after another </a:t>
            </a:r>
            <a:r>
              <a:rPr lang="en-US" i="1" dirty="0"/>
              <a:t>m</a:t>
            </a:r>
            <a:r>
              <a:rPr lang="en-US" dirty="0"/>
              <a:t> insertions.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insertion will put $1 on one of the </a:t>
            </a:r>
            <a:r>
              <a:rPr lang="en-US" i="1" dirty="0"/>
              <a:t>m</a:t>
            </a:r>
            <a:r>
              <a:rPr lang="en-US" dirty="0"/>
              <a:t> items that were in the table just after expansion and will put $1 on the item inserted.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$2</a:t>
            </a:r>
            <a:r>
              <a:rPr lang="en-US" i="1" dirty="0"/>
              <a:t>m</a:t>
            </a:r>
            <a:r>
              <a:rPr lang="en-US" dirty="0"/>
              <a:t> of credit by next expansion, when there are 2</a:t>
            </a:r>
            <a:r>
              <a:rPr lang="en-US" i="1" dirty="0"/>
              <a:t>m</a:t>
            </a:r>
            <a:r>
              <a:rPr lang="en-US" dirty="0"/>
              <a:t> items to move. Just enough to pay for the expansion, with no credit left over!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728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AF20CEE-5D56-410B-B4E2-C0901283A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45"/>
          <a:stretch/>
        </p:blipFill>
        <p:spPr>
          <a:xfrm>
            <a:off x="4570343" y="1420444"/>
            <a:ext cx="6183799" cy="520533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71BA57F6-7F8B-4765-A255-CB6FD92F8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26"/>
          <a:stretch/>
        </p:blipFill>
        <p:spPr>
          <a:xfrm>
            <a:off x="4570343" y="1420444"/>
            <a:ext cx="6183799" cy="1173163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881D3D1C-0262-4651-8159-C79E1EC86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5"/>
          <a:stretch/>
        </p:blipFill>
        <p:spPr>
          <a:xfrm>
            <a:off x="4570343" y="1420444"/>
            <a:ext cx="6183799" cy="2004545"/>
          </a:xfrm>
          <a:prstGeom prst="rect">
            <a:avLst/>
          </a:prstGeom>
        </p:spPr>
      </p:pic>
      <p:pic>
        <p:nvPicPr>
          <p:cNvPr id="13" name="Picture 12" descr="Diagram&#10;&#10;Description automatically generated with low confidence">
            <a:extLst>
              <a:ext uri="{FF2B5EF4-FFF2-40B4-BE49-F238E27FC236}">
                <a16:creationId xmlns:a16="http://schemas.microsoft.com/office/drawing/2014/main" id="{01887E68-7955-4667-A5B7-493C48D4C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1"/>
          <a:stretch/>
        </p:blipFill>
        <p:spPr>
          <a:xfrm>
            <a:off x="4570343" y="1420444"/>
            <a:ext cx="6183799" cy="2730451"/>
          </a:xfrm>
          <a:prstGeom prst="rect">
            <a:avLst/>
          </a:prstGeom>
        </p:spPr>
      </p:pic>
      <p:pic>
        <p:nvPicPr>
          <p:cNvPr id="14" name="Picture 13" descr="Diagram&#10;&#10;Description automatically generated with low confidence">
            <a:extLst>
              <a:ext uri="{FF2B5EF4-FFF2-40B4-BE49-F238E27FC236}">
                <a16:creationId xmlns:a16="http://schemas.microsoft.com/office/drawing/2014/main" id="{C1A14C18-30F1-4328-B79C-4E11B7643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1"/>
          <a:stretch/>
        </p:blipFill>
        <p:spPr>
          <a:xfrm>
            <a:off x="4570343" y="1420444"/>
            <a:ext cx="6183799" cy="3405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488" y="1429969"/>
                <a:ext cx="2193758" cy="520533"/>
              </a:xfrm>
            </p:spPr>
            <p:txBody>
              <a:bodyPr/>
              <a:lstStyle/>
              <a:p>
                <a:r>
                  <a:rPr lang="en-US" dirty="0"/>
                  <a:t>Table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so that it has no stored credit.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488" y="1429969"/>
                <a:ext cx="2193758" cy="520533"/>
              </a:xfrm>
              <a:blipFill>
                <a:blip r:embed="rId4"/>
                <a:stretch>
                  <a:fillRect l="-5556" t="-21176" r="-4444" b="-3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C760A5-EE85-4644-B9F9-C2B5B78D69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1"/>
          <a:stretch/>
        </p:blipFill>
        <p:spPr>
          <a:xfrm>
            <a:off x="1110381" y="5642811"/>
            <a:ext cx="10091811" cy="1215189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2640BF19-9CAA-4712-8F36-8886AA50D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43" y="1420444"/>
            <a:ext cx="6183799" cy="39270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810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POTENTIAL METHOD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CC7F67F-EC0F-474B-B205-F4F24B0DC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5"/>
          <a:stretch/>
        </p:blipFill>
        <p:spPr>
          <a:xfrm>
            <a:off x="935450" y="1324094"/>
            <a:ext cx="9267982" cy="405553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5E8E9EA-7227-4EA2-8749-0FEC8A7F6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2" y="5379628"/>
            <a:ext cx="9241960" cy="14658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C6E7AA35-0379-4458-A230-9B2E0F939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47" r="58411" b="339"/>
          <a:stretch/>
        </p:blipFill>
        <p:spPr>
          <a:xfrm>
            <a:off x="3966071" y="4885715"/>
            <a:ext cx="3854455" cy="493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026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POTENTIAL METHOD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DBD013-219C-4900-AC3F-3A85255B9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897"/>
            <a:ext cx="7243815" cy="1381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49E1-A9E8-453F-8CD6-31BE7DCF8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75829"/>
            <a:ext cx="7091414" cy="8667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9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POTENTIAL METHOD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C875A28-A5F4-4CFC-A81E-BA5246DAD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33"/>
          <a:stretch/>
        </p:blipFill>
        <p:spPr>
          <a:xfrm>
            <a:off x="898488" y="1500581"/>
            <a:ext cx="6379345" cy="299922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2C87F46-8379-460C-A80E-69E489E811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3"/>
          <a:stretch/>
        </p:blipFill>
        <p:spPr>
          <a:xfrm>
            <a:off x="4974455" y="3429000"/>
            <a:ext cx="6379345" cy="2999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1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POTENTIAL METHOD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A28D8C9-300B-4703-96C8-752D27024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3" y="1620897"/>
            <a:ext cx="4941464" cy="4729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76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16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897"/>
            <a:ext cx="10515600" cy="4351338"/>
          </a:xfrm>
        </p:spPr>
        <p:txBody>
          <a:bodyPr/>
          <a:lstStyle/>
          <a:p>
            <a:r>
              <a:rPr lang="en-US" b="1" dirty="0"/>
              <a:t>Amortized analysis</a:t>
            </a:r>
          </a:p>
          <a:p>
            <a:pPr lvl="1"/>
            <a:r>
              <a:rPr lang="en-US" dirty="0"/>
              <a:t>Analyze a </a:t>
            </a:r>
            <a:r>
              <a:rPr lang="en-US" i="1" dirty="0"/>
              <a:t>sequence</a:t>
            </a:r>
            <a:r>
              <a:rPr lang="en-US" dirty="0"/>
              <a:t> of operations on a data structure.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 Show that although some individual operations may be expensive, </a:t>
            </a:r>
            <a:r>
              <a:rPr lang="en-US" i="1" dirty="0"/>
              <a:t>on average </a:t>
            </a:r>
            <a:r>
              <a:rPr lang="en-US" dirty="0"/>
              <a:t>the cost per operation is small.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i="1" dirty="0"/>
              <a:t>Average</a:t>
            </a:r>
            <a:r>
              <a:rPr lang="en-US" dirty="0"/>
              <a:t> in this context does not mean that we’re averaging over a distribution of inputs.</a:t>
            </a:r>
          </a:p>
          <a:p>
            <a:pPr lvl="1"/>
            <a:r>
              <a:rPr lang="en-US" dirty="0"/>
              <a:t>No probability is involved.</a:t>
            </a:r>
          </a:p>
          <a:p>
            <a:pPr lvl="1"/>
            <a:r>
              <a:rPr lang="en-US" dirty="0"/>
              <a:t>We’re talking about </a:t>
            </a:r>
            <a:r>
              <a:rPr lang="en-US" i="1" dirty="0"/>
              <a:t>average cost in the worst case</a:t>
            </a:r>
            <a:r>
              <a:rPr lang="en-US" dirty="0"/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70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946878" cy="1325563"/>
          </a:xfrm>
        </p:spPr>
        <p:txBody>
          <a:bodyPr/>
          <a:lstStyle/>
          <a:p>
            <a:r>
              <a:rPr lang="en-US" dirty="0"/>
              <a:t>TABLE EXPANSION AND CONTRACTION</a:t>
            </a:r>
            <a:endParaRPr lang="en-US" sz="2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62659C-74A9-4501-8A21-000F84E4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50" y="1620897"/>
            <a:ext cx="10258500" cy="3362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852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946878" cy="1325563"/>
          </a:xfrm>
        </p:spPr>
        <p:txBody>
          <a:bodyPr/>
          <a:lstStyle/>
          <a:p>
            <a:r>
              <a:rPr lang="en-US" dirty="0"/>
              <a:t>TABLE EXPANSION AND CONTRACTION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9D55DD6-031E-44C4-B888-E1EF5B7256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7"/>
          <a:stretch/>
        </p:blipFill>
        <p:spPr>
          <a:xfrm>
            <a:off x="964368" y="1723209"/>
            <a:ext cx="10263263" cy="4156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239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946878" cy="1325563"/>
          </a:xfrm>
        </p:spPr>
        <p:txBody>
          <a:bodyPr/>
          <a:lstStyle/>
          <a:p>
            <a:r>
              <a:rPr lang="en-US" dirty="0"/>
              <a:t>TABLE EXPANSION AND CONTRACTION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9D55DD6-031E-44C4-B888-E1EF5B7256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80" b="92337"/>
          <a:stretch/>
        </p:blipFill>
        <p:spPr>
          <a:xfrm>
            <a:off x="939800" y="1711329"/>
            <a:ext cx="2085474" cy="46386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9669CA-5C01-43F2-AD90-38F1EC7D9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51"/>
          <a:stretch/>
        </p:blipFill>
        <p:spPr>
          <a:xfrm>
            <a:off x="939800" y="2175194"/>
            <a:ext cx="10263263" cy="1903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D4509-19E8-4709-9A5F-138D24C3A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452271"/>
            <a:ext cx="10153724" cy="1143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0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524B-8138-49F5-86F3-2BD61A53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24E448F-382D-4E3C-961E-2A328761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8" y="1620494"/>
            <a:ext cx="6396084" cy="21431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79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16 OVERVIEW </a:t>
            </a:r>
            <a:r>
              <a:rPr lang="en-US" sz="22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8" y="1620897"/>
            <a:ext cx="10515600" cy="4351338"/>
          </a:xfrm>
        </p:spPr>
        <p:txBody>
          <a:bodyPr/>
          <a:lstStyle/>
          <a:p>
            <a:r>
              <a:rPr lang="en-US" b="1" dirty="0"/>
              <a:t>Organization</a:t>
            </a:r>
          </a:p>
          <a:p>
            <a:r>
              <a:rPr lang="en-US" dirty="0"/>
              <a:t>We’ll look at 3 methods.</a:t>
            </a:r>
          </a:p>
          <a:p>
            <a:pPr lvl="1"/>
            <a:r>
              <a:rPr lang="en-US" dirty="0"/>
              <a:t>aggregate analysis</a:t>
            </a:r>
          </a:p>
          <a:p>
            <a:pPr lvl="1"/>
            <a:r>
              <a:rPr lang="en-US" dirty="0"/>
              <a:t>accounting methods</a:t>
            </a:r>
          </a:p>
          <a:p>
            <a:pPr lvl="1"/>
            <a:r>
              <a:rPr lang="en-US" dirty="0"/>
              <a:t>potential method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/>
              <a:t>Using 3 examples:</a:t>
            </a:r>
          </a:p>
          <a:p>
            <a:pPr lvl="1"/>
            <a:r>
              <a:rPr lang="en-US" dirty="0"/>
              <a:t>stack with </a:t>
            </a:r>
            <a:r>
              <a:rPr lang="en-US" dirty="0" err="1"/>
              <a:t>multipop</a:t>
            </a:r>
            <a:r>
              <a:rPr lang="en-US" dirty="0"/>
              <a:t> operation</a:t>
            </a:r>
          </a:p>
          <a:p>
            <a:pPr lvl="1"/>
            <a:r>
              <a:rPr lang="en-US" dirty="0"/>
              <a:t>binary counter</a:t>
            </a:r>
          </a:p>
          <a:p>
            <a:pPr lvl="1"/>
            <a:r>
              <a:rPr lang="en-US" dirty="0"/>
              <a:t>dynamic tables (later 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7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AGGREGATE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2" y="1603913"/>
            <a:ext cx="10515600" cy="4351338"/>
          </a:xfrm>
        </p:spPr>
        <p:txBody>
          <a:bodyPr/>
          <a:lstStyle/>
          <a:p>
            <a:r>
              <a:rPr lang="en-US" b="1" dirty="0"/>
              <a:t>Stack operations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DD28-D267-41E4-B16C-5EBCB3F2B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0" y="2103838"/>
            <a:ext cx="8705914" cy="862019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BC83A279-8A22-4081-9199-D24ECD473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5" y="2923448"/>
            <a:ext cx="10263263" cy="154782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5FA36A-773C-4190-904D-DCC4727FC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2" y="4497247"/>
            <a:ext cx="9710809" cy="21860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10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AGGREGATE ANALYSIS </a:t>
            </a:r>
            <a:r>
              <a:rPr lang="en-US" sz="2200" dirty="0"/>
              <a:t>(continued)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20B8579-3905-425A-9450-1838D23E9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8" y="1301857"/>
            <a:ext cx="9641303" cy="1730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96" y="3007889"/>
            <a:ext cx="10515600" cy="645346"/>
          </a:xfrm>
        </p:spPr>
        <p:txBody>
          <a:bodyPr/>
          <a:lstStyle/>
          <a:p>
            <a:r>
              <a:rPr lang="en-US" b="1" dirty="0"/>
              <a:t>Observation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D0FA44B-7BEC-4103-AFF6-8A4DD41F7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9" y="3387258"/>
            <a:ext cx="9498230" cy="1730728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F3C42FA4-4E89-4FB9-AB4D-0CBE0B8AF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8" y="5064921"/>
            <a:ext cx="9719763" cy="1795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070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BINARY COUNTER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1353FEA-5170-4576-AEA1-D8AA40307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7" y="1479884"/>
            <a:ext cx="8943137" cy="526983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59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D02EC762-B424-4103-942E-2E38F4003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1456408"/>
            <a:ext cx="6019538" cy="5410418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B8B6024B-8C5F-4143-97C5-BBEB130B1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58"/>
          <a:stretch/>
        </p:blipFill>
        <p:spPr>
          <a:xfrm>
            <a:off x="4622803" y="1456408"/>
            <a:ext cx="6019538" cy="3827422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BF3FA759-DD94-4B52-B73E-6FFEAF75E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25"/>
          <a:stretch/>
        </p:blipFill>
        <p:spPr>
          <a:xfrm>
            <a:off x="4622803" y="1456408"/>
            <a:ext cx="6019538" cy="3472139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606150DE-30D7-4297-B93E-E77529691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18"/>
          <a:stretch/>
        </p:blipFill>
        <p:spPr>
          <a:xfrm>
            <a:off x="4622803" y="1456408"/>
            <a:ext cx="6019538" cy="3066751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9C1434FB-AC37-42D3-8DCF-1A92D1B62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4"/>
          <a:stretch/>
        </p:blipFill>
        <p:spPr>
          <a:xfrm>
            <a:off x="4622803" y="1456408"/>
            <a:ext cx="6019538" cy="2711468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8B58EEA-206E-462D-B135-8A35B8BE0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4"/>
          <a:stretch/>
        </p:blipFill>
        <p:spPr>
          <a:xfrm>
            <a:off x="4622803" y="1456408"/>
            <a:ext cx="6019538" cy="2325705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D7857F1E-33B5-4D80-AEB5-9483001B2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32"/>
          <a:stretch/>
        </p:blipFill>
        <p:spPr>
          <a:xfrm>
            <a:off x="4622803" y="1456408"/>
            <a:ext cx="6019538" cy="193518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30C562F-47C1-4353-9998-12FD939D0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38"/>
          <a:stretch/>
        </p:blipFill>
        <p:spPr>
          <a:xfrm>
            <a:off x="4622803" y="1456408"/>
            <a:ext cx="6019538" cy="153989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A3EA7B9-574C-46CF-83D5-517D0F63E7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8845"/>
          <a:stretch/>
        </p:blipFill>
        <p:spPr>
          <a:xfrm>
            <a:off x="4622803" y="1456408"/>
            <a:ext cx="6019538" cy="1144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BINARY COUNTER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8439" y="1436810"/>
                <a:ext cx="3975101" cy="1992190"/>
              </a:xfrm>
            </p:spPr>
            <p:txBody>
              <a:bodyPr/>
              <a:lstStyle/>
              <a:p>
                <a:r>
                  <a:rPr lang="en-US" b="1" dirty="0"/>
                  <a:t>Example: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[Underlined bits flip.]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8439" y="1436810"/>
                <a:ext cx="3975101" cy="1992190"/>
              </a:xfrm>
              <a:blipFill>
                <a:blip r:embed="rId4"/>
                <a:stretch>
                  <a:fillRect l="-3221" t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F02B554-5B38-49C2-A915-57B72AFF65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02" y="3666944"/>
                <a:ext cx="3771338" cy="1754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11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29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14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0287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3716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32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37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43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48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Analysis: </a:t>
                </a:r>
                <a:r>
                  <a:rPr lang="en-US" dirty="0"/>
                  <a:t>Each call could flip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INCREMENT</a:t>
                </a:r>
                <a:r>
                  <a:rPr lang="en-US" sz="2200" dirty="0"/>
                  <a:t>S</a:t>
                </a:r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time.</a:t>
                </a:r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F02B554-5B38-49C2-A915-57B72AFF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2" y="3666944"/>
                <a:ext cx="3771338" cy="1754246"/>
              </a:xfrm>
              <a:prstGeom prst="rect">
                <a:avLst/>
              </a:prstGeom>
              <a:blipFill>
                <a:blip r:embed="rId5"/>
                <a:stretch>
                  <a:fillRect l="-3398" t="-6272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0">
            <a:extLst>
              <a:ext uri="{FF2B5EF4-FFF2-40B4-BE49-F238E27FC236}">
                <a16:creationId xmlns:a16="http://schemas.microsoft.com/office/drawing/2014/main" id="{9409E9C7-2F9A-40A0-B42F-4EF2D2546301}"/>
              </a:ext>
            </a:extLst>
          </p:cNvPr>
          <p:cNvSpPr txBox="1">
            <a:spLocks/>
          </p:cNvSpPr>
          <p:nvPr/>
        </p:nvSpPr>
        <p:spPr>
          <a:xfrm>
            <a:off x="9041878" y="61975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97C5FE-EAAB-4B0D-9845-9B0C19A6F892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2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BINARY COUNTER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897"/>
            <a:ext cx="10515600" cy="4351338"/>
          </a:xfrm>
        </p:spPr>
        <p:txBody>
          <a:bodyPr/>
          <a:lstStyle/>
          <a:p>
            <a:r>
              <a:rPr lang="en-US" dirty="0"/>
              <a:t>Not every bit flips every time.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9EB27F3-3624-45BE-ABD3-4DEB92DB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6" y="2087473"/>
            <a:ext cx="6372272" cy="328614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4F29ED-901D-4D94-8E07-80A3C94ED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36" y="2551178"/>
            <a:ext cx="5381664" cy="411006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8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_W_TEXT" val="FUQ6MiPQ"/>
  <p:tag name="ARTICULATE_SLIDE_THUMBNAIL_REFRESH" val="1"/>
  <p:tag name="ARTICULATE_PROJECT_OPEN" val="0"/>
  <p:tag name="ARTICULATE_SLIDE_COUNT" val="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_w_Text">
  <a:themeElements>
    <a:clrScheme name="MITP">
      <a:dk1>
        <a:srgbClr val="434343"/>
      </a:dk1>
      <a:lt1>
        <a:sysClr val="window" lastClr="FFFFFF"/>
      </a:lt1>
      <a:dk2>
        <a:srgbClr val="A78966"/>
      </a:dk2>
      <a:lt2>
        <a:srgbClr val="EAE4DA"/>
      </a:lt2>
      <a:accent1>
        <a:srgbClr val="035B92"/>
      </a:accent1>
      <a:accent2>
        <a:srgbClr val="BE3048"/>
      </a:accent2>
      <a:accent3>
        <a:srgbClr val="C2E7FE"/>
      </a:accent3>
      <a:accent4>
        <a:srgbClr val="ECB6BF"/>
      </a:accent4>
      <a:accent5>
        <a:srgbClr val="035B92"/>
      </a:accent5>
      <a:accent6>
        <a:srgbClr val="BE3048"/>
      </a:accent6>
      <a:hlink>
        <a:srgbClr val="035B92"/>
      </a:hlink>
      <a:folHlink>
        <a:srgbClr val="BE3048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6344</TotalTime>
  <Words>800</Words>
  <Application>Microsoft Macintosh PowerPoint</Application>
  <PresentationFormat>Widescreen</PresentationFormat>
  <Paragraphs>132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Palatino Linotype</vt:lpstr>
      <vt:lpstr>Times New Roman</vt:lpstr>
      <vt:lpstr>Wingdings</vt:lpstr>
      <vt:lpstr>Title_w_Text</vt:lpstr>
      <vt:lpstr>INTRODUCTION TO</vt:lpstr>
      <vt:lpstr>LECTURE NOTES FOR CHAPTER 16</vt:lpstr>
      <vt:lpstr>CHAPTER 16 OVERVIEW</vt:lpstr>
      <vt:lpstr>CHAPTER 16 OVERVIEW (continued)</vt:lpstr>
      <vt:lpstr>AGGREGATE ANALYSIS</vt:lpstr>
      <vt:lpstr>AGGREGATE ANALYSIS (continued)</vt:lpstr>
      <vt:lpstr>BINARY COUNTER</vt:lpstr>
      <vt:lpstr>BINARY COUNTER EXAMPLE</vt:lpstr>
      <vt:lpstr>BINARY COUNTER OBSERVATION</vt:lpstr>
      <vt:lpstr>ACCOUNTING METHOD</vt:lpstr>
      <vt:lpstr>ACCOUNTING METHOD (continued)</vt:lpstr>
      <vt:lpstr>STACK</vt:lpstr>
      <vt:lpstr>BINARY COUNTER</vt:lpstr>
      <vt:lpstr>POTENTIAL METHOD</vt:lpstr>
      <vt:lpstr>POTENTIAL METHOD (continued)</vt:lpstr>
      <vt:lpstr>STACK</vt:lpstr>
      <vt:lpstr>BINARY COUNTER</vt:lpstr>
      <vt:lpstr>DYNAMIC TABLES</vt:lpstr>
      <vt:lpstr>DYNAMIC TABLES (continued)</vt:lpstr>
      <vt:lpstr>DYNAMIC TABLES (continued)</vt:lpstr>
      <vt:lpstr>RUNNING TIME</vt:lpstr>
      <vt:lpstr>RUNNING TIME (continued)</vt:lpstr>
      <vt:lpstr>ACCOUNTING METHOD</vt:lpstr>
      <vt:lpstr>ACCOUNTING METHOD (continued)</vt:lpstr>
      <vt:lpstr>EXAMPLE</vt:lpstr>
      <vt:lpstr>POTENTIAL METHOD</vt:lpstr>
      <vt:lpstr>POTENTIAL METHOD (continued)</vt:lpstr>
      <vt:lpstr>POTENTIAL METHOD (continued)</vt:lpstr>
      <vt:lpstr>POTENTIAL METHOD (continued)</vt:lpstr>
      <vt:lpstr>TABLE EXPANSION AND CONTRACTION</vt:lpstr>
      <vt:lpstr>TABLE EXPANSION AND CONTRACTION (continued)</vt:lpstr>
      <vt:lpstr>TABLE EXPANSION AND CONTRACTION (continued)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Agate</dc:creator>
  <cp:lastModifiedBy>Agate Development MI</cp:lastModifiedBy>
  <cp:revision>149</cp:revision>
  <dcterms:created xsi:type="dcterms:W3CDTF">2022-01-04T15:58:33Z</dcterms:created>
  <dcterms:modified xsi:type="dcterms:W3CDTF">2022-05-19T16:26:15Z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25741EB2-0642-4A76-8AEA-E5FD2C2CF090</vt:lpwstr>
  </property>
  <property fmtid="{D5CDD505-2E9C-101B-9397-08002B2CF9AE}" pid="3" name="ArticulatePath">
    <vt:lpwstr>MITP Template</vt:lpwstr>
  </property>
</Properties>
</file>