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2.xml" ContentType="application/vnd.openxmlformats-officedocument.them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9" r:id="rId2"/>
    <p:sldId id="257" r:id="rId3"/>
    <p:sldId id="262" r:id="rId4"/>
    <p:sldId id="336" r:id="rId5"/>
    <p:sldId id="337" r:id="rId6"/>
    <p:sldId id="339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38" r:id="rId15"/>
    <p:sldId id="348" r:id="rId16"/>
    <p:sldId id="349" r:id="rId17"/>
    <p:sldId id="350" r:id="rId18"/>
    <p:sldId id="353" r:id="rId19"/>
    <p:sldId id="351" r:id="rId20"/>
    <p:sldId id="340" r:id="rId21"/>
    <p:sldId id="352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5125A1D-D59B-FC28-20D8-1390F04D2AA5}" name="Agate Development" initials="AD" userId="Agate Development" providerId="None"/>
  <p188:author id="{2A95A230-7EA7-8227-3E2B-08EC68339622}" name="Marilyn Isaacks" initials="MI" userId="S::isaacks@agatepub.onmicrosoft.com::0364ad1e-3287-43f4-bbe5-39165916fc92" providerId="AD"/>
  <p188:author id="{00DB3184-8DB4-C7A8-6E01-E98291DFE131}" name="Thomas H. Cormen" initials="THC" userId="S::d32210h@dartmouth.edu::9d023bd1-fe87-435b-8ffc-424b678b2c3a" providerId="AD"/>
  <p188:author id="{D0571EF0-6B3A-9ED5-88C6-34874A2A4F47}" name="Agate" initials="A" userId="Agat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21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87075"/>
  </p:normalViewPr>
  <p:slideViewPr>
    <p:cSldViewPr snapToGrid="0">
      <p:cViewPr varScale="1">
        <p:scale>
          <a:sx n="106" d="100"/>
          <a:sy n="106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13521-282F-442E-B43D-ADCE94B9474A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55B2B-5621-4549-B656-A9B498AC2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93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55B2B-5621-4549-B656-A9B498AC22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65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D005-645B-4665-ADC2-31DA47FB08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42442" y="1122364"/>
            <a:ext cx="6925559" cy="529213"/>
          </a:xfrm>
        </p:spPr>
        <p:txBody>
          <a:bodyPr anchor="ctr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7C1C612A-DB61-4EB7-ABA7-7493762B66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3" t="2838" r="4670" b="2713"/>
          <a:stretch/>
        </p:blipFill>
        <p:spPr>
          <a:xfrm>
            <a:off x="1524000" y="1119002"/>
            <a:ext cx="2058187" cy="23842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2DAF0E-7F97-47E4-919E-4CF4629FD5A0}"/>
              </a:ext>
            </a:extLst>
          </p:cNvPr>
          <p:cNvSpPr/>
          <p:nvPr userDrawn="1"/>
        </p:nvSpPr>
        <p:spPr>
          <a:xfrm>
            <a:off x="1523998" y="3608761"/>
            <a:ext cx="9144000" cy="6315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CC4A1-10DC-424A-92E6-D29D8958ADD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631596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8FE3554-0961-4EC3-8E67-0ADD6F729B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43864" y="1803401"/>
            <a:ext cx="6924137" cy="1700213"/>
          </a:xfr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4000">
                <a:solidFill>
                  <a:schemeClr val="accent1"/>
                </a:solidFill>
                <a:latin typeface="+mj-lt"/>
              </a:defRPr>
            </a:lvl2pPr>
            <a:lvl3pPr>
              <a:defRPr sz="4000">
                <a:solidFill>
                  <a:schemeClr val="accent1"/>
                </a:solidFill>
                <a:latin typeface="+mj-lt"/>
              </a:defRPr>
            </a:lvl3pPr>
            <a:lvl4pPr>
              <a:defRPr sz="4000">
                <a:solidFill>
                  <a:schemeClr val="accent1"/>
                </a:solidFill>
                <a:latin typeface="+mj-lt"/>
              </a:defRPr>
            </a:lvl4pPr>
            <a:lvl5pPr>
              <a:defRPr sz="4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661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5F88-9F87-461E-9D16-59CD3962A2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EB890B-0B7A-420A-812B-1CAF39C26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82E9C9A-3610-4232-8D48-A2FE485432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DDEB84AB-3E80-4999-8364-D47C69B98A4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56232"/>
            <a:ext cx="10515602" cy="4142232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886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511297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2A54-511D-4B47-A8C1-E73BC66A81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90" y="457200"/>
            <a:ext cx="3932236" cy="1600200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51022-59EB-4069-B08D-98C221023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A305B-2464-42AA-BB2A-4AF702287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9FC86AA-20C0-4B07-9897-057ED775F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7984911-9300-4852-A0CB-CB3247D6B5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0350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624-2FD8-4379-9172-06D593D6E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90" y="457200"/>
            <a:ext cx="3932236" cy="1600200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0D115-B69A-42D4-A9C3-F3D989363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  <a:effectLst>
            <a:softEdge rad="63500"/>
          </a:effectLst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5C395-1E09-4915-AE2A-CD60CFE23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C105634-19EE-4A5E-94E5-65EFA74F22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5057AB1-3009-45DF-B96E-F14D57733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0855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096A-8A98-452D-9CE5-E9DDF01BB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313F0-59E0-446C-8D87-4C46E086A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2B5EF5-0D25-4A20-981B-36CA8BD5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9BC4317-89C4-44E7-827D-A3E29B289A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31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0F1228-0816-46E0-9E58-C0387CF785FD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CD2C2-37C2-4E32-9938-4D35DC160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4EE289-626E-45FD-AF65-9E4A3575D4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27474A-38C9-4DD0-9A7A-36CFBB6946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186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8B79-CA3E-4F3F-A5B2-FE7A09200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363E7-E607-45DD-AE33-C7E73E80A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>
            <a:noAutofit/>
          </a:bodyPr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7328B-CAB5-4A92-89E7-EBA8C794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877" y="6197543"/>
            <a:ext cx="2743200" cy="365125"/>
          </a:xfrm>
          <a:prstGeom prst="rect">
            <a:avLst/>
          </a:prstGeom>
        </p:spPr>
        <p:txBody>
          <a:bodyPr/>
          <a:lstStyle/>
          <a:p>
            <a:fld id="{1C97C5FE-EAAB-4B0D-9845-9B0C19A6F89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B132AD-A6F8-4660-87E1-C8F491715C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981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ty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A5C5-8FDF-4D5C-A928-4922BE63B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AFDC964-152D-4CFF-B12F-C7753D272D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E92E2E86-84C9-4267-84BD-4CC0329019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B94495F-31EC-4113-BF41-CEDCAB6912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2" y="1857375"/>
            <a:ext cx="10515600" cy="4109792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Font typeface="Wingdings" panose="05000000000000000000" pitchFamily="2" charset="2"/>
              <a:buNone/>
              <a:defRPr/>
            </a:lvl1pPr>
            <a:lvl2pPr marL="342900" indent="-342900">
              <a:buFont typeface="Arial" panose="020B0604020202020204" pitchFamily="34" charset="0"/>
              <a:buChar char="•"/>
              <a:defRPr sz="2800"/>
            </a:lvl2pPr>
            <a:lvl3pPr marL="685800" indent="-342900">
              <a:buFont typeface="Wingdings" panose="05000000000000000000" pitchFamily="2" charset="2"/>
              <a:buChar char="§"/>
              <a:defRPr sz="2400"/>
            </a:lvl3pPr>
            <a:lvl4pPr marL="1028700" indent="-342900">
              <a:buFont typeface="Arial" panose="020B0604020202020204" pitchFamily="34" charset="0"/>
              <a:buChar char="•"/>
              <a:defRPr sz="2400"/>
            </a:lvl4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951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 Content Placeho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5F88-9F87-461E-9D16-59CD3962A2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12D6F-EC54-41D4-BC4A-780C3AD48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0" indent="0">
              <a:spcAft>
                <a:spcPts val="600"/>
              </a:spcAft>
              <a:buNone/>
              <a:defRPr/>
            </a:lvl1pPr>
            <a:lvl2pPr>
              <a:defRPr/>
            </a:lvl2pPr>
            <a:lvl3pPr marL="1143014" indent="-228603">
              <a:buFont typeface="Wingdings" panose="05000000000000000000" pitchFamily="2" charset="2"/>
              <a:buChar char="§"/>
              <a:defRPr/>
            </a:lvl3pPr>
            <a:lvl4pPr>
              <a:defRPr/>
            </a:lvl4pPr>
          </a:lstStyle>
          <a:p>
            <a:pPr lvl="0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EB890B-0B7A-420A-812B-1CAF39C26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82E9C9A-3610-4232-8D48-A2FE485432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870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26F1D1AC-8D33-47A4-A3EA-FF1F5C2710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5589" y="3962618"/>
            <a:ext cx="3478213" cy="1946275"/>
          </a:xfrm>
          <a:effectLst>
            <a:softEdge rad="63500"/>
          </a:effec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9D1DCB4C-C2E0-4956-8D74-6C794C6959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75589" y="1844143"/>
            <a:ext cx="3478213" cy="1946275"/>
          </a:xfrm>
          <a:effectLst>
            <a:softEdge rad="63500"/>
          </a:effec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D29091F-5D3A-4094-9F91-122FDF80A5C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8202" y="1844143"/>
            <a:ext cx="3478213" cy="1946275"/>
          </a:xfrm>
          <a:effectLst>
            <a:softEdge rad="63500"/>
          </a:effec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3B0F4950-46D0-44AB-88B4-1935F91F2FF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202" y="3962618"/>
            <a:ext cx="3478213" cy="1946275"/>
          </a:xfrm>
          <a:effectLst>
            <a:softEdge rad="63500"/>
          </a:effec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3C590C0C-67F6-4B0E-AB8B-E7BA03B0FB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56895" y="3962618"/>
            <a:ext cx="3478213" cy="1946275"/>
          </a:xfrm>
          <a:effectLst>
            <a:softEdge rad="63500"/>
          </a:effec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6" name="Picture Placeholder 20">
            <a:extLst>
              <a:ext uri="{FF2B5EF4-FFF2-40B4-BE49-F238E27FC236}">
                <a16:creationId xmlns:a16="http://schemas.microsoft.com/office/drawing/2014/main" id="{BD4B32A8-4AFA-4DBB-9397-B8489318FE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56895" y="1844143"/>
            <a:ext cx="3478213" cy="1946275"/>
          </a:xfrm>
          <a:effectLst>
            <a:softEdge rad="63500"/>
          </a:effectLst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C5F88-9F87-461E-9D16-59CD3962A2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295334"/>
            <a:ext cx="105156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EB890B-0B7A-420A-812B-1CAF39C26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82E9C9A-3610-4232-8D48-A2FE485432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4" name="Graphic 13" descr="Badge 6 with solid fill">
            <a:extLst>
              <a:ext uri="{FF2B5EF4-FFF2-40B4-BE49-F238E27FC236}">
                <a16:creationId xmlns:a16="http://schemas.microsoft.com/office/drawing/2014/main" id="{470F2841-B0CC-41DA-8FAB-267381961B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6645" y="3909967"/>
            <a:ext cx="423819" cy="423819"/>
          </a:xfrm>
          <a:prstGeom prst="rect">
            <a:avLst/>
          </a:prstGeom>
        </p:spPr>
      </p:pic>
      <p:pic>
        <p:nvPicPr>
          <p:cNvPr id="15" name="Graphic 14" descr="Badge 1 with solid fill">
            <a:extLst>
              <a:ext uri="{FF2B5EF4-FFF2-40B4-BE49-F238E27FC236}">
                <a16:creationId xmlns:a16="http://schemas.microsoft.com/office/drawing/2014/main" id="{172863AC-07AE-4D8A-A3B1-CD134449B3E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7618" y="1800282"/>
            <a:ext cx="423819" cy="423819"/>
          </a:xfrm>
          <a:prstGeom prst="rect">
            <a:avLst/>
          </a:prstGeom>
        </p:spPr>
      </p:pic>
      <p:pic>
        <p:nvPicPr>
          <p:cNvPr id="16" name="Graphic 15" descr="Badge with solid fill">
            <a:extLst>
              <a:ext uri="{FF2B5EF4-FFF2-40B4-BE49-F238E27FC236}">
                <a16:creationId xmlns:a16="http://schemas.microsoft.com/office/drawing/2014/main" id="{02D116A2-3EE9-4ABD-BAB5-67D0B177988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47141" y="1800282"/>
            <a:ext cx="423819" cy="423819"/>
          </a:xfrm>
          <a:prstGeom prst="rect">
            <a:avLst/>
          </a:prstGeom>
        </p:spPr>
      </p:pic>
      <p:pic>
        <p:nvPicPr>
          <p:cNvPr id="17" name="Graphic 16" descr="Badge 3 with solid fill">
            <a:extLst>
              <a:ext uri="{FF2B5EF4-FFF2-40B4-BE49-F238E27FC236}">
                <a16:creationId xmlns:a16="http://schemas.microsoft.com/office/drawing/2014/main" id="{F09FF110-59DA-4D50-B3F8-B01CCE209C3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6645" y="1800282"/>
            <a:ext cx="423819" cy="423819"/>
          </a:xfrm>
          <a:prstGeom prst="rect">
            <a:avLst/>
          </a:prstGeom>
        </p:spPr>
      </p:pic>
      <p:pic>
        <p:nvPicPr>
          <p:cNvPr id="18" name="Graphic 17" descr="Badge 5 with solid fill">
            <a:extLst>
              <a:ext uri="{FF2B5EF4-FFF2-40B4-BE49-F238E27FC236}">
                <a16:creationId xmlns:a16="http://schemas.microsoft.com/office/drawing/2014/main" id="{A4F3583E-82D5-4230-8F59-37C1BE0D194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47141" y="3909967"/>
            <a:ext cx="423819" cy="423819"/>
          </a:xfrm>
          <a:prstGeom prst="rect">
            <a:avLst/>
          </a:prstGeom>
        </p:spPr>
      </p:pic>
      <p:pic>
        <p:nvPicPr>
          <p:cNvPr id="19" name="Graphic 18" descr="Badge 4 with solid fill">
            <a:extLst>
              <a:ext uri="{FF2B5EF4-FFF2-40B4-BE49-F238E27FC236}">
                <a16:creationId xmlns:a16="http://schemas.microsoft.com/office/drawing/2014/main" id="{5BD67A39-C562-4210-989C-99484F84DED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7618" y="3909967"/>
            <a:ext cx="423819" cy="4238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035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5" grpId="0"/>
      <p:bldP spid="26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8A2D-A77E-49F9-A310-36092B575E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573CD-7B97-4C23-93B4-9393F7EDA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D6E24-414B-4666-9330-435A6AD6F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63B3B77-8B0B-4E15-95BE-CEF167116C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9FE6C45-7C95-4F76-A12E-7CCBEBF520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58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45FAE22-0F09-4124-AA37-973A311F4769}"/>
              </a:ext>
            </a:extLst>
          </p:cNvPr>
          <p:cNvSpPr/>
          <p:nvPr userDrawn="1"/>
        </p:nvSpPr>
        <p:spPr>
          <a:xfrm>
            <a:off x="7494307" y="1825625"/>
            <a:ext cx="3859492" cy="415097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D6E24-414B-4666-9330-435A6AD6F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92274" y="2073898"/>
            <a:ext cx="3403076" cy="367645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88A2D-A77E-49F9-A310-36092B575E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573CD-7B97-4C23-93B4-9393F7EDA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2" y="1825625"/>
            <a:ext cx="6524133" cy="435133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63B3B77-8B0B-4E15-95BE-CEF167116C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9FE6C45-7C95-4F76-A12E-7CCBEBF520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208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59B6-4BB9-443E-8435-5FF2514A2E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42B21-410E-4ED7-A95D-28664E362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1" y="2501170"/>
            <a:ext cx="5157787" cy="368458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6693E-FB89-4E23-875F-A6807899E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F89DAD1-FBEF-4427-8A13-607A13DE55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6844FE-57F2-436B-8575-50A0530212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5F80CAB-75A1-4094-B904-98EBEC514A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4" y="1701801"/>
            <a:ext cx="5157787" cy="782637"/>
          </a:xfrm>
        </p:spPr>
        <p:txBody>
          <a:bodyPr>
            <a:noAutofit/>
          </a:bodyPr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AECB045D-FF31-473E-8D55-CD9220846A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1" y="1701801"/>
            <a:ext cx="5183189" cy="782637"/>
          </a:xfrm>
        </p:spPr>
        <p:txBody>
          <a:bodyPr>
            <a:noAutofit/>
          </a:bodyPr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550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59B6-4BB9-443E-8435-5FF2514A2E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42B21-410E-4ED7-A95D-28664E362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3032976"/>
            <a:ext cx="5157787" cy="3164567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6693E-FB89-4E23-875F-A6807899E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3032976"/>
            <a:ext cx="5183188" cy="3164567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44F47F-B911-4BAA-88A8-D2DF884349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2" y="1693983"/>
            <a:ext cx="10518777" cy="1325563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457206" indent="0">
              <a:buNone/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9CAE6F6-5470-4594-988C-6EB0124E844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E12EBE07-C462-4B9A-9728-C2FBB1BBB5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6176964"/>
            <a:ext cx="5257801" cy="541337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200"/>
            </a:lvl3pPr>
            <a:lvl4pPr marL="1371617" indent="0">
              <a:buNone/>
              <a:defRPr sz="1200"/>
            </a:lvl4pPr>
            <a:lvl5pPr marL="1828823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013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F0A29-DA17-41F6-9A0D-B4C11EEE6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F0BAE3-D4D2-4A90-8303-9A2DBA59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2953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1" name="Slide Number Placeholder 5">
            <a:extLst>
              <a:ext uri="{FF2B5EF4-FFF2-40B4-BE49-F238E27FC236}">
                <a16:creationId xmlns:a16="http://schemas.microsoft.com/office/drawing/2014/main" id="{0028D1E9-E7DF-4F9F-AE31-E939DF166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1877" y="61975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C97C5FE-EAAB-4B0D-9845-9B0C19A6F892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7"/>
    </p:custDataLst>
    <p:extLst>
      <p:ext uri="{BB962C8B-B14F-4D97-AF65-F5344CB8AC3E}">
        <p14:creationId xmlns:p14="http://schemas.microsoft.com/office/powerpoint/2010/main" val="111953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0" r:id="rId4"/>
    <p:sldLayoutId id="2147483677" r:id="rId5"/>
    <p:sldLayoutId id="2147483652" r:id="rId6"/>
    <p:sldLayoutId id="2147483678" r:id="rId7"/>
    <p:sldLayoutId id="2147483653" r:id="rId8"/>
    <p:sldLayoutId id="2147483660" r:id="rId9"/>
    <p:sldLayoutId id="2147483661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11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42900" indent="-342900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685800" indent="-342900" algn="l" defTabSz="914411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028700" indent="-342900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71600" indent="-342900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1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5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740A-D2F5-45EF-8E4B-57EDFD6F1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161163F-A49B-49D8-8598-2853F3B06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FOURTH EDITION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509A4-CAF2-4B1A-A105-1B8CCA91BC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769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CF828FD8-B872-4987-BF43-514CF121F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68" y="1498057"/>
            <a:ext cx="10263263" cy="29575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F2CE72-7495-48FD-B43A-D831FD9A91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68" y="4425356"/>
            <a:ext cx="10187062" cy="11811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251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524B-8138-49F5-86F3-2BD61A533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22380-2D6C-4610-A41D-0472037DD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6997" y="1605025"/>
            <a:ext cx="4346665" cy="4667208"/>
          </a:xfrm>
        </p:spPr>
        <p:txBody>
          <a:bodyPr/>
          <a:lstStyle/>
          <a:p>
            <a:r>
              <a:rPr lang="en-US" dirty="0"/>
              <a:t>Let (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V-S</a:t>
            </a:r>
            <a:r>
              <a:rPr lang="en-US" dirty="0"/>
              <a:t>) be a partition respecting </a:t>
            </a:r>
            <a:r>
              <a:rPr lang="en-US" i="1" dirty="0"/>
              <a:t>A</a:t>
            </a:r>
            <a:r>
              <a:rPr lang="en-US" dirty="0"/>
              <a:t>, a subset of some </a:t>
            </a:r>
            <a:r>
              <a:rPr lang="en-US" i="1" dirty="0"/>
              <a:t>MST T</a:t>
            </a:r>
            <a:r>
              <a:rPr lang="en-US" dirty="0"/>
              <a:t>.  All drawn edges here are part of T except for (</a:t>
            </a:r>
            <a:r>
              <a:rPr lang="en-US" i="1" dirty="0" err="1"/>
              <a:t>u</a:t>
            </a:r>
            <a:r>
              <a:rPr lang="en-US" dirty="0" err="1"/>
              <a:t>,</a:t>
            </a:r>
            <a:r>
              <a:rPr lang="en-US" i="1" dirty="0" err="1"/>
              <a:t>v</a:t>
            </a:r>
            <a:r>
              <a:rPr lang="en-US" dirty="0"/>
              <a:t>), the light edge of the cut.  If (</a:t>
            </a:r>
            <a:r>
              <a:rPr lang="en-US" i="1" dirty="0" err="1"/>
              <a:t>u</a:t>
            </a:r>
            <a:r>
              <a:rPr lang="en-US" dirty="0" err="1"/>
              <a:t>,</a:t>
            </a:r>
            <a:r>
              <a:rPr lang="en-US" i="1" dirty="0" err="1"/>
              <a:t>v</a:t>
            </a:r>
            <a:r>
              <a:rPr lang="en-US" dirty="0"/>
              <a:t>) is not in the tree, replacing 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/>
              <a:t>) with (</a:t>
            </a:r>
            <a:r>
              <a:rPr lang="en-US" i="1" dirty="0" err="1"/>
              <a:t>u</a:t>
            </a:r>
            <a:r>
              <a:rPr lang="en-US" dirty="0" err="1"/>
              <a:t>,</a:t>
            </a:r>
            <a:r>
              <a:rPr lang="en-US" i="1" dirty="0" err="1"/>
              <a:t>v</a:t>
            </a:r>
            <a:r>
              <a:rPr lang="en-US" dirty="0"/>
              <a:t>) gives a new spanning tree with lower cost, a contradiction.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8251A55-9AF6-442B-914B-9A25A2AD545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C561896A-34B0-44D1-9C38-093AF557F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212" y="1435874"/>
            <a:ext cx="4694625" cy="50911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4625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KRUSKAL’S ALGORITHM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90EDA4B-C8FD-4292-A412-4619BB41F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56" y="1638105"/>
            <a:ext cx="10158487" cy="33004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66316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PSUEDOCODE</a:t>
            </a:r>
            <a:endParaRPr lang="en-US" sz="22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BEE780C6-7C01-4E74-A3EA-9810E0FD3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92" y="1669659"/>
            <a:ext cx="7746502" cy="33846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73319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  <a:endParaRPr lang="en-US" sz="22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690F603F-6167-4D81-9EDB-8A3F10E310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62" b="18232"/>
          <a:stretch/>
        </p:blipFill>
        <p:spPr>
          <a:xfrm>
            <a:off x="952462" y="2368066"/>
            <a:ext cx="10287075" cy="2342053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FC1C92C-0B8B-4747-A987-2F529DB31953}"/>
              </a:ext>
            </a:extLst>
          </p:cNvPr>
          <p:cNvSpPr txBox="1">
            <a:spLocks/>
          </p:cNvSpPr>
          <p:nvPr/>
        </p:nvSpPr>
        <p:spPr>
          <a:xfrm>
            <a:off x="838200" y="1576453"/>
            <a:ext cx="10518775" cy="1852547"/>
          </a:xfrm>
          <a:prstGeom prst="rect">
            <a:avLst/>
          </a:prstGeom>
        </p:spPr>
        <p:txBody>
          <a:bodyPr/>
          <a:lstStyle>
            <a:lvl1pPr marL="0" indent="0" algn="l" defTabSz="914411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42900" indent="-34290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685800" indent="-34290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28700" indent="-34290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371600" indent="-34290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32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Let’s see Kruskal’s algorithm on this graph.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A1061FC3-3857-4142-BB39-5D0DAAF5A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434" y="1575578"/>
            <a:ext cx="2043127" cy="466728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B197BA-45B5-42A5-BDFA-BAD6B4577E83}"/>
              </a:ext>
            </a:extLst>
          </p:cNvPr>
          <p:cNvCxnSpPr>
            <a:cxnSpLocks/>
          </p:cNvCxnSpPr>
          <p:nvPr/>
        </p:nvCxnSpPr>
        <p:spPr>
          <a:xfrm>
            <a:off x="1981199" y="3024338"/>
            <a:ext cx="0" cy="1151981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3070889-7AF0-4886-8C08-DD4DBB58D4B2}"/>
              </a:ext>
            </a:extLst>
          </p:cNvPr>
          <p:cNvCxnSpPr>
            <a:cxnSpLocks/>
          </p:cNvCxnSpPr>
          <p:nvPr/>
        </p:nvCxnSpPr>
        <p:spPr>
          <a:xfrm flipV="1">
            <a:off x="1992327" y="3005563"/>
            <a:ext cx="0" cy="1135376"/>
          </a:xfrm>
          <a:prstGeom prst="line">
            <a:avLst/>
          </a:prstGeom>
          <a:ln w="889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D232B2-C616-40CA-AA17-EA060274E68C}"/>
              </a:ext>
            </a:extLst>
          </p:cNvPr>
          <p:cNvCxnSpPr>
            <a:cxnSpLocks/>
          </p:cNvCxnSpPr>
          <p:nvPr/>
        </p:nvCxnSpPr>
        <p:spPr>
          <a:xfrm>
            <a:off x="4986344" y="3000366"/>
            <a:ext cx="0" cy="115198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7E8F456-94D4-47C8-B46C-D14B59BCC8C7}"/>
              </a:ext>
            </a:extLst>
          </p:cNvPr>
          <p:cNvCxnSpPr>
            <a:cxnSpLocks/>
          </p:cNvCxnSpPr>
          <p:nvPr/>
        </p:nvCxnSpPr>
        <p:spPr>
          <a:xfrm flipV="1">
            <a:off x="4979672" y="2934118"/>
            <a:ext cx="0" cy="1218236"/>
          </a:xfrm>
          <a:prstGeom prst="line">
            <a:avLst/>
          </a:prstGeom>
          <a:ln w="889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502A70-B3DD-4C3C-A476-636EB79140E5}"/>
              </a:ext>
            </a:extLst>
          </p:cNvPr>
          <p:cNvCxnSpPr>
            <a:cxnSpLocks/>
          </p:cNvCxnSpPr>
          <p:nvPr/>
        </p:nvCxnSpPr>
        <p:spPr>
          <a:xfrm flipV="1">
            <a:off x="2125611" y="3702831"/>
            <a:ext cx="464604" cy="473488"/>
          </a:xfrm>
          <a:prstGeom prst="line">
            <a:avLst/>
          </a:prstGeom>
          <a:ln w="88900">
            <a:solidFill>
              <a:schemeClr val="bg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E068FC-888A-4BF1-97C3-26A69F032512}"/>
              </a:ext>
            </a:extLst>
          </p:cNvPr>
          <p:cNvCxnSpPr>
            <a:cxnSpLocks/>
          </p:cNvCxnSpPr>
          <p:nvPr/>
        </p:nvCxnSpPr>
        <p:spPr>
          <a:xfrm flipV="1">
            <a:off x="2871412" y="2950844"/>
            <a:ext cx="464604" cy="473488"/>
          </a:xfrm>
          <a:prstGeom prst="line">
            <a:avLst/>
          </a:prstGeom>
          <a:ln w="88900">
            <a:solidFill>
              <a:schemeClr val="bg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57288-1C70-44A5-A75A-F2F4504BFED5}"/>
              </a:ext>
            </a:extLst>
          </p:cNvPr>
          <p:cNvCxnSpPr>
            <a:cxnSpLocks/>
          </p:cNvCxnSpPr>
          <p:nvPr/>
        </p:nvCxnSpPr>
        <p:spPr>
          <a:xfrm flipV="1">
            <a:off x="2152589" y="3693155"/>
            <a:ext cx="451262" cy="459192"/>
          </a:xfrm>
          <a:prstGeom prst="line">
            <a:avLst/>
          </a:prstGeom>
          <a:ln w="889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EDA823-4D4F-46B3-AEA1-131DD7DBD9F5}"/>
              </a:ext>
            </a:extLst>
          </p:cNvPr>
          <p:cNvCxnSpPr>
            <a:cxnSpLocks/>
          </p:cNvCxnSpPr>
          <p:nvPr/>
        </p:nvCxnSpPr>
        <p:spPr>
          <a:xfrm flipV="1">
            <a:off x="2886260" y="2936555"/>
            <a:ext cx="471306" cy="459104"/>
          </a:xfrm>
          <a:prstGeom prst="line">
            <a:avLst/>
          </a:prstGeom>
          <a:ln w="889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89235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 anchor="t"/>
          <a:lstStyle/>
          <a:p>
            <a:r>
              <a:rPr lang="en-US" dirty="0"/>
              <a:t>ANALYSIS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0D60A253-A49B-4767-9A02-4C12CA7E75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02"/>
          <a:stretch/>
        </p:blipFill>
        <p:spPr>
          <a:xfrm>
            <a:off x="938672" y="1068239"/>
            <a:ext cx="10468437" cy="170008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E6AA09A-5C44-467A-B859-37998395BD53}"/>
              </a:ext>
            </a:extLst>
          </p:cNvPr>
          <p:cNvGrpSpPr/>
          <p:nvPr/>
        </p:nvGrpSpPr>
        <p:grpSpPr>
          <a:xfrm>
            <a:off x="1049200" y="2743200"/>
            <a:ext cx="10468437" cy="4106331"/>
            <a:chOff x="938672" y="2743200"/>
            <a:chExt cx="10468437" cy="4106331"/>
          </a:xfrm>
        </p:grpSpPr>
        <p:pic>
          <p:nvPicPr>
            <p:cNvPr id="9" name="Picture 8" descr="Text, letter&#10;&#10;Description automatically generated">
              <a:extLst>
                <a:ext uri="{FF2B5EF4-FFF2-40B4-BE49-F238E27FC236}">
                  <a16:creationId xmlns:a16="http://schemas.microsoft.com/office/drawing/2014/main" id="{20FA38F6-000B-4E19-99F6-13A3ABDBA4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450"/>
            <a:stretch/>
          </p:blipFill>
          <p:spPr>
            <a:xfrm>
              <a:off x="938672" y="2743200"/>
              <a:ext cx="10468437" cy="2945842"/>
            </a:xfrm>
            <a:prstGeom prst="rect">
              <a:avLst/>
            </a:prstGeom>
          </p:spPr>
        </p:pic>
        <p:pic>
          <p:nvPicPr>
            <p:cNvPr id="10" name="Picture 9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7A3218CB-BD18-4946-A031-3C19E34A5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768" y="5535071"/>
              <a:ext cx="10125149" cy="131446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07247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ED698D2-F464-4765-AA60-DE484B1033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8" b="-2648"/>
          <a:stretch/>
        </p:blipFill>
        <p:spPr>
          <a:xfrm>
            <a:off x="1057238" y="1669072"/>
            <a:ext cx="10086384" cy="17599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0450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PRIM’S ALGORITHM </a:t>
            </a:r>
            <a:r>
              <a:rPr lang="en-US" sz="2200" dirty="0"/>
              <a:t>(continued)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E57F60-B87E-4944-B04B-7EBEE61B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7880" y="1443362"/>
            <a:ext cx="5970717" cy="51669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3277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PRIM’S ALGORITHM </a:t>
            </a:r>
            <a:r>
              <a:rPr lang="en-US" sz="2200" dirty="0"/>
              <a:t>(continued)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5E57F60-B87E-4944-B04B-7EBEE61B2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75" y="1457011"/>
            <a:ext cx="5932826" cy="51288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2952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FINDING A LIGHT EDGE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2EEA762-F15D-4A7D-B866-485808B98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00" y="1472068"/>
            <a:ext cx="10101336" cy="41148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121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609A-69DD-42DA-9B46-0D9F76A7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LECTURE NOTES FOR CHAPTER 21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0BEC0-D53C-44CA-8A5A-7F9814645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sz="4000" dirty="0"/>
              <a:t>Minimum Spanning Trees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100C7-E96F-466C-B304-FC207CDF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7C5FE-EAAB-4B0D-9845-9B0C19A6F892}" type="slidenum">
              <a:rPr lang="en-US" smtClean="0"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2523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  <a:endParaRPr lang="en-US" sz="22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690F603F-6167-4D81-9EDB-8A3F10E310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62" b="18232"/>
          <a:stretch/>
        </p:blipFill>
        <p:spPr>
          <a:xfrm>
            <a:off x="952462" y="2368066"/>
            <a:ext cx="10287075" cy="2342053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FC1C92C-0B8B-4747-A987-2F529DB31953}"/>
              </a:ext>
            </a:extLst>
          </p:cNvPr>
          <p:cNvSpPr txBox="1">
            <a:spLocks/>
          </p:cNvSpPr>
          <p:nvPr/>
        </p:nvSpPr>
        <p:spPr>
          <a:xfrm>
            <a:off x="838200" y="1576453"/>
            <a:ext cx="10518775" cy="1852547"/>
          </a:xfrm>
          <a:prstGeom prst="rect">
            <a:avLst/>
          </a:prstGeom>
        </p:spPr>
        <p:txBody>
          <a:bodyPr/>
          <a:lstStyle>
            <a:lvl1pPr marL="0" indent="0" algn="l" defTabSz="914411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42900" indent="-34290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685800" indent="-34290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28700" indent="-34290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371600" indent="-342900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32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7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3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8" indent="-228603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Let’s see Prim’s algorithm on this graph. Pick a root.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5120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621227A-E530-4C52-B342-474E78FA43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85"/>
          <a:stretch/>
        </p:blipFill>
        <p:spPr>
          <a:xfrm>
            <a:off x="927551" y="1504912"/>
            <a:ext cx="10172774" cy="307881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2847B54-106E-4307-A4E6-4D4A708B32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42"/>
          <a:stretch/>
        </p:blipFill>
        <p:spPr>
          <a:xfrm>
            <a:off x="927551" y="4655737"/>
            <a:ext cx="10172774" cy="2133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1202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38528349-5AB7-4F9D-80B0-0112C5415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5912"/>
            <a:ext cx="10163249" cy="34861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CHAPTER 21 OVERVIEW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470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CHAPTER 21 OVERVIEW </a:t>
            </a:r>
            <a:r>
              <a:rPr lang="en-US" sz="2200" dirty="0"/>
              <a:t>(continued)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CD9D9A5F-A072-4A43-9F7D-2FFF1A0A4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41" y="1620897"/>
            <a:ext cx="7139040" cy="33290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115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CHAPTER 21 OVERVIEW </a:t>
            </a:r>
            <a:r>
              <a:rPr lang="en-US" sz="2200" dirty="0"/>
              <a:t>(continued)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1375586D-027C-42FC-AF96-069E91E5A5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56"/>
          <a:stretch/>
        </p:blipFill>
        <p:spPr>
          <a:xfrm>
            <a:off x="952462" y="1449371"/>
            <a:ext cx="10287075" cy="848352"/>
          </a:xfrm>
          <a:prstGeom prst="rect">
            <a:avLst/>
          </a:prstGeom>
        </p:spPr>
      </p:pic>
      <p:pic>
        <p:nvPicPr>
          <p:cNvPr id="7" name="Picture 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690F603F-6167-4D81-9EDB-8A3F10E310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63"/>
          <a:stretch/>
        </p:blipFill>
        <p:spPr>
          <a:xfrm>
            <a:off x="952462" y="2368066"/>
            <a:ext cx="10287075" cy="32390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83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697308" cy="1325563"/>
          </a:xfrm>
        </p:spPr>
        <p:txBody>
          <a:bodyPr/>
          <a:lstStyle/>
          <a:p>
            <a:r>
              <a:rPr lang="en-US" dirty="0"/>
              <a:t>GROWING A MINIMUM SPANNING TREE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0F199A2-8D39-4D22-983D-9BD639EDB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2561"/>
            <a:ext cx="3714777" cy="18764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029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697308" cy="1325563"/>
          </a:xfrm>
        </p:spPr>
        <p:txBody>
          <a:bodyPr/>
          <a:lstStyle/>
          <a:p>
            <a:r>
              <a:rPr lang="en-US" dirty="0"/>
              <a:t>BUILDING UP THE SOLUTION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AD8AF735-1514-47F0-9B06-82334DF0CA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59"/>
          <a:stretch/>
        </p:blipFill>
        <p:spPr>
          <a:xfrm>
            <a:off x="888440" y="1587641"/>
            <a:ext cx="10234687" cy="31334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3117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697308" cy="1325563"/>
          </a:xfrm>
        </p:spPr>
        <p:txBody>
          <a:bodyPr/>
          <a:lstStyle/>
          <a:p>
            <a:r>
              <a:rPr lang="en-US" dirty="0"/>
              <a:t>GENERIC MST ALGORITHM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1B6B0562-7D15-4C3F-AF47-0F1387342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04" y="1691369"/>
            <a:ext cx="5210981" cy="2075362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E0F2B90-5801-47BD-9734-DF9AA6EAA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75" y="4102700"/>
            <a:ext cx="10163249" cy="26384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8916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4518-D498-4FF9-A68F-B8E60C3F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334"/>
            <a:ext cx="10515600" cy="1325563"/>
          </a:xfrm>
        </p:spPr>
        <p:txBody>
          <a:bodyPr/>
          <a:lstStyle/>
          <a:p>
            <a:r>
              <a:rPr lang="en-US" dirty="0"/>
              <a:t>FINDING A SAFE EDGE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52B15C-55F2-4E0F-978A-5B7FBA9A3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1878" y="6197542"/>
            <a:ext cx="2743200" cy="365125"/>
          </a:xfrm>
        </p:spPr>
        <p:txBody>
          <a:bodyPr/>
          <a:lstStyle/>
          <a:p>
            <a:fld id="{1C97C5FE-EAAB-4B0D-9845-9B0C19A6F89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95F4CFBB-B012-4C91-85D1-668ABFBC5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31" y="1623097"/>
            <a:ext cx="10253737" cy="1290647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161B327-8220-4361-A959-4FB2E27C3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31" y="3093060"/>
            <a:ext cx="10248975" cy="15144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2876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TITLE_W_TEXT" val="FUQ6MiPQ"/>
  <p:tag name="ARTICULATE_SLIDE_THUMBNAIL_REFRESH" val="1"/>
  <p:tag name="ARTICULATE_PROJECT_OPEN" val="0"/>
  <p:tag name="ARTICULATE_SLIDE_COUNT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itle_w_Text">
  <a:themeElements>
    <a:clrScheme name="MITP">
      <a:dk1>
        <a:srgbClr val="434343"/>
      </a:dk1>
      <a:lt1>
        <a:sysClr val="window" lastClr="FFFFFF"/>
      </a:lt1>
      <a:dk2>
        <a:srgbClr val="A78966"/>
      </a:dk2>
      <a:lt2>
        <a:srgbClr val="EAE4DA"/>
      </a:lt2>
      <a:accent1>
        <a:srgbClr val="035B92"/>
      </a:accent1>
      <a:accent2>
        <a:srgbClr val="BE3048"/>
      </a:accent2>
      <a:accent3>
        <a:srgbClr val="C2E7FE"/>
      </a:accent3>
      <a:accent4>
        <a:srgbClr val="ECB6BF"/>
      </a:accent4>
      <a:accent5>
        <a:srgbClr val="035B92"/>
      </a:accent5>
      <a:accent6>
        <a:srgbClr val="BE3048"/>
      </a:accent6>
      <a:hlink>
        <a:srgbClr val="035B92"/>
      </a:hlink>
      <a:folHlink>
        <a:srgbClr val="BE3048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5085</TotalTime>
  <Words>187</Words>
  <Application>Microsoft Macintosh PowerPoint</Application>
  <PresentationFormat>Widescreen</PresentationFormat>
  <Paragraphs>48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Palatino Linotype</vt:lpstr>
      <vt:lpstr>Times New Roman</vt:lpstr>
      <vt:lpstr>Wingdings</vt:lpstr>
      <vt:lpstr>Title_w_Text</vt:lpstr>
      <vt:lpstr>INTRODUCTION TO</vt:lpstr>
      <vt:lpstr>LECTURE NOTES FOR CHAPTER 21</vt:lpstr>
      <vt:lpstr>CHAPTER 21 OVERVIEW</vt:lpstr>
      <vt:lpstr>CHAPTER 21 OVERVIEW (continued)</vt:lpstr>
      <vt:lpstr>CHAPTER 21 OVERVIEW (continued)</vt:lpstr>
      <vt:lpstr>GROWING A MINIMUM SPANNING TREE</vt:lpstr>
      <vt:lpstr>BUILDING UP THE SOLUTION</vt:lpstr>
      <vt:lpstr>GENERIC MST ALGORITHM</vt:lpstr>
      <vt:lpstr>FINDING A SAFE EDGE</vt:lpstr>
      <vt:lpstr>DEFINITIONS</vt:lpstr>
      <vt:lpstr>PROOF</vt:lpstr>
      <vt:lpstr>KRUSKAL’S ALGORITHM</vt:lpstr>
      <vt:lpstr>PSUEDOCODE</vt:lpstr>
      <vt:lpstr>EXAMPLE</vt:lpstr>
      <vt:lpstr>ANALYSIS</vt:lpstr>
      <vt:lpstr>PRIM’S ALGORITHM</vt:lpstr>
      <vt:lpstr>PRIM’S ALGORITHM (continued)</vt:lpstr>
      <vt:lpstr>PRIM’S ALGORITHM (continued)</vt:lpstr>
      <vt:lpstr>FINDING A LIGHT EDGE</vt:lpstr>
      <vt:lpstr>EXAMPLE</vt:lpstr>
      <vt:lpstr>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Agate</dc:creator>
  <cp:lastModifiedBy>Agate Development MI</cp:lastModifiedBy>
  <cp:revision>134</cp:revision>
  <dcterms:created xsi:type="dcterms:W3CDTF">2022-01-04T15:58:33Z</dcterms:created>
  <dcterms:modified xsi:type="dcterms:W3CDTF">2022-05-19T16:25:38Z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25741EB2-0642-4A76-8AEA-E5FD2C2CF090</vt:lpwstr>
  </property>
  <property fmtid="{D5CDD505-2E9C-101B-9397-08002B2CF9AE}" pid="3" name="ArticulatePath">
    <vt:lpwstr>MITP Template</vt:lpwstr>
  </property>
</Properties>
</file>