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983413" cy="92837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238" y="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94D99B8-255B-A5D4-EF7D-807351AB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B01EE4F7-2B80-89B0-5301-87EE1090C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001EBBF4-EAF0-6B5E-CDD9-26CC41B8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BBDF21CB-9BC1-B680-943D-B15757B2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58E721C5-93B0-5250-D853-3F32E33DD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-3175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5119CCD-32F9-9B2C-C07D-FDDDE6CFEB3C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2688" y="708025"/>
            <a:ext cx="4614862" cy="345916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B6D6E10-EFD1-7EB4-758E-FB9F44EA680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30275" y="4410075"/>
            <a:ext cx="5119688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00" tIns="46080" rIns="9360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92AD8FB1-4BD5-65AF-53A4-70AB30700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00C5AD81-A2CB-1650-A3C0-AB722C57E9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57638" y="8820150"/>
            <a:ext cx="302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0" tIns="0" rIns="19080" bIns="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i="1">
                <a:solidFill>
                  <a:srgbClr val="000000"/>
                </a:solidFill>
                <a:cs typeface="Lucida Sans Unicode" panose="020B0602030504020204" pitchFamily="34" charset="0"/>
              </a:defRPr>
            </a:lvl1pPr>
          </a:lstStyle>
          <a:p>
            <a:fld id="{7869A73E-6776-4DA8-B3C6-6B41743C0FE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D3DA54F-6DF1-12AC-4D16-FF460223DF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9A2377-CE02-4A8F-A836-224C718259A3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A769EDB1-209A-EB88-A259-EEA619FCB93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D991B76-CD39-98EC-DC55-9142BE6FDAA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3D8912C-9739-1B89-2532-EA4E7503F8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642D2-1C58-4B64-99B0-F6D1CFE3A6F1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3A908D49-713C-69C5-3414-1004AEDFF94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E047D92-1E4D-9A0A-96A0-B598B5747BD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4BDB1A25-80FD-CA4E-B271-00C6816F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3A23D49-2921-4400-850D-68AB391812C2}" type="slidenum">
              <a:rPr lang="en-US" altLang="pt-BR" sz="1000" i="1"/>
              <a:pPr algn="r">
                <a:buClrTx/>
                <a:buFontTx/>
                <a:buNone/>
              </a:pPr>
              <a:t>10</a:t>
            </a:fld>
            <a:endParaRPr lang="en-US" altLang="pt-BR" sz="1000" i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520224A-A168-6AB1-F602-41C3BDF66A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F63A01-4517-4F75-BBBB-1221D518E02E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5C293548-A9B7-BE16-F87E-95DB51919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Algorithms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32265210-FA92-C674-6565-D1C70B341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CS333 / class 22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62570F3D-0697-C590-46D6-E29563793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49D4821-FA69-4859-BFDA-BD3565BA28F6}" type="slidenum">
              <a:rPr lang="en-US" altLang="pt-BR" sz="1000" i="1"/>
              <a:pPr algn="r">
                <a:buClrTx/>
                <a:buFontTx/>
                <a:buNone/>
              </a:pPr>
              <a:t>11</a:t>
            </a:fld>
            <a:endParaRPr lang="en-US" altLang="pt-BR" sz="1000" i="1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78965BA6-F5D0-1F12-46CC-38BE983FAD8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712AA416-7E72-BD34-2199-0F29938D9DD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8F93026-8106-8632-90CB-860B159A8C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1F19C5-0ACE-4996-BB3D-1CF8E3916FE0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48129" name="Text Box 1">
            <a:extLst>
              <a:ext uri="{FF2B5EF4-FFF2-40B4-BE49-F238E27FC236}">
                <a16:creationId xmlns:a16="http://schemas.microsoft.com/office/drawing/2014/main" id="{515AB342-7A64-5C1A-7799-398AEA48E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Algorithms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0C0BB405-9613-4A68-A8F3-63BE0371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CS333 / class 22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801272E7-3CCE-5C7D-398D-B0A99D69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37B61D3-5E0F-466E-8C98-C626578637E1}" type="slidenum">
              <a:rPr lang="en-US" altLang="pt-BR" sz="1000" i="1"/>
              <a:pPr algn="r">
                <a:buClrTx/>
                <a:buFontTx/>
                <a:buNone/>
              </a:pPr>
              <a:t>12</a:t>
            </a:fld>
            <a:endParaRPr lang="en-US" altLang="pt-BR" sz="1000" i="1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1C993C47-79CA-2DAF-FAAE-6F9125E7C46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AEE90D2-FC98-10CA-9B50-5533A3D71A7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441C43F-B532-3E28-8BF6-9B9E6F0D22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9EDC04-C1D7-4FFB-9799-3F65F20D750A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49153" name="Text Box 1">
            <a:extLst>
              <a:ext uri="{FF2B5EF4-FFF2-40B4-BE49-F238E27FC236}">
                <a16:creationId xmlns:a16="http://schemas.microsoft.com/office/drawing/2014/main" id="{CDBB769B-E8A8-96B2-B4CA-DFF492D9D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Algorithms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42737150-AAD9-B018-C8CA-6B94411D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CS333 / class 22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2E7E6B1-5967-4E0C-9160-CC3ACFCB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11AE8AF-87BF-49EF-8898-951B97581DEA}" type="slidenum">
              <a:rPr lang="en-US" altLang="pt-BR" sz="1000" i="1"/>
              <a:pPr algn="r">
                <a:buClrTx/>
                <a:buFontTx/>
                <a:buNone/>
              </a:pPr>
              <a:t>13</a:t>
            </a:fld>
            <a:endParaRPr lang="en-US" altLang="pt-BR" sz="1000" i="1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82472BCC-12BA-7CC0-3324-CA092149092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672098C3-1EB9-E253-3A5C-2D7B6B3F11A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0483F5-61A1-D9A0-05C3-9DFD807054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226D6D-98A5-48AA-AB90-0FDF44168986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50177" name="Text Box 1">
            <a:extLst>
              <a:ext uri="{FF2B5EF4-FFF2-40B4-BE49-F238E27FC236}">
                <a16:creationId xmlns:a16="http://schemas.microsoft.com/office/drawing/2014/main" id="{008251FF-67A7-EBF9-CF16-CC94F7C0B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Algorithms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ECDA9BB4-879A-5294-F608-0F59F06B7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CS333 / class 22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93CDA8F6-4D80-3730-92BC-AEB86AE8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DE48D7C-ECE6-403B-978D-65B89F002FC2}" type="slidenum">
              <a:rPr lang="en-US" altLang="pt-BR" sz="1000" i="1"/>
              <a:pPr algn="r">
                <a:buClrTx/>
                <a:buFontTx/>
                <a:buNone/>
              </a:pPr>
              <a:t>14</a:t>
            </a:fld>
            <a:endParaRPr lang="en-US" altLang="pt-BR" sz="1000" i="1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B639CA83-F833-20A1-7543-11FC1BE27FA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9252BCB3-7297-C1DC-701E-BBEF412670F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378C758-B105-3F27-546E-CE67039680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26B97E-2998-44D5-837E-B8BC1B3A9D4E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2803A5DB-8946-F221-28EC-28C26E4DDBE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98D7AA9-D81B-771F-7DCF-A3409122BB2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986573A-B532-3245-CA48-92E0C066C2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05BF7C-4EBF-45BA-963D-94B6822B81F2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6565A7DD-C14C-E61E-DFF5-3E31DD58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Algorithms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87F947E8-17F1-9EE5-D85F-26BA43B72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CS333 / class 22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B29C01E3-CEE4-A0EC-8710-6927ED87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C27F466-E64A-49BB-9011-D72CE7A9C245}" type="slidenum">
              <a:rPr lang="en-US" altLang="pt-BR" sz="1000" i="1"/>
              <a:pPr algn="r">
                <a:buClrTx/>
                <a:buFontTx/>
                <a:buNone/>
              </a:pPr>
              <a:t>16</a:t>
            </a:fld>
            <a:endParaRPr lang="en-US" altLang="pt-BR" sz="1000" i="1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45E038D-AE1E-DB16-1630-5F487ECCD33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6F783B0E-CF07-0DF6-01E6-C3968428205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0EE8E51-3FC8-6EC1-CFFD-F1EA84D4DE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1DDEE0-0C2A-4D6F-A0B6-820BCF78CC40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53249" name="Text Box 1">
            <a:extLst>
              <a:ext uri="{FF2B5EF4-FFF2-40B4-BE49-F238E27FC236}">
                <a16:creationId xmlns:a16="http://schemas.microsoft.com/office/drawing/2014/main" id="{BE4E6F5B-86A1-BC26-E8CD-D7E344CD2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Algorithms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56EF952E-12A7-8835-76FB-A7ECB23E5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CS333 / class 22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F003A30F-8F69-0ABE-8AF1-4B7A0B05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BED8805-3D97-49C2-B5F7-1DCC7E11F52B}" type="slidenum">
              <a:rPr lang="en-US" altLang="pt-BR" sz="1000" i="1"/>
              <a:pPr algn="r">
                <a:buClrTx/>
                <a:buFontTx/>
                <a:buNone/>
              </a:pPr>
              <a:t>17</a:t>
            </a:fld>
            <a:endParaRPr lang="en-US" altLang="pt-BR" sz="1000" i="1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947B388-88C1-3C61-7A80-B7E12E93ABF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D398FDEF-9FF2-CFE1-4E88-19378B39E82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504C763-A298-FE12-8533-A93D581B9FD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88A8AC-CD7E-4C0B-8BE5-A1CC1E45E047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54273" name="Text Box 1">
            <a:extLst>
              <a:ext uri="{FF2B5EF4-FFF2-40B4-BE49-F238E27FC236}">
                <a16:creationId xmlns:a16="http://schemas.microsoft.com/office/drawing/2014/main" id="{0CD3E4AB-FFB6-4164-0BD4-351B46DA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Algorithms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270ED591-E551-E936-DE80-B237C211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CS333 / class 22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D6F3CDE9-5146-E3AB-7C2D-CD3B8610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553B1AE-EA43-4F1B-B1D7-61FF6C06960C}" type="slidenum">
              <a:rPr lang="en-US" altLang="pt-BR" sz="1000" i="1"/>
              <a:pPr algn="r">
                <a:buClrTx/>
                <a:buFontTx/>
                <a:buNone/>
              </a:pPr>
              <a:t>18</a:t>
            </a:fld>
            <a:endParaRPr lang="en-US" altLang="pt-BR" sz="1000" i="1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84E94BBE-E12C-C285-2C7F-BE0E1652675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508134CC-669E-40C4-E237-AA8D7CA4FFD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D5ADD3-229A-B838-4AE5-6FE7B01953C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66B6F7-2195-4ACA-B2A1-10D9877F2F84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F73BB14A-710A-B28D-117B-AB35EF929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Algorithms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841BA785-3E1C-D33E-D111-E2BB57D2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CS333 / class 22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ED15CC0C-7228-735E-349B-FC9770E6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7D40B80-31B3-4DF3-8BBA-557EDB90B40F}" type="slidenum">
              <a:rPr lang="en-US" altLang="pt-BR" sz="1000" i="1"/>
              <a:pPr algn="r">
                <a:buClrTx/>
                <a:buFontTx/>
                <a:buNone/>
              </a:pPr>
              <a:t>19</a:t>
            </a:fld>
            <a:endParaRPr lang="en-US" altLang="pt-BR" sz="1000" i="1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36FABAF-ACFB-8A18-0564-37FB830313B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924482E7-5C03-A7D0-D7FB-83239120E08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A8FDEE6-9DAD-F301-C9A3-A8136C1A70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872755-48D2-4468-AA28-86ADB2709997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8A4DE91A-FF7E-E3D1-2831-57572D817F2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699307F-A853-16CD-DFA9-CB25C1F3463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57A38B2-73D7-41BF-EEB6-9A3DCA93D3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1C22A5-04EC-4E26-879F-D3069B81870A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56321" name="Text Box 1">
            <a:extLst>
              <a:ext uri="{FF2B5EF4-FFF2-40B4-BE49-F238E27FC236}">
                <a16:creationId xmlns:a16="http://schemas.microsoft.com/office/drawing/2014/main" id="{B4450AD3-126A-A992-53E8-95D320049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Algorithms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52664A17-D0C0-9A2F-B168-0FE4DD7D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000" i="1"/>
              <a:t>CS333 / class 22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E887FB68-8E7F-A8F0-1F03-CB6275CD2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7A9FBEE-D883-4956-83AF-C2ACEC949FC6}" type="slidenum">
              <a:rPr lang="en-US" altLang="pt-BR" sz="1000" i="1"/>
              <a:pPr algn="r">
                <a:buClrTx/>
                <a:buFontTx/>
                <a:buNone/>
              </a:pPr>
              <a:t>20</a:t>
            </a:fld>
            <a:endParaRPr lang="en-US" altLang="pt-BR" sz="1000" i="1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C631EAE7-EB65-757A-A2FC-8450D23D337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C59F8203-E356-8724-1BA9-A8AFD1A60F1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D980B21-5BDB-A711-92F7-D62BA5111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6DD7F0-185D-4953-A9F9-DB3307986A8D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0AC0A7E3-E7DF-C82D-DD7E-4F227885713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A0BF48D-6E2A-ADB2-9F1C-5551D964545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91FDDAB-F7B6-BCF8-CF79-A708BDF5C3D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6E4590-00F8-4235-B001-CE22AEEA38E5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39B2A522-25F8-7FFF-2D02-EB6AFC264BD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10C2760-3529-6688-5615-EABF93917CC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937B1B3-4BF0-4965-C6EF-0C17579B9A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51FC9F-240E-434D-9933-A3A0DBBD6725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F772347A-8DD0-4589-9960-3EEC64EECB6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6429DD3-C2C0-0E80-0343-465B8B7C80B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D9F46AA-17F8-E66B-C2BC-6E47762E9D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031B1D-FF9B-4BAD-9C9C-0264894E119E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397F94A1-A367-6691-2552-B0E88A92282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BA12149-B843-00C1-D781-129C50CE70C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1175D73-73FD-7714-26C7-18769EF352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D67100-6E39-4655-A3EA-ABC311AD5DCF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758D73E1-8C0E-FD4B-D090-1D54D8D0F46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341EA51-FAC9-CEA1-BFAC-886D30195DE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EA41C0B-6302-49B7-44B6-EE3C451395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DB1194-27DC-4ECF-BF87-0A1932847C9D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C74FC21A-2463-FA9A-C1F2-4C0F71E5FFD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6872047-75B2-F76D-21D2-BADD6949287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2FC8DA2A-5C02-226D-36F6-118681F87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A2EFCF1-3504-4650-B3CD-6B1C47029151}" type="slidenum">
              <a:rPr lang="en-US" altLang="pt-BR" sz="1000" i="1"/>
              <a:pPr algn="r">
                <a:buClrTx/>
                <a:buFontTx/>
                <a:buNone/>
              </a:pPr>
              <a:t>26</a:t>
            </a:fld>
            <a:endParaRPr lang="en-US" altLang="pt-BR" sz="1000" i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BEE0F54-7CFC-77A5-2739-AACCF28299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847CFC-135A-4733-ADC3-630DC2AE63AF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D5DD1409-37A2-07E3-76DC-F67F5712B5E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D0E0EF51-C1FA-0EC8-08AA-CBF5A356C57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46636E4-6CB2-EB1D-4D55-3C1D977ADD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F47AF5-51E2-4086-B562-F1C9C36E2AAE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D14E47A3-4E0B-6395-7B41-7CB309DA51C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239B032-8A6B-B1A5-B2D7-CC635886F1E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11F8A045-6A21-CAE1-5C67-BFFF5391F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29525AE-B404-4C94-87F1-7DFC4EF39414}" type="slidenum">
              <a:rPr lang="en-US" altLang="pt-BR" sz="1000" i="1"/>
              <a:pPr algn="r">
                <a:buClrTx/>
                <a:buFontTx/>
                <a:buNone/>
              </a:pPr>
              <a:t>28</a:t>
            </a:fld>
            <a:endParaRPr lang="en-US" altLang="pt-BR" sz="1000" i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72ECE4F-EFD8-A7F9-3AF1-77A6C650F4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57E3B-4163-4F21-830A-37DEF4BF7F87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23D4AE0B-A501-09BC-E3B0-D356C592031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72031C0-F316-1161-8B86-5343929EF02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D766BD9-3FAC-A642-A596-39EF17B932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C999DC-7EDD-4670-B71A-5F2BFE067FE2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F1F2AD5C-BA01-7453-C462-05C0F7EAADA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AB12D69-C444-8D6C-C89C-91A905D2670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F8A9921-4565-4AF6-4C51-2625D6E762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74B4DC-8645-499A-AE53-9C2AC1A90463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F4A86977-FDA3-07E7-3D6F-4F08A87450C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B0CB0B81-233C-FAB1-2276-21197C63EE7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D3A65E4-B877-88C1-6A24-7A71D6D7D0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AB7692-F20E-46E1-BF0C-191D28960F01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AEDEE151-B051-77F2-3145-4FD614DCC8D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73A2C33-DF17-266A-26C0-6BA803A4F0A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0AC153B-F8F1-8F52-C2E2-1E3EC5C22C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6C84E3-FF1D-4F58-BD6F-2807EE05E002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6BF23E43-0614-F30B-6B94-24E9B4FFCF9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D704210-2033-841A-DAF5-3F6A343ED18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1B8C2D3-5E2D-9F18-0CF6-19D8EA84A1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8DF06D-7C9D-439F-8129-DD75C966759E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C8AC3EBE-26C8-CD35-DFB8-B373522D199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FCF47A7-3A1C-7ED7-2AE6-31FB9EE1D87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CF860E1A-7FF4-34DC-F130-996FB265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B05DC7F-7D62-4D3C-9CD5-51D1A2DC2457}" type="slidenum">
              <a:rPr lang="en-US" altLang="pt-BR" sz="1000" i="1"/>
              <a:pPr algn="r">
                <a:buClrTx/>
                <a:buFontTx/>
                <a:buNone/>
              </a:pPr>
              <a:t>4</a:t>
            </a:fld>
            <a:endParaRPr lang="en-US" altLang="pt-BR" sz="1000" i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F9729D5-EED6-BC47-835A-3059663577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065F64-852F-4750-91C1-0E9F852B1D54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ADC1DC40-8643-E3D4-587B-12365B5B3E1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D284112-2CA9-1C8B-6BF3-C48A8196767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F23820EF-7C81-AA8E-6B8F-0B126EE73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4FF2D1A-EA49-48FC-A2BE-A21FE7E39D37}" type="slidenum">
              <a:rPr lang="en-US" altLang="pt-BR" sz="1000" i="1"/>
              <a:pPr algn="r">
                <a:buClrTx/>
                <a:buFontTx/>
                <a:buNone/>
              </a:pPr>
              <a:t>5</a:t>
            </a:fld>
            <a:endParaRPr lang="en-US" altLang="pt-BR" sz="1000" i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62F89BC-433E-6EE0-7D7E-D400EEC95F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977095-3235-4465-8344-3E08F5AD3667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F5759AE9-ABCB-848E-5F32-8C4A2CACD98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6296E91-160A-A64B-8C03-C9D5BED9532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3D2D19C-11BF-CE65-6E04-98DE08B63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6E8D33C-1BBE-4A8E-9E0D-C68CB8A606F7}" type="slidenum">
              <a:rPr lang="en-US" altLang="pt-BR" sz="1000" i="1"/>
              <a:pPr algn="r">
                <a:buClrTx/>
                <a:buFontTx/>
                <a:buNone/>
              </a:pPr>
              <a:t>6</a:t>
            </a:fld>
            <a:endParaRPr lang="en-US" altLang="pt-BR" sz="1000" i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F855FE2-CC8B-FB38-2499-4065F6A521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F9346-06F9-43ED-A938-141A13C8DF95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FEF19FCF-74A9-F528-7633-F2300BC8F30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3FC5E82-0CCD-DD7C-7CE7-26DDB6C10C6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19944AE6-1A80-E573-956A-A87CE05B7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371ABCC-E88C-4C6B-A057-A4FDDD8C2CB4}" type="slidenum">
              <a:rPr lang="en-US" altLang="pt-BR" sz="1000" i="1"/>
              <a:pPr algn="r">
                <a:buClrTx/>
                <a:buFontTx/>
                <a:buNone/>
              </a:pPr>
              <a:t>7</a:t>
            </a:fld>
            <a:endParaRPr lang="en-US" altLang="pt-BR" sz="1000" i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D592FD7-80F2-ED61-5A42-79B5EA6650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098A71-9D9D-4EB8-8A22-D15C2B60D1EA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CDCA5BBF-CA08-8703-F5E8-A4FC0E21F12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9AC69C2-737B-5E45-E07B-92542862210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4D7C8C52-5D78-40E5-3219-945328C0B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4C41105-892F-4FBB-883C-FDFCEAA3DE8B}" type="slidenum">
              <a:rPr lang="en-US" altLang="pt-BR" sz="1000" i="1"/>
              <a:pPr algn="r">
                <a:buClrTx/>
                <a:buFontTx/>
                <a:buNone/>
              </a:pPr>
              <a:t>8</a:t>
            </a:fld>
            <a:endParaRPr lang="en-US" altLang="pt-BR" sz="1000" i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4B60994-AB1F-8655-D2CC-B3AD72D7AB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ABFEC6-0DE5-4004-86A2-17CA8BC358F5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F2F1F4A1-ED7E-3C96-A7D7-DA7D6889B26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C790729-322D-A26C-7901-F9DBC670CA5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1862EB9E-60FA-FA49-5DCF-6FB75277A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DAFD0B6-E5CD-4901-9498-EE91796D4226}" type="slidenum">
              <a:rPr lang="en-US" altLang="pt-BR" sz="1000" i="1"/>
              <a:pPr algn="r">
                <a:buClrTx/>
                <a:buFontTx/>
                <a:buNone/>
              </a:pPr>
              <a:t>9</a:t>
            </a:fld>
            <a:endParaRPr lang="en-US" altLang="pt-BR" sz="1000" i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597B-28B2-093D-7E34-F9594D509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1676A-3AFB-370E-65A7-A197ACEF3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AF7DA-421D-F8E6-F501-863DB1B837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9C7F56-8E9F-6C52-D51D-7D7F9667510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6BEE8A46-2FB2-4699-B2F0-4BE36BDAD4E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9904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CD69-06BF-4595-88CE-77917551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F6F7B1-89DF-8455-2D9C-FFDC259E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F143D-C235-42F3-A0CB-D9EC83D852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54C15-DBAD-0D37-5A36-7654D254073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06526B4F-DD97-4610-A090-0AD3616BBA6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84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10D619-12B8-625C-F92E-01DEA3A1D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C3AC7A-19C8-1660-D2FC-0D037BBC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69D97-5238-089E-ADF7-7F581AC18F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E458AE-D9AE-B8F3-40EA-5928852BE4F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8C838738-3749-4854-B1A7-A5CF24E05D5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8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402D-AE21-06E5-8845-F794C91C7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202A0D-5E06-8701-ECFA-C02AF0ABA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5DF69-813F-84D0-5584-5819CEF58F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28BE41-C533-5524-EE7E-F4E2E1E6953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84A7923F-8644-4102-AA8E-6091206330E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71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E8C5B-B892-5D0C-D2B9-B8919F52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10B6C-506F-8431-7B24-915A39FF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F99DB-49A1-4B80-0145-65078B80918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48187A-DC4B-8301-8977-EDDEF662DB2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5CCE5677-7DE7-4D93-8E67-521DB27D0CA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2150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AFD37-FB66-5E7F-54A1-A83AA345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EBE39C-E971-A34E-2C3A-BC3346B2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C409B-F908-084B-6E6D-59664BD9D22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11F899-09CF-88FB-BB80-BD22F7CE1F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C5705A6C-7CDC-4683-8881-75FA519A812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293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A32F-CBE5-E2CD-B411-DE7FE320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32744-C615-981F-C796-63AF3534C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68A67-410E-9078-6910-A001F5085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FB3D63-7D4D-5BA2-BC54-2D61573F7C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FDD1D-EFCF-FF31-9952-6801D8BCE08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ADEB7F4C-F5D7-48F2-BB1E-CE9462C48FE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77903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DDBC-8DEE-6E75-20A3-2637C906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A0BB25-DDE5-FFBD-A426-27E30823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915167-55A0-0DCD-921F-076F55A5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436EED-22EC-DD25-8A66-81A0E7C59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811117-2730-53C1-3FF1-F819F9085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7A295A-DBDC-B360-A10F-53A1DE3AC8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A4F3A6E-1FBE-C922-5671-CFF2B9C2108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8803DDC4-B522-4803-B0AB-EF1C24B0F74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99921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6D61-00AB-F67E-6DFF-028696DD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AB2AE4-4603-77CA-03CA-742FB7524D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BCD256-AED6-4841-3DD3-D3B8EEDDF47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BFAE412F-2E6A-40DD-8181-261A692E62A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8263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49179B-B2F9-A0AC-C961-FEF584F7ED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AAAAF95-E387-1B40-71A9-57F290DB39A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C17C761B-0E61-46C2-93AA-D0C45A8EA95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82699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FB1B1-7EDA-F4E0-25AF-CCD0AEEE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885DF-8418-3630-E075-164BD946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907A78-94BC-1557-5A77-2C1607EDD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4BD1B7-0579-8F2A-853F-DB0D97305E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20730-F854-C1BF-4B32-0B2D129E47E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D1F449AE-DB58-4FBB-85D0-6DF93E2EE7D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7830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2EC2B-4D30-93AA-E1B1-6E3C8FF2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2E8F7-D7F0-70A7-4303-F37900F8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90069-221A-E11C-38DC-38AFA2F4A3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F9F5B7-D9E3-91C1-AEAF-16DE5D105D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405535EA-A46B-4EA6-8D97-6DC80753318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43510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690BE-E235-D8F8-E01D-9C422AD0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A0A4D8-EA47-9EB3-B256-123057C3F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E4BDC5-8D66-8721-4DAB-89D81FCF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E6C726-A40A-2C3F-16F9-9D6187480F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81E1D-7D57-1D71-D836-3E37E14F72C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45AD4D9F-2A35-4A26-BF94-AA61A5952EA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4301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AC9AD-52DA-7B8B-14DC-289E891A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CC28E9-F3BF-FC70-8D3E-43AEBCFE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4412D-19D3-AF98-5CFA-51234FEAF6C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399D63-E614-4B63-8EC4-17521DB110A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4B45B71C-B0B1-494D-A0A1-96372A3B030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82777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E8C853-0A73-6E57-4732-A87212B8A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742A29-CDA1-96EB-E337-C60FAD8D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B89E6F-A9B8-D90A-2FCF-DE8CA4781E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77E81B-1B3A-B789-E424-008B70BB301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Intro </a:t>
            </a:r>
            <a:fld id="{5B93FEB2-DF70-495D-AE76-6E11295DAB4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279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10FBC-2ED9-27B6-16FF-2079A28F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DFCC47-EF7D-7216-520B-B9A99689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449D0-370B-9AC7-4C9A-8439265051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681B4E-843E-298B-D6BD-7ABB045C2C6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273CE649-A759-49B1-816A-B033AA6F80E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818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2C638-4257-2194-18E1-2A319CB8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7F467-35FE-FF64-779D-6985ADC52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458560-851F-02DF-663C-9449442A0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88D427-2662-EE8C-5ED1-B520AF7E1B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269C3-BBD0-B834-BFDC-A329043FC9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BFAADD28-0263-4952-98A4-67E6564CBBD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645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044B3-E94B-E618-9C49-D7A7C059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6C9B6-884C-F092-2909-892EBA4A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C955DD-267F-AEB1-6366-28F9E707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1A924A-D9AF-C81B-F210-E2336989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8C531F-D468-6AD7-452D-71ABE1438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682A5D-740D-19A0-FD3D-C411932356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586B856-BCCC-53A3-A1CE-AAA135024D9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A54C756E-B9D0-4F81-9465-C814B0CDD71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886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8B71F-8EB7-3B14-F5E5-A96551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9A08E1-17BE-ACBE-38C1-FB15AF250E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13001C-D8A4-FE21-9491-5E3A9F3C453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5C0A516E-9507-4C30-B271-57AA01987E5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4366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65ED51-38BF-01AB-6A69-8FD1BD2FC3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DB886A-1DAD-01A1-CFC9-A18E4C557DC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3C70C5CF-1CAC-4842-837E-2486E995F1A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9120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999EC-D21D-D37B-9B97-4023130B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6B692-F940-9AA6-D50C-95AD8227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AD1D3-13A5-C645-99D8-B86040BA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437021-83AC-3F3B-8362-97DEA76C39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D9CA93-CA2B-CFA9-8E05-8943339BE99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26E54ED9-A5DE-474A-BA40-67B63E0DB77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9469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E3AE9-12DA-6AF7-559E-9957AAB0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B11215-41EC-885E-DDF4-223BCA67D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599D46-A864-6AAD-CD86-288896F1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5131AD-871E-A519-6B47-6F940007B4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6DCCB-5985-A79E-06A7-D7E0FE74249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 All-pairs SPs  -  </a:t>
            </a:r>
            <a:fld id="{C6BC9FCB-E778-42DA-B3AD-1D9F0877F6F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20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8922E5D-E703-FCB1-C5FC-5F848F132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6DC6017-D917-52FB-BEE9-E9489A4DF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59A218-5E77-B1EC-D083-C786D5827F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6BD28AD5-88BF-E45C-8FE7-FCFF90467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A9F245-1C9D-9B75-CF23-EBD839E081B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pt-BR"/>
              <a:t> All-pairs SPs  -  </a:t>
            </a:r>
            <a:fld id="{F8FB46CF-724C-43EF-8660-2BDB226B71BD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13C5D582-CF69-71FC-D6AC-44A107408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55C8D43-DB00-9F81-F891-B3C771BF5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01D07F-688A-72CF-5CB8-35F10C9573A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Jim Anderson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6C3BAAAC-237D-BC99-2C90-211B4E2DB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66F16ED-77B9-16BB-4128-17C907BF7A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Intro </a:t>
            </a:r>
            <a:fld id="{B331A32E-83A6-441D-8C5F-92448D944FC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15F72F34-606A-D009-87F3-C0FB4625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495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Chapter 25 </a:t>
            </a:r>
            <a:br>
              <a:rPr lang="en-US" altLang="pt-BR" sz="4400">
                <a:latin typeface="Calibri" panose="020F0502020204030204" pitchFamily="34" charset="0"/>
              </a:rPr>
            </a:br>
            <a:r>
              <a:rPr lang="en-US" altLang="pt-BR" sz="4400">
                <a:latin typeface="Calibri" panose="020F0502020204030204" pitchFamily="34" charset="0"/>
              </a:rPr>
              <a:t>All-Pairs Shortest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C23F7B6F-34B5-070C-B98B-42990ABD4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Floyd Warshall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58B48DAB-ACD1-1D9D-31E2-5C1D9BD3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8A46808E-09CA-48F3-9775-062F724D4284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E1D61569-E4FA-655B-C97B-251500373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935163"/>
            <a:ext cx="5016500" cy="32543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n := rows[D];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D</a:t>
            </a:r>
            <a:r>
              <a:rPr lang="en-US" altLang="pt-BR" sz="2000" baseline="30000"/>
              <a:t>(0)</a:t>
            </a:r>
            <a:r>
              <a:rPr lang="en-US" altLang="pt-BR" sz="2000"/>
              <a:t> := W;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for</a:t>
            </a:r>
            <a:r>
              <a:rPr lang="en-US" altLang="pt-BR" sz="2000"/>
              <a:t> k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</a:t>
            </a:r>
            <a:r>
              <a:rPr lang="en-US" altLang="pt-BR" sz="2000" b="1"/>
              <a:t>for</a:t>
            </a:r>
            <a:r>
              <a:rPr lang="en-US" altLang="pt-BR" sz="2000"/>
              <a:t> i :=1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	</a:t>
            </a:r>
            <a:r>
              <a:rPr lang="en-US" altLang="pt-BR" sz="2000" b="1"/>
              <a:t>for</a:t>
            </a:r>
            <a:r>
              <a:rPr lang="en-US" altLang="pt-BR" sz="2000"/>
              <a:t> j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		 </a:t>
            </a:r>
            <a:r>
              <a:rPr lang="en-US" altLang="pt-BR"/>
              <a:t>d</a:t>
            </a:r>
            <a:r>
              <a:rPr lang="en-US" altLang="pt-BR" baseline="-25000"/>
              <a:t>ij</a:t>
            </a:r>
            <a:r>
              <a:rPr lang="en-US" altLang="pt-BR" baseline="30000"/>
              <a:t>(k)</a:t>
            </a:r>
            <a:r>
              <a:rPr lang="en-US" altLang="pt-BR">
                <a:solidFill>
                  <a:srgbClr val="1F497D"/>
                </a:solidFill>
              </a:rPr>
              <a:t> </a:t>
            </a:r>
            <a:r>
              <a:rPr lang="en-US" altLang="pt-BR" sz="2000"/>
              <a:t>:= min(d</a:t>
            </a:r>
            <a:r>
              <a:rPr lang="en-US" altLang="pt-BR" sz="2000" baseline="-25000"/>
              <a:t>ij</a:t>
            </a:r>
            <a:r>
              <a:rPr lang="en-US" altLang="pt-BR" sz="2000" baseline="30000"/>
              <a:t>(k-1)</a:t>
            </a:r>
            <a:r>
              <a:rPr lang="en-US" altLang="pt-BR" sz="2000"/>
              <a:t>, d</a:t>
            </a:r>
            <a:r>
              <a:rPr lang="en-US" altLang="pt-BR" sz="2000" baseline="-25000"/>
              <a:t>ik</a:t>
            </a:r>
            <a:r>
              <a:rPr lang="en-US" altLang="pt-BR" sz="2000" baseline="30000"/>
              <a:t>(k-1) </a:t>
            </a:r>
            <a:r>
              <a:rPr lang="en-US" altLang="pt-BR" sz="2000"/>
              <a:t>+ d</a:t>
            </a:r>
            <a:r>
              <a:rPr lang="en-US" altLang="pt-BR" sz="2000" baseline="-25000"/>
              <a:t>kj</a:t>
            </a:r>
            <a:r>
              <a:rPr lang="en-US" altLang="pt-BR" sz="2000" baseline="30000"/>
              <a:t>(k-1)</a:t>
            </a:r>
            <a:r>
              <a:rPr lang="en-US" altLang="pt-BR" sz="2000"/>
              <a:t>)</a:t>
            </a:r>
            <a:r>
              <a:rPr lang="en-US" altLang="pt-BR"/>
              <a:t> 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	</a:t>
            </a:r>
            <a:r>
              <a:rPr lang="en-US" altLang="pt-BR" sz="2000" b="1"/>
              <a:t>end for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</a:t>
            </a:r>
            <a:r>
              <a:rPr lang="en-US" altLang="pt-BR" sz="2000" b="1"/>
              <a:t>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return</a:t>
            </a:r>
            <a:r>
              <a:rPr lang="en-US" altLang="pt-BR" sz="2000"/>
              <a:t> D</a:t>
            </a:r>
            <a:r>
              <a:rPr lang="en-US" altLang="pt-BR" sz="2000" baseline="30000"/>
              <a:t>(n)</a:t>
            </a:r>
            <a:r>
              <a:rPr lang="en-US" altLang="pt-BR" sz="2000"/>
              <a:t> 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D09F9533-95F2-2AF3-762E-669AD3630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944563"/>
            <a:ext cx="4508500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pt-BR"/>
              <a:t>δ(i,j) = d</a:t>
            </a:r>
            <a:r>
              <a:rPr lang="en-US" altLang="pt-BR" baseline="-25000"/>
              <a:t>ij</a:t>
            </a:r>
            <a:r>
              <a:rPr lang="en-US" altLang="pt-BR" baseline="30000"/>
              <a:t>(n)</a:t>
            </a:r>
            <a:r>
              <a:rPr lang="en-US" altLang="pt-B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pt-BR"/>
              <a:t>So, want to compute D</a:t>
            </a:r>
            <a:r>
              <a:rPr lang="en-US" altLang="pt-BR" baseline="30000"/>
              <a:t>(n)</a:t>
            </a:r>
            <a:r>
              <a:rPr lang="en-US" altLang="pt-BR" sz="2000"/>
              <a:t>  = (</a:t>
            </a:r>
            <a:r>
              <a:rPr lang="en-US" altLang="pt-BR"/>
              <a:t>d</a:t>
            </a:r>
            <a:r>
              <a:rPr lang="en-US" altLang="pt-BR" baseline="-25000"/>
              <a:t>ij</a:t>
            </a:r>
            <a:r>
              <a:rPr lang="en-US" altLang="pt-BR" baseline="30000"/>
              <a:t>(n)</a:t>
            </a:r>
            <a:r>
              <a:rPr lang="en-US" altLang="pt-BR"/>
              <a:t>)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BFD4D6F2-1EF2-30E0-7961-5F8DE649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5389563"/>
            <a:ext cx="78263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Can reduce space from O(V</a:t>
            </a:r>
            <a:r>
              <a:rPr lang="en-US" altLang="pt-BR" baseline="30000"/>
              <a:t>3</a:t>
            </a:r>
            <a:r>
              <a:rPr lang="en-US" altLang="pt-BR"/>
              <a:t>) to O(V</a:t>
            </a:r>
            <a:r>
              <a:rPr lang="en-US" altLang="pt-BR" baseline="30000"/>
              <a:t>2</a:t>
            </a:r>
            <a:r>
              <a:rPr lang="en-US" altLang="pt-BR"/>
              <a:t>) — see Exercise 25.2-4.</a:t>
            </a:r>
          </a:p>
          <a:p>
            <a:pPr>
              <a:buClrTx/>
              <a:buFontTx/>
              <a:buNone/>
            </a:pPr>
            <a:r>
              <a:rPr lang="en-US" altLang="pt-BR"/>
              <a:t>Can also modify to compute predecessor matrix.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56F75C4-BD61-44AE-0FCA-5E79B98B7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236538"/>
            <a:ext cx="274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000">
                <a:latin typeface="Arial" panose="020B0604020202020204" pitchFamily="34" charset="0"/>
              </a:rPr>
              <a:t>Example 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B6A30249-7BC9-F103-32FB-B168217A2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4051300"/>
            <a:ext cx="1314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W = D</a:t>
            </a:r>
            <a:r>
              <a:rPr lang="en-US" altLang="pt-BR" baseline="30000"/>
              <a:t>0 </a:t>
            </a:r>
            <a:r>
              <a:rPr lang="en-US" altLang="pt-BR"/>
              <a:t>=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64C6261B-8F54-0261-3CB3-3D1422483B81}"/>
              </a:ext>
            </a:extLst>
          </p:cNvPr>
          <p:cNvGrpSpPr>
            <a:grpSpLocks/>
          </p:cNvGrpSpPr>
          <p:nvPr/>
        </p:nvGrpSpPr>
        <p:grpSpPr bwMode="auto">
          <a:xfrm>
            <a:off x="5926138" y="3441700"/>
            <a:ext cx="2662237" cy="1754188"/>
            <a:chOff x="3733" y="2168"/>
            <a:chExt cx="1677" cy="1105"/>
          </a:xfrm>
        </p:grpSpPr>
        <p:grpSp>
          <p:nvGrpSpPr>
            <p:cNvPr id="14340" name="Group 4">
              <a:extLst>
                <a:ext uri="{FF2B5EF4-FFF2-40B4-BE49-F238E27FC236}">
                  <a16:creationId xmlns:a16="http://schemas.microsoft.com/office/drawing/2014/main" id="{FBFA600A-92AB-DA6E-062E-EBABFD590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3" y="2408"/>
              <a:ext cx="1437" cy="861"/>
              <a:chOff x="3973" y="2408"/>
              <a:chExt cx="1437" cy="861"/>
            </a:xfrm>
          </p:grpSpPr>
          <p:sp>
            <p:nvSpPr>
              <p:cNvPr id="14341" name="Rectangle 5">
                <a:extLst>
                  <a:ext uri="{FF2B5EF4-FFF2-40B4-BE49-F238E27FC236}">
                    <a16:creationId xmlns:a16="http://schemas.microsoft.com/office/drawing/2014/main" id="{3BDA8D00-9F68-E48A-822C-9A8659143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40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14342" name="Rectangle 6">
                <a:extLst>
                  <a:ext uri="{FF2B5EF4-FFF2-40B4-BE49-F238E27FC236}">
                    <a16:creationId xmlns:a16="http://schemas.microsoft.com/office/drawing/2014/main" id="{7E5B251C-6371-AA56-3BAE-6C05314E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240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4343" name="Rectangle 7">
                <a:extLst>
                  <a:ext uri="{FF2B5EF4-FFF2-40B4-BE49-F238E27FC236}">
                    <a16:creationId xmlns:a16="http://schemas.microsoft.com/office/drawing/2014/main" id="{1921A2C6-1CFC-B374-D7F7-F2E2BC99F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240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14344" name="Rectangle 8">
                <a:extLst>
                  <a:ext uri="{FF2B5EF4-FFF2-40B4-BE49-F238E27FC236}">
                    <a16:creationId xmlns:a16="http://schemas.microsoft.com/office/drawing/2014/main" id="{76B95921-9041-93D3-F966-31AD65EE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269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4345" name="Rectangle 9">
                <a:extLst>
                  <a:ext uri="{FF2B5EF4-FFF2-40B4-BE49-F238E27FC236}">
                    <a16:creationId xmlns:a16="http://schemas.microsoft.com/office/drawing/2014/main" id="{6D6A5C18-FD41-6F31-21EB-8A968CAF2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69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4346" name="Rectangle 10">
                <a:extLst>
                  <a:ext uri="{FF2B5EF4-FFF2-40B4-BE49-F238E27FC236}">
                    <a16:creationId xmlns:a16="http://schemas.microsoft.com/office/drawing/2014/main" id="{B0F8D961-6EED-8629-8CC0-B3C8B6E6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269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pt-BR" sz="200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4347" name="Rectangle 11">
                <a:extLst>
                  <a:ext uri="{FF2B5EF4-FFF2-40B4-BE49-F238E27FC236}">
                    <a16:creationId xmlns:a16="http://schemas.microsoft.com/office/drawing/2014/main" id="{DDE9E1A7-40EB-33A1-3004-D871394BF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298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pt-BR" sz="200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4348" name="Rectangle 12">
                <a:extLst>
                  <a:ext uri="{FF2B5EF4-FFF2-40B4-BE49-F238E27FC236}">
                    <a16:creationId xmlns:a16="http://schemas.microsoft.com/office/drawing/2014/main" id="{E4B094D1-2C5B-F7F2-128A-E70D7B93E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98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14349" name="Rectangle 13">
                <a:extLst>
                  <a:ext uri="{FF2B5EF4-FFF2-40B4-BE49-F238E27FC236}">
                    <a16:creationId xmlns:a16="http://schemas.microsoft.com/office/drawing/2014/main" id="{0EE4B351-EB7F-04FE-A202-25700C781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298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14350" name="Text Box 14">
              <a:extLst>
                <a:ext uri="{FF2B5EF4-FFF2-40B4-BE49-F238E27FC236}">
                  <a16:creationId xmlns:a16="http://schemas.microsoft.com/office/drawing/2014/main" id="{2AD5FD1D-D264-5AED-B4EA-3B2391ED5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9" y="216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4351" name="Text Box 15">
              <a:extLst>
                <a:ext uri="{FF2B5EF4-FFF2-40B4-BE49-F238E27FC236}">
                  <a16:creationId xmlns:a16="http://schemas.microsoft.com/office/drawing/2014/main" id="{0EE0513A-2B5E-0A3D-B491-42B1D0B77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7" y="216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4352" name="Text Box 16">
              <a:extLst>
                <a:ext uri="{FF2B5EF4-FFF2-40B4-BE49-F238E27FC236}">
                  <a16:creationId xmlns:a16="http://schemas.microsoft.com/office/drawing/2014/main" id="{1D2A71CF-68A7-B0C9-6843-EB235C97C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216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14353" name="Text Box 17">
              <a:extLst>
                <a:ext uri="{FF2B5EF4-FFF2-40B4-BE49-F238E27FC236}">
                  <a16:creationId xmlns:a16="http://schemas.microsoft.com/office/drawing/2014/main" id="{487EC46E-661D-8B64-120F-3306745A3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240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4354" name="Text Box 18">
              <a:extLst>
                <a:ext uri="{FF2B5EF4-FFF2-40B4-BE49-F238E27FC236}">
                  <a16:creationId xmlns:a16="http://schemas.microsoft.com/office/drawing/2014/main" id="{9D93064C-C68C-2AFB-C763-E1E6B7AC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269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4355" name="Text Box 19">
              <a:extLst>
                <a:ext uri="{FF2B5EF4-FFF2-40B4-BE49-F238E27FC236}">
                  <a16:creationId xmlns:a16="http://schemas.microsoft.com/office/drawing/2014/main" id="{58E564BB-60F4-A722-B3F5-EFB6CE883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2984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14356" name="Oval 20">
            <a:extLst>
              <a:ext uri="{FF2B5EF4-FFF2-40B4-BE49-F238E27FC236}">
                <a16:creationId xmlns:a16="http://schemas.microsoft.com/office/drawing/2014/main" id="{85FDBB51-0DB3-B163-F995-1FA4D19E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344863"/>
            <a:ext cx="6858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1</a:t>
            </a:r>
          </a:p>
        </p:txBody>
      </p:sp>
      <p:sp>
        <p:nvSpPr>
          <p:cNvPr id="14357" name="Oval 21">
            <a:extLst>
              <a:ext uri="{FF2B5EF4-FFF2-40B4-BE49-F238E27FC236}">
                <a16:creationId xmlns:a16="http://schemas.microsoft.com/office/drawing/2014/main" id="{530B3DE7-6337-D513-5DBB-48A028A7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4945063"/>
            <a:ext cx="6858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2</a:t>
            </a:r>
          </a:p>
        </p:txBody>
      </p:sp>
      <p:sp>
        <p:nvSpPr>
          <p:cNvPr id="14358" name="Oval 22">
            <a:extLst>
              <a:ext uri="{FF2B5EF4-FFF2-40B4-BE49-F238E27FC236}">
                <a16:creationId xmlns:a16="http://schemas.microsoft.com/office/drawing/2014/main" id="{56967C51-CA4C-096E-5727-930E479A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4106863"/>
            <a:ext cx="6858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3</a:t>
            </a:r>
          </a:p>
        </p:txBody>
      </p:sp>
      <p:cxnSp>
        <p:nvCxnSpPr>
          <p:cNvPr id="14359" name="AutoShape 23">
            <a:extLst>
              <a:ext uri="{FF2B5EF4-FFF2-40B4-BE49-F238E27FC236}">
                <a16:creationId xmlns:a16="http://schemas.microsoft.com/office/drawing/2014/main" id="{B22F555E-E609-5969-ACE0-BB1AA10DF7B7}"/>
              </a:ext>
            </a:extLst>
          </p:cNvPr>
          <p:cNvCxnSpPr>
            <a:cxnSpLocks noChangeShapeType="1"/>
            <a:stCxn id="14356" idx="7"/>
            <a:endCxn id="14358" idx="1"/>
          </p:cNvCxnSpPr>
          <p:nvPr/>
        </p:nvCxnSpPr>
        <p:spPr bwMode="auto">
          <a:xfrm>
            <a:off x="2465388" y="3433763"/>
            <a:ext cx="1039812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0" name="AutoShape 24">
            <a:extLst>
              <a:ext uri="{FF2B5EF4-FFF2-40B4-BE49-F238E27FC236}">
                <a16:creationId xmlns:a16="http://schemas.microsoft.com/office/drawing/2014/main" id="{4B0DDC88-754F-5BC5-5030-83699C06DEDB}"/>
              </a:ext>
            </a:extLst>
          </p:cNvPr>
          <p:cNvCxnSpPr>
            <a:cxnSpLocks noChangeShapeType="1"/>
            <a:stCxn id="14358" idx="3"/>
            <a:endCxn id="14357" idx="5"/>
          </p:cNvCxnSpPr>
          <p:nvPr/>
        </p:nvCxnSpPr>
        <p:spPr bwMode="auto">
          <a:xfrm flipH="1">
            <a:off x="2312988" y="4627563"/>
            <a:ext cx="1190625" cy="8382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1" name="AutoShape 25">
            <a:extLst>
              <a:ext uri="{FF2B5EF4-FFF2-40B4-BE49-F238E27FC236}">
                <a16:creationId xmlns:a16="http://schemas.microsoft.com/office/drawing/2014/main" id="{56C399B8-184C-846B-A961-58F707500F34}"/>
              </a:ext>
            </a:extLst>
          </p:cNvPr>
          <p:cNvCxnSpPr>
            <a:cxnSpLocks noChangeShapeType="1"/>
            <a:stCxn id="14357" idx="2"/>
            <a:endCxn id="14356" idx="2"/>
          </p:cNvCxnSpPr>
          <p:nvPr/>
        </p:nvCxnSpPr>
        <p:spPr bwMode="auto">
          <a:xfrm flipV="1">
            <a:off x="1727200" y="3649663"/>
            <a:ext cx="152400" cy="1600200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0000"/>
            </a:solidFill>
            <a:miter lim="800000"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2" name="AutoShape 26">
            <a:extLst>
              <a:ext uri="{FF2B5EF4-FFF2-40B4-BE49-F238E27FC236}">
                <a16:creationId xmlns:a16="http://schemas.microsoft.com/office/drawing/2014/main" id="{FFF1F0F4-EF0A-15A4-44B3-13B7254EA68A}"/>
              </a:ext>
            </a:extLst>
          </p:cNvPr>
          <p:cNvCxnSpPr>
            <a:cxnSpLocks noChangeShapeType="1"/>
            <a:stCxn id="14357" idx="6"/>
            <a:endCxn id="14356" idx="6"/>
          </p:cNvCxnSpPr>
          <p:nvPr/>
        </p:nvCxnSpPr>
        <p:spPr bwMode="auto">
          <a:xfrm flipV="1">
            <a:off x="2413000" y="3649663"/>
            <a:ext cx="152400" cy="1600200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3" name="Text Box 27">
            <a:extLst>
              <a:ext uri="{FF2B5EF4-FFF2-40B4-BE49-F238E27FC236}">
                <a16:creationId xmlns:a16="http://schemas.microsoft.com/office/drawing/2014/main" id="{B0116D9B-BE6F-C13A-FB06-5BE25622F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3421063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5</a:t>
            </a:r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027244E4-B291-D42F-CA57-A229133A6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4868863"/>
            <a:ext cx="434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-3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178A7606-23AA-9AD5-EFB8-72440CF8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4148138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2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133FE60D-E6B9-F164-CB61-EFEE8135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4071938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4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E41A04C8-9272-CB26-7EBD-23CA665C1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965575" cy="2339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n := rows[D];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D</a:t>
            </a:r>
            <a:r>
              <a:rPr lang="en-US" altLang="pt-BR" sz="2000" baseline="30000"/>
              <a:t>(0)</a:t>
            </a:r>
            <a:r>
              <a:rPr lang="en-US" altLang="pt-BR" sz="2000"/>
              <a:t> := W;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for</a:t>
            </a:r>
            <a:r>
              <a:rPr lang="en-US" altLang="pt-BR" sz="2000"/>
              <a:t> k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for</a:t>
            </a:r>
            <a:r>
              <a:rPr lang="en-US" altLang="pt-BR" sz="2000"/>
              <a:t> i :=1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for</a:t>
            </a:r>
            <a:r>
              <a:rPr lang="en-US" altLang="pt-BR" sz="2000"/>
              <a:t> j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</a:t>
            </a:r>
            <a:r>
              <a:rPr lang="en-US" altLang="pt-BR"/>
              <a:t>d</a:t>
            </a:r>
            <a:r>
              <a:rPr lang="en-US" altLang="pt-BR" baseline="-25000"/>
              <a:t>ij</a:t>
            </a:r>
            <a:r>
              <a:rPr lang="en-US" altLang="pt-BR" baseline="30000"/>
              <a:t>(k)</a:t>
            </a:r>
            <a:r>
              <a:rPr lang="en-US" altLang="pt-BR">
                <a:solidFill>
                  <a:srgbClr val="1F497D"/>
                </a:solidFill>
              </a:rPr>
              <a:t> </a:t>
            </a:r>
            <a:r>
              <a:rPr lang="en-US" altLang="pt-BR" sz="2000"/>
              <a:t>:= min(d</a:t>
            </a:r>
            <a:r>
              <a:rPr lang="en-US" altLang="pt-BR" sz="2000" baseline="-25000"/>
              <a:t>ij</a:t>
            </a:r>
            <a:r>
              <a:rPr lang="en-US" altLang="pt-BR" sz="2000" baseline="30000"/>
              <a:t>(k-1)</a:t>
            </a:r>
            <a:r>
              <a:rPr lang="en-US" altLang="pt-BR" sz="2000"/>
              <a:t>, d</a:t>
            </a:r>
            <a:r>
              <a:rPr lang="en-US" altLang="pt-BR" sz="2000" baseline="-25000"/>
              <a:t>ik</a:t>
            </a:r>
            <a:r>
              <a:rPr lang="en-US" altLang="pt-BR" sz="2000" baseline="30000"/>
              <a:t>(k-1) </a:t>
            </a:r>
            <a:r>
              <a:rPr lang="en-US" altLang="pt-BR" sz="2000"/>
              <a:t>+ d</a:t>
            </a:r>
            <a:r>
              <a:rPr lang="en-US" altLang="pt-BR" sz="2000" baseline="-25000"/>
              <a:t>kj</a:t>
            </a:r>
            <a:r>
              <a:rPr lang="en-US" altLang="pt-BR" sz="2000" baseline="30000"/>
              <a:t>(k-1)</a:t>
            </a:r>
            <a:r>
              <a:rPr lang="en-US" altLang="pt-BR" sz="2000"/>
              <a:t>)</a:t>
            </a:r>
            <a:r>
              <a:rPr lang="en-US" altLang="pt-BR"/>
              <a:t> 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return</a:t>
            </a:r>
            <a:r>
              <a:rPr lang="en-US" altLang="pt-BR" sz="2000"/>
              <a:t> D</a:t>
            </a:r>
            <a:r>
              <a:rPr lang="en-US" altLang="pt-BR" sz="2000" baseline="30000"/>
              <a:t>(n)</a:t>
            </a:r>
            <a:r>
              <a:rPr lang="en-US" altLang="pt-BR" sz="20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2394F7C4-204C-D827-35B5-82FD5AAE1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/>
              <a:t>Floyd</a:t>
            </a:r>
            <a:r>
              <a:rPr lang="ja-JP" altLang="pt-BR" sz="1400"/>
              <a:t>’</a:t>
            </a:r>
            <a:r>
              <a:rPr lang="en-US" altLang="pt-BR" sz="1400"/>
              <a:t>s Algorithm </a:t>
            </a:r>
            <a:fld id="{A36CF014-1559-4E50-A2B9-72DD1DEF6560}" type="slidenum">
              <a:rPr lang="en-US" altLang="pt-BR" sz="1400"/>
              <a:pPr>
                <a:buClrTx/>
                <a:buFontTx/>
                <a:buNone/>
              </a:pPr>
              <a:t>12</a:t>
            </a:fld>
            <a:endParaRPr lang="en-US" altLang="pt-BR" sz="1400"/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18789094-2111-659E-70C7-DB1189CC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4876800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1 </a:t>
            </a:r>
            <a:r>
              <a:rPr lang="en-US" altLang="pt-BR"/>
              <a:t>=</a:t>
            </a: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7614E4F5-F70A-F12C-F3B0-D734E83F48E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267200"/>
            <a:ext cx="2662238" cy="1754188"/>
            <a:chOff x="480" y="2688"/>
            <a:chExt cx="1677" cy="1105"/>
          </a:xfrm>
        </p:grpSpPr>
        <p:grpSp>
          <p:nvGrpSpPr>
            <p:cNvPr id="15364" name="Group 4">
              <a:extLst>
                <a:ext uri="{FF2B5EF4-FFF2-40B4-BE49-F238E27FC236}">
                  <a16:creationId xmlns:a16="http://schemas.microsoft.com/office/drawing/2014/main" id="{35019886-7D11-1258-4DD0-64470BD20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28"/>
              <a:ext cx="1437" cy="861"/>
              <a:chOff x="720" y="2928"/>
              <a:chExt cx="1437" cy="861"/>
            </a:xfrm>
          </p:grpSpPr>
          <p:sp>
            <p:nvSpPr>
              <p:cNvPr id="15365" name="Rectangle 5">
                <a:extLst>
                  <a:ext uri="{FF2B5EF4-FFF2-40B4-BE49-F238E27FC236}">
                    <a16:creationId xmlns:a16="http://schemas.microsoft.com/office/drawing/2014/main" id="{5B35F5A3-E4A0-E702-E0C7-B787D0D9C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15366" name="Rectangle 6">
                <a:extLst>
                  <a:ext uri="{FF2B5EF4-FFF2-40B4-BE49-F238E27FC236}">
                    <a16:creationId xmlns:a16="http://schemas.microsoft.com/office/drawing/2014/main" id="{95563214-D2AA-D1C5-903E-352DCF56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92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5367" name="Rectangle 7">
                <a:extLst>
                  <a:ext uri="{FF2B5EF4-FFF2-40B4-BE49-F238E27FC236}">
                    <a16:creationId xmlns:a16="http://schemas.microsoft.com/office/drawing/2014/main" id="{AE87DCEC-EE9C-2BDB-A1F3-F6F7C9326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15368" name="Rectangle 8">
                <a:extLst>
                  <a:ext uri="{FF2B5EF4-FFF2-40B4-BE49-F238E27FC236}">
                    <a16:creationId xmlns:a16="http://schemas.microsoft.com/office/drawing/2014/main" id="{23CAE98E-2A86-3814-3D3F-627B7E96F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5369" name="Rectangle 9">
                <a:extLst>
                  <a:ext uri="{FF2B5EF4-FFF2-40B4-BE49-F238E27FC236}">
                    <a16:creationId xmlns:a16="http://schemas.microsoft.com/office/drawing/2014/main" id="{A1A33EB7-FCA2-FE81-62C0-401E811A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21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5370" name="Rectangle 10">
                <a:extLst>
                  <a:ext uri="{FF2B5EF4-FFF2-40B4-BE49-F238E27FC236}">
                    <a16:creationId xmlns:a16="http://schemas.microsoft.com/office/drawing/2014/main" id="{D1D949D4-63D0-EBFE-9739-DFD91B439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15371" name="Rectangle 11">
                <a:extLst>
                  <a:ext uri="{FF2B5EF4-FFF2-40B4-BE49-F238E27FC236}">
                    <a16:creationId xmlns:a16="http://schemas.microsoft.com/office/drawing/2014/main" id="{1F574BA6-68A7-0C60-A532-788B41126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50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pt-BR" sz="200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5372" name="Rectangle 12">
                <a:extLst>
                  <a:ext uri="{FF2B5EF4-FFF2-40B4-BE49-F238E27FC236}">
                    <a16:creationId xmlns:a16="http://schemas.microsoft.com/office/drawing/2014/main" id="{A69C1E68-A052-0800-87C0-4EBC4CEE2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15373" name="Rectangle 13">
                <a:extLst>
                  <a:ext uri="{FF2B5EF4-FFF2-40B4-BE49-F238E27FC236}">
                    <a16:creationId xmlns:a16="http://schemas.microsoft.com/office/drawing/2014/main" id="{6A2C4933-9298-ACB5-1424-C6B271C5E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50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CD4C2A79-1999-AB01-4C0F-F7F44BCDF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82BDD941-4D1D-5CEE-1928-4600A7370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6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C16DC32B-2ED8-79BC-C1FA-D42B406DF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6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15377" name="Text Box 17">
              <a:extLst>
                <a:ext uri="{FF2B5EF4-FFF2-40B4-BE49-F238E27FC236}">
                  <a16:creationId xmlns:a16="http://schemas.microsoft.com/office/drawing/2014/main" id="{F7BF2AEB-F989-8B74-EF38-980DA45A0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2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0C7C3881-E6F3-FEC3-73BA-B201D895A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21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B1E7FE97-7229-E4A2-7ADB-44F00604C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504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grpSp>
        <p:nvGrpSpPr>
          <p:cNvPr id="15380" name="Group 20">
            <a:extLst>
              <a:ext uri="{FF2B5EF4-FFF2-40B4-BE49-F238E27FC236}">
                <a16:creationId xmlns:a16="http://schemas.microsoft.com/office/drawing/2014/main" id="{5BFBC5B7-1308-E296-0EB2-C04DC037F9B4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211138"/>
            <a:ext cx="1920875" cy="1595437"/>
            <a:chOff x="3788" y="133"/>
            <a:chExt cx="1210" cy="1005"/>
          </a:xfrm>
        </p:grpSpPr>
        <p:grpSp>
          <p:nvGrpSpPr>
            <p:cNvPr id="15381" name="Group 21">
              <a:extLst>
                <a:ext uri="{FF2B5EF4-FFF2-40B4-BE49-F238E27FC236}">
                  <a16:creationId xmlns:a16="http://schemas.microsoft.com/office/drawing/2014/main" id="{79255EF2-DFB1-2D62-2FFF-99F6A6AF1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" y="133"/>
              <a:ext cx="1151" cy="1005"/>
              <a:chOff x="3847" y="133"/>
              <a:chExt cx="1151" cy="1005"/>
            </a:xfrm>
          </p:grpSpPr>
          <p:sp>
            <p:nvSpPr>
              <p:cNvPr id="15382" name="Oval 22">
                <a:extLst>
                  <a:ext uri="{FF2B5EF4-FFF2-40B4-BE49-F238E27FC236}">
                    <a16:creationId xmlns:a16="http://schemas.microsoft.com/office/drawing/2014/main" id="{E61305E3-3391-24E2-5DB3-6DA119B04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3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5383" name="Oval 23">
                <a:extLst>
                  <a:ext uri="{FF2B5EF4-FFF2-40B4-BE49-F238E27FC236}">
                    <a16:creationId xmlns:a16="http://schemas.microsoft.com/office/drawing/2014/main" id="{1B15C493-0CF5-75F4-6003-ECE96C9A8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86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5384" name="Oval 24">
                <a:extLst>
                  <a:ext uri="{FF2B5EF4-FFF2-40B4-BE49-F238E27FC236}">
                    <a16:creationId xmlns:a16="http://schemas.microsoft.com/office/drawing/2014/main" id="{32545C09-A481-1E0E-C13B-F4858BF0A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481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cxnSp>
            <p:nvCxnSpPr>
              <p:cNvPr id="15385" name="AutoShape 25">
                <a:extLst>
                  <a:ext uri="{FF2B5EF4-FFF2-40B4-BE49-F238E27FC236}">
                    <a16:creationId xmlns:a16="http://schemas.microsoft.com/office/drawing/2014/main" id="{B0956CF5-C8D7-E1FE-0D84-CF93B8A3AF86}"/>
                  </a:ext>
                </a:extLst>
              </p:cNvPr>
              <p:cNvCxnSpPr>
                <a:cxnSpLocks noChangeShapeType="1"/>
                <a:stCxn id="15382" idx="7"/>
                <a:endCxn id="15384" idx="1"/>
              </p:cNvCxnSpPr>
              <p:nvPr/>
            </p:nvCxnSpPr>
            <p:spPr bwMode="auto">
              <a:xfrm>
                <a:off x="4217" y="173"/>
                <a:ext cx="501" cy="347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86" name="AutoShape 26">
                <a:extLst>
                  <a:ext uri="{FF2B5EF4-FFF2-40B4-BE49-F238E27FC236}">
                    <a16:creationId xmlns:a16="http://schemas.microsoft.com/office/drawing/2014/main" id="{A00D2A18-455B-3383-C931-636E68D80F01}"/>
                  </a:ext>
                </a:extLst>
              </p:cNvPr>
              <p:cNvCxnSpPr>
                <a:cxnSpLocks noChangeShapeType="1"/>
                <a:stCxn id="15384" idx="3"/>
                <a:endCxn id="15383" idx="5"/>
              </p:cNvCxnSpPr>
              <p:nvPr/>
            </p:nvCxnSpPr>
            <p:spPr bwMode="auto">
              <a:xfrm flipH="1">
                <a:off x="4144" y="717"/>
                <a:ext cx="573" cy="38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87" name="AutoShape 27">
                <a:extLst>
                  <a:ext uri="{FF2B5EF4-FFF2-40B4-BE49-F238E27FC236}">
                    <a16:creationId xmlns:a16="http://schemas.microsoft.com/office/drawing/2014/main" id="{5C7D7F35-1EC2-15A1-F108-14CCD33E28AC}"/>
                  </a:ext>
                </a:extLst>
              </p:cNvPr>
              <p:cNvCxnSpPr>
                <a:cxnSpLocks noChangeShapeType="1"/>
                <a:stCxn id="15383" idx="2"/>
                <a:endCxn id="15382" idx="2"/>
              </p:cNvCxnSpPr>
              <p:nvPr/>
            </p:nvCxnSpPr>
            <p:spPr bwMode="auto">
              <a:xfrm flipV="1">
                <a:off x="3863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88" name="AutoShape 28">
                <a:extLst>
                  <a:ext uri="{FF2B5EF4-FFF2-40B4-BE49-F238E27FC236}">
                    <a16:creationId xmlns:a16="http://schemas.microsoft.com/office/drawing/2014/main" id="{47F5FCC3-F349-6BE3-DFC4-B1A58A4BD819}"/>
                  </a:ext>
                </a:extLst>
              </p:cNvPr>
              <p:cNvCxnSpPr>
                <a:cxnSpLocks noChangeShapeType="1"/>
                <a:stCxn id="15383" idx="6"/>
                <a:endCxn id="15382" idx="6"/>
              </p:cNvCxnSpPr>
              <p:nvPr/>
            </p:nvCxnSpPr>
            <p:spPr bwMode="auto">
              <a:xfrm flipV="1">
                <a:off x="4192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389" name="Text Box 29">
              <a:extLst>
                <a:ext uri="{FF2B5EF4-FFF2-40B4-BE49-F238E27FC236}">
                  <a16:creationId xmlns:a16="http://schemas.microsoft.com/office/drawing/2014/main" id="{D7398C01-39A7-34EC-FD7D-D279ADD00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8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5</a:t>
              </a:r>
            </a:p>
          </p:txBody>
        </p:sp>
        <p:sp>
          <p:nvSpPr>
            <p:cNvPr id="15390" name="Text Box 30">
              <a:extLst>
                <a:ext uri="{FF2B5EF4-FFF2-40B4-BE49-F238E27FC236}">
                  <a16:creationId xmlns:a16="http://schemas.microsoft.com/office/drawing/2014/main" id="{C39A7268-F5E3-58DB-96CD-DB8BA1C0A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95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-3</a:t>
              </a:r>
            </a:p>
          </p:txBody>
        </p:sp>
        <p:sp>
          <p:nvSpPr>
            <p:cNvPr id="15391" name="Text Box 31">
              <a:extLst>
                <a:ext uri="{FF2B5EF4-FFF2-40B4-BE49-F238E27FC236}">
                  <a16:creationId xmlns:a16="http://schemas.microsoft.com/office/drawing/2014/main" id="{F8420AEF-57EB-3AE1-39A8-FCD5FE1AA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56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15392" name="Text Box 32">
              <a:extLst>
                <a:ext uri="{FF2B5EF4-FFF2-40B4-BE49-F238E27FC236}">
                  <a16:creationId xmlns:a16="http://schemas.microsoft.com/office/drawing/2014/main" id="{226D5302-04CA-1305-FE6F-6544EA4FF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5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</p:grpSp>
      <p:sp>
        <p:nvSpPr>
          <p:cNvPr id="15393" name="Text Box 33">
            <a:extLst>
              <a:ext uri="{FF2B5EF4-FFF2-40B4-BE49-F238E27FC236}">
                <a16:creationId xmlns:a16="http://schemas.microsoft.com/office/drawing/2014/main" id="{55A06D1C-4C34-4B32-87B9-E34F34B3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2608263"/>
            <a:ext cx="2244725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k = 1</a:t>
            </a:r>
            <a:b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Vertex 1 can be intermediate node </a:t>
            </a:r>
          </a:p>
        </p:txBody>
      </p:sp>
      <p:sp>
        <p:nvSpPr>
          <p:cNvPr id="15394" name="Text Box 34">
            <a:extLst>
              <a:ext uri="{FF2B5EF4-FFF2-40B4-BE49-F238E27FC236}">
                <a16:creationId xmlns:a16="http://schemas.microsoft.com/office/drawing/2014/main" id="{6B23F755-39A3-78F7-45F6-300C6D3D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386263"/>
            <a:ext cx="4960938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D</a:t>
            </a:r>
            <a:r>
              <a:rPr lang="en-US" altLang="pt-BR" sz="2000" baseline="30000">
                <a:latin typeface="Arial" panose="020B0604020202020204" pitchFamily="34" charset="0"/>
              </a:rPr>
              <a:t>1</a:t>
            </a:r>
            <a:r>
              <a:rPr lang="en-US" altLang="pt-BR" sz="2000">
                <a:latin typeface="Arial" panose="020B0604020202020204" pitchFamily="34" charset="0"/>
              </a:rPr>
              <a:t>[2,3] = min( D</a:t>
            </a:r>
            <a:r>
              <a:rPr lang="en-US" altLang="pt-BR" sz="2000" baseline="30000">
                <a:latin typeface="Arial" panose="020B0604020202020204" pitchFamily="34" charset="0"/>
              </a:rPr>
              <a:t>0</a:t>
            </a:r>
            <a:r>
              <a:rPr lang="en-US" altLang="pt-BR" sz="2000">
                <a:latin typeface="Arial" panose="020B0604020202020204" pitchFamily="34" charset="0"/>
              </a:rPr>
              <a:t>[2,3], D</a:t>
            </a:r>
            <a:r>
              <a:rPr lang="en-US" altLang="pt-BR" sz="2000" baseline="30000">
                <a:latin typeface="Arial" panose="020B0604020202020204" pitchFamily="34" charset="0"/>
              </a:rPr>
              <a:t>0</a:t>
            </a:r>
            <a:r>
              <a:rPr lang="en-US" altLang="pt-BR" sz="2000">
                <a:latin typeface="Arial" panose="020B0604020202020204" pitchFamily="34" charset="0"/>
              </a:rPr>
              <a:t>[2,1]+D</a:t>
            </a:r>
            <a:r>
              <a:rPr lang="en-US" altLang="pt-BR" sz="2000" baseline="30000">
                <a:latin typeface="Arial" panose="020B0604020202020204" pitchFamily="34" charset="0"/>
              </a:rPr>
              <a:t>0</a:t>
            </a:r>
            <a:r>
              <a:rPr lang="en-US" altLang="pt-BR" sz="2000">
                <a:latin typeface="Arial" panose="020B0604020202020204" pitchFamily="34" charset="0"/>
              </a:rPr>
              <a:t>[1,3] 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	= min (</a:t>
            </a:r>
            <a:r>
              <a:rPr lang="en-US" altLang="pt-BR" sz="2000">
                <a:latin typeface="Symbol" panose="05050102010706020507" pitchFamily="18" charset="2"/>
              </a:rPr>
              <a:t></a:t>
            </a:r>
            <a:r>
              <a:rPr lang="en-US" altLang="pt-BR" sz="2000">
                <a:latin typeface="Arial" panose="020B0604020202020204" pitchFamily="34" charset="0"/>
              </a:rPr>
              <a:t>, 7)  = 7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D</a:t>
            </a:r>
            <a:r>
              <a:rPr lang="en-US" altLang="pt-BR" sz="2000" baseline="30000">
                <a:latin typeface="Arial" panose="020B0604020202020204" pitchFamily="34" charset="0"/>
              </a:rPr>
              <a:t>1</a:t>
            </a:r>
            <a:r>
              <a:rPr lang="en-US" altLang="pt-BR" sz="2000">
                <a:latin typeface="Arial" panose="020B0604020202020204" pitchFamily="34" charset="0"/>
              </a:rPr>
              <a:t>[3,2] = min( D</a:t>
            </a:r>
            <a:r>
              <a:rPr lang="en-US" altLang="pt-BR" sz="2000" baseline="30000">
                <a:latin typeface="Arial" panose="020B0604020202020204" pitchFamily="34" charset="0"/>
              </a:rPr>
              <a:t>0</a:t>
            </a:r>
            <a:r>
              <a:rPr lang="en-US" altLang="pt-BR" sz="2000">
                <a:latin typeface="Arial" panose="020B0604020202020204" pitchFamily="34" charset="0"/>
              </a:rPr>
              <a:t>[3,2], D</a:t>
            </a:r>
            <a:r>
              <a:rPr lang="en-US" altLang="pt-BR" sz="2000" baseline="30000">
                <a:latin typeface="Arial" panose="020B0604020202020204" pitchFamily="34" charset="0"/>
              </a:rPr>
              <a:t>0</a:t>
            </a:r>
            <a:r>
              <a:rPr lang="en-US" altLang="pt-BR" sz="2000">
                <a:latin typeface="Arial" panose="020B0604020202020204" pitchFamily="34" charset="0"/>
              </a:rPr>
              <a:t>[3,1]+D</a:t>
            </a:r>
            <a:r>
              <a:rPr lang="en-US" altLang="pt-BR" sz="2000" baseline="30000">
                <a:latin typeface="Arial" panose="020B0604020202020204" pitchFamily="34" charset="0"/>
              </a:rPr>
              <a:t>0</a:t>
            </a:r>
            <a:r>
              <a:rPr lang="en-US" altLang="pt-BR" sz="2000">
                <a:latin typeface="Arial" panose="020B0604020202020204" pitchFamily="34" charset="0"/>
              </a:rPr>
              <a:t>[1,2] 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	= min (-3,</a:t>
            </a:r>
            <a:r>
              <a:rPr lang="en-US" altLang="pt-BR" sz="2000">
                <a:latin typeface="Symbol" panose="05050102010706020507" pitchFamily="18" charset="2"/>
              </a:rPr>
              <a:t></a:t>
            </a:r>
            <a:r>
              <a:rPr lang="en-US" altLang="pt-BR" sz="2000">
                <a:latin typeface="Arial" panose="020B0604020202020204" pitchFamily="34" charset="0"/>
              </a:rPr>
              <a:t>) = -3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grpSp>
        <p:nvGrpSpPr>
          <p:cNvPr id="15395" name="Group 35">
            <a:extLst>
              <a:ext uri="{FF2B5EF4-FFF2-40B4-BE49-F238E27FC236}">
                <a16:creationId xmlns:a16="http://schemas.microsoft.com/office/drawing/2014/main" id="{FA38CCBE-90C6-2D3A-52F9-AB1C7CBF9A0F}"/>
              </a:ext>
            </a:extLst>
          </p:cNvPr>
          <p:cNvGrpSpPr>
            <a:grpSpLocks/>
          </p:cNvGrpSpPr>
          <p:nvPr/>
        </p:nvGrpSpPr>
        <p:grpSpPr bwMode="auto">
          <a:xfrm>
            <a:off x="109538" y="2413000"/>
            <a:ext cx="3271837" cy="1754188"/>
            <a:chOff x="69" y="1520"/>
            <a:chExt cx="2061" cy="1105"/>
          </a:xfrm>
        </p:grpSpPr>
        <p:grpSp>
          <p:nvGrpSpPr>
            <p:cNvPr id="15396" name="Group 36">
              <a:extLst>
                <a:ext uri="{FF2B5EF4-FFF2-40B4-BE49-F238E27FC236}">
                  <a16:creationId xmlns:a16="http://schemas.microsoft.com/office/drawing/2014/main" id="{7939963E-70A6-17DC-8A85-C601148BF7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" y="1520"/>
              <a:ext cx="1677" cy="1105"/>
              <a:chOff x="453" y="1520"/>
              <a:chExt cx="1677" cy="1105"/>
            </a:xfrm>
          </p:grpSpPr>
          <p:grpSp>
            <p:nvGrpSpPr>
              <p:cNvPr id="15397" name="Group 37">
                <a:extLst>
                  <a:ext uri="{FF2B5EF4-FFF2-40B4-BE49-F238E27FC236}">
                    <a16:creationId xmlns:a16="http://schemas.microsoft.com/office/drawing/2014/main" id="{8E34A192-02F9-33D7-A97B-7BEAE41846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3" y="1760"/>
                <a:ext cx="1437" cy="861"/>
                <a:chOff x="693" y="1760"/>
                <a:chExt cx="1437" cy="861"/>
              </a:xfrm>
            </p:grpSpPr>
            <p:sp>
              <p:nvSpPr>
                <p:cNvPr id="15398" name="Rectangle 38">
                  <a:extLst>
                    <a:ext uri="{FF2B5EF4-FFF2-40B4-BE49-F238E27FC236}">
                      <a16:creationId xmlns:a16="http://schemas.microsoft.com/office/drawing/2014/main" id="{5D3C4A92-3506-6F91-1BF6-D93B2E8E27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176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4</a:t>
                  </a:r>
                </a:p>
              </p:txBody>
            </p:sp>
            <p:sp>
              <p:nvSpPr>
                <p:cNvPr id="15399" name="Rectangle 39">
                  <a:extLst>
                    <a:ext uri="{FF2B5EF4-FFF2-40B4-BE49-F238E27FC236}">
                      <a16:creationId xmlns:a16="http://schemas.microsoft.com/office/drawing/2014/main" id="{E2567ADB-7909-325E-B4F0-9FF5F2871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3" y="176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0</a:t>
                  </a:r>
                </a:p>
              </p:txBody>
            </p:sp>
            <p:sp>
              <p:nvSpPr>
                <p:cNvPr id="15400" name="Rectangle 40">
                  <a:extLst>
                    <a:ext uri="{FF2B5EF4-FFF2-40B4-BE49-F238E27FC236}">
                      <a16:creationId xmlns:a16="http://schemas.microsoft.com/office/drawing/2014/main" id="{749D564B-C509-C9F7-7041-01F8027BF9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3" y="176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5</a:t>
                  </a:r>
                </a:p>
              </p:txBody>
            </p:sp>
            <p:sp>
              <p:nvSpPr>
                <p:cNvPr id="15401" name="Rectangle 41">
                  <a:extLst>
                    <a:ext uri="{FF2B5EF4-FFF2-40B4-BE49-F238E27FC236}">
                      <a16:creationId xmlns:a16="http://schemas.microsoft.com/office/drawing/2014/main" id="{00B6C253-E33F-FAE2-2374-CF2CB993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3" y="2048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2</a:t>
                  </a:r>
                </a:p>
              </p:txBody>
            </p:sp>
            <p:sp>
              <p:nvSpPr>
                <p:cNvPr id="15402" name="Rectangle 42">
                  <a:extLst>
                    <a:ext uri="{FF2B5EF4-FFF2-40B4-BE49-F238E27FC236}">
                      <a16:creationId xmlns:a16="http://schemas.microsoft.com/office/drawing/2014/main" id="{108864E0-BF47-5E37-A09C-7DAFEE211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2048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0</a:t>
                  </a:r>
                </a:p>
              </p:txBody>
            </p:sp>
            <p:sp>
              <p:nvSpPr>
                <p:cNvPr id="15403" name="Rectangle 43">
                  <a:extLst>
                    <a:ext uri="{FF2B5EF4-FFF2-40B4-BE49-F238E27FC236}">
                      <a16:creationId xmlns:a16="http://schemas.microsoft.com/office/drawing/2014/main" id="{75A0AA26-C1FD-1BD4-C332-9CF3DD06C2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3" y="2048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pt-BR" sz="2000">
                      <a:latin typeface="Symbol" panose="05050102010706020507" pitchFamily="18" charset="2"/>
                    </a:rPr>
                    <a:t></a:t>
                  </a:r>
                </a:p>
              </p:txBody>
            </p:sp>
            <p:sp>
              <p:nvSpPr>
                <p:cNvPr id="15404" name="Rectangle 44">
                  <a:extLst>
                    <a:ext uri="{FF2B5EF4-FFF2-40B4-BE49-F238E27FC236}">
                      <a16:creationId xmlns:a16="http://schemas.microsoft.com/office/drawing/2014/main" id="{D8FDFF8A-38F2-FF97-53E5-EC7E61801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3" y="2336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pt-BR" sz="2000">
                      <a:latin typeface="Symbol" panose="05050102010706020507" pitchFamily="18" charset="2"/>
                    </a:rPr>
                    <a:t></a:t>
                  </a:r>
                </a:p>
              </p:txBody>
            </p:sp>
            <p:sp>
              <p:nvSpPr>
                <p:cNvPr id="15405" name="Rectangle 45">
                  <a:extLst>
                    <a:ext uri="{FF2B5EF4-FFF2-40B4-BE49-F238E27FC236}">
                      <a16:creationId xmlns:a16="http://schemas.microsoft.com/office/drawing/2014/main" id="{3CAFBA0E-196A-7B44-50D4-E483B5C67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2336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-3</a:t>
                  </a:r>
                </a:p>
              </p:txBody>
            </p:sp>
            <p:sp>
              <p:nvSpPr>
                <p:cNvPr id="15406" name="Rectangle 46">
                  <a:extLst>
                    <a:ext uri="{FF2B5EF4-FFF2-40B4-BE49-F238E27FC236}">
                      <a16:creationId xmlns:a16="http://schemas.microsoft.com/office/drawing/2014/main" id="{F998D319-08B6-5689-8519-3DE56FF1F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3" y="2336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0</a:t>
                  </a:r>
                </a:p>
              </p:txBody>
            </p:sp>
          </p:grpSp>
          <p:sp>
            <p:nvSpPr>
              <p:cNvPr id="15407" name="Text Box 47">
                <a:extLst>
                  <a:ext uri="{FF2B5EF4-FFF2-40B4-BE49-F238E27FC236}">
                    <a16:creationId xmlns:a16="http://schemas.microsoft.com/office/drawing/2014/main" id="{C1813592-65CF-57ED-B8A8-FE4F92780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" y="152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5408" name="Text Box 48">
                <a:extLst>
                  <a:ext uri="{FF2B5EF4-FFF2-40B4-BE49-F238E27FC236}">
                    <a16:creationId xmlns:a16="http://schemas.microsoft.com/office/drawing/2014/main" id="{3E556239-033C-4EC4-4809-53F0691C77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7" y="152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5409" name="Text Box 49">
                <a:extLst>
                  <a:ext uri="{FF2B5EF4-FFF2-40B4-BE49-F238E27FC236}">
                    <a16:creationId xmlns:a16="http://schemas.microsoft.com/office/drawing/2014/main" id="{15E5CA31-E177-1296-FB70-10D01C383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3" y="152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15410" name="Text Box 50">
                <a:extLst>
                  <a:ext uri="{FF2B5EF4-FFF2-40B4-BE49-F238E27FC236}">
                    <a16:creationId xmlns:a16="http://schemas.microsoft.com/office/drawing/2014/main" id="{070C9DA6-5B75-B8A1-627C-7D6CCBBBA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176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5411" name="Text Box 51">
                <a:extLst>
                  <a:ext uri="{FF2B5EF4-FFF2-40B4-BE49-F238E27FC236}">
                    <a16:creationId xmlns:a16="http://schemas.microsoft.com/office/drawing/2014/main" id="{A102059F-8388-FBBD-A726-436EA7840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2048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5412" name="Text Box 52">
                <a:extLst>
                  <a:ext uri="{FF2B5EF4-FFF2-40B4-BE49-F238E27FC236}">
                    <a16:creationId xmlns:a16="http://schemas.microsoft.com/office/drawing/2014/main" id="{9BE99CF8-3F61-EB78-A18A-A55C65982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2336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</p:grpSp>
        <p:sp>
          <p:nvSpPr>
            <p:cNvPr id="15413" name="Text Box 53">
              <a:extLst>
                <a:ext uri="{FF2B5EF4-FFF2-40B4-BE49-F238E27FC236}">
                  <a16:creationId xmlns:a16="http://schemas.microsoft.com/office/drawing/2014/main" id="{88812D18-23A6-2539-C823-2F865DD46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" y="1664"/>
              <a:ext cx="44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D</a:t>
              </a:r>
              <a:r>
                <a:rPr lang="en-US" altLang="pt-BR" baseline="30000"/>
                <a:t>0 </a:t>
              </a:r>
              <a:r>
                <a:rPr lang="en-US" altLang="pt-BR"/>
                <a:t>=</a:t>
              </a:r>
            </a:p>
          </p:txBody>
        </p:sp>
      </p:grpSp>
      <p:sp>
        <p:nvSpPr>
          <p:cNvPr id="15414" name="Text Box 54">
            <a:extLst>
              <a:ext uri="{FF2B5EF4-FFF2-40B4-BE49-F238E27FC236}">
                <a16:creationId xmlns:a16="http://schemas.microsoft.com/office/drawing/2014/main" id="{DA6C6C5E-0662-B3E6-9BD5-E04840CE1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8100"/>
            <a:ext cx="3965575" cy="2339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n := rows[D];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D</a:t>
            </a:r>
            <a:r>
              <a:rPr lang="en-US" altLang="pt-BR" sz="2000" baseline="30000"/>
              <a:t>(0)</a:t>
            </a:r>
            <a:r>
              <a:rPr lang="en-US" altLang="pt-BR" sz="2000"/>
              <a:t> := W;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for</a:t>
            </a:r>
            <a:r>
              <a:rPr lang="en-US" altLang="pt-BR" sz="2000"/>
              <a:t> k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for</a:t>
            </a:r>
            <a:r>
              <a:rPr lang="en-US" altLang="pt-BR" sz="2000"/>
              <a:t> i :=1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for</a:t>
            </a:r>
            <a:r>
              <a:rPr lang="en-US" altLang="pt-BR" sz="2000"/>
              <a:t> j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</a:t>
            </a:r>
            <a:r>
              <a:rPr lang="en-US" altLang="pt-BR"/>
              <a:t>d</a:t>
            </a:r>
            <a:r>
              <a:rPr lang="en-US" altLang="pt-BR" baseline="-25000"/>
              <a:t>ij</a:t>
            </a:r>
            <a:r>
              <a:rPr lang="en-US" altLang="pt-BR" baseline="30000"/>
              <a:t>(k)</a:t>
            </a:r>
            <a:r>
              <a:rPr lang="en-US" altLang="pt-BR">
                <a:solidFill>
                  <a:srgbClr val="1F497D"/>
                </a:solidFill>
              </a:rPr>
              <a:t> </a:t>
            </a:r>
            <a:r>
              <a:rPr lang="en-US" altLang="pt-BR" sz="2000"/>
              <a:t>:= min(d</a:t>
            </a:r>
            <a:r>
              <a:rPr lang="en-US" altLang="pt-BR" sz="2000" baseline="-25000"/>
              <a:t>ij</a:t>
            </a:r>
            <a:r>
              <a:rPr lang="en-US" altLang="pt-BR" sz="2000" baseline="30000"/>
              <a:t>(k-1)</a:t>
            </a:r>
            <a:r>
              <a:rPr lang="en-US" altLang="pt-BR" sz="2000"/>
              <a:t>, d</a:t>
            </a:r>
            <a:r>
              <a:rPr lang="en-US" altLang="pt-BR" sz="2000" baseline="-25000"/>
              <a:t>ik</a:t>
            </a:r>
            <a:r>
              <a:rPr lang="en-US" altLang="pt-BR" sz="2000" baseline="30000"/>
              <a:t>(k-1) </a:t>
            </a:r>
            <a:r>
              <a:rPr lang="en-US" altLang="pt-BR" sz="2000"/>
              <a:t>+ d</a:t>
            </a:r>
            <a:r>
              <a:rPr lang="en-US" altLang="pt-BR" sz="2000" baseline="-25000"/>
              <a:t>kj</a:t>
            </a:r>
            <a:r>
              <a:rPr lang="en-US" altLang="pt-BR" sz="2000" baseline="30000"/>
              <a:t>(k-1)</a:t>
            </a:r>
            <a:r>
              <a:rPr lang="en-US" altLang="pt-BR" sz="2000"/>
              <a:t>)</a:t>
            </a:r>
            <a:r>
              <a:rPr lang="en-US" altLang="pt-BR"/>
              <a:t> 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return</a:t>
            </a:r>
            <a:r>
              <a:rPr lang="en-US" altLang="pt-BR" sz="2000"/>
              <a:t> D</a:t>
            </a:r>
            <a:r>
              <a:rPr lang="en-US" altLang="pt-BR" sz="2000" baseline="30000"/>
              <a:t>(n)</a:t>
            </a:r>
            <a:r>
              <a:rPr lang="en-US" altLang="pt-BR" sz="20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999141EF-39CE-5529-9650-4E1130C0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5011738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2 </a:t>
            </a:r>
            <a:r>
              <a:rPr lang="en-US" altLang="pt-BR"/>
              <a:t>=</a:t>
            </a:r>
          </a:p>
        </p:txBody>
      </p:sp>
      <p:grpSp>
        <p:nvGrpSpPr>
          <p:cNvPr id="16386" name="Group 2">
            <a:extLst>
              <a:ext uri="{FF2B5EF4-FFF2-40B4-BE49-F238E27FC236}">
                <a16:creationId xmlns:a16="http://schemas.microsoft.com/office/drawing/2014/main" id="{58CAC2F3-0F12-63AB-D141-AAF3C064DA3B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4241800"/>
            <a:ext cx="2662237" cy="1754188"/>
            <a:chOff x="507" y="2672"/>
            <a:chExt cx="1677" cy="1105"/>
          </a:xfrm>
        </p:grpSpPr>
        <p:grpSp>
          <p:nvGrpSpPr>
            <p:cNvPr id="16387" name="Group 3">
              <a:extLst>
                <a:ext uri="{FF2B5EF4-FFF2-40B4-BE49-F238E27FC236}">
                  <a16:creationId xmlns:a16="http://schemas.microsoft.com/office/drawing/2014/main" id="{046CE175-1D24-9406-B49E-2301D8066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" y="2912"/>
              <a:ext cx="1437" cy="861"/>
              <a:chOff x="747" y="2912"/>
              <a:chExt cx="1437" cy="861"/>
            </a:xfrm>
          </p:grpSpPr>
          <p:sp>
            <p:nvSpPr>
              <p:cNvPr id="16388" name="Rectangle 4">
                <a:extLst>
                  <a:ext uri="{FF2B5EF4-FFF2-40B4-BE49-F238E27FC236}">
                    <a16:creationId xmlns:a16="http://schemas.microsoft.com/office/drawing/2014/main" id="{55C5C757-6486-090A-CF54-E63AC4D67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29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16389" name="Rectangle 5">
                <a:extLst>
                  <a:ext uri="{FF2B5EF4-FFF2-40B4-BE49-F238E27FC236}">
                    <a16:creationId xmlns:a16="http://schemas.microsoft.com/office/drawing/2014/main" id="{BDEF91B8-1972-253D-D50C-DBBA62863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29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6390" name="Rectangle 6">
                <a:extLst>
                  <a:ext uri="{FF2B5EF4-FFF2-40B4-BE49-F238E27FC236}">
                    <a16:creationId xmlns:a16="http://schemas.microsoft.com/office/drawing/2014/main" id="{1CCA5BF0-90A9-008A-ED47-58AE73C08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29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16391" name="Rectangle 7">
                <a:extLst>
                  <a:ext uri="{FF2B5EF4-FFF2-40B4-BE49-F238E27FC236}">
                    <a16:creationId xmlns:a16="http://schemas.microsoft.com/office/drawing/2014/main" id="{53BB6F96-7BBF-C35F-8ABD-09D3BC370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2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6392" name="Rectangle 8">
                <a:extLst>
                  <a:ext uri="{FF2B5EF4-FFF2-40B4-BE49-F238E27FC236}">
                    <a16:creationId xmlns:a16="http://schemas.microsoft.com/office/drawing/2014/main" id="{4024B813-733F-764E-48AA-5D73CA36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32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6393" name="Rectangle 9">
                <a:extLst>
                  <a:ext uri="{FF2B5EF4-FFF2-40B4-BE49-F238E27FC236}">
                    <a16:creationId xmlns:a16="http://schemas.microsoft.com/office/drawing/2014/main" id="{A79244B9-53E0-0081-EC3C-CD1CD4953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2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16394" name="Rectangle 10">
                <a:extLst>
                  <a:ext uri="{FF2B5EF4-FFF2-40B4-BE49-F238E27FC236}">
                    <a16:creationId xmlns:a16="http://schemas.microsoft.com/office/drawing/2014/main" id="{C2B12F7D-BC49-5B9E-BDA0-1177BF99E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4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-1</a:t>
                </a:r>
              </a:p>
            </p:txBody>
          </p:sp>
          <p:sp>
            <p:nvSpPr>
              <p:cNvPr id="16395" name="Rectangle 11">
                <a:extLst>
                  <a:ext uri="{FF2B5EF4-FFF2-40B4-BE49-F238E27FC236}">
                    <a16:creationId xmlns:a16="http://schemas.microsoft.com/office/drawing/2014/main" id="{43896F7B-4DC7-AE69-B0A1-173FA86D3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34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16396" name="Rectangle 12">
                <a:extLst>
                  <a:ext uri="{FF2B5EF4-FFF2-40B4-BE49-F238E27FC236}">
                    <a16:creationId xmlns:a16="http://schemas.microsoft.com/office/drawing/2014/main" id="{673B822C-A633-7A5B-7D54-BDDA83BDB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4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16397" name="Text Box 13">
              <a:extLst>
                <a:ext uri="{FF2B5EF4-FFF2-40B4-BE49-F238E27FC236}">
                  <a16:creationId xmlns:a16="http://schemas.microsoft.com/office/drawing/2014/main" id="{7D4543DA-6557-51F2-A4B3-211DFF216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" y="26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6398" name="Text Box 14">
              <a:extLst>
                <a:ext uri="{FF2B5EF4-FFF2-40B4-BE49-F238E27FC236}">
                  <a16:creationId xmlns:a16="http://schemas.microsoft.com/office/drawing/2014/main" id="{C83A445F-8776-28B0-5EC0-629ABD142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26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6399" name="Text Box 15">
              <a:extLst>
                <a:ext uri="{FF2B5EF4-FFF2-40B4-BE49-F238E27FC236}">
                  <a16:creationId xmlns:a16="http://schemas.microsoft.com/office/drawing/2014/main" id="{7FE76D22-1D15-8E58-9847-4A83C7997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" y="26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16400" name="Text Box 16">
              <a:extLst>
                <a:ext uri="{FF2B5EF4-FFF2-40B4-BE49-F238E27FC236}">
                  <a16:creationId xmlns:a16="http://schemas.microsoft.com/office/drawing/2014/main" id="{331E5EE0-3561-A64E-D8FE-E401A674B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" y="291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6401" name="Text Box 17">
              <a:extLst>
                <a:ext uri="{FF2B5EF4-FFF2-40B4-BE49-F238E27FC236}">
                  <a16:creationId xmlns:a16="http://schemas.microsoft.com/office/drawing/2014/main" id="{D99E1316-08EA-4CC9-09DF-7B04A3B4B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" y="320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6402" name="Text Box 18">
              <a:extLst>
                <a:ext uri="{FF2B5EF4-FFF2-40B4-BE49-F238E27FC236}">
                  <a16:creationId xmlns:a16="http://schemas.microsoft.com/office/drawing/2014/main" id="{632CBE79-5AB5-81AE-89D4-1CF4731AB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" y="34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16403" name="Text Box 19">
            <a:extLst>
              <a:ext uri="{FF2B5EF4-FFF2-40B4-BE49-F238E27FC236}">
                <a16:creationId xmlns:a16="http://schemas.microsoft.com/office/drawing/2014/main" id="{9AB45142-161D-BC0F-A86D-BE7307309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114800"/>
            <a:ext cx="4572000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D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[1,3] = min( D</a:t>
            </a:r>
            <a:r>
              <a:rPr lang="en-US" altLang="pt-BR" sz="2000" baseline="30000">
                <a:latin typeface="Arial" panose="020B0604020202020204" pitchFamily="34" charset="0"/>
              </a:rPr>
              <a:t>1</a:t>
            </a:r>
            <a:r>
              <a:rPr lang="en-US" altLang="pt-BR" sz="2000">
                <a:latin typeface="Arial" panose="020B0604020202020204" pitchFamily="34" charset="0"/>
              </a:rPr>
              <a:t>[1,3], D</a:t>
            </a:r>
            <a:r>
              <a:rPr lang="en-US" altLang="pt-BR" sz="2000" baseline="30000">
                <a:latin typeface="Arial" panose="020B0604020202020204" pitchFamily="34" charset="0"/>
              </a:rPr>
              <a:t>1</a:t>
            </a:r>
            <a:r>
              <a:rPr lang="en-US" altLang="pt-BR" sz="2000">
                <a:latin typeface="Arial" panose="020B0604020202020204" pitchFamily="34" charset="0"/>
              </a:rPr>
              <a:t>[1,2]+D</a:t>
            </a:r>
            <a:r>
              <a:rPr lang="en-US" altLang="pt-BR" sz="2000" baseline="30000">
                <a:latin typeface="Arial" panose="020B0604020202020204" pitchFamily="34" charset="0"/>
              </a:rPr>
              <a:t>1</a:t>
            </a:r>
            <a:r>
              <a:rPr lang="en-US" altLang="pt-BR" sz="2000">
                <a:latin typeface="Arial" panose="020B0604020202020204" pitchFamily="34" charset="0"/>
              </a:rPr>
              <a:t>[2,3] 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	= min (5, 4+7)  = 5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D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[3,1] = min( D</a:t>
            </a:r>
            <a:r>
              <a:rPr lang="en-US" altLang="pt-BR" sz="2000" baseline="30000">
                <a:latin typeface="Arial" panose="020B0604020202020204" pitchFamily="34" charset="0"/>
              </a:rPr>
              <a:t>1</a:t>
            </a:r>
            <a:r>
              <a:rPr lang="en-US" altLang="pt-BR" sz="2000">
                <a:latin typeface="Arial" panose="020B0604020202020204" pitchFamily="34" charset="0"/>
              </a:rPr>
              <a:t>[3,1], D</a:t>
            </a:r>
            <a:r>
              <a:rPr lang="en-US" altLang="pt-BR" sz="2000" baseline="30000">
                <a:latin typeface="Arial" panose="020B0604020202020204" pitchFamily="34" charset="0"/>
              </a:rPr>
              <a:t>1</a:t>
            </a:r>
            <a:r>
              <a:rPr lang="en-US" altLang="pt-BR" sz="2000">
                <a:latin typeface="Arial" panose="020B0604020202020204" pitchFamily="34" charset="0"/>
              </a:rPr>
              <a:t>[3,2]+D</a:t>
            </a:r>
            <a:r>
              <a:rPr lang="en-US" altLang="pt-BR" sz="2000" baseline="30000">
                <a:latin typeface="Arial" panose="020B0604020202020204" pitchFamily="34" charset="0"/>
              </a:rPr>
              <a:t>1</a:t>
            </a:r>
            <a:r>
              <a:rPr lang="en-US" altLang="pt-BR" sz="2000">
                <a:latin typeface="Arial" panose="020B0604020202020204" pitchFamily="34" charset="0"/>
              </a:rPr>
              <a:t>[2,1] 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	= min (</a:t>
            </a:r>
            <a:r>
              <a:rPr lang="en-US" altLang="pt-BR" sz="2000">
                <a:latin typeface="Symbol" panose="05050102010706020507" pitchFamily="18" charset="2"/>
              </a:rPr>
              <a:t></a:t>
            </a:r>
            <a:r>
              <a:rPr lang="en-US" altLang="pt-BR" sz="2000">
                <a:latin typeface="Arial" panose="020B0604020202020204" pitchFamily="34" charset="0"/>
              </a:rPr>
              <a:t>, -3+2)  = -1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98B52D5A-7ACE-A331-D38C-EA4DCCF62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2794000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1 </a:t>
            </a:r>
            <a:r>
              <a:rPr lang="en-US" altLang="pt-BR"/>
              <a:t>=</a:t>
            </a:r>
          </a:p>
        </p:txBody>
      </p:sp>
      <p:grpSp>
        <p:nvGrpSpPr>
          <p:cNvPr id="16405" name="Group 21">
            <a:extLst>
              <a:ext uri="{FF2B5EF4-FFF2-40B4-BE49-F238E27FC236}">
                <a16:creationId xmlns:a16="http://schemas.microsoft.com/office/drawing/2014/main" id="{FA22A152-DC5C-2138-CA86-B4BADB46007B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2379663"/>
            <a:ext cx="2662238" cy="1754187"/>
            <a:chOff x="496" y="1499"/>
            <a:chExt cx="1677" cy="1105"/>
          </a:xfrm>
        </p:grpSpPr>
        <p:grpSp>
          <p:nvGrpSpPr>
            <p:cNvPr id="16406" name="Group 22">
              <a:extLst>
                <a:ext uri="{FF2B5EF4-FFF2-40B4-BE49-F238E27FC236}">
                  <a16:creationId xmlns:a16="http://schemas.microsoft.com/office/drawing/2014/main" id="{07D9195E-94F8-132D-A2AC-E1F7C910A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" y="1739"/>
              <a:ext cx="1437" cy="861"/>
              <a:chOff x="736" y="1739"/>
              <a:chExt cx="1437" cy="861"/>
            </a:xfrm>
          </p:grpSpPr>
          <p:sp>
            <p:nvSpPr>
              <p:cNvPr id="16407" name="Rectangle 23">
                <a:extLst>
                  <a:ext uri="{FF2B5EF4-FFF2-40B4-BE49-F238E27FC236}">
                    <a16:creationId xmlns:a16="http://schemas.microsoft.com/office/drawing/2014/main" id="{63A167A4-CA58-7006-5C51-54F482CA1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173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16408" name="Rectangle 24">
                <a:extLst>
                  <a:ext uri="{FF2B5EF4-FFF2-40B4-BE49-F238E27FC236}">
                    <a16:creationId xmlns:a16="http://schemas.microsoft.com/office/drawing/2014/main" id="{ED6DA3DB-554E-4CDE-3C5A-7BE72F451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173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6409" name="Rectangle 25">
                <a:extLst>
                  <a:ext uri="{FF2B5EF4-FFF2-40B4-BE49-F238E27FC236}">
                    <a16:creationId xmlns:a16="http://schemas.microsoft.com/office/drawing/2014/main" id="{B92CBDAB-1DA0-9628-3733-43A824A87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173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16410" name="Rectangle 26">
                <a:extLst>
                  <a:ext uri="{FF2B5EF4-FFF2-40B4-BE49-F238E27FC236}">
                    <a16:creationId xmlns:a16="http://schemas.microsoft.com/office/drawing/2014/main" id="{B576066B-A4BE-5AD0-FA8A-9CAD5AD13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202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6411" name="Rectangle 27">
                <a:extLst>
                  <a:ext uri="{FF2B5EF4-FFF2-40B4-BE49-F238E27FC236}">
                    <a16:creationId xmlns:a16="http://schemas.microsoft.com/office/drawing/2014/main" id="{0BE3A8D4-7DA9-D448-B0A3-AE840BE23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202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6412" name="Rectangle 28">
                <a:extLst>
                  <a:ext uri="{FF2B5EF4-FFF2-40B4-BE49-F238E27FC236}">
                    <a16:creationId xmlns:a16="http://schemas.microsoft.com/office/drawing/2014/main" id="{008B4696-FD64-EF48-F85F-7CD03D7F8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02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16413" name="Rectangle 29">
                <a:extLst>
                  <a:ext uri="{FF2B5EF4-FFF2-40B4-BE49-F238E27FC236}">
                    <a16:creationId xmlns:a16="http://schemas.microsoft.com/office/drawing/2014/main" id="{15E5290C-3D8D-5B30-9441-48A01E08D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231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pt-BR" sz="200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6414" name="Rectangle 30">
                <a:extLst>
                  <a:ext uri="{FF2B5EF4-FFF2-40B4-BE49-F238E27FC236}">
                    <a16:creationId xmlns:a16="http://schemas.microsoft.com/office/drawing/2014/main" id="{C36FE344-AA7E-D1EE-3F7B-18B0573CE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231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16415" name="Rectangle 31">
                <a:extLst>
                  <a:ext uri="{FF2B5EF4-FFF2-40B4-BE49-F238E27FC236}">
                    <a16:creationId xmlns:a16="http://schemas.microsoft.com/office/drawing/2014/main" id="{1C10CBF4-1C79-D48A-3A9D-3A864680A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31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16416" name="Text Box 32">
              <a:extLst>
                <a:ext uri="{FF2B5EF4-FFF2-40B4-BE49-F238E27FC236}">
                  <a16:creationId xmlns:a16="http://schemas.microsoft.com/office/drawing/2014/main" id="{61B40679-6CC5-EA23-656E-8A9C29A8E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" y="149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6417" name="Text Box 33">
              <a:extLst>
                <a:ext uri="{FF2B5EF4-FFF2-40B4-BE49-F238E27FC236}">
                  <a16:creationId xmlns:a16="http://schemas.microsoft.com/office/drawing/2014/main" id="{39E643ED-F180-3775-AF38-01A21FF40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149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6418" name="Text Box 34">
              <a:extLst>
                <a:ext uri="{FF2B5EF4-FFF2-40B4-BE49-F238E27FC236}">
                  <a16:creationId xmlns:a16="http://schemas.microsoft.com/office/drawing/2014/main" id="{8BC1DA70-CE16-EAFA-A3E3-1F9D19FE8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149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16419" name="Text Box 35">
              <a:extLst>
                <a:ext uri="{FF2B5EF4-FFF2-40B4-BE49-F238E27FC236}">
                  <a16:creationId xmlns:a16="http://schemas.microsoft.com/office/drawing/2014/main" id="{0CDFD5AD-CCED-F55B-28C5-466C5E67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173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6420" name="Text Box 36">
              <a:extLst>
                <a:ext uri="{FF2B5EF4-FFF2-40B4-BE49-F238E27FC236}">
                  <a16:creationId xmlns:a16="http://schemas.microsoft.com/office/drawing/2014/main" id="{CBBD42B6-C490-988B-09B7-A996B5F54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202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6421" name="Text Box 37">
              <a:extLst>
                <a:ext uri="{FF2B5EF4-FFF2-40B4-BE49-F238E27FC236}">
                  <a16:creationId xmlns:a16="http://schemas.microsoft.com/office/drawing/2014/main" id="{D39825B3-4B9E-25E7-DCE1-090EA9B2E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231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16422" name="Text Box 38">
            <a:extLst>
              <a:ext uri="{FF2B5EF4-FFF2-40B4-BE49-F238E27FC236}">
                <a16:creationId xmlns:a16="http://schemas.microsoft.com/office/drawing/2014/main" id="{7BC2D822-8A5C-E770-F4E4-4033FD0C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2624138"/>
            <a:ext cx="2293938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k = 2</a:t>
            </a:r>
            <a:b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Vertices 1, 2 can be intermediate</a:t>
            </a:r>
          </a:p>
        </p:txBody>
      </p:sp>
      <p:grpSp>
        <p:nvGrpSpPr>
          <p:cNvPr id="16423" name="Group 39">
            <a:extLst>
              <a:ext uri="{FF2B5EF4-FFF2-40B4-BE49-F238E27FC236}">
                <a16:creationId xmlns:a16="http://schemas.microsoft.com/office/drawing/2014/main" id="{789F18E4-1583-775F-B788-FFE4BA01710E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211138"/>
            <a:ext cx="1920875" cy="1595437"/>
            <a:chOff x="3788" y="133"/>
            <a:chExt cx="1210" cy="1005"/>
          </a:xfrm>
        </p:grpSpPr>
        <p:grpSp>
          <p:nvGrpSpPr>
            <p:cNvPr id="16424" name="Group 40">
              <a:extLst>
                <a:ext uri="{FF2B5EF4-FFF2-40B4-BE49-F238E27FC236}">
                  <a16:creationId xmlns:a16="http://schemas.microsoft.com/office/drawing/2014/main" id="{BB2F4011-D6F5-98C3-1177-45069AA1A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" y="133"/>
              <a:ext cx="1151" cy="1005"/>
              <a:chOff x="3847" y="133"/>
              <a:chExt cx="1151" cy="1005"/>
            </a:xfrm>
          </p:grpSpPr>
          <p:sp>
            <p:nvSpPr>
              <p:cNvPr id="16425" name="Oval 41">
                <a:extLst>
                  <a:ext uri="{FF2B5EF4-FFF2-40B4-BE49-F238E27FC236}">
                    <a16:creationId xmlns:a16="http://schemas.microsoft.com/office/drawing/2014/main" id="{A2B80B43-BB93-22B7-E995-958BCCBE6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3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6426" name="Oval 42">
                <a:extLst>
                  <a:ext uri="{FF2B5EF4-FFF2-40B4-BE49-F238E27FC236}">
                    <a16:creationId xmlns:a16="http://schemas.microsoft.com/office/drawing/2014/main" id="{D5365318-3124-5D11-A1B3-4FAB7A94F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86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6427" name="Oval 43">
                <a:extLst>
                  <a:ext uri="{FF2B5EF4-FFF2-40B4-BE49-F238E27FC236}">
                    <a16:creationId xmlns:a16="http://schemas.microsoft.com/office/drawing/2014/main" id="{8F903616-E220-CE36-008C-A46998FCC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481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cxnSp>
            <p:nvCxnSpPr>
              <p:cNvPr id="16428" name="AutoShape 44">
                <a:extLst>
                  <a:ext uri="{FF2B5EF4-FFF2-40B4-BE49-F238E27FC236}">
                    <a16:creationId xmlns:a16="http://schemas.microsoft.com/office/drawing/2014/main" id="{596E46C7-4EC0-5D55-5B32-DAC75B6ADAED}"/>
                  </a:ext>
                </a:extLst>
              </p:cNvPr>
              <p:cNvCxnSpPr>
                <a:cxnSpLocks noChangeShapeType="1"/>
                <a:stCxn id="16425" idx="7"/>
                <a:endCxn id="16427" idx="1"/>
              </p:cNvCxnSpPr>
              <p:nvPr/>
            </p:nvCxnSpPr>
            <p:spPr bwMode="auto">
              <a:xfrm>
                <a:off x="4217" y="173"/>
                <a:ext cx="501" cy="347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29" name="AutoShape 45">
                <a:extLst>
                  <a:ext uri="{FF2B5EF4-FFF2-40B4-BE49-F238E27FC236}">
                    <a16:creationId xmlns:a16="http://schemas.microsoft.com/office/drawing/2014/main" id="{2469DC32-114C-422D-C02C-A1A6CF5C078C}"/>
                  </a:ext>
                </a:extLst>
              </p:cNvPr>
              <p:cNvCxnSpPr>
                <a:cxnSpLocks noChangeShapeType="1"/>
                <a:stCxn id="16427" idx="3"/>
                <a:endCxn id="16426" idx="5"/>
              </p:cNvCxnSpPr>
              <p:nvPr/>
            </p:nvCxnSpPr>
            <p:spPr bwMode="auto">
              <a:xfrm flipH="1">
                <a:off x="4144" y="717"/>
                <a:ext cx="573" cy="38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30" name="AutoShape 46">
                <a:extLst>
                  <a:ext uri="{FF2B5EF4-FFF2-40B4-BE49-F238E27FC236}">
                    <a16:creationId xmlns:a16="http://schemas.microsoft.com/office/drawing/2014/main" id="{24716978-2CA7-5FF2-A6CF-A9E0A46750B8}"/>
                  </a:ext>
                </a:extLst>
              </p:cNvPr>
              <p:cNvCxnSpPr>
                <a:cxnSpLocks noChangeShapeType="1"/>
                <a:stCxn id="16426" idx="2"/>
                <a:endCxn id="16425" idx="2"/>
              </p:cNvCxnSpPr>
              <p:nvPr/>
            </p:nvCxnSpPr>
            <p:spPr bwMode="auto">
              <a:xfrm flipV="1">
                <a:off x="3863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31" name="AutoShape 47">
                <a:extLst>
                  <a:ext uri="{FF2B5EF4-FFF2-40B4-BE49-F238E27FC236}">
                    <a16:creationId xmlns:a16="http://schemas.microsoft.com/office/drawing/2014/main" id="{AF3E9E10-F9E8-7324-B8DF-985A752032D4}"/>
                  </a:ext>
                </a:extLst>
              </p:cNvPr>
              <p:cNvCxnSpPr>
                <a:cxnSpLocks noChangeShapeType="1"/>
                <a:stCxn id="16426" idx="6"/>
                <a:endCxn id="16425" idx="6"/>
              </p:cNvCxnSpPr>
              <p:nvPr/>
            </p:nvCxnSpPr>
            <p:spPr bwMode="auto">
              <a:xfrm flipV="1">
                <a:off x="4192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432" name="Text Box 48">
              <a:extLst>
                <a:ext uri="{FF2B5EF4-FFF2-40B4-BE49-F238E27FC236}">
                  <a16:creationId xmlns:a16="http://schemas.microsoft.com/office/drawing/2014/main" id="{4A25B0BE-D5D5-545C-6D9C-C49893F25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8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5</a:t>
              </a:r>
            </a:p>
          </p:txBody>
        </p:sp>
        <p:sp>
          <p:nvSpPr>
            <p:cNvPr id="16433" name="Text Box 49">
              <a:extLst>
                <a:ext uri="{FF2B5EF4-FFF2-40B4-BE49-F238E27FC236}">
                  <a16:creationId xmlns:a16="http://schemas.microsoft.com/office/drawing/2014/main" id="{D8F1FE26-AB55-BCDF-275C-C7868D673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95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-3</a:t>
              </a:r>
            </a:p>
          </p:txBody>
        </p:sp>
        <p:sp>
          <p:nvSpPr>
            <p:cNvPr id="16434" name="Text Box 50">
              <a:extLst>
                <a:ext uri="{FF2B5EF4-FFF2-40B4-BE49-F238E27FC236}">
                  <a16:creationId xmlns:a16="http://schemas.microsoft.com/office/drawing/2014/main" id="{F34F4580-4A5D-21E1-DA2A-F04376907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56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16435" name="Text Box 51">
              <a:extLst>
                <a:ext uri="{FF2B5EF4-FFF2-40B4-BE49-F238E27FC236}">
                  <a16:creationId xmlns:a16="http://schemas.microsoft.com/office/drawing/2014/main" id="{EB7FE4BB-4C79-A96E-22CC-B44CA38A1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5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</p:grpSp>
      <p:sp>
        <p:nvSpPr>
          <p:cNvPr id="16436" name="Text Box 52">
            <a:extLst>
              <a:ext uri="{FF2B5EF4-FFF2-40B4-BE49-F238E27FC236}">
                <a16:creationId xmlns:a16="http://schemas.microsoft.com/office/drawing/2014/main" id="{30FE6774-F9E4-CBBA-3A2F-F94B6B491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8100"/>
            <a:ext cx="3965575" cy="2339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n := rows[D];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D</a:t>
            </a:r>
            <a:r>
              <a:rPr lang="en-US" altLang="pt-BR" sz="2000" baseline="30000"/>
              <a:t>(0)</a:t>
            </a:r>
            <a:r>
              <a:rPr lang="en-US" altLang="pt-BR" sz="2000"/>
              <a:t> := W;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for</a:t>
            </a:r>
            <a:r>
              <a:rPr lang="en-US" altLang="pt-BR" sz="2000"/>
              <a:t> k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for</a:t>
            </a:r>
            <a:r>
              <a:rPr lang="en-US" altLang="pt-BR" sz="2000"/>
              <a:t> i :=1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for</a:t>
            </a:r>
            <a:r>
              <a:rPr lang="en-US" altLang="pt-BR" sz="2000"/>
              <a:t> j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</a:t>
            </a:r>
            <a:r>
              <a:rPr lang="en-US" altLang="pt-BR"/>
              <a:t>d</a:t>
            </a:r>
            <a:r>
              <a:rPr lang="en-US" altLang="pt-BR" baseline="-25000"/>
              <a:t>ij</a:t>
            </a:r>
            <a:r>
              <a:rPr lang="en-US" altLang="pt-BR" baseline="30000"/>
              <a:t>(k)</a:t>
            </a:r>
            <a:r>
              <a:rPr lang="en-US" altLang="pt-BR">
                <a:solidFill>
                  <a:srgbClr val="1F497D"/>
                </a:solidFill>
              </a:rPr>
              <a:t> </a:t>
            </a:r>
            <a:r>
              <a:rPr lang="en-US" altLang="pt-BR" sz="2000"/>
              <a:t>:= min(d</a:t>
            </a:r>
            <a:r>
              <a:rPr lang="en-US" altLang="pt-BR" sz="2000" baseline="-25000"/>
              <a:t>ij</a:t>
            </a:r>
            <a:r>
              <a:rPr lang="en-US" altLang="pt-BR" sz="2000" baseline="30000"/>
              <a:t>(k-1)</a:t>
            </a:r>
            <a:r>
              <a:rPr lang="en-US" altLang="pt-BR" sz="2000"/>
              <a:t>, d</a:t>
            </a:r>
            <a:r>
              <a:rPr lang="en-US" altLang="pt-BR" sz="2000" baseline="-25000"/>
              <a:t>ik</a:t>
            </a:r>
            <a:r>
              <a:rPr lang="en-US" altLang="pt-BR" sz="2000" baseline="30000"/>
              <a:t>(k-1) </a:t>
            </a:r>
            <a:r>
              <a:rPr lang="en-US" altLang="pt-BR" sz="2000"/>
              <a:t>+ d</a:t>
            </a:r>
            <a:r>
              <a:rPr lang="en-US" altLang="pt-BR" sz="2000" baseline="-25000"/>
              <a:t>kj</a:t>
            </a:r>
            <a:r>
              <a:rPr lang="en-US" altLang="pt-BR" sz="2000" baseline="30000"/>
              <a:t>(k-1)</a:t>
            </a:r>
            <a:r>
              <a:rPr lang="en-US" altLang="pt-BR" sz="2000"/>
              <a:t>)</a:t>
            </a:r>
            <a:r>
              <a:rPr lang="en-US" altLang="pt-BR"/>
              <a:t> 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return</a:t>
            </a:r>
            <a:r>
              <a:rPr lang="en-US" altLang="pt-BR" sz="2000"/>
              <a:t> D</a:t>
            </a:r>
            <a:r>
              <a:rPr lang="en-US" altLang="pt-BR" sz="2000" baseline="30000"/>
              <a:t>(n)</a:t>
            </a:r>
            <a:r>
              <a:rPr lang="en-US" altLang="pt-BR" sz="20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52C2FAE2-0B70-BB15-F5DA-021F5FC7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3 </a:t>
            </a:r>
            <a:r>
              <a:rPr lang="en-US" altLang="pt-BR"/>
              <a:t>=</a:t>
            </a:r>
          </a:p>
        </p:txBody>
      </p:sp>
      <p:grpSp>
        <p:nvGrpSpPr>
          <p:cNvPr id="17410" name="Group 2">
            <a:extLst>
              <a:ext uri="{FF2B5EF4-FFF2-40B4-BE49-F238E27FC236}">
                <a16:creationId xmlns:a16="http://schemas.microsoft.com/office/drawing/2014/main" id="{55E6E3A4-42B1-E03C-6F71-0C36E6E163E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876800"/>
            <a:ext cx="2662238" cy="1754188"/>
            <a:chOff x="720" y="3072"/>
            <a:chExt cx="1677" cy="1105"/>
          </a:xfrm>
        </p:grpSpPr>
        <p:grpSp>
          <p:nvGrpSpPr>
            <p:cNvPr id="17411" name="Group 3">
              <a:extLst>
                <a:ext uri="{FF2B5EF4-FFF2-40B4-BE49-F238E27FC236}">
                  <a16:creationId xmlns:a16="http://schemas.microsoft.com/office/drawing/2014/main" id="{9A29FD03-E3F7-5451-C3DD-F490AFF27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312"/>
              <a:ext cx="1437" cy="861"/>
              <a:chOff x="960" y="3312"/>
              <a:chExt cx="1437" cy="861"/>
            </a:xfrm>
          </p:grpSpPr>
          <p:sp>
            <p:nvSpPr>
              <p:cNvPr id="17412" name="Rectangle 4">
                <a:extLst>
                  <a:ext uri="{FF2B5EF4-FFF2-40B4-BE49-F238E27FC236}">
                    <a16:creationId xmlns:a16="http://schemas.microsoft.com/office/drawing/2014/main" id="{5B7C9696-3606-BB4A-B95B-41112407D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7413" name="Rectangle 5">
                <a:extLst>
                  <a:ext uri="{FF2B5EF4-FFF2-40B4-BE49-F238E27FC236}">
                    <a16:creationId xmlns:a16="http://schemas.microsoft.com/office/drawing/2014/main" id="{C8AF1D9B-6911-E195-6CF0-780B10725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3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7414" name="Rectangle 6">
                <a:extLst>
                  <a:ext uri="{FF2B5EF4-FFF2-40B4-BE49-F238E27FC236}">
                    <a16:creationId xmlns:a16="http://schemas.microsoft.com/office/drawing/2014/main" id="{536F8AF2-A2A2-104C-A47C-0DBFB137F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17415" name="Rectangle 7">
                <a:extLst>
                  <a:ext uri="{FF2B5EF4-FFF2-40B4-BE49-F238E27FC236}">
                    <a16:creationId xmlns:a16="http://schemas.microsoft.com/office/drawing/2014/main" id="{8C1ABA0C-6B1C-1677-B39D-7144B43D9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6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7416" name="Rectangle 8">
                <a:extLst>
                  <a:ext uri="{FF2B5EF4-FFF2-40B4-BE49-F238E27FC236}">
                    <a16:creationId xmlns:a16="http://schemas.microsoft.com/office/drawing/2014/main" id="{82302DCC-2AD0-69D8-D6BA-C9AF7DD75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6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7417" name="Rectangle 9">
                <a:extLst>
                  <a:ext uri="{FF2B5EF4-FFF2-40B4-BE49-F238E27FC236}">
                    <a16:creationId xmlns:a16="http://schemas.microsoft.com/office/drawing/2014/main" id="{A7567711-AC4E-402D-538E-AAD7A89B0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6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17418" name="Rectangle 10">
                <a:extLst>
                  <a:ext uri="{FF2B5EF4-FFF2-40B4-BE49-F238E27FC236}">
                    <a16:creationId xmlns:a16="http://schemas.microsoft.com/office/drawing/2014/main" id="{C5A84346-4CBA-7965-31A4-C4375D67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8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-1</a:t>
                </a:r>
              </a:p>
            </p:txBody>
          </p:sp>
          <p:sp>
            <p:nvSpPr>
              <p:cNvPr id="17419" name="Rectangle 11">
                <a:extLst>
                  <a:ext uri="{FF2B5EF4-FFF2-40B4-BE49-F238E27FC236}">
                    <a16:creationId xmlns:a16="http://schemas.microsoft.com/office/drawing/2014/main" id="{DDC1F7E2-4F53-A112-1DA6-D2E78E17E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8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17420" name="Rectangle 12">
                <a:extLst>
                  <a:ext uri="{FF2B5EF4-FFF2-40B4-BE49-F238E27FC236}">
                    <a16:creationId xmlns:a16="http://schemas.microsoft.com/office/drawing/2014/main" id="{7B007190-50B8-4FA8-F354-CA3F4D3C8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8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17421" name="Text Box 13">
              <a:extLst>
                <a:ext uri="{FF2B5EF4-FFF2-40B4-BE49-F238E27FC236}">
                  <a16:creationId xmlns:a16="http://schemas.microsoft.com/office/drawing/2014/main" id="{0981BF4D-F07C-DA00-1974-D4C68AD9D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7422" name="Text Box 14">
              <a:extLst>
                <a:ext uri="{FF2B5EF4-FFF2-40B4-BE49-F238E27FC236}">
                  <a16:creationId xmlns:a16="http://schemas.microsoft.com/office/drawing/2014/main" id="{11B80C00-B9AB-B38E-BEAB-41FFDCA3E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F4FFD0DC-85B4-51EF-C5F4-80C7F3694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30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17424" name="Text Box 16">
              <a:extLst>
                <a:ext uri="{FF2B5EF4-FFF2-40B4-BE49-F238E27FC236}">
                  <a16:creationId xmlns:a16="http://schemas.microsoft.com/office/drawing/2014/main" id="{757E28DE-DAE0-3B8C-878B-474B9AA4B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1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7425" name="Text Box 17">
              <a:extLst>
                <a:ext uri="{FF2B5EF4-FFF2-40B4-BE49-F238E27FC236}">
                  <a16:creationId xmlns:a16="http://schemas.microsoft.com/office/drawing/2014/main" id="{FD4500A6-DE7C-E836-7DE8-B3BD96438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60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FD95841E-1466-FDFE-75E3-547AB6D0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8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17427" name="Text Box 19">
            <a:extLst>
              <a:ext uri="{FF2B5EF4-FFF2-40B4-BE49-F238E27FC236}">
                <a16:creationId xmlns:a16="http://schemas.microsoft.com/office/drawing/2014/main" id="{4C95FF73-078D-A52B-B20C-84E1E432C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4275138"/>
            <a:ext cx="4648200" cy="227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D</a:t>
            </a:r>
            <a:r>
              <a:rPr lang="en-US" altLang="pt-BR" sz="2000" baseline="30000">
                <a:latin typeface="Arial" panose="020B0604020202020204" pitchFamily="34" charset="0"/>
              </a:rPr>
              <a:t>3</a:t>
            </a:r>
            <a:r>
              <a:rPr lang="en-US" altLang="pt-BR" sz="2000">
                <a:latin typeface="Arial" panose="020B0604020202020204" pitchFamily="34" charset="0"/>
              </a:rPr>
              <a:t>[1,2] = min(D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[1,2], D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[1,3]+D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[3,2] 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	= min (4, 5+(-3)) = 2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D</a:t>
            </a:r>
            <a:r>
              <a:rPr lang="en-US" altLang="pt-BR" sz="2000" baseline="30000">
                <a:latin typeface="Arial" panose="020B0604020202020204" pitchFamily="34" charset="0"/>
              </a:rPr>
              <a:t>3</a:t>
            </a:r>
            <a:r>
              <a:rPr lang="en-US" altLang="pt-BR" sz="2000">
                <a:latin typeface="Arial" panose="020B0604020202020204" pitchFamily="34" charset="0"/>
              </a:rPr>
              <a:t>[2,1] = min(D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[2,1], D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[2,3]+D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[3,1] 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	= min (2, 7+ (-1))  = 2</a:t>
            </a:r>
          </a:p>
        </p:txBody>
      </p:sp>
      <p:sp>
        <p:nvSpPr>
          <p:cNvPr id="17428" name="Text Box 20">
            <a:extLst>
              <a:ext uri="{FF2B5EF4-FFF2-40B4-BE49-F238E27FC236}">
                <a16:creationId xmlns:a16="http://schemas.microsoft.com/office/drawing/2014/main" id="{B5D99A4C-9589-DED9-AD26-1E900AF29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3462338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2 </a:t>
            </a:r>
            <a:r>
              <a:rPr lang="en-US" altLang="pt-BR"/>
              <a:t>=</a:t>
            </a:r>
          </a:p>
        </p:txBody>
      </p:sp>
      <p:grpSp>
        <p:nvGrpSpPr>
          <p:cNvPr id="17429" name="Group 21">
            <a:extLst>
              <a:ext uri="{FF2B5EF4-FFF2-40B4-BE49-F238E27FC236}">
                <a16:creationId xmlns:a16="http://schemas.microsoft.com/office/drawing/2014/main" id="{B296419D-89E6-8F8C-FF3C-B03162C7890A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2649538"/>
            <a:ext cx="2662238" cy="1754187"/>
            <a:chOff x="688" y="1669"/>
            <a:chExt cx="1677" cy="1105"/>
          </a:xfrm>
        </p:grpSpPr>
        <p:grpSp>
          <p:nvGrpSpPr>
            <p:cNvPr id="17430" name="Group 22">
              <a:extLst>
                <a:ext uri="{FF2B5EF4-FFF2-40B4-BE49-F238E27FC236}">
                  <a16:creationId xmlns:a16="http://schemas.microsoft.com/office/drawing/2014/main" id="{EBD3ACBE-BF17-1BB1-9709-E47CF0F5E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" y="1909"/>
              <a:ext cx="1437" cy="861"/>
              <a:chOff x="928" y="1909"/>
              <a:chExt cx="1437" cy="861"/>
            </a:xfrm>
          </p:grpSpPr>
          <p:sp>
            <p:nvSpPr>
              <p:cNvPr id="17431" name="Rectangle 23">
                <a:extLst>
                  <a:ext uri="{FF2B5EF4-FFF2-40B4-BE49-F238E27FC236}">
                    <a16:creationId xmlns:a16="http://schemas.microsoft.com/office/drawing/2014/main" id="{AFCB5D4F-E84E-43A5-B965-515AA8F16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190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17432" name="Rectangle 24">
                <a:extLst>
                  <a:ext uri="{FF2B5EF4-FFF2-40B4-BE49-F238E27FC236}">
                    <a16:creationId xmlns:a16="http://schemas.microsoft.com/office/drawing/2014/main" id="{740123EA-2E81-FBC1-1583-A77163C22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190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7433" name="Rectangle 25">
                <a:extLst>
                  <a:ext uri="{FF2B5EF4-FFF2-40B4-BE49-F238E27FC236}">
                    <a16:creationId xmlns:a16="http://schemas.microsoft.com/office/drawing/2014/main" id="{D0389421-749F-2688-6F7F-7661A929E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190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17434" name="Rectangle 26">
                <a:extLst>
                  <a:ext uri="{FF2B5EF4-FFF2-40B4-BE49-F238E27FC236}">
                    <a16:creationId xmlns:a16="http://schemas.microsoft.com/office/drawing/2014/main" id="{064DE56E-1EC1-CE83-3536-23F7F3A33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21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7435" name="Rectangle 27">
                <a:extLst>
                  <a:ext uri="{FF2B5EF4-FFF2-40B4-BE49-F238E27FC236}">
                    <a16:creationId xmlns:a16="http://schemas.microsoft.com/office/drawing/2014/main" id="{0E2E32EF-DFE6-626F-289A-55B86C2E1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1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7436" name="Rectangle 28">
                <a:extLst>
                  <a:ext uri="{FF2B5EF4-FFF2-40B4-BE49-F238E27FC236}">
                    <a16:creationId xmlns:a16="http://schemas.microsoft.com/office/drawing/2014/main" id="{A568410D-2809-6662-B433-AA4BD47CB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21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17437" name="Rectangle 29">
                <a:extLst>
                  <a:ext uri="{FF2B5EF4-FFF2-40B4-BE49-F238E27FC236}">
                    <a16:creationId xmlns:a16="http://schemas.microsoft.com/office/drawing/2014/main" id="{04DBB3D2-AA8C-66F0-3ED3-D0E5D8901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24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-1</a:t>
                </a:r>
              </a:p>
            </p:txBody>
          </p:sp>
          <p:sp>
            <p:nvSpPr>
              <p:cNvPr id="17438" name="Rectangle 30">
                <a:extLst>
                  <a:ext uri="{FF2B5EF4-FFF2-40B4-BE49-F238E27FC236}">
                    <a16:creationId xmlns:a16="http://schemas.microsoft.com/office/drawing/2014/main" id="{D52DCF1E-D80E-2855-C69F-2B5B904CC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4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17439" name="Rectangle 31">
                <a:extLst>
                  <a:ext uri="{FF2B5EF4-FFF2-40B4-BE49-F238E27FC236}">
                    <a16:creationId xmlns:a16="http://schemas.microsoft.com/office/drawing/2014/main" id="{CB311937-23A9-A223-26B0-0A76A72F8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24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17440" name="Text Box 32">
              <a:extLst>
                <a:ext uri="{FF2B5EF4-FFF2-40B4-BE49-F238E27FC236}">
                  <a16:creationId xmlns:a16="http://schemas.microsoft.com/office/drawing/2014/main" id="{8EC88066-DD6F-F9B9-F1F7-C4B2C4105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166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7441" name="Text Box 33">
              <a:extLst>
                <a:ext uri="{FF2B5EF4-FFF2-40B4-BE49-F238E27FC236}">
                  <a16:creationId xmlns:a16="http://schemas.microsoft.com/office/drawing/2014/main" id="{FD78A061-B771-8FBE-0E16-F9A5CC6C9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6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7442" name="Text Box 34">
              <a:extLst>
                <a:ext uri="{FF2B5EF4-FFF2-40B4-BE49-F238E27FC236}">
                  <a16:creationId xmlns:a16="http://schemas.microsoft.com/office/drawing/2014/main" id="{5FF1F0FB-1AB7-8B19-F058-E4953AA25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166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17443" name="Text Box 35">
              <a:extLst>
                <a:ext uri="{FF2B5EF4-FFF2-40B4-BE49-F238E27FC236}">
                  <a16:creationId xmlns:a16="http://schemas.microsoft.com/office/drawing/2014/main" id="{9FEDCEA6-CCEC-FA6B-C09A-EF1A20AEF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190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7444" name="Text Box 36">
              <a:extLst>
                <a:ext uri="{FF2B5EF4-FFF2-40B4-BE49-F238E27FC236}">
                  <a16:creationId xmlns:a16="http://schemas.microsoft.com/office/drawing/2014/main" id="{DA07922A-F439-5876-CCB6-42306ED3B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219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7445" name="Text Box 37">
              <a:extLst>
                <a:ext uri="{FF2B5EF4-FFF2-40B4-BE49-F238E27FC236}">
                  <a16:creationId xmlns:a16="http://schemas.microsoft.com/office/drawing/2014/main" id="{90798638-B030-79D5-C658-1F0357575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248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17446" name="Text Box 38">
            <a:extLst>
              <a:ext uri="{FF2B5EF4-FFF2-40B4-BE49-F238E27FC236}">
                <a16:creationId xmlns:a16="http://schemas.microsoft.com/office/drawing/2014/main" id="{3899CDED-CAB1-2F02-E918-5EFB6A03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3" y="2649538"/>
            <a:ext cx="2454275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k = 3</a:t>
            </a:r>
            <a:b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Vertices 1, 2, 3 can be intermediate</a:t>
            </a:r>
          </a:p>
        </p:txBody>
      </p:sp>
      <p:grpSp>
        <p:nvGrpSpPr>
          <p:cNvPr id="17447" name="Group 39">
            <a:extLst>
              <a:ext uri="{FF2B5EF4-FFF2-40B4-BE49-F238E27FC236}">
                <a16:creationId xmlns:a16="http://schemas.microsoft.com/office/drawing/2014/main" id="{E6FCA839-0357-E6DE-D2B4-148D40B07349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211138"/>
            <a:ext cx="1920875" cy="1595437"/>
            <a:chOff x="3788" y="133"/>
            <a:chExt cx="1210" cy="1005"/>
          </a:xfrm>
        </p:grpSpPr>
        <p:grpSp>
          <p:nvGrpSpPr>
            <p:cNvPr id="17448" name="Group 40">
              <a:extLst>
                <a:ext uri="{FF2B5EF4-FFF2-40B4-BE49-F238E27FC236}">
                  <a16:creationId xmlns:a16="http://schemas.microsoft.com/office/drawing/2014/main" id="{22AEAF33-4FC7-E743-499B-7A45A9775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" y="133"/>
              <a:ext cx="1151" cy="1005"/>
              <a:chOff x="3847" y="133"/>
              <a:chExt cx="1151" cy="1005"/>
            </a:xfrm>
          </p:grpSpPr>
          <p:sp>
            <p:nvSpPr>
              <p:cNvPr id="17449" name="Oval 41">
                <a:extLst>
                  <a:ext uri="{FF2B5EF4-FFF2-40B4-BE49-F238E27FC236}">
                    <a16:creationId xmlns:a16="http://schemas.microsoft.com/office/drawing/2014/main" id="{BF2F7BA6-268D-8C94-EC74-4DF45B11E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3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7450" name="Oval 42">
                <a:extLst>
                  <a:ext uri="{FF2B5EF4-FFF2-40B4-BE49-F238E27FC236}">
                    <a16:creationId xmlns:a16="http://schemas.microsoft.com/office/drawing/2014/main" id="{94C9C5E9-318C-7180-5576-8C6D893B1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86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7451" name="Oval 43">
                <a:extLst>
                  <a:ext uri="{FF2B5EF4-FFF2-40B4-BE49-F238E27FC236}">
                    <a16:creationId xmlns:a16="http://schemas.microsoft.com/office/drawing/2014/main" id="{F55698AF-699B-DF8A-7BC2-8E47E03E8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481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cxnSp>
            <p:nvCxnSpPr>
              <p:cNvPr id="17452" name="AutoShape 44">
                <a:extLst>
                  <a:ext uri="{FF2B5EF4-FFF2-40B4-BE49-F238E27FC236}">
                    <a16:creationId xmlns:a16="http://schemas.microsoft.com/office/drawing/2014/main" id="{38CE30CD-5C4B-183C-1E47-3227C794EE29}"/>
                  </a:ext>
                </a:extLst>
              </p:cNvPr>
              <p:cNvCxnSpPr>
                <a:cxnSpLocks noChangeShapeType="1"/>
                <a:stCxn id="17449" idx="7"/>
                <a:endCxn id="17451" idx="1"/>
              </p:cNvCxnSpPr>
              <p:nvPr/>
            </p:nvCxnSpPr>
            <p:spPr bwMode="auto">
              <a:xfrm>
                <a:off x="4217" y="173"/>
                <a:ext cx="501" cy="347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53" name="AutoShape 45">
                <a:extLst>
                  <a:ext uri="{FF2B5EF4-FFF2-40B4-BE49-F238E27FC236}">
                    <a16:creationId xmlns:a16="http://schemas.microsoft.com/office/drawing/2014/main" id="{0DA24EE0-BEB0-57F3-4874-2C239335855E}"/>
                  </a:ext>
                </a:extLst>
              </p:cNvPr>
              <p:cNvCxnSpPr>
                <a:cxnSpLocks noChangeShapeType="1"/>
                <a:stCxn id="17451" idx="3"/>
                <a:endCxn id="17450" idx="5"/>
              </p:cNvCxnSpPr>
              <p:nvPr/>
            </p:nvCxnSpPr>
            <p:spPr bwMode="auto">
              <a:xfrm flipH="1">
                <a:off x="4144" y="717"/>
                <a:ext cx="573" cy="38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54" name="AutoShape 46">
                <a:extLst>
                  <a:ext uri="{FF2B5EF4-FFF2-40B4-BE49-F238E27FC236}">
                    <a16:creationId xmlns:a16="http://schemas.microsoft.com/office/drawing/2014/main" id="{FE872F57-21E0-78BC-CB54-BB72BAAA5119}"/>
                  </a:ext>
                </a:extLst>
              </p:cNvPr>
              <p:cNvCxnSpPr>
                <a:cxnSpLocks noChangeShapeType="1"/>
                <a:stCxn id="17450" idx="2"/>
                <a:endCxn id="17449" idx="2"/>
              </p:cNvCxnSpPr>
              <p:nvPr/>
            </p:nvCxnSpPr>
            <p:spPr bwMode="auto">
              <a:xfrm flipV="1">
                <a:off x="3863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55" name="AutoShape 47">
                <a:extLst>
                  <a:ext uri="{FF2B5EF4-FFF2-40B4-BE49-F238E27FC236}">
                    <a16:creationId xmlns:a16="http://schemas.microsoft.com/office/drawing/2014/main" id="{8DA90315-A301-B035-DA8E-383011F39220}"/>
                  </a:ext>
                </a:extLst>
              </p:cNvPr>
              <p:cNvCxnSpPr>
                <a:cxnSpLocks noChangeShapeType="1"/>
                <a:stCxn id="17450" idx="6"/>
                <a:endCxn id="17449" idx="6"/>
              </p:cNvCxnSpPr>
              <p:nvPr/>
            </p:nvCxnSpPr>
            <p:spPr bwMode="auto">
              <a:xfrm flipV="1">
                <a:off x="4192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456" name="Text Box 48">
              <a:extLst>
                <a:ext uri="{FF2B5EF4-FFF2-40B4-BE49-F238E27FC236}">
                  <a16:creationId xmlns:a16="http://schemas.microsoft.com/office/drawing/2014/main" id="{642EE5C4-C46E-4995-6E43-F269FD4F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8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5</a:t>
              </a:r>
            </a:p>
          </p:txBody>
        </p:sp>
        <p:sp>
          <p:nvSpPr>
            <p:cNvPr id="17457" name="Text Box 49">
              <a:extLst>
                <a:ext uri="{FF2B5EF4-FFF2-40B4-BE49-F238E27FC236}">
                  <a16:creationId xmlns:a16="http://schemas.microsoft.com/office/drawing/2014/main" id="{A74C176C-A7BA-E992-0067-E632D975A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95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-3</a:t>
              </a:r>
            </a:p>
          </p:txBody>
        </p:sp>
        <p:sp>
          <p:nvSpPr>
            <p:cNvPr id="17458" name="Text Box 50">
              <a:extLst>
                <a:ext uri="{FF2B5EF4-FFF2-40B4-BE49-F238E27FC236}">
                  <a16:creationId xmlns:a16="http://schemas.microsoft.com/office/drawing/2014/main" id="{23C416A2-5282-E91F-92C4-3D944FBB4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56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17459" name="Text Box 51">
              <a:extLst>
                <a:ext uri="{FF2B5EF4-FFF2-40B4-BE49-F238E27FC236}">
                  <a16:creationId xmlns:a16="http://schemas.microsoft.com/office/drawing/2014/main" id="{30415CF0-4B09-CED5-CBE5-D284123C5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5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</p:grpSp>
      <p:sp>
        <p:nvSpPr>
          <p:cNvPr id="17460" name="Text Box 52">
            <a:extLst>
              <a:ext uri="{FF2B5EF4-FFF2-40B4-BE49-F238E27FC236}">
                <a16:creationId xmlns:a16="http://schemas.microsoft.com/office/drawing/2014/main" id="{D9EB911E-6B89-7733-CA2F-A2FE461D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8100"/>
            <a:ext cx="3965575" cy="2339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n := rows[D];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D</a:t>
            </a:r>
            <a:r>
              <a:rPr lang="en-US" altLang="pt-BR" sz="2000" baseline="30000"/>
              <a:t>(0)</a:t>
            </a:r>
            <a:r>
              <a:rPr lang="en-US" altLang="pt-BR" sz="2000"/>
              <a:t> := W;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for</a:t>
            </a:r>
            <a:r>
              <a:rPr lang="en-US" altLang="pt-BR" sz="2000"/>
              <a:t> k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for</a:t>
            </a:r>
            <a:r>
              <a:rPr lang="en-US" altLang="pt-BR" sz="2000"/>
              <a:t> i :=1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for</a:t>
            </a:r>
            <a:r>
              <a:rPr lang="en-US" altLang="pt-BR" sz="2000"/>
              <a:t> j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</a:t>
            </a:r>
            <a:r>
              <a:rPr lang="en-US" altLang="pt-BR"/>
              <a:t>d</a:t>
            </a:r>
            <a:r>
              <a:rPr lang="en-US" altLang="pt-BR" baseline="-25000"/>
              <a:t>ij</a:t>
            </a:r>
            <a:r>
              <a:rPr lang="en-US" altLang="pt-BR" baseline="30000"/>
              <a:t>(k)</a:t>
            </a:r>
            <a:r>
              <a:rPr lang="en-US" altLang="pt-BR">
                <a:solidFill>
                  <a:srgbClr val="1F497D"/>
                </a:solidFill>
              </a:rPr>
              <a:t> </a:t>
            </a:r>
            <a:r>
              <a:rPr lang="en-US" altLang="pt-BR" sz="2000"/>
              <a:t>:= min(d</a:t>
            </a:r>
            <a:r>
              <a:rPr lang="en-US" altLang="pt-BR" sz="2000" baseline="-25000"/>
              <a:t>ij</a:t>
            </a:r>
            <a:r>
              <a:rPr lang="en-US" altLang="pt-BR" sz="2000" baseline="30000"/>
              <a:t>(k-1)</a:t>
            </a:r>
            <a:r>
              <a:rPr lang="en-US" altLang="pt-BR" sz="2000"/>
              <a:t>, d</a:t>
            </a:r>
            <a:r>
              <a:rPr lang="en-US" altLang="pt-BR" sz="2000" baseline="-25000"/>
              <a:t>ik</a:t>
            </a:r>
            <a:r>
              <a:rPr lang="en-US" altLang="pt-BR" sz="2000" baseline="30000"/>
              <a:t>(k-1) </a:t>
            </a:r>
            <a:r>
              <a:rPr lang="en-US" altLang="pt-BR" sz="2000"/>
              <a:t>+ d</a:t>
            </a:r>
            <a:r>
              <a:rPr lang="en-US" altLang="pt-BR" sz="2000" baseline="-25000"/>
              <a:t>kj</a:t>
            </a:r>
            <a:r>
              <a:rPr lang="en-US" altLang="pt-BR" sz="2000" baseline="30000"/>
              <a:t>(k-1)</a:t>
            </a:r>
            <a:r>
              <a:rPr lang="en-US" altLang="pt-BR" sz="2000"/>
              <a:t>)</a:t>
            </a:r>
            <a:r>
              <a:rPr lang="en-US" altLang="pt-BR"/>
              <a:t> 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return</a:t>
            </a:r>
            <a:r>
              <a:rPr lang="en-US" altLang="pt-BR" sz="2000"/>
              <a:t> D</a:t>
            </a:r>
            <a:r>
              <a:rPr lang="en-US" altLang="pt-BR" sz="2000" baseline="30000"/>
              <a:t>(n)</a:t>
            </a:r>
            <a:r>
              <a:rPr lang="en-US" altLang="pt-BR" sz="20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106494E3-68BB-37EB-2943-6545A9B30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Predecessor Matrix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780C6237-0766-D85A-44E2-9AE600178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4DCF4793-4ED2-42DB-B98B-D8BEFFE580C3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857AC81D-C0AC-C783-5C2E-BB81985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1162050"/>
            <a:ext cx="76835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Let </a:t>
            </a:r>
            <a:r>
              <a:rPr lang="en-US" altLang="pt-BR">
                <a:solidFill>
                  <a:srgbClr val="1F497D"/>
                </a:solidFill>
              </a:rPr>
              <a:t>π</a:t>
            </a:r>
            <a:r>
              <a:rPr lang="en-US" altLang="pt-BR" baseline="-25000">
                <a:solidFill>
                  <a:srgbClr val="1F497D"/>
                </a:solidFill>
              </a:rPr>
              <a:t>ij</a:t>
            </a:r>
            <a:r>
              <a:rPr lang="en-US" altLang="pt-BR" baseline="30000">
                <a:solidFill>
                  <a:srgbClr val="1F497D"/>
                </a:solidFill>
              </a:rPr>
              <a:t>(k)</a:t>
            </a:r>
            <a:r>
              <a:rPr lang="en-US" altLang="pt-BR"/>
              <a:t> = predecessor of vertex j on SP from vertex i with all</a:t>
            </a:r>
          </a:p>
          <a:p>
            <a:pPr>
              <a:buClrTx/>
              <a:buFontTx/>
              <a:buNone/>
            </a:pPr>
            <a:r>
              <a:rPr lang="en-US" altLang="pt-BR"/>
              <a:t>                 intermediate vertices in {1, 2, …, k}. 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BAEAA2BE-E699-5261-2C3E-C5D59B1F0ABC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2136775"/>
            <a:ext cx="5665787" cy="1971675"/>
            <a:chOff x="609" y="1346"/>
            <a:chExt cx="3569" cy="1242"/>
          </a:xfrm>
        </p:grpSpPr>
        <p:grpSp>
          <p:nvGrpSpPr>
            <p:cNvPr id="18437" name="Group 5">
              <a:extLst>
                <a:ext uri="{FF2B5EF4-FFF2-40B4-BE49-F238E27FC236}">
                  <a16:creationId xmlns:a16="http://schemas.microsoft.com/office/drawing/2014/main" id="{540E432E-E8D7-2B6D-89F6-F6280BBD2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1960"/>
              <a:ext cx="2622" cy="582"/>
              <a:chOff x="1297" y="1960"/>
              <a:chExt cx="2622" cy="582"/>
            </a:xfrm>
          </p:grpSpPr>
          <p:sp>
            <p:nvSpPr>
              <p:cNvPr id="18438" name="Text Box 6">
                <a:extLst>
                  <a:ext uri="{FF2B5EF4-FFF2-40B4-BE49-F238E27FC236}">
                    <a16:creationId xmlns:a16="http://schemas.microsoft.com/office/drawing/2014/main" id="{9A642BE2-B783-866C-FA43-06AD119AA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3" y="1960"/>
                <a:ext cx="2496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d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</a:t>
                </a:r>
                <a:r>
                  <a:rPr lang="en-US" altLang="pt-BR">
                    <a:latin typeface="Symbol" panose="05050102010706020507" pitchFamily="18" charset="2"/>
                  </a:rPr>
                  <a:t></a:t>
                </a:r>
                <a:r>
                  <a:rPr lang="en-US" altLang="pt-BR"/>
                  <a:t>  d</a:t>
                </a:r>
                <a:r>
                  <a:rPr lang="en-US" altLang="pt-BR" baseline="-25000"/>
                  <a:t>ik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+ d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18439" name="AutoShape 7">
                <a:extLst>
                  <a:ext uri="{FF2B5EF4-FFF2-40B4-BE49-F238E27FC236}">
                    <a16:creationId xmlns:a16="http://schemas.microsoft.com/office/drawing/2014/main" id="{042738C4-5FE8-19B8-8D5E-93AEB378A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7" y="2014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E3AC56E7-441E-3E1B-518C-87EE1D40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2099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(k)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grpSp>
          <p:nvGrpSpPr>
            <p:cNvPr id="18441" name="Group 9">
              <a:extLst>
                <a:ext uri="{FF2B5EF4-FFF2-40B4-BE49-F238E27FC236}">
                  <a16:creationId xmlns:a16="http://schemas.microsoft.com/office/drawing/2014/main" id="{E1D92407-C6A2-6F9B-3C75-01C4286AD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" y="1415"/>
              <a:ext cx="2118" cy="551"/>
              <a:chOff x="1306" y="1415"/>
              <a:chExt cx="2118" cy="551"/>
            </a:xfrm>
          </p:grpSpPr>
          <p:sp>
            <p:nvSpPr>
              <p:cNvPr id="18442" name="Text Box 10">
                <a:extLst>
                  <a:ext uri="{FF2B5EF4-FFF2-40B4-BE49-F238E27FC236}">
                    <a16:creationId xmlns:a16="http://schemas.microsoft.com/office/drawing/2014/main" id="{938FF56A-3E1F-41EA-BC95-261ACD933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2" y="1415"/>
                <a:ext cx="1992" cy="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NIL  </a:t>
                </a:r>
                <a:r>
                  <a:rPr lang="en-US" altLang="pt-BR" baseline="30000"/>
                  <a:t>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i = j or w</a:t>
                </a:r>
                <a:r>
                  <a:rPr lang="en-US" altLang="pt-BR" baseline="-25000"/>
                  <a:t>ij</a:t>
                </a:r>
                <a:r>
                  <a:rPr lang="en-US" altLang="pt-BR"/>
                  <a:t> = </a:t>
                </a:r>
                <a:r>
                  <a:rPr lang="en-US" altLang="pt-BR">
                    <a:latin typeface="Symbol" panose="05050102010706020507" pitchFamily="18" charset="2"/>
                  </a:rPr>
                  <a:t>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i        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18443" name="AutoShape 11">
                <a:extLst>
                  <a:ext uri="{FF2B5EF4-FFF2-40B4-BE49-F238E27FC236}">
                    <a16:creationId xmlns:a16="http://schemas.microsoft.com/office/drawing/2014/main" id="{67A36037-C7B5-9AB1-5363-ADB2A93E7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" y="1469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8444" name="Rectangle 12">
              <a:extLst>
                <a:ext uri="{FF2B5EF4-FFF2-40B4-BE49-F238E27FC236}">
                  <a16:creationId xmlns:a16="http://schemas.microsoft.com/office/drawing/2014/main" id="{BD60D5E4-1D5F-798C-7451-AAF30EAF1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554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(0)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sp>
          <p:nvSpPr>
            <p:cNvPr id="18445" name="Rectangle 13">
              <a:extLst>
                <a:ext uri="{FF2B5EF4-FFF2-40B4-BE49-F238E27FC236}">
                  <a16:creationId xmlns:a16="http://schemas.microsoft.com/office/drawing/2014/main" id="{2CCEDBCA-319B-B634-05EB-F6FF7733C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1346"/>
              <a:ext cx="3569" cy="1242"/>
            </a:xfrm>
            <a:prstGeom prst="rect">
              <a:avLst/>
            </a:prstGeom>
            <a:noFill/>
            <a:ln w="28440" cap="sq">
              <a:solidFill>
                <a:srgbClr val="1F49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8446" name="Text Box 14">
            <a:extLst>
              <a:ext uri="{FF2B5EF4-FFF2-40B4-BE49-F238E27FC236}">
                <a16:creationId xmlns:a16="http://schemas.microsoft.com/office/drawing/2014/main" id="{A3EC5181-4439-1D63-A517-C4C91A6DB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921250"/>
            <a:ext cx="7199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u="sng">
                <a:solidFill>
                  <a:srgbClr val="CC0000"/>
                </a:solidFill>
              </a:rPr>
              <a:t>Exercise:</a:t>
            </a:r>
            <a:r>
              <a:rPr lang="en-US" altLang="pt-BR">
                <a:solidFill>
                  <a:srgbClr val="CC0000"/>
                </a:solidFill>
              </a:rPr>
              <a:t> Add computation of </a:t>
            </a:r>
            <a:r>
              <a:rPr lang="en-US" altLang="pt-BR">
                <a:solidFill>
                  <a:srgbClr val="CC0000"/>
                </a:solidFill>
                <a:latin typeface="Symbol" panose="05050102010706020507" pitchFamily="18" charset="2"/>
              </a:rPr>
              <a:t></a:t>
            </a:r>
            <a:r>
              <a:rPr lang="en-US" altLang="pt-BR">
                <a:solidFill>
                  <a:srgbClr val="CC0000"/>
                </a:solidFill>
              </a:rPr>
              <a:t> matrix to the algorithm.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D3220C8C-FAEF-74BA-D3BF-C62DF936B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/>
              <a:t>Floyd</a:t>
            </a:r>
            <a:r>
              <a:rPr lang="ja-JP" altLang="pt-BR" sz="1400"/>
              <a:t>’</a:t>
            </a:r>
            <a:r>
              <a:rPr lang="en-US" altLang="pt-BR" sz="1400"/>
              <a:t>s Algorithm </a:t>
            </a:r>
            <a:fld id="{855008EF-3A25-4323-9720-7FDDD2E655B0}" type="slidenum">
              <a:rPr lang="en-US" altLang="pt-BR" sz="1400"/>
              <a:pPr>
                <a:buClrTx/>
                <a:buFontTx/>
                <a:buNone/>
              </a:pPr>
              <a:t>16</a:t>
            </a:fld>
            <a:endParaRPr lang="en-US" altLang="pt-BR" sz="1400"/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384A9FE2-1238-2CD3-96B0-6CC596C6F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4876800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1 </a:t>
            </a:r>
            <a:r>
              <a:rPr lang="en-US" altLang="pt-BR"/>
              <a:t>=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40EE6A96-F460-1581-2BCF-2B451499126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267200"/>
            <a:ext cx="2662238" cy="1754188"/>
            <a:chOff x="480" y="2688"/>
            <a:chExt cx="1677" cy="1105"/>
          </a:xfrm>
        </p:grpSpPr>
        <p:grpSp>
          <p:nvGrpSpPr>
            <p:cNvPr id="19460" name="Group 4">
              <a:extLst>
                <a:ext uri="{FF2B5EF4-FFF2-40B4-BE49-F238E27FC236}">
                  <a16:creationId xmlns:a16="http://schemas.microsoft.com/office/drawing/2014/main" id="{92D40457-D41F-A02F-C6CE-7B7E11C9A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28"/>
              <a:ext cx="1437" cy="861"/>
              <a:chOff x="720" y="2928"/>
              <a:chExt cx="1437" cy="861"/>
            </a:xfrm>
          </p:grpSpPr>
          <p:sp>
            <p:nvSpPr>
              <p:cNvPr id="19461" name="Rectangle 5">
                <a:extLst>
                  <a:ext uri="{FF2B5EF4-FFF2-40B4-BE49-F238E27FC236}">
                    <a16:creationId xmlns:a16="http://schemas.microsoft.com/office/drawing/2014/main" id="{A1714BEB-3AF5-E85E-6508-DD5B9F2B1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19462" name="Rectangle 6">
                <a:extLst>
                  <a:ext uri="{FF2B5EF4-FFF2-40B4-BE49-F238E27FC236}">
                    <a16:creationId xmlns:a16="http://schemas.microsoft.com/office/drawing/2014/main" id="{E25EB238-9CE8-0793-197D-6012AE3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92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9463" name="Rectangle 7">
                <a:extLst>
                  <a:ext uri="{FF2B5EF4-FFF2-40B4-BE49-F238E27FC236}">
                    <a16:creationId xmlns:a16="http://schemas.microsoft.com/office/drawing/2014/main" id="{8970D552-C301-B8A2-8C8F-4A20B6D91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19464" name="Rectangle 8">
                <a:extLst>
                  <a:ext uri="{FF2B5EF4-FFF2-40B4-BE49-F238E27FC236}">
                    <a16:creationId xmlns:a16="http://schemas.microsoft.com/office/drawing/2014/main" id="{643095C1-1DEE-2382-84FB-B10E0A7EE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9465" name="Rectangle 9">
                <a:extLst>
                  <a:ext uri="{FF2B5EF4-FFF2-40B4-BE49-F238E27FC236}">
                    <a16:creationId xmlns:a16="http://schemas.microsoft.com/office/drawing/2014/main" id="{5CB28E5A-A35F-8A76-692D-5FCD54467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21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19466" name="Rectangle 10">
                <a:extLst>
                  <a:ext uri="{FF2B5EF4-FFF2-40B4-BE49-F238E27FC236}">
                    <a16:creationId xmlns:a16="http://schemas.microsoft.com/office/drawing/2014/main" id="{603FB6C7-05B4-C70E-DF40-E68757DA2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19467" name="Rectangle 11">
                <a:extLst>
                  <a:ext uri="{FF2B5EF4-FFF2-40B4-BE49-F238E27FC236}">
                    <a16:creationId xmlns:a16="http://schemas.microsoft.com/office/drawing/2014/main" id="{C01DACFA-A221-6504-FA52-7C613FB78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50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pt-BR" sz="200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9468" name="Rectangle 12">
                <a:extLst>
                  <a:ext uri="{FF2B5EF4-FFF2-40B4-BE49-F238E27FC236}">
                    <a16:creationId xmlns:a16="http://schemas.microsoft.com/office/drawing/2014/main" id="{B5991A4C-C9F7-F8BF-B526-28F912114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0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19469" name="Rectangle 13">
                <a:extLst>
                  <a:ext uri="{FF2B5EF4-FFF2-40B4-BE49-F238E27FC236}">
                    <a16:creationId xmlns:a16="http://schemas.microsoft.com/office/drawing/2014/main" id="{D95C1512-39A8-7402-8149-AF54AE2A7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50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19470" name="Text Box 14">
              <a:extLst>
                <a:ext uri="{FF2B5EF4-FFF2-40B4-BE49-F238E27FC236}">
                  <a16:creationId xmlns:a16="http://schemas.microsoft.com/office/drawing/2014/main" id="{47B0A64D-2255-8ADC-16D8-C4D0CAF78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6E2DB1AD-6794-2EFC-C607-B81732C6D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6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9472" name="Text Box 16">
              <a:extLst>
                <a:ext uri="{FF2B5EF4-FFF2-40B4-BE49-F238E27FC236}">
                  <a16:creationId xmlns:a16="http://schemas.microsoft.com/office/drawing/2014/main" id="{46180A86-D96A-ACB4-E521-9E6ECF7B8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6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19473" name="Text Box 17">
              <a:extLst>
                <a:ext uri="{FF2B5EF4-FFF2-40B4-BE49-F238E27FC236}">
                  <a16:creationId xmlns:a16="http://schemas.microsoft.com/office/drawing/2014/main" id="{8FAC49E8-603A-2C51-DF60-160FC951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2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9F5AE40B-BED3-FA89-BF3F-A24A51D44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21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9475" name="Text Box 19">
              <a:extLst>
                <a:ext uri="{FF2B5EF4-FFF2-40B4-BE49-F238E27FC236}">
                  <a16:creationId xmlns:a16="http://schemas.microsoft.com/office/drawing/2014/main" id="{EB8C263E-9A43-D821-501F-FD177D427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504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grpSp>
        <p:nvGrpSpPr>
          <p:cNvPr id="19476" name="Group 20">
            <a:extLst>
              <a:ext uri="{FF2B5EF4-FFF2-40B4-BE49-F238E27FC236}">
                <a16:creationId xmlns:a16="http://schemas.microsoft.com/office/drawing/2014/main" id="{10631E31-720E-F198-DF3C-A8B58EC3332C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211138"/>
            <a:ext cx="1920875" cy="1595437"/>
            <a:chOff x="3788" y="133"/>
            <a:chExt cx="1210" cy="1005"/>
          </a:xfrm>
        </p:grpSpPr>
        <p:grpSp>
          <p:nvGrpSpPr>
            <p:cNvPr id="19477" name="Group 21">
              <a:extLst>
                <a:ext uri="{FF2B5EF4-FFF2-40B4-BE49-F238E27FC236}">
                  <a16:creationId xmlns:a16="http://schemas.microsoft.com/office/drawing/2014/main" id="{737909DA-6F8D-4431-3F05-1739185726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" y="133"/>
              <a:ext cx="1151" cy="1005"/>
              <a:chOff x="3847" y="133"/>
              <a:chExt cx="1151" cy="1005"/>
            </a:xfrm>
          </p:grpSpPr>
          <p:sp>
            <p:nvSpPr>
              <p:cNvPr id="19478" name="Oval 22">
                <a:extLst>
                  <a:ext uri="{FF2B5EF4-FFF2-40B4-BE49-F238E27FC236}">
                    <a16:creationId xmlns:a16="http://schemas.microsoft.com/office/drawing/2014/main" id="{D2D3FE5C-15B0-83BA-722E-516242B77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3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9479" name="Oval 23">
                <a:extLst>
                  <a:ext uri="{FF2B5EF4-FFF2-40B4-BE49-F238E27FC236}">
                    <a16:creationId xmlns:a16="http://schemas.microsoft.com/office/drawing/2014/main" id="{0DF5A293-4ECE-FC0E-E143-E0BC1EB20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86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9480" name="Oval 24">
                <a:extLst>
                  <a:ext uri="{FF2B5EF4-FFF2-40B4-BE49-F238E27FC236}">
                    <a16:creationId xmlns:a16="http://schemas.microsoft.com/office/drawing/2014/main" id="{5D25E69C-93BF-5A5E-2744-74C1C056B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481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cxnSp>
            <p:nvCxnSpPr>
              <p:cNvPr id="19481" name="AutoShape 25">
                <a:extLst>
                  <a:ext uri="{FF2B5EF4-FFF2-40B4-BE49-F238E27FC236}">
                    <a16:creationId xmlns:a16="http://schemas.microsoft.com/office/drawing/2014/main" id="{B9983DA9-86A0-7E1B-4132-5C8FF9F806B9}"/>
                  </a:ext>
                </a:extLst>
              </p:cNvPr>
              <p:cNvCxnSpPr>
                <a:cxnSpLocks noChangeShapeType="1"/>
                <a:stCxn id="19478" idx="7"/>
                <a:endCxn id="19480" idx="1"/>
              </p:cNvCxnSpPr>
              <p:nvPr/>
            </p:nvCxnSpPr>
            <p:spPr bwMode="auto">
              <a:xfrm>
                <a:off x="4217" y="173"/>
                <a:ext cx="501" cy="347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82" name="AutoShape 26">
                <a:extLst>
                  <a:ext uri="{FF2B5EF4-FFF2-40B4-BE49-F238E27FC236}">
                    <a16:creationId xmlns:a16="http://schemas.microsoft.com/office/drawing/2014/main" id="{12F2F365-E548-8B74-7EC6-820B7E905F8D}"/>
                  </a:ext>
                </a:extLst>
              </p:cNvPr>
              <p:cNvCxnSpPr>
                <a:cxnSpLocks noChangeShapeType="1"/>
                <a:stCxn id="19480" idx="3"/>
                <a:endCxn id="19479" idx="5"/>
              </p:cNvCxnSpPr>
              <p:nvPr/>
            </p:nvCxnSpPr>
            <p:spPr bwMode="auto">
              <a:xfrm flipH="1">
                <a:off x="4144" y="717"/>
                <a:ext cx="573" cy="38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83" name="AutoShape 27">
                <a:extLst>
                  <a:ext uri="{FF2B5EF4-FFF2-40B4-BE49-F238E27FC236}">
                    <a16:creationId xmlns:a16="http://schemas.microsoft.com/office/drawing/2014/main" id="{2EAA614A-7B8C-D240-4903-16633BCF1D12}"/>
                  </a:ext>
                </a:extLst>
              </p:cNvPr>
              <p:cNvCxnSpPr>
                <a:cxnSpLocks noChangeShapeType="1"/>
                <a:stCxn id="19479" idx="2"/>
                <a:endCxn id="19478" idx="2"/>
              </p:cNvCxnSpPr>
              <p:nvPr/>
            </p:nvCxnSpPr>
            <p:spPr bwMode="auto">
              <a:xfrm flipV="1">
                <a:off x="3863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84" name="AutoShape 28">
                <a:extLst>
                  <a:ext uri="{FF2B5EF4-FFF2-40B4-BE49-F238E27FC236}">
                    <a16:creationId xmlns:a16="http://schemas.microsoft.com/office/drawing/2014/main" id="{CE5B1ADD-AD68-383D-3A99-53A804546A62}"/>
                  </a:ext>
                </a:extLst>
              </p:cNvPr>
              <p:cNvCxnSpPr>
                <a:cxnSpLocks noChangeShapeType="1"/>
                <a:stCxn id="19479" idx="6"/>
                <a:endCxn id="19478" idx="6"/>
              </p:cNvCxnSpPr>
              <p:nvPr/>
            </p:nvCxnSpPr>
            <p:spPr bwMode="auto">
              <a:xfrm flipV="1">
                <a:off x="4192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9485" name="Text Box 29">
              <a:extLst>
                <a:ext uri="{FF2B5EF4-FFF2-40B4-BE49-F238E27FC236}">
                  <a16:creationId xmlns:a16="http://schemas.microsoft.com/office/drawing/2014/main" id="{9AD6C16B-E464-5DA7-DB9C-5FC09595A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8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5</a:t>
              </a:r>
            </a:p>
          </p:txBody>
        </p:sp>
        <p:sp>
          <p:nvSpPr>
            <p:cNvPr id="19486" name="Text Box 30">
              <a:extLst>
                <a:ext uri="{FF2B5EF4-FFF2-40B4-BE49-F238E27FC236}">
                  <a16:creationId xmlns:a16="http://schemas.microsoft.com/office/drawing/2014/main" id="{C3A4C981-7354-6ACC-CDF3-5AA669189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95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-3</a:t>
              </a:r>
            </a:p>
          </p:txBody>
        </p:sp>
        <p:sp>
          <p:nvSpPr>
            <p:cNvPr id="19487" name="Text Box 31">
              <a:extLst>
                <a:ext uri="{FF2B5EF4-FFF2-40B4-BE49-F238E27FC236}">
                  <a16:creationId xmlns:a16="http://schemas.microsoft.com/office/drawing/2014/main" id="{889BC183-0AFC-B914-F31C-9F53F0651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56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19488" name="Text Box 32">
              <a:extLst>
                <a:ext uri="{FF2B5EF4-FFF2-40B4-BE49-F238E27FC236}">
                  <a16:creationId xmlns:a16="http://schemas.microsoft.com/office/drawing/2014/main" id="{3CC0787A-237C-50A7-C265-C90C8ACAB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5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</p:grpSp>
      <p:sp>
        <p:nvSpPr>
          <p:cNvPr id="19489" name="Text Box 33">
            <a:extLst>
              <a:ext uri="{FF2B5EF4-FFF2-40B4-BE49-F238E27FC236}">
                <a16:creationId xmlns:a16="http://schemas.microsoft.com/office/drawing/2014/main" id="{E33E4389-9305-58D3-79FF-52D3F9F45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2608263"/>
            <a:ext cx="2244725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k = 1</a:t>
            </a:r>
            <a:b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Vertex 1 can be intermediate node </a:t>
            </a:r>
          </a:p>
        </p:txBody>
      </p:sp>
      <p:grpSp>
        <p:nvGrpSpPr>
          <p:cNvPr id="19490" name="Group 34">
            <a:extLst>
              <a:ext uri="{FF2B5EF4-FFF2-40B4-BE49-F238E27FC236}">
                <a16:creationId xmlns:a16="http://schemas.microsoft.com/office/drawing/2014/main" id="{3E0CA373-1D12-66C4-FB37-F229BF120D06}"/>
              </a:ext>
            </a:extLst>
          </p:cNvPr>
          <p:cNvGrpSpPr>
            <a:grpSpLocks/>
          </p:cNvGrpSpPr>
          <p:nvPr/>
        </p:nvGrpSpPr>
        <p:grpSpPr bwMode="auto">
          <a:xfrm>
            <a:off x="109538" y="2413000"/>
            <a:ext cx="3271837" cy="1754188"/>
            <a:chOff x="69" y="1520"/>
            <a:chExt cx="2061" cy="1105"/>
          </a:xfrm>
        </p:grpSpPr>
        <p:grpSp>
          <p:nvGrpSpPr>
            <p:cNvPr id="19491" name="Group 35">
              <a:extLst>
                <a:ext uri="{FF2B5EF4-FFF2-40B4-BE49-F238E27FC236}">
                  <a16:creationId xmlns:a16="http://schemas.microsoft.com/office/drawing/2014/main" id="{D8E3A9FE-F55D-BF0D-805E-53B596656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" y="1520"/>
              <a:ext cx="1677" cy="1105"/>
              <a:chOff x="453" y="1520"/>
              <a:chExt cx="1677" cy="1105"/>
            </a:xfrm>
          </p:grpSpPr>
          <p:grpSp>
            <p:nvGrpSpPr>
              <p:cNvPr id="19492" name="Group 36">
                <a:extLst>
                  <a:ext uri="{FF2B5EF4-FFF2-40B4-BE49-F238E27FC236}">
                    <a16:creationId xmlns:a16="http://schemas.microsoft.com/office/drawing/2014/main" id="{B0DA5712-056D-8AB8-74A9-7D11035EF8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3" y="1760"/>
                <a:ext cx="1437" cy="861"/>
                <a:chOff x="693" y="1760"/>
                <a:chExt cx="1437" cy="861"/>
              </a:xfrm>
            </p:grpSpPr>
            <p:sp>
              <p:nvSpPr>
                <p:cNvPr id="19493" name="Rectangle 37">
                  <a:extLst>
                    <a:ext uri="{FF2B5EF4-FFF2-40B4-BE49-F238E27FC236}">
                      <a16:creationId xmlns:a16="http://schemas.microsoft.com/office/drawing/2014/main" id="{70364C23-34E6-1136-DCE1-D85402961E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176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4</a:t>
                  </a:r>
                </a:p>
              </p:txBody>
            </p:sp>
            <p:sp>
              <p:nvSpPr>
                <p:cNvPr id="19494" name="Rectangle 38">
                  <a:extLst>
                    <a:ext uri="{FF2B5EF4-FFF2-40B4-BE49-F238E27FC236}">
                      <a16:creationId xmlns:a16="http://schemas.microsoft.com/office/drawing/2014/main" id="{6D565006-D5CF-ED31-35CB-736F42F37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3" y="176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0</a:t>
                  </a:r>
                </a:p>
              </p:txBody>
            </p:sp>
            <p:sp>
              <p:nvSpPr>
                <p:cNvPr id="19495" name="Rectangle 39">
                  <a:extLst>
                    <a:ext uri="{FF2B5EF4-FFF2-40B4-BE49-F238E27FC236}">
                      <a16:creationId xmlns:a16="http://schemas.microsoft.com/office/drawing/2014/main" id="{34CE7421-C15F-484A-4C74-D8A083E21E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3" y="176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5</a:t>
                  </a:r>
                </a:p>
              </p:txBody>
            </p:sp>
            <p:sp>
              <p:nvSpPr>
                <p:cNvPr id="19496" name="Rectangle 40">
                  <a:extLst>
                    <a:ext uri="{FF2B5EF4-FFF2-40B4-BE49-F238E27FC236}">
                      <a16:creationId xmlns:a16="http://schemas.microsoft.com/office/drawing/2014/main" id="{B6ABD369-6211-7AE1-467A-49B86AB02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3" y="2048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2</a:t>
                  </a:r>
                </a:p>
              </p:txBody>
            </p:sp>
            <p:sp>
              <p:nvSpPr>
                <p:cNvPr id="19497" name="Rectangle 41">
                  <a:extLst>
                    <a:ext uri="{FF2B5EF4-FFF2-40B4-BE49-F238E27FC236}">
                      <a16:creationId xmlns:a16="http://schemas.microsoft.com/office/drawing/2014/main" id="{498A81A9-B9D7-B5DB-544E-A45324B06E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2048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0</a:t>
                  </a:r>
                </a:p>
              </p:txBody>
            </p:sp>
            <p:sp>
              <p:nvSpPr>
                <p:cNvPr id="19498" name="Rectangle 42">
                  <a:extLst>
                    <a:ext uri="{FF2B5EF4-FFF2-40B4-BE49-F238E27FC236}">
                      <a16:creationId xmlns:a16="http://schemas.microsoft.com/office/drawing/2014/main" id="{3D8624AC-7C06-2C63-DD6E-FC4C08E6A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3" y="2048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pt-BR" sz="2000">
                      <a:latin typeface="Symbol" panose="05050102010706020507" pitchFamily="18" charset="2"/>
                    </a:rPr>
                    <a:t></a:t>
                  </a:r>
                </a:p>
              </p:txBody>
            </p:sp>
            <p:sp>
              <p:nvSpPr>
                <p:cNvPr id="19499" name="Rectangle 43">
                  <a:extLst>
                    <a:ext uri="{FF2B5EF4-FFF2-40B4-BE49-F238E27FC236}">
                      <a16:creationId xmlns:a16="http://schemas.microsoft.com/office/drawing/2014/main" id="{4B44428A-0EED-C21F-73AB-89F193786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3" y="2336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pt-BR" sz="2000">
                      <a:latin typeface="Symbol" panose="05050102010706020507" pitchFamily="18" charset="2"/>
                    </a:rPr>
                    <a:t></a:t>
                  </a:r>
                </a:p>
              </p:txBody>
            </p:sp>
            <p:sp>
              <p:nvSpPr>
                <p:cNvPr id="19500" name="Rectangle 44">
                  <a:extLst>
                    <a:ext uri="{FF2B5EF4-FFF2-40B4-BE49-F238E27FC236}">
                      <a16:creationId xmlns:a16="http://schemas.microsoft.com/office/drawing/2014/main" id="{E915B558-2369-9D8C-6AE2-CC563D36A7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2336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-3</a:t>
                  </a:r>
                </a:p>
              </p:txBody>
            </p:sp>
            <p:sp>
              <p:nvSpPr>
                <p:cNvPr id="19501" name="Rectangle 45">
                  <a:extLst>
                    <a:ext uri="{FF2B5EF4-FFF2-40B4-BE49-F238E27FC236}">
                      <a16:creationId xmlns:a16="http://schemas.microsoft.com/office/drawing/2014/main" id="{9FA83207-6C0C-D603-42B5-8C4695950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3" y="2336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0</a:t>
                  </a:r>
                </a:p>
              </p:txBody>
            </p:sp>
          </p:grpSp>
          <p:sp>
            <p:nvSpPr>
              <p:cNvPr id="19502" name="Text Box 46">
                <a:extLst>
                  <a:ext uri="{FF2B5EF4-FFF2-40B4-BE49-F238E27FC236}">
                    <a16:creationId xmlns:a16="http://schemas.microsoft.com/office/drawing/2014/main" id="{E8F28092-E96A-12DB-EB85-0F5E0919C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" y="152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9503" name="Text Box 47">
                <a:extLst>
                  <a:ext uri="{FF2B5EF4-FFF2-40B4-BE49-F238E27FC236}">
                    <a16:creationId xmlns:a16="http://schemas.microsoft.com/office/drawing/2014/main" id="{7E969EC0-19A4-AAE3-DD16-49146A40E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7" y="152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9504" name="Text Box 48">
                <a:extLst>
                  <a:ext uri="{FF2B5EF4-FFF2-40B4-BE49-F238E27FC236}">
                    <a16:creationId xmlns:a16="http://schemas.microsoft.com/office/drawing/2014/main" id="{58412628-2CA0-92E8-BEBB-FA709FAFCC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3" y="152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19505" name="Text Box 49">
                <a:extLst>
                  <a:ext uri="{FF2B5EF4-FFF2-40B4-BE49-F238E27FC236}">
                    <a16:creationId xmlns:a16="http://schemas.microsoft.com/office/drawing/2014/main" id="{B03EEFA4-81DB-124B-9714-FD412DF24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176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9506" name="Text Box 50">
                <a:extLst>
                  <a:ext uri="{FF2B5EF4-FFF2-40B4-BE49-F238E27FC236}">
                    <a16:creationId xmlns:a16="http://schemas.microsoft.com/office/drawing/2014/main" id="{FD6CECBF-DBAD-5C02-71AF-B01F13D6D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2048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9507" name="Text Box 51">
                <a:extLst>
                  <a:ext uri="{FF2B5EF4-FFF2-40B4-BE49-F238E27FC236}">
                    <a16:creationId xmlns:a16="http://schemas.microsoft.com/office/drawing/2014/main" id="{42FE5F07-697A-922D-E8F5-C50838F50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2336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</p:grpSp>
        <p:sp>
          <p:nvSpPr>
            <p:cNvPr id="19508" name="Text Box 52">
              <a:extLst>
                <a:ext uri="{FF2B5EF4-FFF2-40B4-BE49-F238E27FC236}">
                  <a16:creationId xmlns:a16="http://schemas.microsoft.com/office/drawing/2014/main" id="{31EBE971-78AC-C979-6B96-CE08A3202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" y="1664"/>
              <a:ext cx="44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D</a:t>
              </a:r>
              <a:r>
                <a:rPr lang="en-US" altLang="pt-BR" baseline="30000"/>
                <a:t>0 </a:t>
              </a:r>
              <a:r>
                <a:rPr lang="en-US" altLang="pt-BR"/>
                <a:t>=</a:t>
              </a:r>
            </a:p>
          </p:txBody>
        </p:sp>
      </p:grpSp>
      <p:grpSp>
        <p:nvGrpSpPr>
          <p:cNvPr id="19509" name="Group 53">
            <a:extLst>
              <a:ext uri="{FF2B5EF4-FFF2-40B4-BE49-F238E27FC236}">
                <a16:creationId xmlns:a16="http://schemas.microsoft.com/office/drawing/2014/main" id="{32CDC7E6-5E94-7841-468B-CCC0DBB18ED0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2319338"/>
            <a:ext cx="2662237" cy="1754187"/>
            <a:chOff x="4057" y="1461"/>
            <a:chExt cx="1677" cy="1105"/>
          </a:xfrm>
        </p:grpSpPr>
        <p:grpSp>
          <p:nvGrpSpPr>
            <p:cNvPr id="19510" name="Group 54">
              <a:extLst>
                <a:ext uri="{FF2B5EF4-FFF2-40B4-BE49-F238E27FC236}">
                  <a16:creationId xmlns:a16="http://schemas.microsoft.com/office/drawing/2014/main" id="{3A3381CB-C18B-426E-A92A-33A6C0453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01"/>
              <a:ext cx="1437" cy="861"/>
              <a:chOff x="4297" y="1701"/>
              <a:chExt cx="1437" cy="861"/>
            </a:xfrm>
          </p:grpSpPr>
          <p:sp>
            <p:nvSpPr>
              <p:cNvPr id="19511" name="Rectangle 55">
                <a:extLst>
                  <a:ext uri="{FF2B5EF4-FFF2-40B4-BE49-F238E27FC236}">
                    <a16:creationId xmlns:a16="http://schemas.microsoft.com/office/drawing/2014/main" id="{E7759220-4436-497D-354A-B1644847F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1701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9512" name="Rectangle 56">
                <a:extLst>
                  <a:ext uri="{FF2B5EF4-FFF2-40B4-BE49-F238E27FC236}">
                    <a16:creationId xmlns:a16="http://schemas.microsoft.com/office/drawing/2014/main" id="{3E537A71-C85E-98C8-28E6-9666DE20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1701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19513" name="Rectangle 57">
                <a:extLst>
                  <a:ext uri="{FF2B5EF4-FFF2-40B4-BE49-F238E27FC236}">
                    <a16:creationId xmlns:a16="http://schemas.microsoft.com/office/drawing/2014/main" id="{BAEECFB1-2DDA-6EB6-FF30-66648E72C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1701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9514" name="Rectangle 58">
                <a:extLst>
                  <a:ext uri="{FF2B5EF4-FFF2-40B4-BE49-F238E27FC236}">
                    <a16:creationId xmlns:a16="http://schemas.microsoft.com/office/drawing/2014/main" id="{43814ACC-C32B-09B9-FE58-66D0AB002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198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9515" name="Rectangle 59">
                <a:extLst>
                  <a:ext uri="{FF2B5EF4-FFF2-40B4-BE49-F238E27FC236}">
                    <a16:creationId xmlns:a16="http://schemas.microsoft.com/office/drawing/2014/main" id="{07EBF0C0-F574-0B68-84E1-A88D34DB1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198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19516" name="Rectangle 60">
                <a:extLst>
                  <a:ext uri="{FF2B5EF4-FFF2-40B4-BE49-F238E27FC236}">
                    <a16:creationId xmlns:a16="http://schemas.microsoft.com/office/drawing/2014/main" id="{9A05BAC8-175C-6018-5757-501584899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198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19517" name="Rectangle 61">
                <a:extLst>
                  <a:ext uri="{FF2B5EF4-FFF2-40B4-BE49-F238E27FC236}">
                    <a16:creationId xmlns:a16="http://schemas.microsoft.com/office/drawing/2014/main" id="{695C7826-BC11-F909-5B92-A16791CE6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227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19518" name="Rectangle 62">
                <a:extLst>
                  <a:ext uri="{FF2B5EF4-FFF2-40B4-BE49-F238E27FC236}">
                    <a16:creationId xmlns:a16="http://schemas.microsoft.com/office/drawing/2014/main" id="{0F14C28F-A63A-663D-E158-64E4B8975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227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19519" name="Rectangle 63">
                <a:extLst>
                  <a:ext uri="{FF2B5EF4-FFF2-40B4-BE49-F238E27FC236}">
                    <a16:creationId xmlns:a16="http://schemas.microsoft.com/office/drawing/2014/main" id="{690F09E3-30BA-BB63-C82F-FEE4D9A07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227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</p:grpSp>
        <p:sp>
          <p:nvSpPr>
            <p:cNvPr id="19520" name="Text Box 64">
              <a:extLst>
                <a:ext uri="{FF2B5EF4-FFF2-40B4-BE49-F238E27FC236}">
                  <a16:creationId xmlns:a16="http://schemas.microsoft.com/office/drawing/2014/main" id="{A6BD8912-5F5B-39E3-62AD-A8BB70EE5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" y="146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9521" name="Text Box 65">
              <a:extLst>
                <a:ext uri="{FF2B5EF4-FFF2-40B4-BE49-F238E27FC236}">
                  <a16:creationId xmlns:a16="http://schemas.microsoft.com/office/drawing/2014/main" id="{7808219F-7D98-DC88-EA85-5D8713381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146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9522" name="Text Box 66">
              <a:extLst>
                <a:ext uri="{FF2B5EF4-FFF2-40B4-BE49-F238E27FC236}">
                  <a16:creationId xmlns:a16="http://schemas.microsoft.com/office/drawing/2014/main" id="{B09974CA-2711-E7C6-62EF-47ACF43DB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" y="146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19523" name="Text Box 67">
              <a:extLst>
                <a:ext uri="{FF2B5EF4-FFF2-40B4-BE49-F238E27FC236}">
                  <a16:creationId xmlns:a16="http://schemas.microsoft.com/office/drawing/2014/main" id="{9F174E05-435D-ED02-F158-92D05FFC1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170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19524" name="Text Box 68">
              <a:extLst>
                <a:ext uri="{FF2B5EF4-FFF2-40B4-BE49-F238E27FC236}">
                  <a16:creationId xmlns:a16="http://schemas.microsoft.com/office/drawing/2014/main" id="{B7D4D9E0-6A74-BFC5-1D9F-9F356A5F1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198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19525" name="Text Box 69">
              <a:extLst>
                <a:ext uri="{FF2B5EF4-FFF2-40B4-BE49-F238E27FC236}">
                  <a16:creationId xmlns:a16="http://schemas.microsoft.com/office/drawing/2014/main" id="{EB9BFB1B-A2E4-26C0-3C3C-99EB67800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227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19526" name="Text Box 70">
            <a:extLst>
              <a:ext uri="{FF2B5EF4-FFF2-40B4-BE49-F238E27FC236}">
                <a16:creationId xmlns:a16="http://schemas.microsoft.com/office/drawing/2014/main" id="{B3F291DC-BD6F-C162-B44E-A3AB1E80E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3157538"/>
            <a:ext cx="9318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altLang="pt-BR"/>
              <a:t>Π</a:t>
            </a:r>
            <a:r>
              <a:rPr lang="en-US" altLang="pt-BR" baseline="30000"/>
              <a:t>(0)</a:t>
            </a:r>
            <a:r>
              <a:rPr lang="en-US" altLang="pt-BR"/>
              <a:t>  =</a:t>
            </a:r>
          </a:p>
        </p:txBody>
      </p:sp>
      <p:grpSp>
        <p:nvGrpSpPr>
          <p:cNvPr id="19527" name="Group 71">
            <a:extLst>
              <a:ext uri="{FF2B5EF4-FFF2-40B4-BE49-F238E27FC236}">
                <a16:creationId xmlns:a16="http://schemas.microsoft.com/office/drawing/2014/main" id="{21138A7A-0587-4C70-C51A-2E6E105E002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665788" cy="1971675"/>
            <a:chOff x="0" y="0"/>
            <a:chExt cx="3569" cy="1242"/>
          </a:xfrm>
        </p:grpSpPr>
        <p:grpSp>
          <p:nvGrpSpPr>
            <p:cNvPr id="19528" name="Group 72">
              <a:extLst>
                <a:ext uri="{FF2B5EF4-FFF2-40B4-BE49-F238E27FC236}">
                  <a16:creationId xmlns:a16="http://schemas.microsoft.com/office/drawing/2014/main" id="{51E7F3C3-B3F8-048E-5671-FE8A0A7A2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" y="614"/>
              <a:ext cx="2622" cy="582"/>
              <a:chOff x="688" y="614"/>
              <a:chExt cx="2622" cy="582"/>
            </a:xfrm>
          </p:grpSpPr>
          <p:sp>
            <p:nvSpPr>
              <p:cNvPr id="19529" name="Text Box 73">
                <a:extLst>
                  <a:ext uri="{FF2B5EF4-FFF2-40B4-BE49-F238E27FC236}">
                    <a16:creationId xmlns:a16="http://schemas.microsoft.com/office/drawing/2014/main" id="{CA42E7F5-C6CC-2A40-2CD0-8C025C858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" y="614"/>
                <a:ext cx="2496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d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</a:t>
                </a:r>
                <a:r>
                  <a:rPr lang="en-US" altLang="pt-BR">
                    <a:latin typeface="Symbol" panose="05050102010706020507" pitchFamily="18" charset="2"/>
                  </a:rPr>
                  <a:t></a:t>
                </a:r>
                <a:r>
                  <a:rPr lang="en-US" altLang="pt-BR"/>
                  <a:t>  d</a:t>
                </a:r>
                <a:r>
                  <a:rPr lang="en-US" altLang="pt-BR" baseline="-25000"/>
                  <a:t>ik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+ d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19530" name="AutoShape 74">
                <a:extLst>
                  <a:ext uri="{FF2B5EF4-FFF2-40B4-BE49-F238E27FC236}">
                    <a16:creationId xmlns:a16="http://schemas.microsoft.com/office/drawing/2014/main" id="{F9339232-3AFF-AAF2-382C-9DE93EFED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" y="668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9531" name="Rectangle 75">
              <a:extLst>
                <a:ext uri="{FF2B5EF4-FFF2-40B4-BE49-F238E27FC236}">
                  <a16:creationId xmlns:a16="http://schemas.microsoft.com/office/drawing/2014/main" id="{50ADD624-DDD1-D9D6-5EC8-7951831C5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753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(k)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grpSp>
          <p:nvGrpSpPr>
            <p:cNvPr id="19532" name="Group 76">
              <a:extLst>
                <a:ext uri="{FF2B5EF4-FFF2-40B4-BE49-F238E27FC236}">
                  <a16:creationId xmlns:a16="http://schemas.microsoft.com/office/drawing/2014/main" id="{BBC28C97-2B73-9E14-94A5-F07A701EC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" y="69"/>
              <a:ext cx="2118" cy="551"/>
              <a:chOff x="697" y="69"/>
              <a:chExt cx="2118" cy="551"/>
            </a:xfrm>
          </p:grpSpPr>
          <p:sp>
            <p:nvSpPr>
              <p:cNvPr id="19533" name="Text Box 77">
                <a:extLst>
                  <a:ext uri="{FF2B5EF4-FFF2-40B4-BE49-F238E27FC236}">
                    <a16:creationId xmlns:a16="http://schemas.microsoft.com/office/drawing/2014/main" id="{76C8C286-3EB8-AF6F-76AE-4DD2A1100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3" y="69"/>
                <a:ext cx="1992" cy="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NIL  </a:t>
                </a:r>
                <a:r>
                  <a:rPr lang="en-US" altLang="pt-BR" baseline="30000"/>
                  <a:t>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i = j or w</a:t>
                </a:r>
                <a:r>
                  <a:rPr lang="en-US" altLang="pt-BR" baseline="-25000"/>
                  <a:t>ij</a:t>
                </a:r>
                <a:r>
                  <a:rPr lang="en-US" altLang="pt-BR"/>
                  <a:t> = </a:t>
                </a:r>
                <a:r>
                  <a:rPr lang="en-US" altLang="pt-BR">
                    <a:latin typeface="Symbol" panose="05050102010706020507" pitchFamily="18" charset="2"/>
                  </a:rPr>
                  <a:t>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i        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19534" name="AutoShape 78">
                <a:extLst>
                  <a:ext uri="{FF2B5EF4-FFF2-40B4-BE49-F238E27FC236}">
                    <a16:creationId xmlns:a16="http://schemas.microsoft.com/office/drawing/2014/main" id="{D39C8979-CCDC-BB03-ED40-8618BA73B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" y="123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9535" name="Rectangle 79">
              <a:extLst>
                <a:ext uri="{FF2B5EF4-FFF2-40B4-BE49-F238E27FC236}">
                  <a16:creationId xmlns:a16="http://schemas.microsoft.com/office/drawing/2014/main" id="{022ABFF8-4A12-509A-6947-56A963196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08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(0)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sp>
          <p:nvSpPr>
            <p:cNvPr id="19536" name="Rectangle 80">
              <a:extLst>
                <a:ext uri="{FF2B5EF4-FFF2-40B4-BE49-F238E27FC236}">
                  <a16:creationId xmlns:a16="http://schemas.microsoft.com/office/drawing/2014/main" id="{1A4D944D-36FD-A2C2-0784-D4EE33F0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69" cy="1242"/>
            </a:xfrm>
            <a:prstGeom prst="rect">
              <a:avLst/>
            </a:prstGeom>
            <a:noFill/>
            <a:ln w="28440" cap="sq">
              <a:solidFill>
                <a:srgbClr val="1F49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9537" name="Group 81">
            <a:extLst>
              <a:ext uri="{FF2B5EF4-FFF2-40B4-BE49-F238E27FC236}">
                <a16:creationId xmlns:a16="http://schemas.microsoft.com/office/drawing/2014/main" id="{43C94726-3BA1-0CEF-8911-99962235CE14}"/>
              </a:ext>
            </a:extLst>
          </p:cNvPr>
          <p:cNvGrpSpPr>
            <a:grpSpLocks/>
          </p:cNvGrpSpPr>
          <p:nvPr/>
        </p:nvGrpSpPr>
        <p:grpSpPr bwMode="auto">
          <a:xfrm>
            <a:off x="5610225" y="4260850"/>
            <a:ext cx="3494088" cy="1754188"/>
            <a:chOff x="3534" y="2684"/>
            <a:chExt cx="2201" cy="1105"/>
          </a:xfrm>
        </p:grpSpPr>
        <p:sp>
          <p:nvSpPr>
            <p:cNvPr id="19538" name="Text Box 82">
              <a:extLst>
                <a:ext uri="{FF2B5EF4-FFF2-40B4-BE49-F238E27FC236}">
                  <a16:creationId xmlns:a16="http://schemas.microsoft.com/office/drawing/2014/main" id="{27570276-3E7D-E476-A20D-688CA143D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259"/>
              <a:ext cx="53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l-GR" altLang="pt-BR"/>
                <a:t>Π</a:t>
              </a:r>
              <a:r>
                <a:rPr lang="en-US" altLang="pt-BR" baseline="30000"/>
                <a:t>(1)</a:t>
              </a:r>
              <a:r>
                <a:rPr lang="en-US" altLang="pt-BR"/>
                <a:t> =</a:t>
              </a:r>
            </a:p>
          </p:txBody>
        </p:sp>
        <p:grpSp>
          <p:nvGrpSpPr>
            <p:cNvPr id="19539" name="Group 83">
              <a:extLst>
                <a:ext uri="{FF2B5EF4-FFF2-40B4-BE49-F238E27FC236}">
                  <a16:creationId xmlns:a16="http://schemas.microsoft.com/office/drawing/2014/main" id="{044601A7-A3D8-A4FF-6B2B-806E91FE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2684"/>
              <a:ext cx="1676" cy="1105"/>
              <a:chOff x="4059" y="2684"/>
              <a:chExt cx="1676" cy="1105"/>
            </a:xfrm>
          </p:grpSpPr>
          <p:grpSp>
            <p:nvGrpSpPr>
              <p:cNvPr id="19540" name="Group 84">
                <a:extLst>
                  <a:ext uri="{FF2B5EF4-FFF2-40B4-BE49-F238E27FC236}">
                    <a16:creationId xmlns:a16="http://schemas.microsoft.com/office/drawing/2014/main" id="{6BA4658F-1B49-3636-363C-EED0F6605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" y="2924"/>
                <a:ext cx="1436" cy="861"/>
                <a:chOff x="4299" y="2924"/>
                <a:chExt cx="1436" cy="861"/>
              </a:xfrm>
            </p:grpSpPr>
            <p:sp>
              <p:nvSpPr>
                <p:cNvPr id="19541" name="Rectangle 85">
                  <a:extLst>
                    <a:ext uri="{FF2B5EF4-FFF2-40B4-BE49-F238E27FC236}">
                      <a16:creationId xmlns:a16="http://schemas.microsoft.com/office/drawing/2014/main" id="{6541B93D-5FD0-3FA9-2550-033300A5D5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" y="2924"/>
                  <a:ext cx="476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1</a:t>
                  </a:r>
                </a:p>
              </p:txBody>
            </p:sp>
            <p:sp>
              <p:nvSpPr>
                <p:cNvPr id="19542" name="Rectangle 86">
                  <a:extLst>
                    <a:ext uri="{FF2B5EF4-FFF2-40B4-BE49-F238E27FC236}">
                      <a16:creationId xmlns:a16="http://schemas.microsoft.com/office/drawing/2014/main" id="{ED43C27F-460A-05A6-E88D-F0E056853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9" y="2924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  <p:sp>
              <p:nvSpPr>
                <p:cNvPr id="19543" name="Rectangle 87">
                  <a:extLst>
                    <a:ext uri="{FF2B5EF4-FFF2-40B4-BE49-F238E27FC236}">
                      <a16:creationId xmlns:a16="http://schemas.microsoft.com/office/drawing/2014/main" id="{DBF47EF4-0644-805D-30FA-95CED63DA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8" y="2924"/>
                  <a:ext cx="476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1</a:t>
                  </a:r>
                </a:p>
              </p:txBody>
            </p:sp>
            <p:sp>
              <p:nvSpPr>
                <p:cNvPr id="19544" name="Rectangle 88">
                  <a:extLst>
                    <a:ext uri="{FF2B5EF4-FFF2-40B4-BE49-F238E27FC236}">
                      <a16:creationId xmlns:a16="http://schemas.microsoft.com/office/drawing/2014/main" id="{575EA0B6-DE39-2A72-87B2-3DF0C0401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9" y="3212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2</a:t>
                  </a:r>
                </a:p>
              </p:txBody>
            </p:sp>
            <p:sp>
              <p:nvSpPr>
                <p:cNvPr id="19545" name="Rectangle 89">
                  <a:extLst>
                    <a:ext uri="{FF2B5EF4-FFF2-40B4-BE49-F238E27FC236}">
                      <a16:creationId xmlns:a16="http://schemas.microsoft.com/office/drawing/2014/main" id="{1349B083-A85D-76C0-4A79-478E0BF149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" y="3212"/>
                  <a:ext cx="476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  <p:sp>
              <p:nvSpPr>
                <p:cNvPr id="19546" name="Rectangle 90">
                  <a:extLst>
                    <a:ext uri="{FF2B5EF4-FFF2-40B4-BE49-F238E27FC236}">
                      <a16:creationId xmlns:a16="http://schemas.microsoft.com/office/drawing/2014/main" id="{70F2ABC2-4F08-28CC-7F9B-04A62D7DD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8" y="3212"/>
                  <a:ext cx="476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1</a:t>
                  </a:r>
                </a:p>
              </p:txBody>
            </p:sp>
            <p:sp>
              <p:nvSpPr>
                <p:cNvPr id="19547" name="Rectangle 91">
                  <a:extLst>
                    <a:ext uri="{FF2B5EF4-FFF2-40B4-BE49-F238E27FC236}">
                      <a16:creationId xmlns:a16="http://schemas.microsoft.com/office/drawing/2014/main" id="{7D4E9C3B-5909-7366-BC29-5241AB59F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9" y="350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  <p:sp>
              <p:nvSpPr>
                <p:cNvPr id="19548" name="Rectangle 92">
                  <a:extLst>
                    <a:ext uri="{FF2B5EF4-FFF2-40B4-BE49-F238E27FC236}">
                      <a16:creationId xmlns:a16="http://schemas.microsoft.com/office/drawing/2014/main" id="{D791E5F5-C331-F76D-71D3-FE20482CE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" y="3500"/>
                  <a:ext cx="476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3</a:t>
                  </a:r>
                </a:p>
              </p:txBody>
            </p:sp>
            <p:sp>
              <p:nvSpPr>
                <p:cNvPr id="19549" name="Rectangle 93">
                  <a:extLst>
                    <a:ext uri="{FF2B5EF4-FFF2-40B4-BE49-F238E27FC236}">
                      <a16:creationId xmlns:a16="http://schemas.microsoft.com/office/drawing/2014/main" id="{0AE7AE2A-67FB-97E1-F318-26D6295837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8" y="3500"/>
                  <a:ext cx="476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</p:grpSp>
          <p:sp>
            <p:nvSpPr>
              <p:cNvPr id="19550" name="Text Box 94">
                <a:extLst>
                  <a:ext uri="{FF2B5EF4-FFF2-40B4-BE49-F238E27FC236}">
                    <a16:creationId xmlns:a16="http://schemas.microsoft.com/office/drawing/2014/main" id="{303DCCCB-7035-26AF-F8CE-C6A272169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5" y="268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9551" name="Text Box 95">
                <a:extLst>
                  <a:ext uri="{FF2B5EF4-FFF2-40B4-BE49-F238E27FC236}">
                    <a16:creationId xmlns:a16="http://schemas.microsoft.com/office/drawing/2014/main" id="{4B37BA94-777F-B941-9BF2-6505245C5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2" y="268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9552" name="Text Box 96">
                <a:extLst>
                  <a:ext uri="{FF2B5EF4-FFF2-40B4-BE49-F238E27FC236}">
                    <a16:creationId xmlns:a16="http://schemas.microsoft.com/office/drawing/2014/main" id="{646DF2A8-B90B-44D8-9D1F-FCC268C03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8" y="268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19553" name="Text Box 97">
                <a:extLst>
                  <a:ext uri="{FF2B5EF4-FFF2-40B4-BE49-F238E27FC236}">
                    <a16:creationId xmlns:a16="http://schemas.microsoft.com/office/drawing/2014/main" id="{F329CAFB-8D01-7BC2-EFD1-AF61036DE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292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19554" name="Text Box 98">
                <a:extLst>
                  <a:ext uri="{FF2B5EF4-FFF2-40B4-BE49-F238E27FC236}">
                    <a16:creationId xmlns:a16="http://schemas.microsoft.com/office/drawing/2014/main" id="{316E0074-974C-60A3-778E-F8C29800F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3212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19555" name="Text Box 99">
                <a:extLst>
                  <a:ext uri="{FF2B5EF4-FFF2-40B4-BE49-F238E27FC236}">
                    <a16:creationId xmlns:a16="http://schemas.microsoft.com/office/drawing/2014/main" id="{3C6A00B0-B543-FB30-0AE3-F461CBF81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350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62F6030A-6CBF-D226-1008-CBD34F30A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5011738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2 </a:t>
            </a:r>
            <a:r>
              <a:rPr lang="en-US" altLang="pt-BR"/>
              <a:t>=</a:t>
            </a:r>
          </a:p>
        </p:txBody>
      </p:sp>
      <p:grpSp>
        <p:nvGrpSpPr>
          <p:cNvPr id="20482" name="Group 2">
            <a:extLst>
              <a:ext uri="{FF2B5EF4-FFF2-40B4-BE49-F238E27FC236}">
                <a16:creationId xmlns:a16="http://schemas.microsoft.com/office/drawing/2014/main" id="{5A7263FC-EA92-670A-8564-CD040A6B7C82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4241800"/>
            <a:ext cx="2662237" cy="1754188"/>
            <a:chOff x="507" y="2672"/>
            <a:chExt cx="1677" cy="1105"/>
          </a:xfrm>
        </p:grpSpPr>
        <p:grpSp>
          <p:nvGrpSpPr>
            <p:cNvPr id="20483" name="Group 3">
              <a:extLst>
                <a:ext uri="{FF2B5EF4-FFF2-40B4-BE49-F238E27FC236}">
                  <a16:creationId xmlns:a16="http://schemas.microsoft.com/office/drawing/2014/main" id="{18D6D6F5-583D-9F0A-044B-82A4B0556C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" y="2912"/>
              <a:ext cx="1437" cy="861"/>
              <a:chOff x="747" y="2912"/>
              <a:chExt cx="1437" cy="861"/>
            </a:xfrm>
          </p:grpSpPr>
          <p:sp>
            <p:nvSpPr>
              <p:cNvPr id="20484" name="Rectangle 4">
                <a:extLst>
                  <a:ext uri="{FF2B5EF4-FFF2-40B4-BE49-F238E27FC236}">
                    <a16:creationId xmlns:a16="http://schemas.microsoft.com/office/drawing/2014/main" id="{6B62068E-11EB-035A-5DFD-2B5D816C6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29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20485" name="Rectangle 5">
                <a:extLst>
                  <a:ext uri="{FF2B5EF4-FFF2-40B4-BE49-F238E27FC236}">
                    <a16:creationId xmlns:a16="http://schemas.microsoft.com/office/drawing/2014/main" id="{7F319510-F8A3-B6DD-9E83-EEA09004F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29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0486" name="Rectangle 6">
                <a:extLst>
                  <a:ext uri="{FF2B5EF4-FFF2-40B4-BE49-F238E27FC236}">
                    <a16:creationId xmlns:a16="http://schemas.microsoft.com/office/drawing/2014/main" id="{5834A133-7ED6-D71B-5077-B381A095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29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20487" name="Rectangle 7">
                <a:extLst>
                  <a:ext uri="{FF2B5EF4-FFF2-40B4-BE49-F238E27FC236}">
                    <a16:creationId xmlns:a16="http://schemas.microsoft.com/office/drawing/2014/main" id="{CB54BF9A-1F03-AB77-E613-1CB1CB944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2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0488" name="Rectangle 8">
                <a:extLst>
                  <a:ext uri="{FF2B5EF4-FFF2-40B4-BE49-F238E27FC236}">
                    <a16:creationId xmlns:a16="http://schemas.microsoft.com/office/drawing/2014/main" id="{659CFDAB-A226-E254-1545-F5E4E2FF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32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0489" name="Rectangle 9">
                <a:extLst>
                  <a:ext uri="{FF2B5EF4-FFF2-40B4-BE49-F238E27FC236}">
                    <a16:creationId xmlns:a16="http://schemas.microsoft.com/office/drawing/2014/main" id="{19EBC688-0729-BD00-47A4-BC8E826B5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2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20490" name="Rectangle 10">
                <a:extLst>
                  <a:ext uri="{FF2B5EF4-FFF2-40B4-BE49-F238E27FC236}">
                    <a16:creationId xmlns:a16="http://schemas.microsoft.com/office/drawing/2014/main" id="{0E73373D-AB71-A61C-71C7-A388D5563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4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-1</a:t>
                </a:r>
              </a:p>
            </p:txBody>
          </p:sp>
          <p:sp>
            <p:nvSpPr>
              <p:cNvPr id="20491" name="Rectangle 11">
                <a:extLst>
                  <a:ext uri="{FF2B5EF4-FFF2-40B4-BE49-F238E27FC236}">
                    <a16:creationId xmlns:a16="http://schemas.microsoft.com/office/drawing/2014/main" id="{DEDF2110-B70B-E643-C6FA-1428F9D9A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34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20492" name="Rectangle 12">
                <a:extLst>
                  <a:ext uri="{FF2B5EF4-FFF2-40B4-BE49-F238E27FC236}">
                    <a16:creationId xmlns:a16="http://schemas.microsoft.com/office/drawing/2014/main" id="{207FD8B2-4E95-65C2-BAD8-D8A3C2BB1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4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20493" name="Text Box 13">
              <a:extLst>
                <a:ext uri="{FF2B5EF4-FFF2-40B4-BE49-F238E27FC236}">
                  <a16:creationId xmlns:a16="http://schemas.microsoft.com/office/drawing/2014/main" id="{E54E64AA-B154-5920-F070-EBE7303EE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" y="26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0494" name="Text Box 14">
              <a:extLst>
                <a:ext uri="{FF2B5EF4-FFF2-40B4-BE49-F238E27FC236}">
                  <a16:creationId xmlns:a16="http://schemas.microsoft.com/office/drawing/2014/main" id="{437E26FF-DB5B-A81C-4AE5-C39D17921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26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16F9C2F2-2E61-12F4-ADE2-44E3A345A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" y="26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0496" name="Text Box 16">
              <a:extLst>
                <a:ext uri="{FF2B5EF4-FFF2-40B4-BE49-F238E27FC236}">
                  <a16:creationId xmlns:a16="http://schemas.microsoft.com/office/drawing/2014/main" id="{E29519D3-FF2F-104E-9336-F733376C3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" y="291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0497" name="Text Box 17">
              <a:extLst>
                <a:ext uri="{FF2B5EF4-FFF2-40B4-BE49-F238E27FC236}">
                  <a16:creationId xmlns:a16="http://schemas.microsoft.com/office/drawing/2014/main" id="{F2969EB2-E69B-708B-0F3E-ECD6F4F88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" y="320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6BA331DC-CFE7-041E-20CF-05973BFA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" y="34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20499" name="Text Box 19">
            <a:extLst>
              <a:ext uri="{FF2B5EF4-FFF2-40B4-BE49-F238E27FC236}">
                <a16:creationId xmlns:a16="http://schemas.microsoft.com/office/drawing/2014/main" id="{84A7B0DE-F243-EF46-0FAF-43EFF4157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2794000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1 </a:t>
            </a:r>
            <a:r>
              <a:rPr lang="en-US" altLang="pt-BR"/>
              <a:t>=</a:t>
            </a:r>
          </a:p>
        </p:txBody>
      </p:sp>
      <p:grpSp>
        <p:nvGrpSpPr>
          <p:cNvPr id="20500" name="Group 20">
            <a:extLst>
              <a:ext uri="{FF2B5EF4-FFF2-40B4-BE49-F238E27FC236}">
                <a16:creationId xmlns:a16="http://schemas.microsoft.com/office/drawing/2014/main" id="{580B89ED-1831-1AB8-3E64-A2CAA13D89F5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2379663"/>
            <a:ext cx="2662238" cy="1754187"/>
            <a:chOff x="496" y="1499"/>
            <a:chExt cx="1677" cy="1105"/>
          </a:xfrm>
        </p:grpSpPr>
        <p:grpSp>
          <p:nvGrpSpPr>
            <p:cNvPr id="20501" name="Group 21">
              <a:extLst>
                <a:ext uri="{FF2B5EF4-FFF2-40B4-BE49-F238E27FC236}">
                  <a16:creationId xmlns:a16="http://schemas.microsoft.com/office/drawing/2014/main" id="{16EA5A59-EFAB-6D72-A345-1C00F9289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" y="1739"/>
              <a:ext cx="1437" cy="861"/>
              <a:chOff x="736" y="1739"/>
              <a:chExt cx="1437" cy="861"/>
            </a:xfrm>
          </p:grpSpPr>
          <p:sp>
            <p:nvSpPr>
              <p:cNvPr id="20502" name="Rectangle 22">
                <a:extLst>
                  <a:ext uri="{FF2B5EF4-FFF2-40B4-BE49-F238E27FC236}">
                    <a16:creationId xmlns:a16="http://schemas.microsoft.com/office/drawing/2014/main" id="{92279BCD-3F74-06DB-1F72-803C72384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173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20503" name="Rectangle 23">
                <a:extLst>
                  <a:ext uri="{FF2B5EF4-FFF2-40B4-BE49-F238E27FC236}">
                    <a16:creationId xmlns:a16="http://schemas.microsoft.com/office/drawing/2014/main" id="{CBFAB5F3-AF2D-185D-0952-792AC668F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173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0504" name="Rectangle 24">
                <a:extLst>
                  <a:ext uri="{FF2B5EF4-FFF2-40B4-BE49-F238E27FC236}">
                    <a16:creationId xmlns:a16="http://schemas.microsoft.com/office/drawing/2014/main" id="{A8649A51-559C-E863-A63F-40BC988F5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173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20505" name="Rectangle 25">
                <a:extLst>
                  <a:ext uri="{FF2B5EF4-FFF2-40B4-BE49-F238E27FC236}">
                    <a16:creationId xmlns:a16="http://schemas.microsoft.com/office/drawing/2014/main" id="{1F610C8F-31DF-627A-571E-5E86846B1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202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0506" name="Rectangle 26">
                <a:extLst>
                  <a:ext uri="{FF2B5EF4-FFF2-40B4-BE49-F238E27FC236}">
                    <a16:creationId xmlns:a16="http://schemas.microsoft.com/office/drawing/2014/main" id="{0FCC1E0D-44CD-1301-BC04-84E2E50CF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202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0507" name="Rectangle 27">
                <a:extLst>
                  <a:ext uri="{FF2B5EF4-FFF2-40B4-BE49-F238E27FC236}">
                    <a16:creationId xmlns:a16="http://schemas.microsoft.com/office/drawing/2014/main" id="{EB072AF4-6626-4E7B-3745-58E884E46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02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20508" name="Rectangle 28">
                <a:extLst>
                  <a:ext uri="{FF2B5EF4-FFF2-40B4-BE49-F238E27FC236}">
                    <a16:creationId xmlns:a16="http://schemas.microsoft.com/office/drawing/2014/main" id="{AA58DB1F-F290-9C45-3348-8ED174612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231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pt-BR" sz="200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0509" name="Rectangle 29">
                <a:extLst>
                  <a:ext uri="{FF2B5EF4-FFF2-40B4-BE49-F238E27FC236}">
                    <a16:creationId xmlns:a16="http://schemas.microsoft.com/office/drawing/2014/main" id="{7224CCEE-FB52-CD93-A954-DAB029830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231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20510" name="Rectangle 30">
                <a:extLst>
                  <a:ext uri="{FF2B5EF4-FFF2-40B4-BE49-F238E27FC236}">
                    <a16:creationId xmlns:a16="http://schemas.microsoft.com/office/drawing/2014/main" id="{993D781D-33E5-8D01-46A4-00A3F9A5F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31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20511" name="Text Box 31">
              <a:extLst>
                <a:ext uri="{FF2B5EF4-FFF2-40B4-BE49-F238E27FC236}">
                  <a16:creationId xmlns:a16="http://schemas.microsoft.com/office/drawing/2014/main" id="{30BE52C7-A776-0A47-5F89-AC674197D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" y="149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0512" name="Text Box 32">
              <a:extLst>
                <a:ext uri="{FF2B5EF4-FFF2-40B4-BE49-F238E27FC236}">
                  <a16:creationId xmlns:a16="http://schemas.microsoft.com/office/drawing/2014/main" id="{0925835B-1AC6-3884-BF50-79A7F3099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149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0513" name="Text Box 33">
              <a:extLst>
                <a:ext uri="{FF2B5EF4-FFF2-40B4-BE49-F238E27FC236}">
                  <a16:creationId xmlns:a16="http://schemas.microsoft.com/office/drawing/2014/main" id="{A4A9D490-DCD6-EDA2-CE91-C6CED02FE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149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0514" name="Text Box 34">
              <a:extLst>
                <a:ext uri="{FF2B5EF4-FFF2-40B4-BE49-F238E27FC236}">
                  <a16:creationId xmlns:a16="http://schemas.microsoft.com/office/drawing/2014/main" id="{EF290800-D3F2-5E18-0ABE-23550AD25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173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0515" name="Text Box 35">
              <a:extLst>
                <a:ext uri="{FF2B5EF4-FFF2-40B4-BE49-F238E27FC236}">
                  <a16:creationId xmlns:a16="http://schemas.microsoft.com/office/drawing/2014/main" id="{D398937E-DF25-ECB3-E68B-08C74F15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202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0516" name="Text Box 36">
              <a:extLst>
                <a:ext uri="{FF2B5EF4-FFF2-40B4-BE49-F238E27FC236}">
                  <a16:creationId xmlns:a16="http://schemas.microsoft.com/office/drawing/2014/main" id="{9822CCE3-7B2E-818A-4497-484E7F993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231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20517" name="Text Box 37">
            <a:extLst>
              <a:ext uri="{FF2B5EF4-FFF2-40B4-BE49-F238E27FC236}">
                <a16:creationId xmlns:a16="http://schemas.microsoft.com/office/drawing/2014/main" id="{76AC7169-002D-92E1-5D29-DFAF71EA8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2624138"/>
            <a:ext cx="2293938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k = 2</a:t>
            </a:r>
            <a:b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Vertices 1, 2 can be intermediate</a:t>
            </a:r>
          </a:p>
        </p:txBody>
      </p:sp>
      <p:grpSp>
        <p:nvGrpSpPr>
          <p:cNvPr id="20518" name="Group 38">
            <a:extLst>
              <a:ext uri="{FF2B5EF4-FFF2-40B4-BE49-F238E27FC236}">
                <a16:creationId xmlns:a16="http://schemas.microsoft.com/office/drawing/2014/main" id="{A952681A-FF3E-6696-24C8-B295366A8187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211138"/>
            <a:ext cx="1920875" cy="1595437"/>
            <a:chOff x="3788" y="133"/>
            <a:chExt cx="1210" cy="1005"/>
          </a:xfrm>
        </p:grpSpPr>
        <p:grpSp>
          <p:nvGrpSpPr>
            <p:cNvPr id="20519" name="Group 39">
              <a:extLst>
                <a:ext uri="{FF2B5EF4-FFF2-40B4-BE49-F238E27FC236}">
                  <a16:creationId xmlns:a16="http://schemas.microsoft.com/office/drawing/2014/main" id="{954A2E48-9ACE-9038-149F-8060EC6E2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" y="133"/>
              <a:ext cx="1151" cy="1005"/>
              <a:chOff x="3847" y="133"/>
              <a:chExt cx="1151" cy="1005"/>
            </a:xfrm>
          </p:grpSpPr>
          <p:sp>
            <p:nvSpPr>
              <p:cNvPr id="20520" name="Oval 40">
                <a:extLst>
                  <a:ext uri="{FF2B5EF4-FFF2-40B4-BE49-F238E27FC236}">
                    <a16:creationId xmlns:a16="http://schemas.microsoft.com/office/drawing/2014/main" id="{1784CF95-9287-A76F-9A4C-C47DE68B2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3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0521" name="Oval 41">
                <a:extLst>
                  <a:ext uri="{FF2B5EF4-FFF2-40B4-BE49-F238E27FC236}">
                    <a16:creationId xmlns:a16="http://schemas.microsoft.com/office/drawing/2014/main" id="{1DA53D64-CEA7-F18F-FBEA-834413994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86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0522" name="Oval 42">
                <a:extLst>
                  <a:ext uri="{FF2B5EF4-FFF2-40B4-BE49-F238E27FC236}">
                    <a16:creationId xmlns:a16="http://schemas.microsoft.com/office/drawing/2014/main" id="{5C0A5B9A-16FA-7BF1-3C8B-276D16806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481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cxnSp>
            <p:nvCxnSpPr>
              <p:cNvPr id="20523" name="AutoShape 43">
                <a:extLst>
                  <a:ext uri="{FF2B5EF4-FFF2-40B4-BE49-F238E27FC236}">
                    <a16:creationId xmlns:a16="http://schemas.microsoft.com/office/drawing/2014/main" id="{7D523C0E-8239-45EA-B483-E87A366D9CC9}"/>
                  </a:ext>
                </a:extLst>
              </p:cNvPr>
              <p:cNvCxnSpPr>
                <a:cxnSpLocks noChangeShapeType="1"/>
                <a:stCxn id="20520" idx="7"/>
                <a:endCxn id="20522" idx="1"/>
              </p:cNvCxnSpPr>
              <p:nvPr/>
            </p:nvCxnSpPr>
            <p:spPr bwMode="auto">
              <a:xfrm>
                <a:off x="4217" y="173"/>
                <a:ext cx="501" cy="347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24" name="AutoShape 44">
                <a:extLst>
                  <a:ext uri="{FF2B5EF4-FFF2-40B4-BE49-F238E27FC236}">
                    <a16:creationId xmlns:a16="http://schemas.microsoft.com/office/drawing/2014/main" id="{12B52A2F-CF71-C91A-0419-47295E18A6B5}"/>
                  </a:ext>
                </a:extLst>
              </p:cNvPr>
              <p:cNvCxnSpPr>
                <a:cxnSpLocks noChangeShapeType="1"/>
                <a:stCxn id="20522" idx="3"/>
                <a:endCxn id="20521" idx="5"/>
              </p:cNvCxnSpPr>
              <p:nvPr/>
            </p:nvCxnSpPr>
            <p:spPr bwMode="auto">
              <a:xfrm flipH="1">
                <a:off x="4144" y="717"/>
                <a:ext cx="573" cy="38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25" name="AutoShape 45">
                <a:extLst>
                  <a:ext uri="{FF2B5EF4-FFF2-40B4-BE49-F238E27FC236}">
                    <a16:creationId xmlns:a16="http://schemas.microsoft.com/office/drawing/2014/main" id="{C198CA2E-2893-CD2B-0ED1-F35DD0A2C054}"/>
                  </a:ext>
                </a:extLst>
              </p:cNvPr>
              <p:cNvCxnSpPr>
                <a:cxnSpLocks noChangeShapeType="1"/>
                <a:stCxn id="20521" idx="2"/>
                <a:endCxn id="20520" idx="2"/>
              </p:cNvCxnSpPr>
              <p:nvPr/>
            </p:nvCxnSpPr>
            <p:spPr bwMode="auto">
              <a:xfrm flipV="1">
                <a:off x="3863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26" name="AutoShape 46">
                <a:extLst>
                  <a:ext uri="{FF2B5EF4-FFF2-40B4-BE49-F238E27FC236}">
                    <a16:creationId xmlns:a16="http://schemas.microsoft.com/office/drawing/2014/main" id="{EAC4920D-9490-4279-8A5A-66C91DFF0A03}"/>
                  </a:ext>
                </a:extLst>
              </p:cNvPr>
              <p:cNvCxnSpPr>
                <a:cxnSpLocks noChangeShapeType="1"/>
                <a:stCxn id="20521" idx="6"/>
                <a:endCxn id="20520" idx="6"/>
              </p:cNvCxnSpPr>
              <p:nvPr/>
            </p:nvCxnSpPr>
            <p:spPr bwMode="auto">
              <a:xfrm flipV="1">
                <a:off x="4192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527" name="Text Box 47">
              <a:extLst>
                <a:ext uri="{FF2B5EF4-FFF2-40B4-BE49-F238E27FC236}">
                  <a16:creationId xmlns:a16="http://schemas.microsoft.com/office/drawing/2014/main" id="{73E55A08-9B8D-7E04-D1AA-610D4EDFC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8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5</a:t>
              </a:r>
            </a:p>
          </p:txBody>
        </p:sp>
        <p:sp>
          <p:nvSpPr>
            <p:cNvPr id="20528" name="Text Box 48">
              <a:extLst>
                <a:ext uri="{FF2B5EF4-FFF2-40B4-BE49-F238E27FC236}">
                  <a16:creationId xmlns:a16="http://schemas.microsoft.com/office/drawing/2014/main" id="{75C8CDDA-4537-5F32-3B02-50FE5A19B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95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-3</a:t>
              </a:r>
            </a:p>
          </p:txBody>
        </p:sp>
        <p:sp>
          <p:nvSpPr>
            <p:cNvPr id="20529" name="Text Box 49">
              <a:extLst>
                <a:ext uri="{FF2B5EF4-FFF2-40B4-BE49-F238E27FC236}">
                  <a16:creationId xmlns:a16="http://schemas.microsoft.com/office/drawing/2014/main" id="{9DD835CD-00EC-7FAE-6255-B34983848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56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20530" name="Text Box 50">
              <a:extLst>
                <a:ext uri="{FF2B5EF4-FFF2-40B4-BE49-F238E27FC236}">
                  <a16:creationId xmlns:a16="http://schemas.microsoft.com/office/drawing/2014/main" id="{150951A1-5A20-5E8E-3199-F0A6331AB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5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</p:grpSp>
      <p:grpSp>
        <p:nvGrpSpPr>
          <p:cNvPr id="20531" name="Group 51">
            <a:extLst>
              <a:ext uri="{FF2B5EF4-FFF2-40B4-BE49-F238E27FC236}">
                <a16:creationId xmlns:a16="http://schemas.microsoft.com/office/drawing/2014/main" id="{DB8B188A-5624-2B05-F277-3F959689D226}"/>
              </a:ext>
            </a:extLst>
          </p:cNvPr>
          <p:cNvGrpSpPr>
            <a:grpSpLocks/>
          </p:cNvGrpSpPr>
          <p:nvPr/>
        </p:nvGrpSpPr>
        <p:grpSpPr bwMode="auto">
          <a:xfrm>
            <a:off x="25400" y="25400"/>
            <a:ext cx="5665788" cy="1971675"/>
            <a:chOff x="16" y="16"/>
            <a:chExt cx="3569" cy="1242"/>
          </a:xfrm>
        </p:grpSpPr>
        <p:grpSp>
          <p:nvGrpSpPr>
            <p:cNvPr id="20532" name="Group 52">
              <a:extLst>
                <a:ext uri="{FF2B5EF4-FFF2-40B4-BE49-F238E27FC236}">
                  <a16:creationId xmlns:a16="http://schemas.microsoft.com/office/drawing/2014/main" id="{7A710DFD-A4BC-7978-F0DD-E501E52A9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630"/>
              <a:ext cx="2622" cy="582"/>
              <a:chOff x="704" y="630"/>
              <a:chExt cx="2622" cy="582"/>
            </a:xfrm>
          </p:grpSpPr>
          <p:sp>
            <p:nvSpPr>
              <p:cNvPr id="20533" name="Text Box 53">
                <a:extLst>
                  <a:ext uri="{FF2B5EF4-FFF2-40B4-BE49-F238E27FC236}">
                    <a16:creationId xmlns:a16="http://schemas.microsoft.com/office/drawing/2014/main" id="{A204B422-130D-0E83-F053-9727BE170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" y="630"/>
                <a:ext cx="2496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d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</a:t>
                </a:r>
                <a:r>
                  <a:rPr lang="en-US" altLang="pt-BR">
                    <a:latin typeface="Symbol" panose="05050102010706020507" pitchFamily="18" charset="2"/>
                  </a:rPr>
                  <a:t></a:t>
                </a:r>
                <a:r>
                  <a:rPr lang="en-US" altLang="pt-BR"/>
                  <a:t>  d</a:t>
                </a:r>
                <a:r>
                  <a:rPr lang="en-US" altLang="pt-BR" baseline="-25000"/>
                  <a:t>ik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+ d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20534" name="AutoShape 54">
                <a:extLst>
                  <a:ext uri="{FF2B5EF4-FFF2-40B4-BE49-F238E27FC236}">
                    <a16:creationId xmlns:a16="http://schemas.microsoft.com/office/drawing/2014/main" id="{334BA998-0A6E-210F-28E1-F1ABD3EFD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684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535" name="Rectangle 55">
              <a:extLst>
                <a:ext uri="{FF2B5EF4-FFF2-40B4-BE49-F238E27FC236}">
                  <a16:creationId xmlns:a16="http://schemas.microsoft.com/office/drawing/2014/main" id="{DD989527-EA59-7C93-6C6D-CB0E6B281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" y="769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(k)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grpSp>
          <p:nvGrpSpPr>
            <p:cNvPr id="20536" name="Group 56">
              <a:extLst>
                <a:ext uri="{FF2B5EF4-FFF2-40B4-BE49-F238E27FC236}">
                  <a16:creationId xmlns:a16="http://schemas.microsoft.com/office/drawing/2014/main" id="{24748A90-6C1B-9215-B433-3C98EACED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" y="85"/>
              <a:ext cx="2118" cy="551"/>
              <a:chOff x="713" y="85"/>
              <a:chExt cx="2118" cy="551"/>
            </a:xfrm>
          </p:grpSpPr>
          <p:sp>
            <p:nvSpPr>
              <p:cNvPr id="20537" name="Text Box 57">
                <a:extLst>
                  <a:ext uri="{FF2B5EF4-FFF2-40B4-BE49-F238E27FC236}">
                    <a16:creationId xmlns:a16="http://schemas.microsoft.com/office/drawing/2014/main" id="{20D8CDFF-5490-73FF-F3E0-DF98D68F1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85"/>
                <a:ext cx="1992" cy="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NIL  </a:t>
                </a:r>
                <a:r>
                  <a:rPr lang="en-US" altLang="pt-BR" baseline="30000"/>
                  <a:t>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i = j or w</a:t>
                </a:r>
                <a:r>
                  <a:rPr lang="en-US" altLang="pt-BR" baseline="-25000"/>
                  <a:t>ij</a:t>
                </a:r>
                <a:r>
                  <a:rPr lang="en-US" altLang="pt-BR"/>
                  <a:t> = </a:t>
                </a:r>
                <a:r>
                  <a:rPr lang="en-US" altLang="pt-BR">
                    <a:latin typeface="Symbol" panose="05050102010706020507" pitchFamily="18" charset="2"/>
                  </a:rPr>
                  <a:t>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i        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20538" name="AutoShape 58">
                <a:extLst>
                  <a:ext uri="{FF2B5EF4-FFF2-40B4-BE49-F238E27FC236}">
                    <a16:creationId xmlns:a16="http://schemas.microsoft.com/office/drawing/2014/main" id="{9A03F980-CC99-50BD-5C0B-72983B0D0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" y="139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539" name="Rectangle 59">
              <a:extLst>
                <a:ext uri="{FF2B5EF4-FFF2-40B4-BE49-F238E27FC236}">
                  <a16:creationId xmlns:a16="http://schemas.microsoft.com/office/drawing/2014/main" id="{E8ABF04C-34BE-B1DA-CABE-ECC32148C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" y="224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(0)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sp>
          <p:nvSpPr>
            <p:cNvPr id="20540" name="Rectangle 60">
              <a:extLst>
                <a:ext uri="{FF2B5EF4-FFF2-40B4-BE49-F238E27FC236}">
                  <a16:creationId xmlns:a16="http://schemas.microsoft.com/office/drawing/2014/main" id="{4D49534C-5AEA-82F6-417B-4477C1C27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" y="16"/>
              <a:ext cx="3569" cy="1242"/>
            </a:xfrm>
            <a:prstGeom prst="rect">
              <a:avLst/>
            </a:prstGeom>
            <a:noFill/>
            <a:ln w="28440" cap="sq">
              <a:solidFill>
                <a:srgbClr val="1F49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541" name="Group 61">
            <a:extLst>
              <a:ext uri="{FF2B5EF4-FFF2-40B4-BE49-F238E27FC236}">
                <a16:creationId xmlns:a16="http://schemas.microsoft.com/office/drawing/2014/main" id="{87FACE9C-302F-29DD-2836-0B0A80EBBCAA}"/>
              </a:ext>
            </a:extLst>
          </p:cNvPr>
          <p:cNvGrpSpPr>
            <a:grpSpLocks/>
          </p:cNvGrpSpPr>
          <p:nvPr/>
        </p:nvGrpSpPr>
        <p:grpSpPr bwMode="auto">
          <a:xfrm>
            <a:off x="5481638" y="4149725"/>
            <a:ext cx="3573462" cy="1754188"/>
            <a:chOff x="3453" y="2614"/>
            <a:chExt cx="2251" cy="1105"/>
          </a:xfrm>
        </p:grpSpPr>
        <p:sp>
          <p:nvSpPr>
            <p:cNvPr id="20542" name="Text Box 62">
              <a:extLst>
                <a:ext uri="{FF2B5EF4-FFF2-40B4-BE49-F238E27FC236}">
                  <a16:creationId xmlns:a16="http://schemas.microsoft.com/office/drawing/2014/main" id="{CAA28871-0A96-1360-FABD-BCC300C96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65"/>
              <a:ext cx="53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l-GR" altLang="pt-BR"/>
                <a:t>Π</a:t>
              </a:r>
              <a:r>
                <a:rPr lang="en-US" altLang="pt-BR" baseline="30000"/>
                <a:t>(2)</a:t>
              </a:r>
              <a:r>
                <a:rPr lang="en-US" altLang="pt-BR"/>
                <a:t> =</a:t>
              </a:r>
            </a:p>
          </p:txBody>
        </p:sp>
        <p:grpSp>
          <p:nvGrpSpPr>
            <p:cNvPr id="20543" name="Group 63">
              <a:extLst>
                <a:ext uri="{FF2B5EF4-FFF2-40B4-BE49-F238E27FC236}">
                  <a16:creationId xmlns:a16="http://schemas.microsoft.com/office/drawing/2014/main" id="{170E92F1-4AD3-59CE-1426-62E37DF4E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8" y="2614"/>
              <a:ext cx="1676" cy="1105"/>
              <a:chOff x="4028" y="2614"/>
              <a:chExt cx="1676" cy="1105"/>
            </a:xfrm>
          </p:grpSpPr>
          <p:grpSp>
            <p:nvGrpSpPr>
              <p:cNvPr id="20544" name="Group 64">
                <a:extLst>
                  <a:ext uri="{FF2B5EF4-FFF2-40B4-BE49-F238E27FC236}">
                    <a16:creationId xmlns:a16="http://schemas.microsoft.com/office/drawing/2014/main" id="{E5614E97-D848-FA90-9AD5-32D60DEE45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8" y="2854"/>
                <a:ext cx="1436" cy="861"/>
                <a:chOff x="4268" y="2854"/>
                <a:chExt cx="1436" cy="861"/>
              </a:xfrm>
            </p:grpSpPr>
            <p:sp>
              <p:nvSpPr>
                <p:cNvPr id="20545" name="Rectangle 65">
                  <a:extLst>
                    <a:ext uri="{FF2B5EF4-FFF2-40B4-BE49-F238E27FC236}">
                      <a16:creationId xmlns:a16="http://schemas.microsoft.com/office/drawing/2014/main" id="{FE039A1D-38BD-6FCA-A178-DE09937D8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7" y="2854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1</a:t>
                  </a:r>
                </a:p>
              </p:txBody>
            </p:sp>
            <p:sp>
              <p:nvSpPr>
                <p:cNvPr id="20546" name="Rectangle 66">
                  <a:extLst>
                    <a:ext uri="{FF2B5EF4-FFF2-40B4-BE49-F238E27FC236}">
                      <a16:creationId xmlns:a16="http://schemas.microsoft.com/office/drawing/2014/main" id="{A2D94FD4-42A1-9BB8-7127-E2E10FFBC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8" y="2854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  <p:sp>
              <p:nvSpPr>
                <p:cNvPr id="20547" name="Rectangle 67">
                  <a:extLst>
                    <a:ext uri="{FF2B5EF4-FFF2-40B4-BE49-F238E27FC236}">
                      <a16:creationId xmlns:a16="http://schemas.microsoft.com/office/drawing/2014/main" id="{D1E4F622-2811-F4F6-D8B7-1CB6EEEA5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" y="2854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1</a:t>
                  </a:r>
                </a:p>
              </p:txBody>
            </p:sp>
            <p:sp>
              <p:nvSpPr>
                <p:cNvPr id="20548" name="Rectangle 68">
                  <a:extLst>
                    <a:ext uri="{FF2B5EF4-FFF2-40B4-BE49-F238E27FC236}">
                      <a16:creationId xmlns:a16="http://schemas.microsoft.com/office/drawing/2014/main" id="{5FC83F14-C79F-4823-6CBA-388AB73F75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8" y="3142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2</a:t>
                  </a:r>
                </a:p>
              </p:txBody>
            </p:sp>
            <p:sp>
              <p:nvSpPr>
                <p:cNvPr id="20549" name="Rectangle 69">
                  <a:extLst>
                    <a:ext uri="{FF2B5EF4-FFF2-40B4-BE49-F238E27FC236}">
                      <a16:creationId xmlns:a16="http://schemas.microsoft.com/office/drawing/2014/main" id="{6C9D32B9-B9ED-4B14-EA0F-14C6472B7D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7" y="3142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  <p:sp>
              <p:nvSpPr>
                <p:cNvPr id="20550" name="Rectangle 70">
                  <a:extLst>
                    <a:ext uri="{FF2B5EF4-FFF2-40B4-BE49-F238E27FC236}">
                      <a16:creationId xmlns:a16="http://schemas.microsoft.com/office/drawing/2014/main" id="{C96FAE29-931A-80A5-BAD0-A8CDAD018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" y="3142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1</a:t>
                  </a:r>
                </a:p>
              </p:txBody>
            </p:sp>
            <p:sp>
              <p:nvSpPr>
                <p:cNvPr id="20551" name="Rectangle 71">
                  <a:extLst>
                    <a:ext uri="{FF2B5EF4-FFF2-40B4-BE49-F238E27FC236}">
                      <a16:creationId xmlns:a16="http://schemas.microsoft.com/office/drawing/2014/main" id="{2191483F-2FDA-4FE0-C156-194C65E8A0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8" y="343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2</a:t>
                  </a:r>
                </a:p>
              </p:txBody>
            </p:sp>
            <p:sp>
              <p:nvSpPr>
                <p:cNvPr id="20552" name="Rectangle 72">
                  <a:extLst>
                    <a:ext uri="{FF2B5EF4-FFF2-40B4-BE49-F238E27FC236}">
                      <a16:creationId xmlns:a16="http://schemas.microsoft.com/office/drawing/2014/main" id="{6DD3536C-1666-400E-8E40-CEBDE92D3F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7" y="343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3</a:t>
                  </a:r>
                </a:p>
              </p:txBody>
            </p:sp>
            <p:sp>
              <p:nvSpPr>
                <p:cNvPr id="20553" name="Rectangle 73">
                  <a:extLst>
                    <a:ext uri="{FF2B5EF4-FFF2-40B4-BE49-F238E27FC236}">
                      <a16:creationId xmlns:a16="http://schemas.microsoft.com/office/drawing/2014/main" id="{9AE38F64-A0BB-16BE-317C-4409C5F37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" y="343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</p:grpSp>
          <p:sp>
            <p:nvSpPr>
              <p:cNvPr id="20554" name="Text Box 74">
                <a:extLst>
                  <a:ext uri="{FF2B5EF4-FFF2-40B4-BE49-F238E27FC236}">
                    <a16:creationId xmlns:a16="http://schemas.microsoft.com/office/drawing/2014/main" id="{C624F45C-FFB8-FFB4-F57B-6AE4FE4C7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" y="261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0555" name="Text Box 75">
                <a:extLst>
                  <a:ext uri="{FF2B5EF4-FFF2-40B4-BE49-F238E27FC236}">
                    <a16:creationId xmlns:a16="http://schemas.microsoft.com/office/drawing/2014/main" id="{00F54357-06B5-8231-6FA0-427DA9256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2" y="261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0556" name="Text Box 76">
                <a:extLst>
                  <a:ext uri="{FF2B5EF4-FFF2-40B4-BE49-F238E27FC236}">
                    <a16:creationId xmlns:a16="http://schemas.microsoft.com/office/drawing/2014/main" id="{228DA6B8-D7D1-6127-FED3-8BD79E060D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8" y="261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0557" name="Text Box 77">
                <a:extLst>
                  <a:ext uri="{FF2B5EF4-FFF2-40B4-BE49-F238E27FC236}">
                    <a16:creationId xmlns:a16="http://schemas.microsoft.com/office/drawing/2014/main" id="{A798A7ED-DF1D-CFE6-5DA4-F430A3BBD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285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0558" name="Text Box 78">
                <a:extLst>
                  <a:ext uri="{FF2B5EF4-FFF2-40B4-BE49-F238E27FC236}">
                    <a16:creationId xmlns:a16="http://schemas.microsoft.com/office/drawing/2014/main" id="{70BEACF7-914A-1A25-4AE9-9D8ADD58F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3142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0559" name="Text Box 79">
                <a:extLst>
                  <a:ext uri="{FF2B5EF4-FFF2-40B4-BE49-F238E27FC236}">
                    <a16:creationId xmlns:a16="http://schemas.microsoft.com/office/drawing/2014/main" id="{901A053D-A2A3-280A-5B73-D197DD385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343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</p:grpSp>
      </p:grpSp>
      <p:grpSp>
        <p:nvGrpSpPr>
          <p:cNvPr id="20560" name="Group 80">
            <a:extLst>
              <a:ext uri="{FF2B5EF4-FFF2-40B4-BE49-F238E27FC236}">
                <a16:creationId xmlns:a16="http://schemas.microsoft.com/office/drawing/2014/main" id="{2A6B72E0-8F00-59C3-6ED9-3B8735CE2E54}"/>
              </a:ext>
            </a:extLst>
          </p:cNvPr>
          <p:cNvGrpSpPr>
            <a:grpSpLocks/>
          </p:cNvGrpSpPr>
          <p:nvPr/>
        </p:nvGrpSpPr>
        <p:grpSpPr bwMode="auto">
          <a:xfrm>
            <a:off x="5561013" y="2324100"/>
            <a:ext cx="3495675" cy="1754188"/>
            <a:chOff x="3503" y="1464"/>
            <a:chExt cx="2202" cy="1105"/>
          </a:xfrm>
        </p:grpSpPr>
        <p:sp>
          <p:nvSpPr>
            <p:cNvPr id="20561" name="Text Box 81">
              <a:extLst>
                <a:ext uri="{FF2B5EF4-FFF2-40B4-BE49-F238E27FC236}">
                  <a16:creationId xmlns:a16="http://schemas.microsoft.com/office/drawing/2014/main" id="{0A03304A-6B95-308A-929A-B575A5BA8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" y="2039"/>
              <a:ext cx="53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l-GR" altLang="pt-BR"/>
                <a:t>Π</a:t>
              </a:r>
              <a:r>
                <a:rPr lang="en-US" altLang="pt-BR" baseline="30000"/>
                <a:t>(1)</a:t>
              </a:r>
              <a:r>
                <a:rPr lang="en-US" altLang="pt-BR"/>
                <a:t> =</a:t>
              </a:r>
            </a:p>
          </p:txBody>
        </p:sp>
        <p:grpSp>
          <p:nvGrpSpPr>
            <p:cNvPr id="20562" name="Group 82">
              <a:extLst>
                <a:ext uri="{FF2B5EF4-FFF2-40B4-BE49-F238E27FC236}">
                  <a16:creationId xmlns:a16="http://schemas.microsoft.com/office/drawing/2014/main" id="{DFF9FC99-A998-1125-363D-D5DE350D8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8" y="1464"/>
              <a:ext cx="1677" cy="1105"/>
              <a:chOff x="4028" y="1464"/>
              <a:chExt cx="1677" cy="1105"/>
            </a:xfrm>
          </p:grpSpPr>
          <p:grpSp>
            <p:nvGrpSpPr>
              <p:cNvPr id="20563" name="Group 83">
                <a:extLst>
                  <a:ext uri="{FF2B5EF4-FFF2-40B4-BE49-F238E27FC236}">
                    <a16:creationId xmlns:a16="http://schemas.microsoft.com/office/drawing/2014/main" id="{24596262-8622-9C9A-C828-38B084C3ED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8" y="1704"/>
                <a:ext cx="1437" cy="861"/>
                <a:chOff x="4268" y="1704"/>
                <a:chExt cx="1437" cy="861"/>
              </a:xfrm>
            </p:grpSpPr>
            <p:sp>
              <p:nvSpPr>
                <p:cNvPr id="20564" name="Rectangle 84">
                  <a:extLst>
                    <a:ext uri="{FF2B5EF4-FFF2-40B4-BE49-F238E27FC236}">
                      <a16:creationId xmlns:a16="http://schemas.microsoft.com/office/drawing/2014/main" id="{EF4DB635-9D17-805D-CD82-8F410A183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8" y="1704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1</a:t>
                  </a:r>
                </a:p>
              </p:txBody>
            </p:sp>
            <p:sp>
              <p:nvSpPr>
                <p:cNvPr id="20565" name="Rectangle 85">
                  <a:extLst>
                    <a:ext uri="{FF2B5EF4-FFF2-40B4-BE49-F238E27FC236}">
                      <a16:creationId xmlns:a16="http://schemas.microsoft.com/office/drawing/2014/main" id="{C792BF8F-BC57-A7B5-BEDD-2C3D6665BA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8" y="1704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  <p:sp>
              <p:nvSpPr>
                <p:cNvPr id="20566" name="Rectangle 86">
                  <a:extLst>
                    <a:ext uri="{FF2B5EF4-FFF2-40B4-BE49-F238E27FC236}">
                      <a16:creationId xmlns:a16="http://schemas.microsoft.com/office/drawing/2014/main" id="{DC200073-84ED-53CB-78F4-6DA7F8B63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8" y="1704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1</a:t>
                  </a:r>
                </a:p>
              </p:txBody>
            </p:sp>
            <p:sp>
              <p:nvSpPr>
                <p:cNvPr id="20567" name="Rectangle 87">
                  <a:extLst>
                    <a:ext uri="{FF2B5EF4-FFF2-40B4-BE49-F238E27FC236}">
                      <a16:creationId xmlns:a16="http://schemas.microsoft.com/office/drawing/2014/main" id="{6EFB8D26-0981-AF72-C8D8-32CC27764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8" y="1992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2</a:t>
                  </a:r>
                </a:p>
              </p:txBody>
            </p:sp>
            <p:sp>
              <p:nvSpPr>
                <p:cNvPr id="20568" name="Rectangle 88">
                  <a:extLst>
                    <a:ext uri="{FF2B5EF4-FFF2-40B4-BE49-F238E27FC236}">
                      <a16:creationId xmlns:a16="http://schemas.microsoft.com/office/drawing/2014/main" id="{DC6C2CE1-E28C-F9BC-F5EB-366CACF3A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8" y="1992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  <p:sp>
              <p:nvSpPr>
                <p:cNvPr id="20569" name="Rectangle 89">
                  <a:extLst>
                    <a:ext uri="{FF2B5EF4-FFF2-40B4-BE49-F238E27FC236}">
                      <a16:creationId xmlns:a16="http://schemas.microsoft.com/office/drawing/2014/main" id="{3E49BBE7-4752-B629-9D73-2CD8101FB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8" y="1992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1</a:t>
                  </a:r>
                </a:p>
              </p:txBody>
            </p:sp>
            <p:sp>
              <p:nvSpPr>
                <p:cNvPr id="20570" name="Rectangle 90">
                  <a:extLst>
                    <a:ext uri="{FF2B5EF4-FFF2-40B4-BE49-F238E27FC236}">
                      <a16:creationId xmlns:a16="http://schemas.microsoft.com/office/drawing/2014/main" id="{9FE205CD-1DBD-A625-5E34-AA300DD78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8" y="228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  <p:sp>
              <p:nvSpPr>
                <p:cNvPr id="20571" name="Rectangle 91">
                  <a:extLst>
                    <a:ext uri="{FF2B5EF4-FFF2-40B4-BE49-F238E27FC236}">
                      <a16:creationId xmlns:a16="http://schemas.microsoft.com/office/drawing/2014/main" id="{27FBC00E-BBC0-2CAE-BDDD-0F46BF83C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8" y="228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3</a:t>
                  </a:r>
                </a:p>
              </p:txBody>
            </p:sp>
            <p:sp>
              <p:nvSpPr>
                <p:cNvPr id="20572" name="Rectangle 92">
                  <a:extLst>
                    <a:ext uri="{FF2B5EF4-FFF2-40B4-BE49-F238E27FC236}">
                      <a16:creationId xmlns:a16="http://schemas.microsoft.com/office/drawing/2014/main" id="{999FC0C2-7FAD-EFAA-BF5A-5B81C823B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8" y="2280"/>
                  <a:ext cx="477" cy="285"/>
                </a:xfrm>
                <a:prstGeom prst="rect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US" altLang="pt-BR"/>
                    <a:t>NIL</a:t>
                  </a:r>
                </a:p>
              </p:txBody>
            </p:sp>
          </p:grpSp>
          <p:sp>
            <p:nvSpPr>
              <p:cNvPr id="20573" name="Text Box 93">
                <a:extLst>
                  <a:ext uri="{FF2B5EF4-FFF2-40B4-BE49-F238E27FC236}">
                    <a16:creationId xmlns:a16="http://schemas.microsoft.com/office/drawing/2014/main" id="{6C66CD1F-7D9D-4251-327E-77DCFBC45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" y="146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0574" name="Text Box 94">
                <a:extLst>
                  <a:ext uri="{FF2B5EF4-FFF2-40B4-BE49-F238E27FC236}">
                    <a16:creationId xmlns:a16="http://schemas.microsoft.com/office/drawing/2014/main" id="{D8DA307B-A537-2A44-12A6-D7CE377C5E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2" y="146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0575" name="Text Box 95">
                <a:extLst>
                  <a:ext uri="{FF2B5EF4-FFF2-40B4-BE49-F238E27FC236}">
                    <a16:creationId xmlns:a16="http://schemas.microsoft.com/office/drawing/2014/main" id="{08EAB65A-7C3D-D2D7-1CB4-0F2E61160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8" y="146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0576" name="Text Box 96">
                <a:extLst>
                  <a:ext uri="{FF2B5EF4-FFF2-40B4-BE49-F238E27FC236}">
                    <a16:creationId xmlns:a16="http://schemas.microsoft.com/office/drawing/2014/main" id="{0047888D-19B8-4D00-D692-910859D7F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170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0577" name="Text Box 97">
                <a:extLst>
                  <a:ext uri="{FF2B5EF4-FFF2-40B4-BE49-F238E27FC236}">
                    <a16:creationId xmlns:a16="http://schemas.microsoft.com/office/drawing/2014/main" id="{A7B1B698-18B1-FD80-ADA1-1366877F77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1992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0578" name="Text Box 98">
                <a:extLst>
                  <a:ext uri="{FF2B5EF4-FFF2-40B4-BE49-F238E27FC236}">
                    <a16:creationId xmlns:a16="http://schemas.microsoft.com/office/drawing/2014/main" id="{A91B3881-16BD-567C-F7CA-140705980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2280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BAD2189B-0BFF-3F90-ABFE-84F815C04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3 </a:t>
            </a:r>
            <a:r>
              <a:rPr lang="en-US" altLang="pt-BR"/>
              <a:t>=</a:t>
            </a:r>
          </a:p>
        </p:txBody>
      </p:sp>
      <p:grpSp>
        <p:nvGrpSpPr>
          <p:cNvPr id="21506" name="Group 2">
            <a:extLst>
              <a:ext uri="{FF2B5EF4-FFF2-40B4-BE49-F238E27FC236}">
                <a16:creationId xmlns:a16="http://schemas.microsoft.com/office/drawing/2014/main" id="{16648F31-E4B8-CDEA-E654-30A6E87C662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876800"/>
            <a:ext cx="2662238" cy="1754188"/>
            <a:chOff x="720" y="3072"/>
            <a:chExt cx="1677" cy="1105"/>
          </a:xfrm>
        </p:grpSpPr>
        <p:grpSp>
          <p:nvGrpSpPr>
            <p:cNvPr id="21507" name="Group 3">
              <a:extLst>
                <a:ext uri="{FF2B5EF4-FFF2-40B4-BE49-F238E27FC236}">
                  <a16:creationId xmlns:a16="http://schemas.microsoft.com/office/drawing/2014/main" id="{06C7AE87-F5B5-A380-F5E0-723840B56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312"/>
              <a:ext cx="1437" cy="861"/>
              <a:chOff x="960" y="3312"/>
              <a:chExt cx="1437" cy="861"/>
            </a:xfrm>
          </p:grpSpPr>
          <p:sp>
            <p:nvSpPr>
              <p:cNvPr id="21508" name="Rectangle 4">
                <a:extLst>
                  <a:ext uri="{FF2B5EF4-FFF2-40B4-BE49-F238E27FC236}">
                    <a16:creationId xmlns:a16="http://schemas.microsoft.com/office/drawing/2014/main" id="{90CA9BB9-DE88-AF10-26DF-B99103CA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1509" name="Rectangle 5">
                <a:extLst>
                  <a:ext uri="{FF2B5EF4-FFF2-40B4-BE49-F238E27FC236}">
                    <a16:creationId xmlns:a16="http://schemas.microsoft.com/office/drawing/2014/main" id="{C33CB252-4C8D-1CE3-1945-F31BC745A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3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1510" name="Rectangle 6">
                <a:extLst>
                  <a:ext uri="{FF2B5EF4-FFF2-40B4-BE49-F238E27FC236}">
                    <a16:creationId xmlns:a16="http://schemas.microsoft.com/office/drawing/2014/main" id="{7BCE13CB-6F88-C583-0F88-BAE19BB4A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21511" name="Rectangle 7">
                <a:extLst>
                  <a:ext uri="{FF2B5EF4-FFF2-40B4-BE49-F238E27FC236}">
                    <a16:creationId xmlns:a16="http://schemas.microsoft.com/office/drawing/2014/main" id="{7BEE2181-9906-8B4B-898F-B11B7ACF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6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1512" name="Rectangle 8">
                <a:extLst>
                  <a:ext uri="{FF2B5EF4-FFF2-40B4-BE49-F238E27FC236}">
                    <a16:creationId xmlns:a16="http://schemas.microsoft.com/office/drawing/2014/main" id="{434331EF-41B6-7F6A-8962-92A2157B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6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1513" name="Rectangle 9">
                <a:extLst>
                  <a:ext uri="{FF2B5EF4-FFF2-40B4-BE49-F238E27FC236}">
                    <a16:creationId xmlns:a16="http://schemas.microsoft.com/office/drawing/2014/main" id="{324C47DA-8A6F-F3A4-9D07-7C4684A25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6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21514" name="Rectangle 10">
                <a:extLst>
                  <a:ext uri="{FF2B5EF4-FFF2-40B4-BE49-F238E27FC236}">
                    <a16:creationId xmlns:a16="http://schemas.microsoft.com/office/drawing/2014/main" id="{BEE3046E-DADE-0587-1A17-0B89AEBBA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8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-1</a:t>
                </a:r>
              </a:p>
            </p:txBody>
          </p:sp>
          <p:sp>
            <p:nvSpPr>
              <p:cNvPr id="21515" name="Rectangle 11">
                <a:extLst>
                  <a:ext uri="{FF2B5EF4-FFF2-40B4-BE49-F238E27FC236}">
                    <a16:creationId xmlns:a16="http://schemas.microsoft.com/office/drawing/2014/main" id="{D9015D3D-BEFB-0DEA-7472-87E5ABEFE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8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21516" name="Rectangle 12">
                <a:extLst>
                  <a:ext uri="{FF2B5EF4-FFF2-40B4-BE49-F238E27FC236}">
                    <a16:creationId xmlns:a16="http://schemas.microsoft.com/office/drawing/2014/main" id="{F4677888-C3AF-558A-4AE0-D910A74B8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8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21517" name="Text Box 13">
              <a:extLst>
                <a:ext uri="{FF2B5EF4-FFF2-40B4-BE49-F238E27FC236}">
                  <a16:creationId xmlns:a16="http://schemas.microsoft.com/office/drawing/2014/main" id="{24A41719-6B64-F071-D3A2-F64F93369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1518" name="Text Box 14">
              <a:extLst>
                <a:ext uri="{FF2B5EF4-FFF2-40B4-BE49-F238E27FC236}">
                  <a16:creationId xmlns:a16="http://schemas.microsoft.com/office/drawing/2014/main" id="{C7A3A5F2-D314-C6A0-A15C-FF482318D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1519" name="Text Box 15">
              <a:extLst>
                <a:ext uri="{FF2B5EF4-FFF2-40B4-BE49-F238E27FC236}">
                  <a16:creationId xmlns:a16="http://schemas.microsoft.com/office/drawing/2014/main" id="{FFA7BC6B-3A30-C554-C56C-0726B068E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30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1520" name="Text Box 16">
              <a:extLst>
                <a:ext uri="{FF2B5EF4-FFF2-40B4-BE49-F238E27FC236}">
                  <a16:creationId xmlns:a16="http://schemas.microsoft.com/office/drawing/2014/main" id="{084160EF-9394-19A3-544B-58F0A3815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1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1521" name="Text Box 17">
              <a:extLst>
                <a:ext uri="{FF2B5EF4-FFF2-40B4-BE49-F238E27FC236}">
                  <a16:creationId xmlns:a16="http://schemas.microsoft.com/office/drawing/2014/main" id="{839B2333-0DC8-3D70-A988-F34602E78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60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id="{A11A27B1-41DF-4A87-4732-432F8894E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8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21523" name="Text Box 19">
            <a:extLst>
              <a:ext uri="{FF2B5EF4-FFF2-40B4-BE49-F238E27FC236}">
                <a16:creationId xmlns:a16="http://schemas.microsoft.com/office/drawing/2014/main" id="{4F6ADA43-B854-1BB1-4386-E781DACAC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3462338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2 </a:t>
            </a:r>
            <a:r>
              <a:rPr lang="en-US" altLang="pt-BR"/>
              <a:t>=</a:t>
            </a:r>
          </a:p>
        </p:txBody>
      </p:sp>
      <p:grpSp>
        <p:nvGrpSpPr>
          <p:cNvPr id="21524" name="Group 20">
            <a:extLst>
              <a:ext uri="{FF2B5EF4-FFF2-40B4-BE49-F238E27FC236}">
                <a16:creationId xmlns:a16="http://schemas.microsoft.com/office/drawing/2014/main" id="{666242A2-4F82-0019-3304-35B0BA7DAC13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2649538"/>
            <a:ext cx="2662238" cy="1754187"/>
            <a:chOff x="688" y="1669"/>
            <a:chExt cx="1677" cy="1105"/>
          </a:xfrm>
        </p:grpSpPr>
        <p:grpSp>
          <p:nvGrpSpPr>
            <p:cNvPr id="21525" name="Group 21">
              <a:extLst>
                <a:ext uri="{FF2B5EF4-FFF2-40B4-BE49-F238E27FC236}">
                  <a16:creationId xmlns:a16="http://schemas.microsoft.com/office/drawing/2014/main" id="{9F10D628-B74F-E193-4EB3-C3E3CE35E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" y="1909"/>
              <a:ext cx="1437" cy="861"/>
              <a:chOff x="928" y="1909"/>
              <a:chExt cx="1437" cy="861"/>
            </a:xfrm>
          </p:grpSpPr>
          <p:sp>
            <p:nvSpPr>
              <p:cNvPr id="21526" name="Rectangle 22">
                <a:extLst>
                  <a:ext uri="{FF2B5EF4-FFF2-40B4-BE49-F238E27FC236}">
                    <a16:creationId xmlns:a16="http://schemas.microsoft.com/office/drawing/2014/main" id="{95A49DB7-8839-0952-2A93-682C1A54F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190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21527" name="Rectangle 23">
                <a:extLst>
                  <a:ext uri="{FF2B5EF4-FFF2-40B4-BE49-F238E27FC236}">
                    <a16:creationId xmlns:a16="http://schemas.microsoft.com/office/drawing/2014/main" id="{114DA73A-9564-2C1D-8401-7EE606666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190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1528" name="Rectangle 24">
                <a:extLst>
                  <a:ext uri="{FF2B5EF4-FFF2-40B4-BE49-F238E27FC236}">
                    <a16:creationId xmlns:a16="http://schemas.microsoft.com/office/drawing/2014/main" id="{48F4ECF0-74B8-40B6-46B7-C12F38781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190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21529" name="Rectangle 25">
                <a:extLst>
                  <a:ext uri="{FF2B5EF4-FFF2-40B4-BE49-F238E27FC236}">
                    <a16:creationId xmlns:a16="http://schemas.microsoft.com/office/drawing/2014/main" id="{ECB05B49-C0E9-2519-453F-3BEACFC6D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21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1530" name="Rectangle 26">
                <a:extLst>
                  <a:ext uri="{FF2B5EF4-FFF2-40B4-BE49-F238E27FC236}">
                    <a16:creationId xmlns:a16="http://schemas.microsoft.com/office/drawing/2014/main" id="{5250AA84-32CD-5740-B768-2796BA5E9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1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1531" name="Rectangle 27">
                <a:extLst>
                  <a:ext uri="{FF2B5EF4-FFF2-40B4-BE49-F238E27FC236}">
                    <a16:creationId xmlns:a16="http://schemas.microsoft.com/office/drawing/2014/main" id="{18EA7339-B4FC-DE9C-3AFF-08A6A906A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21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21532" name="Rectangle 28">
                <a:extLst>
                  <a:ext uri="{FF2B5EF4-FFF2-40B4-BE49-F238E27FC236}">
                    <a16:creationId xmlns:a16="http://schemas.microsoft.com/office/drawing/2014/main" id="{869B8100-2EE0-B033-5C91-EE7EC5A39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24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-1</a:t>
                </a:r>
              </a:p>
            </p:txBody>
          </p:sp>
          <p:sp>
            <p:nvSpPr>
              <p:cNvPr id="21533" name="Rectangle 29">
                <a:extLst>
                  <a:ext uri="{FF2B5EF4-FFF2-40B4-BE49-F238E27FC236}">
                    <a16:creationId xmlns:a16="http://schemas.microsoft.com/office/drawing/2014/main" id="{B9162D2E-9E30-D4CD-E493-D2E7C956F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4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21534" name="Rectangle 30">
                <a:extLst>
                  <a:ext uri="{FF2B5EF4-FFF2-40B4-BE49-F238E27FC236}">
                    <a16:creationId xmlns:a16="http://schemas.microsoft.com/office/drawing/2014/main" id="{FF0ED31E-A2F5-866A-2E36-7165808D6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24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21535" name="Text Box 31">
              <a:extLst>
                <a:ext uri="{FF2B5EF4-FFF2-40B4-BE49-F238E27FC236}">
                  <a16:creationId xmlns:a16="http://schemas.microsoft.com/office/drawing/2014/main" id="{147421F3-C70A-79CA-DD23-EDDAC1F60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166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1536" name="Text Box 32">
              <a:extLst>
                <a:ext uri="{FF2B5EF4-FFF2-40B4-BE49-F238E27FC236}">
                  <a16:creationId xmlns:a16="http://schemas.microsoft.com/office/drawing/2014/main" id="{BEEEF40C-3863-20EF-61E0-540212190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6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1537" name="Text Box 33">
              <a:extLst>
                <a:ext uri="{FF2B5EF4-FFF2-40B4-BE49-F238E27FC236}">
                  <a16:creationId xmlns:a16="http://schemas.microsoft.com/office/drawing/2014/main" id="{B617C115-9EED-33AC-DA87-BD2563C01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166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1538" name="Text Box 34">
              <a:extLst>
                <a:ext uri="{FF2B5EF4-FFF2-40B4-BE49-F238E27FC236}">
                  <a16:creationId xmlns:a16="http://schemas.microsoft.com/office/drawing/2014/main" id="{92B12B9B-B0F2-687E-EE5B-CE267FD22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190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1539" name="Text Box 35">
              <a:extLst>
                <a:ext uri="{FF2B5EF4-FFF2-40B4-BE49-F238E27FC236}">
                  <a16:creationId xmlns:a16="http://schemas.microsoft.com/office/drawing/2014/main" id="{82A50F06-584D-1D48-DE3C-3CD56787D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219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1540" name="Text Box 36">
              <a:extLst>
                <a:ext uri="{FF2B5EF4-FFF2-40B4-BE49-F238E27FC236}">
                  <a16:creationId xmlns:a16="http://schemas.microsoft.com/office/drawing/2014/main" id="{4BD876DD-3AB1-2AC3-457D-6AF8015BB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248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21541" name="Text Box 37">
            <a:extLst>
              <a:ext uri="{FF2B5EF4-FFF2-40B4-BE49-F238E27FC236}">
                <a16:creationId xmlns:a16="http://schemas.microsoft.com/office/drawing/2014/main" id="{9C8A0BD9-C5B1-8A50-D128-F4E513B0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525713"/>
            <a:ext cx="2454275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k = 3</a:t>
            </a:r>
            <a:b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Vertices 1, 2, 3 can be intermediate</a:t>
            </a:r>
          </a:p>
        </p:txBody>
      </p:sp>
      <p:grpSp>
        <p:nvGrpSpPr>
          <p:cNvPr id="21542" name="Group 38">
            <a:extLst>
              <a:ext uri="{FF2B5EF4-FFF2-40B4-BE49-F238E27FC236}">
                <a16:creationId xmlns:a16="http://schemas.microsoft.com/office/drawing/2014/main" id="{BB16FA85-A071-DC80-2594-8CF92BE2A71F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211138"/>
            <a:ext cx="1920875" cy="1595437"/>
            <a:chOff x="3788" y="133"/>
            <a:chExt cx="1210" cy="1005"/>
          </a:xfrm>
        </p:grpSpPr>
        <p:grpSp>
          <p:nvGrpSpPr>
            <p:cNvPr id="21543" name="Group 39">
              <a:extLst>
                <a:ext uri="{FF2B5EF4-FFF2-40B4-BE49-F238E27FC236}">
                  <a16:creationId xmlns:a16="http://schemas.microsoft.com/office/drawing/2014/main" id="{2956191E-0065-B140-40F0-01C22D81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" y="133"/>
              <a:ext cx="1151" cy="1005"/>
              <a:chOff x="3847" y="133"/>
              <a:chExt cx="1151" cy="1005"/>
            </a:xfrm>
          </p:grpSpPr>
          <p:sp>
            <p:nvSpPr>
              <p:cNvPr id="21544" name="Oval 40">
                <a:extLst>
                  <a:ext uri="{FF2B5EF4-FFF2-40B4-BE49-F238E27FC236}">
                    <a16:creationId xmlns:a16="http://schemas.microsoft.com/office/drawing/2014/main" id="{0573DF68-130B-8BAE-AE0D-D33EB42AB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3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1545" name="Oval 41">
                <a:extLst>
                  <a:ext uri="{FF2B5EF4-FFF2-40B4-BE49-F238E27FC236}">
                    <a16:creationId xmlns:a16="http://schemas.microsoft.com/office/drawing/2014/main" id="{38FF1A20-D5C6-BB3F-D122-2A7F6359A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86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1546" name="Oval 42">
                <a:extLst>
                  <a:ext uri="{FF2B5EF4-FFF2-40B4-BE49-F238E27FC236}">
                    <a16:creationId xmlns:a16="http://schemas.microsoft.com/office/drawing/2014/main" id="{768A8F0E-FEDF-EF9A-9519-0FF1DAC30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481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cxnSp>
            <p:nvCxnSpPr>
              <p:cNvPr id="21547" name="AutoShape 43">
                <a:extLst>
                  <a:ext uri="{FF2B5EF4-FFF2-40B4-BE49-F238E27FC236}">
                    <a16:creationId xmlns:a16="http://schemas.microsoft.com/office/drawing/2014/main" id="{3F50E4C9-C6D5-B5BA-42F1-EC49B0000095}"/>
                  </a:ext>
                </a:extLst>
              </p:cNvPr>
              <p:cNvCxnSpPr>
                <a:cxnSpLocks noChangeShapeType="1"/>
                <a:stCxn id="21544" idx="7"/>
                <a:endCxn id="21546" idx="1"/>
              </p:cNvCxnSpPr>
              <p:nvPr/>
            </p:nvCxnSpPr>
            <p:spPr bwMode="auto">
              <a:xfrm>
                <a:off x="4217" y="173"/>
                <a:ext cx="501" cy="347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48" name="AutoShape 44">
                <a:extLst>
                  <a:ext uri="{FF2B5EF4-FFF2-40B4-BE49-F238E27FC236}">
                    <a16:creationId xmlns:a16="http://schemas.microsoft.com/office/drawing/2014/main" id="{8BA4B353-2B9A-90F5-8A64-5E2B711E66E7}"/>
                  </a:ext>
                </a:extLst>
              </p:cNvPr>
              <p:cNvCxnSpPr>
                <a:cxnSpLocks noChangeShapeType="1"/>
                <a:stCxn id="21546" idx="3"/>
                <a:endCxn id="21545" idx="5"/>
              </p:cNvCxnSpPr>
              <p:nvPr/>
            </p:nvCxnSpPr>
            <p:spPr bwMode="auto">
              <a:xfrm flipH="1">
                <a:off x="4144" y="717"/>
                <a:ext cx="573" cy="38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49" name="AutoShape 45">
                <a:extLst>
                  <a:ext uri="{FF2B5EF4-FFF2-40B4-BE49-F238E27FC236}">
                    <a16:creationId xmlns:a16="http://schemas.microsoft.com/office/drawing/2014/main" id="{19D7C44B-19DA-5E9E-3263-B83DD6D2852B}"/>
                  </a:ext>
                </a:extLst>
              </p:cNvPr>
              <p:cNvCxnSpPr>
                <a:cxnSpLocks noChangeShapeType="1"/>
                <a:stCxn id="21545" idx="2"/>
                <a:endCxn id="21544" idx="2"/>
              </p:cNvCxnSpPr>
              <p:nvPr/>
            </p:nvCxnSpPr>
            <p:spPr bwMode="auto">
              <a:xfrm flipV="1">
                <a:off x="3863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50" name="AutoShape 46">
                <a:extLst>
                  <a:ext uri="{FF2B5EF4-FFF2-40B4-BE49-F238E27FC236}">
                    <a16:creationId xmlns:a16="http://schemas.microsoft.com/office/drawing/2014/main" id="{83A9B937-F5B1-CEB6-BC09-ABB08CA63C24}"/>
                  </a:ext>
                </a:extLst>
              </p:cNvPr>
              <p:cNvCxnSpPr>
                <a:cxnSpLocks noChangeShapeType="1"/>
                <a:stCxn id="21545" idx="6"/>
                <a:endCxn id="21544" idx="6"/>
              </p:cNvCxnSpPr>
              <p:nvPr/>
            </p:nvCxnSpPr>
            <p:spPr bwMode="auto">
              <a:xfrm flipV="1">
                <a:off x="4192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551" name="Text Box 47">
              <a:extLst>
                <a:ext uri="{FF2B5EF4-FFF2-40B4-BE49-F238E27FC236}">
                  <a16:creationId xmlns:a16="http://schemas.microsoft.com/office/drawing/2014/main" id="{CE28DA31-818F-0EE2-996E-5F9835DA9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8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5</a:t>
              </a:r>
            </a:p>
          </p:txBody>
        </p:sp>
        <p:sp>
          <p:nvSpPr>
            <p:cNvPr id="21552" name="Text Box 48">
              <a:extLst>
                <a:ext uri="{FF2B5EF4-FFF2-40B4-BE49-F238E27FC236}">
                  <a16:creationId xmlns:a16="http://schemas.microsoft.com/office/drawing/2014/main" id="{76C30395-DFC2-332E-6CE5-07C1D8D9D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95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-3</a:t>
              </a:r>
            </a:p>
          </p:txBody>
        </p:sp>
        <p:sp>
          <p:nvSpPr>
            <p:cNvPr id="21553" name="Text Box 49">
              <a:extLst>
                <a:ext uri="{FF2B5EF4-FFF2-40B4-BE49-F238E27FC236}">
                  <a16:creationId xmlns:a16="http://schemas.microsoft.com/office/drawing/2014/main" id="{9F9A2B7B-D902-7688-0073-CF2B463B8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56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21554" name="Text Box 50">
              <a:extLst>
                <a:ext uri="{FF2B5EF4-FFF2-40B4-BE49-F238E27FC236}">
                  <a16:creationId xmlns:a16="http://schemas.microsoft.com/office/drawing/2014/main" id="{AB1F6C1A-8547-6768-1F4B-7C59B45C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5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</p:grpSp>
      <p:sp>
        <p:nvSpPr>
          <p:cNvPr id="21555" name="Text Box 51">
            <a:extLst>
              <a:ext uri="{FF2B5EF4-FFF2-40B4-BE49-F238E27FC236}">
                <a16:creationId xmlns:a16="http://schemas.microsoft.com/office/drawing/2014/main" id="{820E098A-D384-6FC6-E752-7ADA75698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5386388"/>
            <a:ext cx="9318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altLang="pt-BR"/>
              <a:t>Π</a:t>
            </a:r>
            <a:r>
              <a:rPr lang="en-US" altLang="pt-BR" baseline="30000"/>
              <a:t>(3)</a:t>
            </a:r>
            <a:r>
              <a:rPr lang="en-US" altLang="pt-BR"/>
              <a:t>  =</a:t>
            </a:r>
          </a:p>
        </p:txBody>
      </p:sp>
      <p:grpSp>
        <p:nvGrpSpPr>
          <p:cNvPr id="21556" name="Group 52">
            <a:extLst>
              <a:ext uri="{FF2B5EF4-FFF2-40B4-BE49-F238E27FC236}">
                <a16:creationId xmlns:a16="http://schemas.microsoft.com/office/drawing/2014/main" id="{F29FB77C-1C1A-69AF-8B72-E39E00F12647}"/>
              </a:ext>
            </a:extLst>
          </p:cNvPr>
          <p:cNvGrpSpPr>
            <a:grpSpLocks/>
          </p:cNvGrpSpPr>
          <p:nvPr/>
        </p:nvGrpSpPr>
        <p:grpSpPr bwMode="auto">
          <a:xfrm>
            <a:off x="12700" y="36513"/>
            <a:ext cx="5665788" cy="1971675"/>
            <a:chOff x="8" y="23"/>
            <a:chExt cx="3569" cy="1242"/>
          </a:xfrm>
        </p:grpSpPr>
        <p:grpSp>
          <p:nvGrpSpPr>
            <p:cNvPr id="21557" name="Group 53">
              <a:extLst>
                <a:ext uri="{FF2B5EF4-FFF2-40B4-BE49-F238E27FC236}">
                  <a16:creationId xmlns:a16="http://schemas.microsoft.com/office/drawing/2014/main" id="{2E5DF969-E967-A164-C9EA-5CF9FFCDA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637"/>
              <a:ext cx="2622" cy="582"/>
              <a:chOff x="696" y="637"/>
              <a:chExt cx="2622" cy="582"/>
            </a:xfrm>
          </p:grpSpPr>
          <p:sp>
            <p:nvSpPr>
              <p:cNvPr id="21558" name="Text Box 54">
                <a:extLst>
                  <a:ext uri="{FF2B5EF4-FFF2-40B4-BE49-F238E27FC236}">
                    <a16:creationId xmlns:a16="http://schemas.microsoft.com/office/drawing/2014/main" id="{A779993D-F901-2A67-4C87-36F725383B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" y="637"/>
                <a:ext cx="2496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d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</a:t>
                </a:r>
                <a:r>
                  <a:rPr lang="en-US" altLang="pt-BR">
                    <a:latin typeface="Symbol" panose="05050102010706020507" pitchFamily="18" charset="2"/>
                  </a:rPr>
                  <a:t></a:t>
                </a:r>
                <a:r>
                  <a:rPr lang="en-US" altLang="pt-BR"/>
                  <a:t>  d</a:t>
                </a:r>
                <a:r>
                  <a:rPr lang="en-US" altLang="pt-BR" baseline="-25000"/>
                  <a:t>ik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+ d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21559" name="AutoShape 55">
                <a:extLst>
                  <a:ext uri="{FF2B5EF4-FFF2-40B4-BE49-F238E27FC236}">
                    <a16:creationId xmlns:a16="http://schemas.microsoft.com/office/drawing/2014/main" id="{B078ED78-1EB2-F25F-DDBA-2A2043EBB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" y="691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60" name="Rectangle 56">
              <a:extLst>
                <a:ext uri="{FF2B5EF4-FFF2-40B4-BE49-F238E27FC236}">
                  <a16:creationId xmlns:a16="http://schemas.microsoft.com/office/drawing/2014/main" id="{681E2AD9-0EF1-40C7-0F8A-5BD2D0172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776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(k)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grpSp>
          <p:nvGrpSpPr>
            <p:cNvPr id="21561" name="Group 57">
              <a:extLst>
                <a:ext uri="{FF2B5EF4-FFF2-40B4-BE49-F238E27FC236}">
                  <a16:creationId xmlns:a16="http://schemas.microsoft.com/office/drawing/2014/main" id="{606C3775-6D7C-67D4-6299-8B07C6B95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" y="92"/>
              <a:ext cx="2118" cy="551"/>
              <a:chOff x="705" y="92"/>
              <a:chExt cx="2118" cy="551"/>
            </a:xfrm>
          </p:grpSpPr>
          <p:sp>
            <p:nvSpPr>
              <p:cNvPr id="21562" name="Text Box 58">
                <a:extLst>
                  <a:ext uri="{FF2B5EF4-FFF2-40B4-BE49-F238E27FC236}">
                    <a16:creationId xmlns:a16="http://schemas.microsoft.com/office/drawing/2014/main" id="{7008FC2B-7E56-16A9-156C-DDEC57B8C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" y="92"/>
                <a:ext cx="1992" cy="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NIL  </a:t>
                </a:r>
                <a:r>
                  <a:rPr lang="en-US" altLang="pt-BR" baseline="30000"/>
                  <a:t>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i = j or w</a:t>
                </a:r>
                <a:r>
                  <a:rPr lang="en-US" altLang="pt-BR" baseline="-25000"/>
                  <a:t>ij</a:t>
                </a:r>
                <a:r>
                  <a:rPr lang="en-US" altLang="pt-BR"/>
                  <a:t> = </a:t>
                </a:r>
                <a:r>
                  <a:rPr lang="en-US" altLang="pt-BR">
                    <a:latin typeface="Symbol" panose="05050102010706020507" pitchFamily="18" charset="2"/>
                  </a:rPr>
                  <a:t>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i        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21563" name="AutoShape 59">
                <a:extLst>
                  <a:ext uri="{FF2B5EF4-FFF2-40B4-BE49-F238E27FC236}">
                    <a16:creationId xmlns:a16="http://schemas.microsoft.com/office/drawing/2014/main" id="{3C2767FD-80D8-516A-716D-E9EB3442C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" y="146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64" name="Rectangle 60">
              <a:extLst>
                <a:ext uri="{FF2B5EF4-FFF2-40B4-BE49-F238E27FC236}">
                  <a16:creationId xmlns:a16="http://schemas.microsoft.com/office/drawing/2014/main" id="{EF3EB162-2450-17A3-15DA-D3956B098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231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(0)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sp>
          <p:nvSpPr>
            <p:cNvPr id="21565" name="Rectangle 61">
              <a:extLst>
                <a:ext uri="{FF2B5EF4-FFF2-40B4-BE49-F238E27FC236}">
                  <a16:creationId xmlns:a16="http://schemas.microsoft.com/office/drawing/2014/main" id="{21145CAA-C848-CAA6-6EAB-99E60E0FC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23"/>
              <a:ext cx="3569" cy="1242"/>
            </a:xfrm>
            <a:prstGeom prst="rect">
              <a:avLst/>
            </a:prstGeom>
            <a:noFill/>
            <a:ln w="28440" cap="sq">
              <a:solidFill>
                <a:srgbClr val="1F49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66" name="Text Box 62">
            <a:extLst>
              <a:ext uri="{FF2B5EF4-FFF2-40B4-BE49-F238E27FC236}">
                <a16:creationId xmlns:a16="http://schemas.microsoft.com/office/drawing/2014/main" id="{BAED2B54-EDDE-4C87-65A3-65F000EB8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19488"/>
            <a:ext cx="8556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altLang="pt-BR"/>
              <a:t>Π</a:t>
            </a:r>
            <a:r>
              <a:rPr lang="en-US" altLang="pt-BR" baseline="30000"/>
              <a:t>(2)</a:t>
            </a:r>
            <a:r>
              <a:rPr lang="en-US" altLang="pt-BR"/>
              <a:t> =</a:t>
            </a:r>
          </a:p>
        </p:txBody>
      </p:sp>
      <p:grpSp>
        <p:nvGrpSpPr>
          <p:cNvPr id="21567" name="Group 63">
            <a:extLst>
              <a:ext uri="{FF2B5EF4-FFF2-40B4-BE49-F238E27FC236}">
                <a16:creationId xmlns:a16="http://schemas.microsoft.com/office/drawing/2014/main" id="{A5A13206-F818-B740-D380-BAEA2A5F404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644775"/>
            <a:ext cx="2662238" cy="1754188"/>
            <a:chOff x="4080" y="1666"/>
            <a:chExt cx="1677" cy="1105"/>
          </a:xfrm>
        </p:grpSpPr>
        <p:grpSp>
          <p:nvGrpSpPr>
            <p:cNvPr id="21568" name="Group 64">
              <a:extLst>
                <a:ext uri="{FF2B5EF4-FFF2-40B4-BE49-F238E27FC236}">
                  <a16:creationId xmlns:a16="http://schemas.microsoft.com/office/drawing/2014/main" id="{B3D5BD28-2D6A-0C66-39DB-F17F37395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906"/>
              <a:ext cx="1437" cy="861"/>
              <a:chOff x="4320" y="1906"/>
              <a:chExt cx="1437" cy="861"/>
            </a:xfrm>
          </p:grpSpPr>
          <p:sp>
            <p:nvSpPr>
              <p:cNvPr id="21569" name="Rectangle 65">
                <a:extLst>
                  <a:ext uri="{FF2B5EF4-FFF2-40B4-BE49-F238E27FC236}">
                    <a16:creationId xmlns:a16="http://schemas.microsoft.com/office/drawing/2014/main" id="{3FB37EB9-D295-9A68-9E21-32DF052F6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90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1570" name="Rectangle 66">
                <a:extLst>
                  <a:ext uri="{FF2B5EF4-FFF2-40B4-BE49-F238E27FC236}">
                    <a16:creationId xmlns:a16="http://schemas.microsoft.com/office/drawing/2014/main" id="{CF9EAE9C-CAB6-46FF-D747-C04D3FDA0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90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1571" name="Rectangle 67">
                <a:extLst>
                  <a:ext uri="{FF2B5EF4-FFF2-40B4-BE49-F238E27FC236}">
                    <a16:creationId xmlns:a16="http://schemas.microsoft.com/office/drawing/2014/main" id="{45CB3285-ACDC-BA4D-844F-B11F11893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90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1572" name="Rectangle 68">
                <a:extLst>
                  <a:ext uri="{FF2B5EF4-FFF2-40B4-BE49-F238E27FC236}">
                    <a16:creationId xmlns:a16="http://schemas.microsoft.com/office/drawing/2014/main" id="{5E98FF8A-EDFE-E039-0511-8BD517DB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19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1573" name="Rectangle 69">
                <a:extLst>
                  <a:ext uri="{FF2B5EF4-FFF2-40B4-BE49-F238E27FC236}">
                    <a16:creationId xmlns:a16="http://schemas.microsoft.com/office/drawing/2014/main" id="{53DEEC88-F7C6-C05B-93EF-3E81609A2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19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1574" name="Rectangle 70">
                <a:extLst>
                  <a:ext uri="{FF2B5EF4-FFF2-40B4-BE49-F238E27FC236}">
                    <a16:creationId xmlns:a16="http://schemas.microsoft.com/office/drawing/2014/main" id="{DB1FD6FD-ACC0-B79B-7A58-187FF7D9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19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1575" name="Rectangle 71">
                <a:extLst>
                  <a:ext uri="{FF2B5EF4-FFF2-40B4-BE49-F238E27FC236}">
                    <a16:creationId xmlns:a16="http://schemas.microsoft.com/office/drawing/2014/main" id="{A225CA39-2A80-2645-AC3A-932DF7F13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8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1576" name="Rectangle 72">
                <a:extLst>
                  <a:ext uri="{FF2B5EF4-FFF2-40B4-BE49-F238E27FC236}">
                    <a16:creationId xmlns:a16="http://schemas.microsoft.com/office/drawing/2014/main" id="{2C2B017C-F598-FC9C-E3F7-8AB80F19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8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1577" name="Rectangle 73">
                <a:extLst>
                  <a:ext uri="{FF2B5EF4-FFF2-40B4-BE49-F238E27FC236}">
                    <a16:creationId xmlns:a16="http://schemas.microsoft.com/office/drawing/2014/main" id="{F02AA177-9A04-0CBB-53C7-9EEC60933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48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</p:grpSp>
        <p:sp>
          <p:nvSpPr>
            <p:cNvPr id="21578" name="Text Box 74">
              <a:extLst>
                <a:ext uri="{FF2B5EF4-FFF2-40B4-BE49-F238E27FC236}">
                  <a16:creationId xmlns:a16="http://schemas.microsoft.com/office/drawing/2014/main" id="{F5D67173-C95E-7E2B-DD64-127A2A2A3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66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1579" name="Text Box 75">
              <a:extLst>
                <a:ext uri="{FF2B5EF4-FFF2-40B4-BE49-F238E27FC236}">
                  <a16:creationId xmlns:a16="http://schemas.microsoft.com/office/drawing/2014/main" id="{CA4B54AE-5476-899F-B974-0C015A8F7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66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1580" name="Text Box 76">
              <a:extLst>
                <a:ext uri="{FF2B5EF4-FFF2-40B4-BE49-F238E27FC236}">
                  <a16:creationId xmlns:a16="http://schemas.microsoft.com/office/drawing/2014/main" id="{1273683C-13C1-B01B-C227-0F20F5E05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0" y="166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1581" name="Text Box 77">
              <a:extLst>
                <a:ext uri="{FF2B5EF4-FFF2-40B4-BE49-F238E27FC236}">
                  <a16:creationId xmlns:a16="http://schemas.microsoft.com/office/drawing/2014/main" id="{D9C478B5-F49E-EAF1-74FE-5E9E7ECE8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0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1582" name="Text Box 78">
              <a:extLst>
                <a:ext uri="{FF2B5EF4-FFF2-40B4-BE49-F238E27FC236}">
                  <a16:creationId xmlns:a16="http://schemas.microsoft.com/office/drawing/2014/main" id="{C7367DE4-BDF3-B4E8-2E49-D0B8AF40F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194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1583" name="Text Box 79">
              <a:extLst>
                <a:ext uri="{FF2B5EF4-FFF2-40B4-BE49-F238E27FC236}">
                  <a16:creationId xmlns:a16="http://schemas.microsoft.com/office/drawing/2014/main" id="{5A6D5C4E-FDE4-AABC-58BE-133415C2A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8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grpSp>
        <p:nvGrpSpPr>
          <p:cNvPr id="21584" name="Group 80">
            <a:extLst>
              <a:ext uri="{FF2B5EF4-FFF2-40B4-BE49-F238E27FC236}">
                <a16:creationId xmlns:a16="http://schemas.microsoft.com/office/drawing/2014/main" id="{AE1F6F9A-53FC-425B-E623-BED8B140FBDD}"/>
              </a:ext>
            </a:extLst>
          </p:cNvPr>
          <p:cNvGrpSpPr>
            <a:grpSpLocks/>
          </p:cNvGrpSpPr>
          <p:nvPr/>
        </p:nvGrpSpPr>
        <p:grpSpPr bwMode="auto">
          <a:xfrm>
            <a:off x="6464300" y="4535488"/>
            <a:ext cx="2662238" cy="1754187"/>
            <a:chOff x="4072" y="2857"/>
            <a:chExt cx="1677" cy="1105"/>
          </a:xfrm>
        </p:grpSpPr>
        <p:grpSp>
          <p:nvGrpSpPr>
            <p:cNvPr id="21585" name="Group 81">
              <a:extLst>
                <a:ext uri="{FF2B5EF4-FFF2-40B4-BE49-F238E27FC236}">
                  <a16:creationId xmlns:a16="http://schemas.microsoft.com/office/drawing/2014/main" id="{530606FE-D3AE-4F31-D407-4870323DA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2" y="3097"/>
              <a:ext cx="1437" cy="861"/>
              <a:chOff x="4312" y="3097"/>
              <a:chExt cx="1437" cy="861"/>
            </a:xfrm>
          </p:grpSpPr>
          <p:sp>
            <p:nvSpPr>
              <p:cNvPr id="21586" name="Rectangle 82">
                <a:extLst>
                  <a:ext uri="{FF2B5EF4-FFF2-40B4-BE49-F238E27FC236}">
                    <a16:creationId xmlns:a16="http://schemas.microsoft.com/office/drawing/2014/main" id="{041A3356-98F5-3FC1-FDDD-130B258AF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30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1587" name="Rectangle 83">
                <a:extLst>
                  <a:ext uri="{FF2B5EF4-FFF2-40B4-BE49-F238E27FC236}">
                    <a16:creationId xmlns:a16="http://schemas.microsoft.com/office/drawing/2014/main" id="{11EA45B8-E62D-E243-A28F-AF6FBB4A7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0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1588" name="Rectangle 84">
                <a:extLst>
                  <a:ext uri="{FF2B5EF4-FFF2-40B4-BE49-F238E27FC236}">
                    <a16:creationId xmlns:a16="http://schemas.microsoft.com/office/drawing/2014/main" id="{B674E13F-D5AA-9865-530A-D16C0FEC3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30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1589" name="Rectangle 85">
                <a:extLst>
                  <a:ext uri="{FF2B5EF4-FFF2-40B4-BE49-F238E27FC236}">
                    <a16:creationId xmlns:a16="http://schemas.microsoft.com/office/drawing/2014/main" id="{5B4FDAF5-2C3F-9584-13BB-7BFB28D9B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3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1590" name="Rectangle 86">
                <a:extLst>
                  <a:ext uri="{FF2B5EF4-FFF2-40B4-BE49-F238E27FC236}">
                    <a16:creationId xmlns:a16="http://schemas.microsoft.com/office/drawing/2014/main" id="{FB137924-BC53-A244-F8B3-9F7A222A2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33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1591" name="Rectangle 87">
                <a:extLst>
                  <a:ext uri="{FF2B5EF4-FFF2-40B4-BE49-F238E27FC236}">
                    <a16:creationId xmlns:a16="http://schemas.microsoft.com/office/drawing/2014/main" id="{B3CC863C-8FA1-10F6-91CA-DEB10824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33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1592" name="Rectangle 88">
                <a:extLst>
                  <a:ext uri="{FF2B5EF4-FFF2-40B4-BE49-F238E27FC236}">
                    <a16:creationId xmlns:a16="http://schemas.microsoft.com/office/drawing/2014/main" id="{114A3E00-DC40-2817-43A7-16B623EA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673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1593" name="Rectangle 89">
                <a:extLst>
                  <a:ext uri="{FF2B5EF4-FFF2-40B4-BE49-F238E27FC236}">
                    <a16:creationId xmlns:a16="http://schemas.microsoft.com/office/drawing/2014/main" id="{699E0F4A-BCCE-8C53-B307-CE12C5968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3673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1594" name="Rectangle 90">
                <a:extLst>
                  <a:ext uri="{FF2B5EF4-FFF2-40B4-BE49-F238E27FC236}">
                    <a16:creationId xmlns:a16="http://schemas.microsoft.com/office/drawing/2014/main" id="{B718972F-F68F-0469-CAE8-C161FEDE3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3673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</p:grpSp>
        <p:sp>
          <p:nvSpPr>
            <p:cNvPr id="21595" name="Text Box 91">
              <a:extLst>
                <a:ext uri="{FF2B5EF4-FFF2-40B4-BE49-F238E27FC236}">
                  <a16:creationId xmlns:a16="http://schemas.microsoft.com/office/drawing/2014/main" id="{1342ABE1-C6EB-4196-A618-4963A48A6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285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1596" name="Text Box 92">
              <a:extLst>
                <a:ext uri="{FF2B5EF4-FFF2-40B4-BE49-F238E27FC236}">
                  <a16:creationId xmlns:a16="http://schemas.microsoft.com/office/drawing/2014/main" id="{E3D63298-23F7-15E9-5530-844708A0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6" y="285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1597" name="Text Box 93">
              <a:extLst>
                <a:ext uri="{FF2B5EF4-FFF2-40B4-BE49-F238E27FC236}">
                  <a16:creationId xmlns:a16="http://schemas.microsoft.com/office/drawing/2014/main" id="{3AB31DF5-C6D2-31B2-ECF5-273327F42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285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1598" name="Text Box 94">
              <a:extLst>
                <a:ext uri="{FF2B5EF4-FFF2-40B4-BE49-F238E27FC236}">
                  <a16:creationId xmlns:a16="http://schemas.microsoft.com/office/drawing/2014/main" id="{75DE9163-1481-E5EE-679D-794745C7F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309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1599" name="Text Box 95">
              <a:extLst>
                <a:ext uri="{FF2B5EF4-FFF2-40B4-BE49-F238E27FC236}">
                  <a16:creationId xmlns:a16="http://schemas.microsoft.com/office/drawing/2014/main" id="{D3664118-F3B6-D55D-E49B-218B7FD85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338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1600" name="Text Box 96">
              <a:extLst>
                <a:ext uri="{FF2B5EF4-FFF2-40B4-BE49-F238E27FC236}">
                  <a16:creationId xmlns:a16="http://schemas.microsoft.com/office/drawing/2014/main" id="{51982D8A-15B6-38EC-BBA5-A440BC184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3673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06A0816C-4D8F-5F61-2452-2ACA8993E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3 </a:t>
            </a:r>
            <a:r>
              <a:rPr lang="en-US" altLang="pt-BR"/>
              <a:t>=</a:t>
            </a:r>
          </a:p>
        </p:txBody>
      </p:sp>
      <p:grpSp>
        <p:nvGrpSpPr>
          <p:cNvPr id="22530" name="Group 2">
            <a:extLst>
              <a:ext uri="{FF2B5EF4-FFF2-40B4-BE49-F238E27FC236}">
                <a16:creationId xmlns:a16="http://schemas.microsoft.com/office/drawing/2014/main" id="{39862B8E-50EC-EE95-E481-4F1DE41AC23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876800"/>
            <a:ext cx="2662238" cy="1754188"/>
            <a:chOff x="720" y="3072"/>
            <a:chExt cx="1677" cy="1105"/>
          </a:xfrm>
        </p:grpSpPr>
        <p:grpSp>
          <p:nvGrpSpPr>
            <p:cNvPr id="22531" name="Group 3">
              <a:extLst>
                <a:ext uri="{FF2B5EF4-FFF2-40B4-BE49-F238E27FC236}">
                  <a16:creationId xmlns:a16="http://schemas.microsoft.com/office/drawing/2014/main" id="{1B368CB4-0B31-C45B-BD45-A5C5727F7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312"/>
              <a:ext cx="1437" cy="861"/>
              <a:chOff x="960" y="3312"/>
              <a:chExt cx="1437" cy="861"/>
            </a:xfrm>
          </p:grpSpPr>
          <p:sp>
            <p:nvSpPr>
              <p:cNvPr id="22532" name="Rectangle 4">
                <a:extLst>
                  <a:ext uri="{FF2B5EF4-FFF2-40B4-BE49-F238E27FC236}">
                    <a16:creationId xmlns:a16="http://schemas.microsoft.com/office/drawing/2014/main" id="{3C2167C5-7FAD-DF3E-DD81-744AD51B9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2533" name="Rectangle 5">
                <a:extLst>
                  <a:ext uri="{FF2B5EF4-FFF2-40B4-BE49-F238E27FC236}">
                    <a16:creationId xmlns:a16="http://schemas.microsoft.com/office/drawing/2014/main" id="{B15EAA29-1E14-09E7-586B-2395EC958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3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2534" name="Rectangle 6">
                <a:extLst>
                  <a:ext uri="{FF2B5EF4-FFF2-40B4-BE49-F238E27FC236}">
                    <a16:creationId xmlns:a16="http://schemas.microsoft.com/office/drawing/2014/main" id="{89009EC1-F7B3-DE68-603F-0A579C732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22535" name="Rectangle 7">
                <a:extLst>
                  <a:ext uri="{FF2B5EF4-FFF2-40B4-BE49-F238E27FC236}">
                    <a16:creationId xmlns:a16="http://schemas.microsoft.com/office/drawing/2014/main" id="{733B5D56-476E-F8FB-7EC5-A1BB2857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6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2536" name="Rectangle 8">
                <a:extLst>
                  <a:ext uri="{FF2B5EF4-FFF2-40B4-BE49-F238E27FC236}">
                    <a16:creationId xmlns:a16="http://schemas.microsoft.com/office/drawing/2014/main" id="{B0F9A397-2BED-CDAA-D89A-70EC1043F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6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2537" name="Rectangle 9">
                <a:extLst>
                  <a:ext uri="{FF2B5EF4-FFF2-40B4-BE49-F238E27FC236}">
                    <a16:creationId xmlns:a16="http://schemas.microsoft.com/office/drawing/2014/main" id="{B61E3E49-97C6-323E-6D5E-77F720595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600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22538" name="Rectangle 10">
                <a:extLst>
                  <a:ext uri="{FF2B5EF4-FFF2-40B4-BE49-F238E27FC236}">
                    <a16:creationId xmlns:a16="http://schemas.microsoft.com/office/drawing/2014/main" id="{63E6BB6F-9C03-A916-1D89-8681C8611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8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-1</a:t>
                </a:r>
              </a:p>
            </p:txBody>
          </p:sp>
          <p:sp>
            <p:nvSpPr>
              <p:cNvPr id="22539" name="Rectangle 11">
                <a:extLst>
                  <a:ext uri="{FF2B5EF4-FFF2-40B4-BE49-F238E27FC236}">
                    <a16:creationId xmlns:a16="http://schemas.microsoft.com/office/drawing/2014/main" id="{99D35A65-93FA-D1F3-007D-33F99F993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8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22540" name="Rectangle 12">
                <a:extLst>
                  <a:ext uri="{FF2B5EF4-FFF2-40B4-BE49-F238E27FC236}">
                    <a16:creationId xmlns:a16="http://schemas.microsoft.com/office/drawing/2014/main" id="{AE7B343C-B244-DBE3-88E8-910779DAD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888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0EBA7AD5-CC85-DF8A-08D9-43C359C05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2542" name="Text Box 14">
              <a:extLst>
                <a:ext uri="{FF2B5EF4-FFF2-40B4-BE49-F238E27FC236}">
                  <a16:creationId xmlns:a16="http://schemas.microsoft.com/office/drawing/2014/main" id="{D5CC6EF6-24AE-3D7B-C898-1C9481E63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2543" name="Text Box 15">
              <a:extLst>
                <a:ext uri="{FF2B5EF4-FFF2-40B4-BE49-F238E27FC236}">
                  <a16:creationId xmlns:a16="http://schemas.microsoft.com/office/drawing/2014/main" id="{75E1F91F-1752-4CF1-AE5C-57A6D0207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307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2544" name="Text Box 16">
              <a:extLst>
                <a:ext uri="{FF2B5EF4-FFF2-40B4-BE49-F238E27FC236}">
                  <a16:creationId xmlns:a16="http://schemas.microsoft.com/office/drawing/2014/main" id="{E7C33492-E6B3-5C50-40B0-71AF639FE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1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2FA96DC5-F512-B509-4EF1-C081BD951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60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2546" name="Text Box 18">
              <a:extLst>
                <a:ext uri="{FF2B5EF4-FFF2-40B4-BE49-F238E27FC236}">
                  <a16:creationId xmlns:a16="http://schemas.microsoft.com/office/drawing/2014/main" id="{73BC2769-685A-B63F-E8E8-CE8ECFA0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8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22547" name="Text Box 19">
            <a:extLst>
              <a:ext uri="{FF2B5EF4-FFF2-40B4-BE49-F238E27FC236}">
                <a16:creationId xmlns:a16="http://schemas.microsoft.com/office/drawing/2014/main" id="{E2C1CDDE-CB0A-0DBD-A646-782622842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3462338"/>
            <a:ext cx="781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 D</a:t>
            </a:r>
            <a:r>
              <a:rPr lang="en-US" altLang="pt-BR" baseline="30000"/>
              <a:t>2 </a:t>
            </a:r>
            <a:r>
              <a:rPr lang="en-US" altLang="pt-BR"/>
              <a:t>=</a:t>
            </a:r>
          </a:p>
        </p:txBody>
      </p:sp>
      <p:grpSp>
        <p:nvGrpSpPr>
          <p:cNvPr id="22548" name="Group 20">
            <a:extLst>
              <a:ext uri="{FF2B5EF4-FFF2-40B4-BE49-F238E27FC236}">
                <a16:creationId xmlns:a16="http://schemas.microsoft.com/office/drawing/2014/main" id="{5367A9D3-D541-5EAC-ECE9-BE6A97FF1908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2649538"/>
            <a:ext cx="2662238" cy="1754187"/>
            <a:chOff x="688" y="1669"/>
            <a:chExt cx="1677" cy="1105"/>
          </a:xfrm>
        </p:grpSpPr>
        <p:grpSp>
          <p:nvGrpSpPr>
            <p:cNvPr id="22549" name="Group 21">
              <a:extLst>
                <a:ext uri="{FF2B5EF4-FFF2-40B4-BE49-F238E27FC236}">
                  <a16:creationId xmlns:a16="http://schemas.microsoft.com/office/drawing/2014/main" id="{BA58B8B2-DF8F-B557-1D1B-399E07290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" y="1909"/>
              <a:ext cx="1437" cy="861"/>
              <a:chOff x="928" y="1909"/>
              <a:chExt cx="1437" cy="861"/>
            </a:xfrm>
          </p:grpSpPr>
          <p:sp>
            <p:nvSpPr>
              <p:cNvPr id="22550" name="Rectangle 22">
                <a:extLst>
                  <a:ext uri="{FF2B5EF4-FFF2-40B4-BE49-F238E27FC236}">
                    <a16:creationId xmlns:a16="http://schemas.microsoft.com/office/drawing/2014/main" id="{5993FC04-4124-C8F1-7AE9-DC99E3A8C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190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4</a:t>
                </a:r>
              </a:p>
            </p:txBody>
          </p:sp>
          <p:sp>
            <p:nvSpPr>
              <p:cNvPr id="22551" name="Rectangle 23">
                <a:extLst>
                  <a:ext uri="{FF2B5EF4-FFF2-40B4-BE49-F238E27FC236}">
                    <a16:creationId xmlns:a16="http://schemas.microsoft.com/office/drawing/2014/main" id="{D15B56FF-4619-2C82-F1D0-7E9DD26BC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190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2552" name="Rectangle 24">
                <a:extLst>
                  <a:ext uri="{FF2B5EF4-FFF2-40B4-BE49-F238E27FC236}">
                    <a16:creationId xmlns:a16="http://schemas.microsoft.com/office/drawing/2014/main" id="{253E0D76-7339-4D1C-F147-454CCB296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1909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5</a:t>
                </a:r>
              </a:p>
            </p:txBody>
          </p:sp>
          <p:sp>
            <p:nvSpPr>
              <p:cNvPr id="22553" name="Rectangle 25">
                <a:extLst>
                  <a:ext uri="{FF2B5EF4-FFF2-40B4-BE49-F238E27FC236}">
                    <a16:creationId xmlns:a16="http://schemas.microsoft.com/office/drawing/2014/main" id="{27FC9AFD-E650-9456-50B3-5E5867973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21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2554" name="Rectangle 26">
                <a:extLst>
                  <a:ext uri="{FF2B5EF4-FFF2-40B4-BE49-F238E27FC236}">
                    <a16:creationId xmlns:a16="http://schemas.microsoft.com/office/drawing/2014/main" id="{0E10211B-E3C4-E5C2-6CFB-58B4DF434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1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22555" name="Rectangle 27">
                <a:extLst>
                  <a:ext uri="{FF2B5EF4-FFF2-40B4-BE49-F238E27FC236}">
                    <a16:creationId xmlns:a16="http://schemas.microsoft.com/office/drawing/2014/main" id="{352D898D-6302-186B-57C0-E7FA68ED9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21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7</a:t>
                </a:r>
              </a:p>
            </p:txBody>
          </p:sp>
          <p:sp>
            <p:nvSpPr>
              <p:cNvPr id="22556" name="Rectangle 28">
                <a:extLst>
                  <a:ext uri="{FF2B5EF4-FFF2-40B4-BE49-F238E27FC236}">
                    <a16:creationId xmlns:a16="http://schemas.microsoft.com/office/drawing/2014/main" id="{4F195CEC-D7F0-3ED1-6FC9-EFE9E097B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24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-1</a:t>
                </a:r>
              </a:p>
            </p:txBody>
          </p:sp>
          <p:sp>
            <p:nvSpPr>
              <p:cNvPr id="22557" name="Rectangle 29">
                <a:extLst>
                  <a:ext uri="{FF2B5EF4-FFF2-40B4-BE49-F238E27FC236}">
                    <a16:creationId xmlns:a16="http://schemas.microsoft.com/office/drawing/2014/main" id="{6389F8CE-6951-ADD1-3CEE-F5FA3EB70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4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-3</a:t>
                </a:r>
              </a:p>
            </p:txBody>
          </p:sp>
          <p:sp>
            <p:nvSpPr>
              <p:cNvPr id="22558" name="Rectangle 30">
                <a:extLst>
                  <a:ext uri="{FF2B5EF4-FFF2-40B4-BE49-F238E27FC236}">
                    <a16:creationId xmlns:a16="http://schemas.microsoft.com/office/drawing/2014/main" id="{150BA583-4B9D-2CBE-70DC-4194B6130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24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</p:grp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97B98A23-F8B3-2C20-6816-01405182A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166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2560" name="Text Box 32">
              <a:extLst>
                <a:ext uri="{FF2B5EF4-FFF2-40B4-BE49-F238E27FC236}">
                  <a16:creationId xmlns:a16="http://schemas.microsoft.com/office/drawing/2014/main" id="{AC57615E-FD42-102B-69DB-E6CF1C667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6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2561" name="Text Box 33">
              <a:extLst>
                <a:ext uri="{FF2B5EF4-FFF2-40B4-BE49-F238E27FC236}">
                  <a16:creationId xmlns:a16="http://schemas.microsoft.com/office/drawing/2014/main" id="{D88AEA2E-FCAB-600E-A67B-A1405E606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166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2562" name="Text Box 34">
              <a:extLst>
                <a:ext uri="{FF2B5EF4-FFF2-40B4-BE49-F238E27FC236}">
                  <a16:creationId xmlns:a16="http://schemas.microsoft.com/office/drawing/2014/main" id="{19A2C1FF-4E75-A7B0-FBF2-0179A86F8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190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2563" name="Text Box 35">
              <a:extLst>
                <a:ext uri="{FF2B5EF4-FFF2-40B4-BE49-F238E27FC236}">
                  <a16:creationId xmlns:a16="http://schemas.microsoft.com/office/drawing/2014/main" id="{E77BF4C3-9406-9655-825B-96ED046A1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219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2564" name="Text Box 36">
              <a:extLst>
                <a:ext uri="{FF2B5EF4-FFF2-40B4-BE49-F238E27FC236}">
                  <a16:creationId xmlns:a16="http://schemas.microsoft.com/office/drawing/2014/main" id="{49373CF4-D6D3-E524-4AF1-B07A343F5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248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sp>
        <p:nvSpPr>
          <p:cNvPr id="22565" name="Text Box 37">
            <a:extLst>
              <a:ext uri="{FF2B5EF4-FFF2-40B4-BE49-F238E27FC236}">
                <a16:creationId xmlns:a16="http://schemas.microsoft.com/office/drawing/2014/main" id="{F5489B59-7ADF-B37B-63BB-E4DFAC3D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525713"/>
            <a:ext cx="2454275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k = 3</a:t>
            </a:r>
            <a:b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Vertices 1, 2, 3 can be intermediate</a:t>
            </a:r>
          </a:p>
        </p:txBody>
      </p:sp>
      <p:grpSp>
        <p:nvGrpSpPr>
          <p:cNvPr id="22566" name="Group 38">
            <a:extLst>
              <a:ext uri="{FF2B5EF4-FFF2-40B4-BE49-F238E27FC236}">
                <a16:creationId xmlns:a16="http://schemas.microsoft.com/office/drawing/2014/main" id="{A14E7EC3-B62C-95E3-69FC-4C1FF3CAB376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211138"/>
            <a:ext cx="1920875" cy="1595437"/>
            <a:chOff x="3788" y="133"/>
            <a:chExt cx="1210" cy="1005"/>
          </a:xfrm>
        </p:grpSpPr>
        <p:grpSp>
          <p:nvGrpSpPr>
            <p:cNvPr id="22567" name="Group 39">
              <a:extLst>
                <a:ext uri="{FF2B5EF4-FFF2-40B4-BE49-F238E27FC236}">
                  <a16:creationId xmlns:a16="http://schemas.microsoft.com/office/drawing/2014/main" id="{C3EC6C23-2AAD-8B8F-4881-C42EC2984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" y="133"/>
              <a:ext cx="1151" cy="1005"/>
              <a:chOff x="3847" y="133"/>
              <a:chExt cx="1151" cy="1005"/>
            </a:xfrm>
          </p:grpSpPr>
          <p:sp>
            <p:nvSpPr>
              <p:cNvPr id="22568" name="Oval 40">
                <a:extLst>
                  <a:ext uri="{FF2B5EF4-FFF2-40B4-BE49-F238E27FC236}">
                    <a16:creationId xmlns:a16="http://schemas.microsoft.com/office/drawing/2014/main" id="{CCC1CF3C-8429-7076-62BF-541B69315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3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2569" name="Oval 41">
                <a:extLst>
                  <a:ext uri="{FF2B5EF4-FFF2-40B4-BE49-F238E27FC236}">
                    <a16:creationId xmlns:a16="http://schemas.microsoft.com/office/drawing/2014/main" id="{FB318D67-43B1-CFD7-55B9-0CFDFFD35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863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2570" name="Oval 42">
                <a:extLst>
                  <a:ext uri="{FF2B5EF4-FFF2-40B4-BE49-F238E27FC236}">
                    <a16:creationId xmlns:a16="http://schemas.microsoft.com/office/drawing/2014/main" id="{207555DA-A946-D49A-D6D4-092812336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481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cxnSp>
            <p:nvCxnSpPr>
              <p:cNvPr id="22571" name="AutoShape 43">
                <a:extLst>
                  <a:ext uri="{FF2B5EF4-FFF2-40B4-BE49-F238E27FC236}">
                    <a16:creationId xmlns:a16="http://schemas.microsoft.com/office/drawing/2014/main" id="{A1D099CD-ED4E-872C-CEF8-6CAFB58CA887}"/>
                  </a:ext>
                </a:extLst>
              </p:cNvPr>
              <p:cNvCxnSpPr>
                <a:cxnSpLocks noChangeShapeType="1"/>
                <a:stCxn id="22568" idx="7"/>
                <a:endCxn id="22570" idx="1"/>
              </p:cNvCxnSpPr>
              <p:nvPr/>
            </p:nvCxnSpPr>
            <p:spPr bwMode="auto">
              <a:xfrm>
                <a:off x="4217" y="173"/>
                <a:ext cx="501" cy="347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72" name="AutoShape 44">
                <a:extLst>
                  <a:ext uri="{FF2B5EF4-FFF2-40B4-BE49-F238E27FC236}">
                    <a16:creationId xmlns:a16="http://schemas.microsoft.com/office/drawing/2014/main" id="{0EA400DC-C89C-ED73-CCF1-72FA4F8B80AA}"/>
                  </a:ext>
                </a:extLst>
              </p:cNvPr>
              <p:cNvCxnSpPr>
                <a:cxnSpLocks noChangeShapeType="1"/>
                <a:stCxn id="22570" idx="3"/>
                <a:endCxn id="22569" idx="5"/>
              </p:cNvCxnSpPr>
              <p:nvPr/>
            </p:nvCxnSpPr>
            <p:spPr bwMode="auto">
              <a:xfrm flipH="1">
                <a:off x="4144" y="717"/>
                <a:ext cx="573" cy="38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73" name="AutoShape 45">
                <a:extLst>
                  <a:ext uri="{FF2B5EF4-FFF2-40B4-BE49-F238E27FC236}">
                    <a16:creationId xmlns:a16="http://schemas.microsoft.com/office/drawing/2014/main" id="{A3AFE83E-D5CD-F4A7-2A5D-5B299D47E387}"/>
                  </a:ext>
                </a:extLst>
              </p:cNvPr>
              <p:cNvCxnSpPr>
                <a:cxnSpLocks noChangeShapeType="1"/>
                <a:stCxn id="22569" idx="2"/>
                <a:endCxn id="22568" idx="2"/>
              </p:cNvCxnSpPr>
              <p:nvPr/>
            </p:nvCxnSpPr>
            <p:spPr bwMode="auto">
              <a:xfrm flipV="1">
                <a:off x="3863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74" name="AutoShape 46">
                <a:extLst>
                  <a:ext uri="{FF2B5EF4-FFF2-40B4-BE49-F238E27FC236}">
                    <a16:creationId xmlns:a16="http://schemas.microsoft.com/office/drawing/2014/main" id="{795A9827-485C-F279-26EC-09B76A534F69}"/>
                  </a:ext>
                </a:extLst>
              </p:cNvPr>
              <p:cNvCxnSpPr>
                <a:cxnSpLocks noChangeShapeType="1"/>
                <a:stCxn id="22569" idx="6"/>
                <a:endCxn id="22568" idx="6"/>
              </p:cNvCxnSpPr>
              <p:nvPr/>
            </p:nvCxnSpPr>
            <p:spPr bwMode="auto">
              <a:xfrm flipV="1">
                <a:off x="4192" y="271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575" name="Text Box 47">
              <a:extLst>
                <a:ext uri="{FF2B5EF4-FFF2-40B4-BE49-F238E27FC236}">
                  <a16:creationId xmlns:a16="http://schemas.microsoft.com/office/drawing/2014/main" id="{F2EC3CDA-EB5D-15CC-AFEA-677B8AB92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8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5</a:t>
              </a:r>
            </a:p>
          </p:txBody>
        </p:sp>
        <p:sp>
          <p:nvSpPr>
            <p:cNvPr id="22576" name="Text Box 48">
              <a:extLst>
                <a:ext uri="{FF2B5EF4-FFF2-40B4-BE49-F238E27FC236}">
                  <a16:creationId xmlns:a16="http://schemas.microsoft.com/office/drawing/2014/main" id="{7FD5F174-DC10-B6CB-3F26-7EFF9C45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95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-3</a:t>
              </a:r>
            </a:p>
          </p:txBody>
        </p:sp>
        <p:sp>
          <p:nvSpPr>
            <p:cNvPr id="22577" name="Text Box 49">
              <a:extLst>
                <a:ext uri="{FF2B5EF4-FFF2-40B4-BE49-F238E27FC236}">
                  <a16:creationId xmlns:a16="http://schemas.microsoft.com/office/drawing/2014/main" id="{48B1671A-ADA5-E32D-46C7-8604C24C1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56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22578" name="Text Box 50">
              <a:extLst>
                <a:ext uri="{FF2B5EF4-FFF2-40B4-BE49-F238E27FC236}">
                  <a16:creationId xmlns:a16="http://schemas.microsoft.com/office/drawing/2014/main" id="{EF183D70-2D0D-F767-8C9D-AF275A527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5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</p:grpSp>
      <p:sp>
        <p:nvSpPr>
          <p:cNvPr id="22579" name="Text Box 51">
            <a:extLst>
              <a:ext uri="{FF2B5EF4-FFF2-40B4-BE49-F238E27FC236}">
                <a16:creationId xmlns:a16="http://schemas.microsoft.com/office/drawing/2014/main" id="{1736AA3A-BC48-6BD6-EC10-709CC2EF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5386388"/>
            <a:ext cx="9318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altLang="pt-BR"/>
              <a:t>Π</a:t>
            </a:r>
            <a:r>
              <a:rPr lang="en-US" altLang="pt-BR" baseline="30000"/>
              <a:t>(3)</a:t>
            </a:r>
            <a:r>
              <a:rPr lang="en-US" altLang="pt-BR"/>
              <a:t>  =</a:t>
            </a:r>
          </a:p>
        </p:txBody>
      </p:sp>
      <p:grpSp>
        <p:nvGrpSpPr>
          <p:cNvPr id="22580" name="Group 52">
            <a:extLst>
              <a:ext uri="{FF2B5EF4-FFF2-40B4-BE49-F238E27FC236}">
                <a16:creationId xmlns:a16="http://schemas.microsoft.com/office/drawing/2014/main" id="{C38C9E6A-4E84-4722-CF35-D6769130475B}"/>
              </a:ext>
            </a:extLst>
          </p:cNvPr>
          <p:cNvGrpSpPr>
            <a:grpSpLocks/>
          </p:cNvGrpSpPr>
          <p:nvPr/>
        </p:nvGrpSpPr>
        <p:grpSpPr bwMode="auto">
          <a:xfrm>
            <a:off x="12700" y="36513"/>
            <a:ext cx="5665788" cy="1971675"/>
            <a:chOff x="8" y="23"/>
            <a:chExt cx="3569" cy="1242"/>
          </a:xfrm>
        </p:grpSpPr>
        <p:grpSp>
          <p:nvGrpSpPr>
            <p:cNvPr id="22581" name="Group 53">
              <a:extLst>
                <a:ext uri="{FF2B5EF4-FFF2-40B4-BE49-F238E27FC236}">
                  <a16:creationId xmlns:a16="http://schemas.microsoft.com/office/drawing/2014/main" id="{AB5D1E58-9155-6267-6500-C36ACD05B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637"/>
              <a:ext cx="2622" cy="582"/>
              <a:chOff x="696" y="637"/>
              <a:chExt cx="2622" cy="582"/>
            </a:xfrm>
          </p:grpSpPr>
          <p:sp>
            <p:nvSpPr>
              <p:cNvPr id="22582" name="Text Box 54">
                <a:extLst>
                  <a:ext uri="{FF2B5EF4-FFF2-40B4-BE49-F238E27FC236}">
                    <a16:creationId xmlns:a16="http://schemas.microsoft.com/office/drawing/2014/main" id="{38C522BB-7A30-B5D5-8C37-9BB15C816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" y="637"/>
                <a:ext cx="2496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d</a:t>
                </a:r>
                <a:r>
                  <a:rPr lang="en-US" altLang="pt-BR" baseline="-25000"/>
                  <a:t>ij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</a:t>
                </a:r>
                <a:r>
                  <a:rPr lang="en-US" altLang="pt-BR">
                    <a:latin typeface="Symbol" panose="05050102010706020507" pitchFamily="18" charset="2"/>
                  </a:rPr>
                  <a:t></a:t>
                </a:r>
                <a:r>
                  <a:rPr lang="en-US" altLang="pt-BR"/>
                  <a:t>  d</a:t>
                </a:r>
                <a:r>
                  <a:rPr lang="en-US" altLang="pt-BR" baseline="-25000"/>
                  <a:t>ik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+ d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π</a:t>
                </a:r>
                <a:r>
                  <a:rPr lang="en-US" altLang="pt-BR" baseline="-25000"/>
                  <a:t>kj</a:t>
                </a:r>
                <a:r>
                  <a:rPr lang="en-US" altLang="pt-BR" baseline="30000"/>
                  <a:t>(k-1)</a:t>
                </a:r>
                <a:r>
                  <a:rPr lang="en-US" altLang="pt-BR"/>
                  <a:t>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22583" name="AutoShape 55">
                <a:extLst>
                  <a:ext uri="{FF2B5EF4-FFF2-40B4-BE49-F238E27FC236}">
                    <a16:creationId xmlns:a16="http://schemas.microsoft.com/office/drawing/2014/main" id="{0972C929-1634-8E92-F79F-E85FC56C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" y="691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584" name="Rectangle 56">
              <a:extLst>
                <a:ext uri="{FF2B5EF4-FFF2-40B4-BE49-F238E27FC236}">
                  <a16:creationId xmlns:a16="http://schemas.microsoft.com/office/drawing/2014/main" id="{87DEFB84-E987-39E5-6E29-57BB71670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776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(k)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grpSp>
          <p:nvGrpSpPr>
            <p:cNvPr id="22585" name="Group 57">
              <a:extLst>
                <a:ext uri="{FF2B5EF4-FFF2-40B4-BE49-F238E27FC236}">
                  <a16:creationId xmlns:a16="http://schemas.microsoft.com/office/drawing/2014/main" id="{0D9AD6FB-7300-D495-5E4E-5F1C51965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" y="92"/>
              <a:ext cx="2118" cy="551"/>
              <a:chOff x="705" y="92"/>
              <a:chExt cx="2118" cy="551"/>
            </a:xfrm>
          </p:grpSpPr>
          <p:sp>
            <p:nvSpPr>
              <p:cNvPr id="22586" name="Text Box 58">
                <a:extLst>
                  <a:ext uri="{FF2B5EF4-FFF2-40B4-BE49-F238E27FC236}">
                    <a16:creationId xmlns:a16="http://schemas.microsoft.com/office/drawing/2014/main" id="{8D9BCFB8-D5F6-B081-D40E-7B4CED6535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" y="92"/>
                <a:ext cx="1992" cy="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/>
                  <a:t>NIL  </a:t>
                </a:r>
                <a:r>
                  <a:rPr lang="en-US" altLang="pt-BR" baseline="30000"/>
                  <a:t>     </a:t>
                </a:r>
                <a:r>
                  <a:rPr lang="en-US" altLang="pt-BR"/>
                  <a:t> </a:t>
                </a:r>
                <a:r>
                  <a:rPr lang="en-US" altLang="pt-BR" b="1"/>
                  <a:t>if</a:t>
                </a:r>
                <a:r>
                  <a:rPr lang="en-US" altLang="pt-BR"/>
                  <a:t> i = j or w</a:t>
                </a:r>
                <a:r>
                  <a:rPr lang="en-US" altLang="pt-BR" baseline="-25000"/>
                  <a:t>ij</a:t>
                </a:r>
                <a:r>
                  <a:rPr lang="en-US" altLang="pt-BR"/>
                  <a:t> = </a:t>
                </a:r>
                <a:r>
                  <a:rPr lang="en-US" altLang="pt-BR">
                    <a:latin typeface="Symbol" panose="05050102010706020507" pitchFamily="18" charset="2"/>
                  </a:rPr>
                  <a:t>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pt-BR"/>
                  <a:t>i            </a:t>
                </a:r>
                <a:r>
                  <a:rPr lang="en-US" altLang="pt-BR" b="1"/>
                  <a:t>otherwise</a:t>
                </a:r>
              </a:p>
            </p:txBody>
          </p:sp>
          <p:sp>
            <p:nvSpPr>
              <p:cNvPr id="22587" name="AutoShape 59">
                <a:extLst>
                  <a:ext uri="{FF2B5EF4-FFF2-40B4-BE49-F238E27FC236}">
                    <a16:creationId xmlns:a16="http://schemas.microsoft.com/office/drawing/2014/main" id="{4233DDAD-E206-F2A2-AE92-0D8D90939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" y="146"/>
                <a:ext cx="179" cy="460"/>
              </a:xfrm>
              <a:prstGeom prst="leftBrace">
                <a:avLst>
                  <a:gd name="adj1" fmla="val 21415"/>
                  <a:gd name="adj2" fmla="val 50000"/>
                </a:avLst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588" name="Rectangle 60">
              <a:extLst>
                <a:ext uri="{FF2B5EF4-FFF2-40B4-BE49-F238E27FC236}">
                  <a16:creationId xmlns:a16="http://schemas.microsoft.com/office/drawing/2014/main" id="{EE334BC6-0BD3-59F7-C079-07532EE2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231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π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(0)</a:t>
              </a:r>
              <a:r>
                <a:rPr lang="en-US" altLang="pt-BR">
                  <a:solidFill>
                    <a:srgbClr val="1F497D"/>
                  </a:solidFill>
                </a:rPr>
                <a:t> </a:t>
              </a:r>
              <a:r>
                <a:rPr lang="en-US" altLang="pt-BR"/>
                <a:t>=</a:t>
              </a:r>
            </a:p>
          </p:txBody>
        </p:sp>
        <p:sp>
          <p:nvSpPr>
            <p:cNvPr id="22589" name="Rectangle 61">
              <a:extLst>
                <a:ext uri="{FF2B5EF4-FFF2-40B4-BE49-F238E27FC236}">
                  <a16:creationId xmlns:a16="http://schemas.microsoft.com/office/drawing/2014/main" id="{8C15475F-7915-2C6E-1B71-38B981BA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23"/>
              <a:ext cx="3569" cy="1242"/>
            </a:xfrm>
            <a:prstGeom prst="rect">
              <a:avLst/>
            </a:prstGeom>
            <a:noFill/>
            <a:ln w="28440" cap="sq">
              <a:solidFill>
                <a:srgbClr val="1F49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590" name="Text Box 62">
            <a:extLst>
              <a:ext uri="{FF2B5EF4-FFF2-40B4-BE49-F238E27FC236}">
                <a16:creationId xmlns:a16="http://schemas.microsoft.com/office/drawing/2014/main" id="{ADF26827-CD3C-C298-5779-72A89CFB4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19488"/>
            <a:ext cx="8556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altLang="pt-BR"/>
              <a:t>Π</a:t>
            </a:r>
            <a:r>
              <a:rPr lang="en-US" altLang="pt-BR" baseline="30000"/>
              <a:t>(2)</a:t>
            </a:r>
            <a:r>
              <a:rPr lang="en-US" altLang="pt-BR"/>
              <a:t> =</a:t>
            </a:r>
          </a:p>
        </p:txBody>
      </p:sp>
      <p:grpSp>
        <p:nvGrpSpPr>
          <p:cNvPr id="22591" name="Group 63">
            <a:extLst>
              <a:ext uri="{FF2B5EF4-FFF2-40B4-BE49-F238E27FC236}">
                <a16:creationId xmlns:a16="http://schemas.microsoft.com/office/drawing/2014/main" id="{46A2C0E9-8433-2164-D6C6-CF10145B5A9C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644775"/>
            <a:ext cx="2662238" cy="1754188"/>
            <a:chOff x="4080" y="1666"/>
            <a:chExt cx="1677" cy="1105"/>
          </a:xfrm>
        </p:grpSpPr>
        <p:grpSp>
          <p:nvGrpSpPr>
            <p:cNvPr id="22592" name="Group 64">
              <a:extLst>
                <a:ext uri="{FF2B5EF4-FFF2-40B4-BE49-F238E27FC236}">
                  <a16:creationId xmlns:a16="http://schemas.microsoft.com/office/drawing/2014/main" id="{7307C52D-3EFE-19E8-6A43-A871ADCE2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906"/>
              <a:ext cx="1437" cy="861"/>
              <a:chOff x="4320" y="1906"/>
              <a:chExt cx="1437" cy="861"/>
            </a:xfrm>
          </p:grpSpPr>
          <p:sp>
            <p:nvSpPr>
              <p:cNvPr id="22593" name="Rectangle 65">
                <a:extLst>
                  <a:ext uri="{FF2B5EF4-FFF2-40B4-BE49-F238E27FC236}">
                    <a16:creationId xmlns:a16="http://schemas.microsoft.com/office/drawing/2014/main" id="{BFC40CFC-A608-8238-4655-1A6E5F8F1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90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2594" name="Rectangle 66">
                <a:extLst>
                  <a:ext uri="{FF2B5EF4-FFF2-40B4-BE49-F238E27FC236}">
                    <a16:creationId xmlns:a16="http://schemas.microsoft.com/office/drawing/2014/main" id="{D00DFB3F-5F87-5D45-74CC-83A8EBDCB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90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2595" name="Rectangle 67">
                <a:extLst>
                  <a:ext uri="{FF2B5EF4-FFF2-40B4-BE49-F238E27FC236}">
                    <a16:creationId xmlns:a16="http://schemas.microsoft.com/office/drawing/2014/main" id="{5AF83CC7-DB16-5721-032C-E4C7FF16F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906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2596" name="Rectangle 68">
                <a:extLst>
                  <a:ext uri="{FF2B5EF4-FFF2-40B4-BE49-F238E27FC236}">
                    <a16:creationId xmlns:a16="http://schemas.microsoft.com/office/drawing/2014/main" id="{466A4CEF-02FE-B0E6-AC23-BF8A93A3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19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2597" name="Rectangle 69">
                <a:extLst>
                  <a:ext uri="{FF2B5EF4-FFF2-40B4-BE49-F238E27FC236}">
                    <a16:creationId xmlns:a16="http://schemas.microsoft.com/office/drawing/2014/main" id="{571363DB-6040-E2ED-E57B-4E7B2DF42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19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2598" name="Rectangle 70">
                <a:extLst>
                  <a:ext uri="{FF2B5EF4-FFF2-40B4-BE49-F238E27FC236}">
                    <a16:creationId xmlns:a16="http://schemas.microsoft.com/office/drawing/2014/main" id="{B55259DE-3F67-51F6-840A-207068478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194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2599" name="Rectangle 71">
                <a:extLst>
                  <a:ext uri="{FF2B5EF4-FFF2-40B4-BE49-F238E27FC236}">
                    <a16:creationId xmlns:a16="http://schemas.microsoft.com/office/drawing/2014/main" id="{F50307B5-854A-EB43-E1B6-C11676243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8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2600" name="Rectangle 72">
                <a:extLst>
                  <a:ext uri="{FF2B5EF4-FFF2-40B4-BE49-F238E27FC236}">
                    <a16:creationId xmlns:a16="http://schemas.microsoft.com/office/drawing/2014/main" id="{886FA9E4-25E4-F70D-CC73-EFA4BFD97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8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2601" name="Rectangle 73">
                <a:extLst>
                  <a:ext uri="{FF2B5EF4-FFF2-40B4-BE49-F238E27FC236}">
                    <a16:creationId xmlns:a16="http://schemas.microsoft.com/office/drawing/2014/main" id="{90FF26B2-A540-9B45-C19C-DF3FFB903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482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</p:grpSp>
        <p:sp>
          <p:nvSpPr>
            <p:cNvPr id="22602" name="Text Box 74">
              <a:extLst>
                <a:ext uri="{FF2B5EF4-FFF2-40B4-BE49-F238E27FC236}">
                  <a16:creationId xmlns:a16="http://schemas.microsoft.com/office/drawing/2014/main" id="{AD0C0CB7-FF3D-F0D0-C1E9-FD27DE2F6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66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2603" name="Text Box 75">
              <a:extLst>
                <a:ext uri="{FF2B5EF4-FFF2-40B4-BE49-F238E27FC236}">
                  <a16:creationId xmlns:a16="http://schemas.microsoft.com/office/drawing/2014/main" id="{EB4305CE-28F2-4DD8-57C0-B56126D98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66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2604" name="Text Box 76">
              <a:extLst>
                <a:ext uri="{FF2B5EF4-FFF2-40B4-BE49-F238E27FC236}">
                  <a16:creationId xmlns:a16="http://schemas.microsoft.com/office/drawing/2014/main" id="{7730B1F7-0A03-F032-1EEE-27E402764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0" y="166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2605" name="Text Box 77">
              <a:extLst>
                <a:ext uri="{FF2B5EF4-FFF2-40B4-BE49-F238E27FC236}">
                  <a16:creationId xmlns:a16="http://schemas.microsoft.com/office/drawing/2014/main" id="{A2DE4418-C765-4D5E-0942-19058885A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0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2606" name="Text Box 78">
              <a:extLst>
                <a:ext uri="{FF2B5EF4-FFF2-40B4-BE49-F238E27FC236}">
                  <a16:creationId xmlns:a16="http://schemas.microsoft.com/office/drawing/2014/main" id="{D6EC84C6-B035-9902-8030-A53CB5137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194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2607" name="Text Box 79">
              <a:extLst>
                <a:ext uri="{FF2B5EF4-FFF2-40B4-BE49-F238E27FC236}">
                  <a16:creationId xmlns:a16="http://schemas.microsoft.com/office/drawing/2014/main" id="{E493ADEF-9E2E-92E7-7D8C-E39F414F4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8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  <p:grpSp>
        <p:nvGrpSpPr>
          <p:cNvPr id="22608" name="Group 80">
            <a:extLst>
              <a:ext uri="{FF2B5EF4-FFF2-40B4-BE49-F238E27FC236}">
                <a16:creationId xmlns:a16="http://schemas.microsoft.com/office/drawing/2014/main" id="{2438C1EF-D900-918B-9CD7-D33172CFC28E}"/>
              </a:ext>
            </a:extLst>
          </p:cNvPr>
          <p:cNvGrpSpPr>
            <a:grpSpLocks/>
          </p:cNvGrpSpPr>
          <p:nvPr/>
        </p:nvGrpSpPr>
        <p:grpSpPr bwMode="auto">
          <a:xfrm>
            <a:off x="6464300" y="4535488"/>
            <a:ext cx="2662238" cy="1754187"/>
            <a:chOff x="4072" y="2857"/>
            <a:chExt cx="1677" cy="1105"/>
          </a:xfrm>
        </p:grpSpPr>
        <p:grpSp>
          <p:nvGrpSpPr>
            <p:cNvPr id="22609" name="Group 81">
              <a:extLst>
                <a:ext uri="{FF2B5EF4-FFF2-40B4-BE49-F238E27FC236}">
                  <a16:creationId xmlns:a16="http://schemas.microsoft.com/office/drawing/2014/main" id="{C97D2343-B87F-BD68-AD2F-E9C89AA59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2" y="3097"/>
              <a:ext cx="1437" cy="861"/>
              <a:chOff x="4312" y="3097"/>
              <a:chExt cx="1437" cy="861"/>
            </a:xfrm>
          </p:grpSpPr>
          <p:sp>
            <p:nvSpPr>
              <p:cNvPr id="22610" name="Rectangle 82">
                <a:extLst>
                  <a:ext uri="{FF2B5EF4-FFF2-40B4-BE49-F238E27FC236}">
                    <a16:creationId xmlns:a16="http://schemas.microsoft.com/office/drawing/2014/main" id="{24487CEE-C86C-A943-7B30-8F55E3F6F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30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2611" name="Rectangle 83">
                <a:extLst>
                  <a:ext uri="{FF2B5EF4-FFF2-40B4-BE49-F238E27FC236}">
                    <a16:creationId xmlns:a16="http://schemas.microsoft.com/office/drawing/2014/main" id="{5D1FD54E-9281-969A-0E84-C47163827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0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2612" name="Rectangle 84">
                <a:extLst>
                  <a:ext uri="{FF2B5EF4-FFF2-40B4-BE49-F238E27FC236}">
                    <a16:creationId xmlns:a16="http://schemas.microsoft.com/office/drawing/2014/main" id="{0AF36688-4F63-A6A7-2800-67CA6460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3097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2613" name="Rectangle 85">
                <a:extLst>
                  <a:ext uri="{FF2B5EF4-FFF2-40B4-BE49-F238E27FC236}">
                    <a16:creationId xmlns:a16="http://schemas.microsoft.com/office/drawing/2014/main" id="{772FB497-7A05-BEA2-9217-5CEFB0093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3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2614" name="Rectangle 86">
                <a:extLst>
                  <a:ext uri="{FF2B5EF4-FFF2-40B4-BE49-F238E27FC236}">
                    <a16:creationId xmlns:a16="http://schemas.microsoft.com/office/drawing/2014/main" id="{9AA872B1-4E0A-FC5F-00E6-57401720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33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2615" name="Rectangle 87">
                <a:extLst>
                  <a:ext uri="{FF2B5EF4-FFF2-40B4-BE49-F238E27FC236}">
                    <a16:creationId xmlns:a16="http://schemas.microsoft.com/office/drawing/2014/main" id="{4A9EEAD6-A51C-4E3C-189F-AD30057A5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338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2616" name="Rectangle 88">
                <a:extLst>
                  <a:ext uri="{FF2B5EF4-FFF2-40B4-BE49-F238E27FC236}">
                    <a16:creationId xmlns:a16="http://schemas.microsoft.com/office/drawing/2014/main" id="{B25092C6-6153-F7F2-2FAE-1B8ECDB83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673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2617" name="Rectangle 89">
                <a:extLst>
                  <a:ext uri="{FF2B5EF4-FFF2-40B4-BE49-F238E27FC236}">
                    <a16:creationId xmlns:a16="http://schemas.microsoft.com/office/drawing/2014/main" id="{76F00E06-EEC5-69F6-3F9C-E1737DB64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3673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2618" name="Rectangle 90">
                <a:extLst>
                  <a:ext uri="{FF2B5EF4-FFF2-40B4-BE49-F238E27FC236}">
                    <a16:creationId xmlns:a16="http://schemas.microsoft.com/office/drawing/2014/main" id="{989CC29C-2590-5F37-0F0D-2F8F5A8E3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3673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</p:grpSp>
        <p:sp>
          <p:nvSpPr>
            <p:cNvPr id="22619" name="Text Box 91">
              <a:extLst>
                <a:ext uri="{FF2B5EF4-FFF2-40B4-BE49-F238E27FC236}">
                  <a16:creationId xmlns:a16="http://schemas.microsoft.com/office/drawing/2014/main" id="{AEBD8087-59F1-D8F4-4BB0-91976A65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285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2620" name="Text Box 92">
              <a:extLst>
                <a:ext uri="{FF2B5EF4-FFF2-40B4-BE49-F238E27FC236}">
                  <a16:creationId xmlns:a16="http://schemas.microsoft.com/office/drawing/2014/main" id="{941F2EC5-93AA-25AB-D8F9-29F511B73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6" y="285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2621" name="Text Box 93">
              <a:extLst>
                <a:ext uri="{FF2B5EF4-FFF2-40B4-BE49-F238E27FC236}">
                  <a16:creationId xmlns:a16="http://schemas.microsoft.com/office/drawing/2014/main" id="{B02E11DD-F286-BBF2-D924-2AEDA545B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285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2622" name="Text Box 94">
              <a:extLst>
                <a:ext uri="{FF2B5EF4-FFF2-40B4-BE49-F238E27FC236}">
                  <a16:creationId xmlns:a16="http://schemas.microsoft.com/office/drawing/2014/main" id="{D8D2689B-03F1-DAD1-3D7E-E5BFDD648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309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2623" name="Text Box 95">
              <a:extLst>
                <a:ext uri="{FF2B5EF4-FFF2-40B4-BE49-F238E27FC236}">
                  <a16:creationId xmlns:a16="http://schemas.microsoft.com/office/drawing/2014/main" id="{F2BE2EDD-1E85-CBE7-8562-5295DF64B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338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2624" name="Text Box 96">
              <a:extLst>
                <a:ext uri="{FF2B5EF4-FFF2-40B4-BE49-F238E27FC236}">
                  <a16:creationId xmlns:a16="http://schemas.microsoft.com/office/drawing/2014/main" id="{C311AF39-E1DC-2FFD-9BCF-E67587327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3673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4E06994-D117-856B-CE30-F222CB9C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Single Source Shortest Paths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DE45ED35-76A1-D956-BE6F-B84D19CB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Unweighted graph: 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pt-BR" sz="2800">
                <a:latin typeface="Calibri" panose="020F0502020204030204" pitchFamily="34" charset="0"/>
              </a:rPr>
              <a:t>BFS - O(V+E)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Non-negative edge weights: 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pt-BR" sz="2800">
                <a:latin typeface="Calibri" panose="020F0502020204030204" pitchFamily="34" charset="0"/>
              </a:rPr>
              <a:t>Dijkstra – O(VlogV+E) Fib Heap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Negative edge weights: 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pt-BR" sz="2800">
                <a:latin typeface="Calibri" panose="020F0502020204030204" pitchFamily="34" charset="0"/>
              </a:rPr>
              <a:t>Bellman Ford – O(VE)</a:t>
            </a:r>
          </a:p>
          <a:p>
            <a:pPr marL="741363" lvl="1" eaLnBrk="1" hangingPunct="1">
              <a:spcBef>
                <a:spcPts val="700"/>
              </a:spcBef>
              <a:buClrTx/>
              <a:buFontTx/>
              <a:buNone/>
            </a:pPr>
            <a:endParaRPr lang="en-US" altLang="pt-BR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79108553-594D-CCAA-EE34-DBDC057C3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000">
                <a:latin typeface="Arial" panose="020B0604020202020204" pitchFamily="34" charset="0"/>
              </a:rPr>
              <a:t>Printing intermediate nodes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EFDA5832-194C-52DC-ED03-6674DD10A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2319338"/>
            <a:ext cx="5105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b="1">
                <a:latin typeface="Arial" panose="020B0604020202020204" pitchFamily="34" charset="0"/>
              </a:rPr>
              <a:t>Path(q, r)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Arial Black" panose="020B0A04020102020204" pitchFamily="34" charset="0"/>
              </a:rPr>
              <a:t>	if</a:t>
            </a:r>
            <a:r>
              <a:rPr lang="en-US" altLang="pt-BR" sz="2000" b="1">
                <a:latin typeface="Arial" panose="020B0604020202020204" pitchFamily="34" charset="0"/>
              </a:rPr>
              <a:t> (P[ q, r ]</a:t>
            </a:r>
            <a:r>
              <a:rPr lang="en-US" altLang="pt-BR" sz="2000" b="1">
                <a:latin typeface="Symbol" panose="05050102010706020507" pitchFamily="18" charset="2"/>
              </a:rPr>
              <a:t></a:t>
            </a:r>
            <a:r>
              <a:rPr lang="en-US" altLang="pt-BR" sz="2000" b="1">
                <a:latin typeface="Arial" panose="020B0604020202020204" pitchFamily="34" charset="0"/>
              </a:rPr>
              <a:t>0)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b="1">
                <a:latin typeface="Arial" panose="020B0604020202020204" pitchFamily="34" charset="0"/>
              </a:rPr>
              <a:t>	         Path(q, P[q, r])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b="1">
                <a:latin typeface="Arial" panose="020B0604020202020204" pitchFamily="34" charset="0"/>
              </a:rPr>
              <a:t>	         </a:t>
            </a:r>
            <a:r>
              <a:rPr lang="en-US" altLang="pt-BR" sz="2000" b="1">
                <a:latin typeface="Arial Black" panose="020B0A04020102020204" pitchFamily="34" charset="0"/>
              </a:rPr>
              <a:t>println</a:t>
            </a:r>
            <a:r>
              <a:rPr lang="en-US" altLang="pt-BR" sz="2000" b="1">
                <a:latin typeface="Arial" panose="020B0604020202020204" pitchFamily="34" charset="0"/>
              </a:rPr>
              <a:t>( </a:t>
            </a:r>
            <a:r>
              <a:rPr lang="ja-JP" altLang="pt-BR" sz="2000" b="1">
                <a:latin typeface="Arial" panose="020B0604020202020204" pitchFamily="34" charset="0"/>
              </a:rPr>
              <a:t>“</a:t>
            </a:r>
            <a:r>
              <a:rPr lang="en-US" altLang="pt-BR" sz="2000" b="1">
                <a:latin typeface="Arial" panose="020B0604020202020204" pitchFamily="34" charset="0"/>
              </a:rPr>
              <a:t>v</a:t>
            </a:r>
            <a:r>
              <a:rPr lang="ja-JP" altLang="pt-BR" sz="2000" b="1">
                <a:latin typeface="Arial" panose="020B0604020202020204" pitchFamily="34" charset="0"/>
              </a:rPr>
              <a:t>”</a:t>
            </a:r>
            <a:r>
              <a:rPr lang="en-US" altLang="pt-BR" sz="2000" b="1">
                <a:latin typeface="Arial" panose="020B0604020202020204" pitchFamily="34" charset="0"/>
              </a:rPr>
              <a:t>+ P[q, r])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b="1">
                <a:latin typeface="Arial" panose="020B0604020202020204" pitchFamily="34" charset="0"/>
              </a:rPr>
              <a:t>	         path(P[q, r], r)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b="1">
                <a:latin typeface="Arial" panose="020B0604020202020204" pitchFamily="34" charset="0"/>
              </a:rPr>
              <a:t>             </a:t>
            </a:r>
            <a:r>
              <a:rPr lang="en-US" altLang="pt-BR" sz="2000" b="1">
                <a:latin typeface="Arial Black" panose="020B0A04020102020204" pitchFamily="34" charset="0"/>
              </a:rPr>
              <a:t>return</a:t>
            </a:r>
            <a:r>
              <a:rPr lang="en-US" altLang="pt-BR" sz="2000" b="1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b="1">
                <a:latin typeface="Arial" panose="020B0604020202020204" pitchFamily="34" charset="0"/>
              </a:rPr>
              <a:t>	//no intermediate nodes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b="1">
                <a:latin typeface="Arial" panose="020B0604020202020204" pitchFamily="34" charset="0"/>
              </a:rPr>
              <a:t>	</a:t>
            </a:r>
            <a:r>
              <a:rPr lang="en-US" altLang="pt-BR" sz="2000" b="1">
                <a:latin typeface="Arial Black" panose="020B0A04020102020204" pitchFamily="34" charset="0"/>
              </a:rPr>
              <a:t>else</a:t>
            </a:r>
            <a:r>
              <a:rPr lang="en-US" altLang="pt-BR" sz="2000" b="1">
                <a:latin typeface="Arial" panose="020B0604020202020204" pitchFamily="34" charset="0"/>
              </a:rPr>
              <a:t> </a:t>
            </a:r>
            <a:r>
              <a:rPr lang="en-US" altLang="pt-BR" sz="2000" b="1">
                <a:latin typeface="Arial Black" panose="020B0A04020102020204" pitchFamily="34" charset="0"/>
              </a:rPr>
              <a:t>return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pt-BR" sz="2000" b="1">
              <a:latin typeface="Arial Black" panose="020B0A04020102020204" pitchFamily="34" charset="0"/>
            </a:endParaRP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32073245-BEE8-2762-C5CC-2E91AEDB5DB4}"/>
              </a:ext>
            </a:extLst>
          </p:cNvPr>
          <p:cNvGrpSpPr>
            <a:grpSpLocks/>
          </p:cNvGrpSpPr>
          <p:nvPr/>
        </p:nvGrpSpPr>
        <p:grpSpPr bwMode="auto">
          <a:xfrm>
            <a:off x="6672263" y="4038600"/>
            <a:ext cx="1920875" cy="1595438"/>
            <a:chOff x="4203" y="2544"/>
            <a:chExt cx="1210" cy="1005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034571C0-71B5-12E8-33AA-D7EEECEC9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2" y="2544"/>
              <a:ext cx="1151" cy="1005"/>
              <a:chOff x="4262" y="2544"/>
              <a:chExt cx="1151" cy="1005"/>
            </a:xfrm>
          </p:grpSpPr>
          <p:sp>
            <p:nvSpPr>
              <p:cNvPr id="23557" name="Oval 5">
                <a:extLst>
                  <a:ext uri="{FF2B5EF4-FFF2-40B4-BE49-F238E27FC236}">
                    <a16:creationId xmlns:a16="http://schemas.microsoft.com/office/drawing/2014/main" id="{BD27CB3D-026F-6388-0456-BD0F3DF02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2544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3558" name="Oval 6">
                <a:extLst>
                  <a:ext uri="{FF2B5EF4-FFF2-40B4-BE49-F238E27FC236}">
                    <a16:creationId xmlns:a16="http://schemas.microsoft.com/office/drawing/2014/main" id="{D2663E3D-2555-D32B-3151-3AE5A5AAC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" y="3274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3559" name="Oval 7">
                <a:extLst>
                  <a:ext uri="{FF2B5EF4-FFF2-40B4-BE49-F238E27FC236}">
                    <a16:creationId xmlns:a16="http://schemas.microsoft.com/office/drawing/2014/main" id="{5AA588EB-EF15-EB07-A0A1-41F766F9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" y="2892"/>
                <a:ext cx="328" cy="275"/>
              </a:xfrm>
              <a:prstGeom prst="ellips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cxnSp>
            <p:nvCxnSpPr>
              <p:cNvPr id="23560" name="AutoShape 8">
                <a:extLst>
                  <a:ext uri="{FF2B5EF4-FFF2-40B4-BE49-F238E27FC236}">
                    <a16:creationId xmlns:a16="http://schemas.microsoft.com/office/drawing/2014/main" id="{AA64F094-F421-8AF8-C41A-7152A36D8F52}"/>
                  </a:ext>
                </a:extLst>
              </p:cNvPr>
              <p:cNvCxnSpPr>
                <a:cxnSpLocks noChangeShapeType="1"/>
                <a:stCxn id="23557" idx="7"/>
                <a:endCxn id="23559" idx="1"/>
              </p:cNvCxnSpPr>
              <p:nvPr/>
            </p:nvCxnSpPr>
            <p:spPr bwMode="auto">
              <a:xfrm>
                <a:off x="4632" y="2584"/>
                <a:ext cx="501" cy="347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61" name="AutoShape 9">
                <a:extLst>
                  <a:ext uri="{FF2B5EF4-FFF2-40B4-BE49-F238E27FC236}">
                    <a16:creationId xmlns:a16="http://schemas.microsoft.com/office/drawing/2014/main" id="{400ADF4C-5DAD-7664-2C80-F8C9175073D9}"/>
                  </a:ext>
                </a:extLst>
              </p:cNvPr>
              <p:cNvCxnSpPr>
                <a:cxnSpLocks noChangeShapeType="1"/>
                <a:stCxn id="23559" idx="3"/>
                <a:endCxn id="23558" idx="5"/>
              </p:cNvCxnSpPr>
              <p:nvPr/>
            </p:nvCxnSpPr>
            <p:spPr bwMode="auto">
              <a:xfrm flipH="1">
                <a:off x="4559" y="3128"/>
                <a:ext cx="573" cy="38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62" name="AutoShape 10">
                <a:extLst>
                  <a:ext uri="{FF2B5EF4-FFF2-40B4-BE49-F238E27FC236}">
                    <a16:creationId xmlns:a16="http://schemas.microsoft.com/office/drawing/2014/main" id="{139ED93A-3DCD-D20F-0E55-E3E65019DCED}"/>
                  </a:ext>
                </a:extLst>
              </p:cNvPr>
              <p:cNvCxnSpPr>
                <a:cxnSpLocks noChangeShapeType="1"/>
                <a:stCxn id="23558" idx="2"/>
                <a:endCxn id="23557" idx="2"/>
              </p:cNvCxnSpPr>
              <p:nvPr/>
            </p:nvCxnSpPr>
            <p:spPr bwMode="auto">
              <a:xfrm flipV="1">
                <a:off x="4278" y="2682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63" name="AutoShape 11">
                <a:extLst>
                  <a:ext uri="{FF2B5EF4-FFF2-40B4-BE49-F238E27FC236}">
                    <a16:creationId xmlns:a16="http://schemas.microsoft.com/office/drawing/2014/main" id="{C7784AB8-9E34-DAB6-DC90-6FD8CFBCA8B2}"/>
                  </a:ext>
                </a:extLst>
              </p:cNvPr>
              <p:cNvCxnSpPr>
                <a:cxnSpLocks noChangeShapeType="1"/>
                <a:stCxn id="23558" idx="6"/>
                <a:endCxn id="23557" idx="6"/>
              </p:cNvCxnSpPr>
              <p:nvPr/>
            </p:nvCxnSpPr>
            <p:spPr bwMode="auto">
              <a:xfrm flipV="1">
                <a:off x="4607" y="2682"/>
                <a:ext cx="72" cy="729"/>
              </a:xfrm>
              <a:prstGeom prst="curvedConnector3">
                <a:avLst>
                  <a:gd name="adj1" fmla="val 50000"/>
                </a:avLst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564" name="Text Box 12">
              <a:extLst>
                <a:ext uri="{FF2B5EF4-FFF2-40B4-BE49-F238E27FC236}">
                  <a16:creationId xmlns:a16="http://schemas.microsoft.com/office/drawing/2014/main" id="{2434A11A-C329-BD09-5217-E45B4651A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9" y="259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5</a:t>
              </a:r>
            </a:p>
          </p:txBody>
        </p:sp>
        <p:sp>
          <p:nvSpPr>
            <p:cNvPr id="23565" name="Text Box 13">
              <a:extLst>
                <a:ext uri="{FF2B5EF4-FFF2-40B4-BE49-F238E27FC236}">
                  <a16:creationId xmlns:a16="http://schemas.microsoft.com/office/drawing/2014/main" id="{B70EFBCE-0E41-2C3D-41E5-38DD1AA69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" y="3206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-3</a:t>
              </a:r>
            </a:p>
          </p:txBody>
        </p:sp>
        <p:sp>
          <p:nvSpPr>
            <p:cNvPr id="23566" name="Text Box 14">
              <a:extLst>
                <a:ext uri="{FF2B5EF4-FFF2-40B4-BE49-F238E27FC236}">
                  <a16:creationId xmlns:a16="http://schemas.microsoft.com/office/drawing/2014/main" id="{7473C3AD-0277-38E0-5964-0A8236C6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97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23567" name="Text Box 15">
              <a:extLst>
                <a:ext uri="{FF2B5EF4-FFF2-40B4-BE49-F238E27FC236}">
                  <a16:creationId xmlns:a16="http://schemas.microsoft.com/office/drawing/2014/main" id="{B9A7E706-5285-0974-7B79-659F3F637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292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</p:grpSp>
      <p:sp>
        <p:nvSpPr>
          <p:cNvPr id="23568" name="Text Box 16">
            <a:extLst>
              <a:ext uri="{FF2B5EF4-FFF2-40B4-BE49-F238E27FC236}">
                <a16:creationId xmlns:a16="http://schemas.microsoft.com/office/drawing/2014/main" id="{99C5D79D-DA74-128B-F004-66A09F37F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2254250"/>
            <a:ext cx="9318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altLang="pt-BR"/>
              <a:t>Π</a:t>
            </a:r>
            <a:r>
              <a:rPr lang="en-US" altLang="pt-BR" baseline="30000"/>
              <a:t>(3)</a:t>
            </a:r>
            <a:r>
              <a:rPr lang="en-US" altLang="pt-BR"/>
              <a:t>  =</a:t>
            </a:r>
          </a:p>
        </p:txBody>
      </p:sp>
      <p:grpSp>
        <p:nvGrpSpPr>
          <p:cNvPr id="23569" name="Group 17">
            <a:extLst>
              <a:ext uri="{FF2B5EF4-FFF2-40B4-BE49-F238E27FC236}">
                <a16:creationId xmlns:a16="http://schemas.microsoft.com/office/drawing/2014/main" id="{85DB9881-B157-48B4-2C2F-36A37087573C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1404938"/>
            <a:ext cx="2662238" cy="1754187"/>
            <a:chOff x="3932" y="885"/>
            <a:chExt cx="1677" cy="1105"/>
          </a:xfrm>
        </p:grpSpPr>
        <p:grpSp>
          <p:nvGrpSpPr>
            <p:cNvPr id="23570" name="Group 18">
              <a:extLst>
                <a:ext uri="{FF2B5EF4-FFF2-40B4-BE49-F238E27FC236}">
                  <a16:creationId xmlns:a16="http://schemas.microsoft.com/office/drawing/2014/main" id="{1D7CEA48-E531-D42E-1069-94055317A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" y="1125"/>
              <a:ext cx="1437" cy="861"/>
              <a:chOff x="4172" y="1125"/>
              <a:chExt cx="1437" cy="861"/>
            </a:xfrm>
          </p:grpSpPr>
          <p:sp>
            <p:nvSpPr>
              <p:cNvPr id="23571" name="Rectangle 19">
                <a:extLst>
                  <a:ext uri="{FF2B5EF4-FFF2-40B4-BE49-F238E27FC236}">
                    <a16:creationId xmlns:a16="http://schemas.microsoft.com/office/drawing/2014/main" id="{09C55DA0-4681-6EE3-37B2-00579E455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12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3572" name="Rectangle 20">
                <a:extLst>
                  <a:ext uri="{FF2B5EF4-FFF2-40B4-BE49-F238E27FC236}">
                    <a16:creationId xmlns:a16="http://schemas.microsoft.com/office/drawing/2014/main" id="{16F91AE4-EF28-D01E-10F5-9739A592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112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3573" name="Rectangle 21">
                <a:extLst>
                  <a:ext uri="{FF2B5EF4-FFF2-40B4-BE49-F238E27FC236}">
                    <a16:creationId xmlns:a16="http://schemas.microsoft.com/office/drawing/2014/main" id="{2060B528-151D-3530-A4A1-F1F477940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2" y="1125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3574" name="Rectangle 22">
                <a:extLst>
                  <a:ext uri="{FF2B5EF4-FFF2-40B4-BE49-F238E27FC236}">
                    <a16:creationId xmlns:a16="http://schemas.microsoft.com/office/drawing/2014/main" id="{BB03F772-6DE8-845D-4B93-71EAD8EFA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1413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3575" name="Rectangle 23">
                <a:extLst>
                  <a:ext uri="{FF2B5EF4-FFF2-40B4-BE49-F238E27FC236}">
                    <a16:creationId xmlns:a16="http://schemas.microsoft.com/office/drawing/2014/main" id="{DC613AC0-790F-7F6A-4B98-A2E6A979F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413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  <p:sp>
            <p:nvSpPr>
              <p:cNvPr id="23576" name="Rectangle 24">
                <a:extLst>
                  <a:ext uri="{FF2B5EF4-FFF2-40B4-BE49-F238E27FC236}">
                    <a16:creationId xmlns:a16="http://schemas.microsoft.com/office/drawing/2014/main" id="{8EFF8CD8-5062-A114-27F1-B8F1651A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2" y="1413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1</a:t>
                </a:r>
              </a:p>
            </p:txBody>
          </p:sp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746631EF-060E-9BA1-53FE-74DE41F46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1701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2</a:t>
                </a:r>
              </a:p>
            </p:txBody>
          </p:sp>
          <p:sp>
            <p:nvSpPr>
              <p:cNvPr id="23578" name="Rectangle 26">
                <a:extLst>
                  <a:ext uri="{FF2B5EF4-FFF2-40B4-BE49-F238E27FC236}">
                    <a16:creationId xmlns:a16="http://schemas.microsoft.com/office/drawing/2014/main" id="{130E7D75-37F3-54AE-44A9-11195559C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701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3</a:t>
                </a:r>
              </a:p>
            </p:txBody>
          </p:sp>
          <p:sp>
            <p:nvSpPr>
              <p:cNvPr id="23579" name="Rectangle 27">
                <a:extLst>
                  <a:ext uri="{FF2B5EF4-FFF2-40B4-BE49-F238E27FC236}">
                    <a16:creationId xmlns:a16="http://schemas.microsoft.com/office/drawing/2014/main" id="{F8C34383-2C01-40F1-3186-00F0A08F2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2" y="1701"/>
                <a:ext cx="477" cy="285"/>
              </a:xfrm>
              <a:prstGeom prst="rect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NIL</a:t>
                </a:r>
              </a:p>
            </p:txBody>
          </p:sp>
        </p:grpSp>
        <p:sp>
          <p:nvSpPr>
            <p:cNvPr id="23580" name="Text Box 28">
              <a:extLst>
                <a:ext uri="{FF2B5EF4-FFF2-40B4-BE49-F238E27FC236}">
                  <a16:creationId xmlns:a16="http://schemas.microsoft.com/office/drawing/2014/main" id="{CE29CD9B-C59D-E7D4-91A8-80E8B9FFB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88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3581" name="Text Box 29">
              <a:extLst>
                <a:ext uri="{FF2B5EF4-FFF2-40B4-BE49-F238E27FC236}">
                  <a16:creationId xmlns:a16="http://schemas.microsoft.com/office/drawing/2014/main" id="{32B24AEF-D31F-CB68-50E1-A0BF3FF17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88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3582" name="Text Box 30">
              <a:extLst>
                <a:ext uri="{FF2B5EF4-FFF2-40B4-BE49-F238E27FC236}">
                  <a16:creationId xmlns:a16="http://schemas.microsoft.com/office/drawing/2014/main" id="{773E348B-CA41-088F-210C-7FEB0D189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" y="88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  <p:sp>
          <p:nvSpPr>
            <p:cNvPr id="23583" name="Text Box 31">
              <a:extLst>
                <a:ext uri="{FF2B5EF4-FFF2-40B4-BE49-F238E27FC236}">
                  <a16:creationId xmlns:a16="http://schemas.microsoft.com/office/drawing/2014/main" id="{63059C1A-C600-EB79-4C5A-AE84BD099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112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3584" name="Text Box 32">
              <a:extLst>
                <a:ext uri="{FF2B5EF4-FFF2-40B4-BE49-F238E27FC236}">
                  <a16:creationId xmlns:a16="http://schemas.microsoft.com/office/drawing/2014/main" id="{6FD6612D-4436-1AA5-CEDF-B2284C912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1413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3585" name="Text Box 33">
              <a:extLst>
                <a:ext uri="{FF2B5EF4-FFF2-40B4-BE49-F238E27FC236}">
                  <a16:creationId xmlns:a16="http://schemas.microsoft.com/office/drawing/2014/main" id="{7A78854A-5605-7452-D6A7-45EDA6C98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170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93184780-4593-A589-4D96-C3351585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8a-ShortestPathsMore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23EE4BB6-F9E8-7D4A-466F-2C148E44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Johnson</a:t>
            </a:r>
            <a:r>
              <a:rPr lang="ja-JP" altLang="pt-BR" sz="4400">
                <a:latin typeface="Arial" panose="020B0604020202020204" pitchFamily="34" charset="0"/>
              </a:rPr>
              <a:t>’</a:t>
            </a:r>
            <a:r>
              <a:rPr lang="en-US" altLang="pt-BR" sz="4400">
                <a:latin typeface="Calibri" panose="020F0502020204030204" pitchFamily="34" charset="0"/>
              </a:rPr>
              <a:t>s Algorithm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24E302D2-B56D-786F-9CC0-A88D86F68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pt-BR" sz="3000">
                <a:latin typeface="Calibri" panose="020F0502020204030204" pitchFamily="34" charset="0"/>
              </a:rPr>
              <a:t>Makes clever use of Bellman-Ford and Dijkstra to do All-Pairs-Shortest-Paths efficiently on </a:t>
            </a:r>
            <a:r>
              <a:rPr lang="en-US" altLang="pt-BR" sz="3000">
                <a:solidFill>
                  <a:srgbClr val="FF0000"/>
                </a:solidFill>
                <a:latin typeface="Calibri" panose="020F0502020204030204" pitchFamily="34" charset="0"/>
              </a:rPr>
              <a:t>sparse graphs</a:t>
            </a:r>
            <a:r>
              <a:rPr lang="en-US" altLang="pt-BR" sz="3000"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pt-BR" sz="3000">
                <a:latin typeface="Calibri" panose="020F0502020204030204" pitchFamily="34" charset="0"/>
              </a:rPr>
              <a:t>An </a:t>
            </a:r>
            <a:r>
              <a:rPr lang="en-US" altLang="pt-BR" sz="3000">
                <a:solidFill>
                  <a:srgbClr val="FF0000"/>
                </a:solidFill>
                <a:latin typeface="Calibri" panose="020F0502020204030204" pitchFamily="34" charset="0"/>
              </a:rPr>
              <a:t>O(V</a:t>
            </a:r>
            <a:r>
              <a:rPr lang="en-US" altLang="pt-BR" sz="3000" baseline="30000">
                <a:solidFill>
                  <a:srgbClr val="FF0000"/>
                </a:solidFill>
                <a:latin typeface="Calibri" panose="020F0502020204030204" pitchFamily="34" charset="0"/>
              </a:rPr>
              <a:t>2 </a:t>
            </a:r>
            <a:r>
              <a:rPr lang="en-US" altLang="pt-BR" sz="3000">
                <a:solidFill>
                  <a:srgbClr val="FF0000"/>
                </a:solidFill>
                <a:latin typeface="Calibri" panose="020F0502020204030204" pitchFamily="34" charset="0"/>
              </a:rPr>
              <a:t>lg V + VE) </a:t>
            </a:r>
            <a:r>
              <a:rPr lang="en-US" altLang="pt-BR" sz="3000">
                <a:latin typeface="Calibri" panose="020F0502020204030204" pitchFamily="34" charset="0"/>
              </a:rPr>
              <a:t>algorithm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pt-BR" sz="3000">
                <a:latin typeface="Calibri" panose="020F0502020204030204" pitchFamily="34" charset="0"/>
              </a:rPr>
              <a:t>Motivation:</a:t>
            </a:r>
            <a:r>
              <a:rPr lang="en-US" altLang="pt-BR" sz="3000" b="1" i="1">
                <a:latin typeface="Calibri" panose="020F050202020403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US" altLang="pt-BR" sz="2600">
                <a:latin typeface="Calibri" panose="020F0502020204030204" pitchFamily="34" charset="0"/>
              </a:rPr>
              <a:t>By running Dijkstra |</a:t>
            </a:r>
            <a:r>
              <a:rPr lang="en-US" altLang="pt-BR" sz="2600" i="1">
                <a:latin typeface="Calibri" panose="020F0502020204030204" pitchFamily="34" charset="0"/>
              </a:rPr>
              <a:t>V</a:t>
            </a:r>
            <a:r>
              <a:rPr lang="en-US" altLang="pt-BR" sz="2600">
                <a:latin typeface="Calibri" panose="020F0502020204030204" pitchFamily="34" charset="0"/>
              </a:rPr>
              <a:t>| times, we could do APSP in time </a:t>
            </a:r>
            <a:r>
              <a:rPr lang="en-US" altLang="pt-BR" sz="2600">
                <a:latin typeface="Symbol" panose="05050102010706020507" pitchFamily="18" charset="2"/>
              </a:rPr>
              <a:t></a:t>
            </a:r>
            <a:r>
              <a:rPr lang="en-US" altLang="pt-BR" sz="2600">
                <a:latin typeface="Calibri" panose="020F0502020204030204" pitchFamily="34" charset="0"/>
              </a:rPr>
              <a:t>(</a:t>
            </a:r>
            <a:r>
              <a:rPr lang="en-US" altLang="pt-BR" sz="2600" i="1">
                <a:latin typeface="Calibri" panose="020F0502020204030204" pitchFamily="34" charset="0"/>
              </a:rPr>
              <a:t>V</a:t>
            </a:r>
            <a:r>
              <a:rPr lang="en-US" altLang="pt-BR" sz="2600" baseline="30000">
                <a:latin typeface="Calibri" panose="020F0502020204030204" pitchFamily="34" charset="0"/>
              </a:rPr>
              <a:t>2</a:t>
            </a:r>
            <a:r>
              <a:rPr lang="en-US" altLang="pt-BR" sz="2600">
                <a:latin typeface="Calibri" panose="020F0502020204030204" pitchFamily="34" charset="0"/>
              </a:rPr>
              <a:t>lg</a:t>
            </a:r>
            <a:r>
              <a:rPr lang="en-US" altLang="pt-BR" sz="2600" i="1">
                <a:latin typeface="Calibri" panose="020F0502020204030204" pitchFamily="34" charset="0"/>
              </a:rPr>
              <a:t>V </a:t>
            </a:r>
            <a:r>
              <a:rPr lang="en-US" altLang="pt-BR" sz="2600">
                <a:latin typeface="Calibri" panose="020F0502020204030204" pitchFamily="34" charset="0"/>
              </a:rPr>
              <a:t>+</a:t>
            </a:r>
            <a:r>
              <a:rPr lang="en-US" altLang="pt-BR" sz="2600" i="1">
                <a:latin typeface="Calibri" panose="020F0502020204030204" pitchFamily="34" charset="0"/>
              </a:rPr>
              <a:t>VE</a:t>
            </a:r>
            <a:r>
              <a:rPr lang="en-US" altLang="pt-BR" sz="2600">
                <a:latin typeface="Calibri" panose="020F0502020204030204" pitchFamily="34" charset="0"/>
              </a:rPr>
              <a:t>lg</a:t>
            </a:r>
            <a:r>
              <a:rPr lang="en-US" altLang="pt-BR" sz="2600" i="1">
                <a:latin typeface="Calibri" panose="020F0502020204030204" pitchFamily="34" charset="0"/>
              </a:rPr>
              <a:t>V)</a:t>
            </a:r>
            <a:r>
              <a:rPr lang="en-US" altLang="pt-BR" sz="2600">
                <a:latin typeface="Calibri" panose="020F0502020204030204" pitchFamily="34" charset="0"/>
              </a:rPr>
              <a:t> or </a:t>
            </a:r>
            <a:r>
              <a:rPr lang="en-US" altLang="pt-BR" sz="2600">
                <a:latin typeface="Symbol" panose="05050102010706020507" pitchFamily="18" charset="2"/>
              </a:rPr>
              <a:t></a:t>
            </a:r>
            <a:r>
              <a:rPr lang="en-US" altLang="pt-BR" sz="2600">
                <a:latin typeface="Calibri" panose="020F0502020204030204" pitchFamily="34" charset="0"/>
              </a:rPr>
              <a:t>(</a:t>
            </a:r>
            <a:r>
              <a:rPr lang="en-US" altLang="pt-BR" sz="2600" i="1">
                <a:latin typeface="Calibri" panose="020F0502020204030204" pitchFamily="34" charset="0"/>
              </a:rPr>
              <a:t>V</a:t>
            </a:r>
            <a:r>
              <a:rPr lang="en-US" altLang="pt-BR" sz="2600" baseline="30000">
                <a:latin typeface="Calibri" panose="020F0502020204030204" pitchFamily="34" charset="0"/>
              </a:rPr>
              <a:t>2</a:t>
            </a:r>
            <a:r>
              <a:rPr lang="en-US" altLang="pt-BR" sz="2600">
                <a:latin typeface="Calibri" panose="020F0502020204030204" pitchFamily="34" charset="0"/>
              </a:rPr>
              <a:t>lg</a:t>
            </a:r>
            <a:r>
              <a:rPr lang="en-US" altLang="pt-BR" sz="2600" i="1">
                <a:latin typeface="Calibri" panose="020F0502020204030204" pitchFamily="34" charset="0"/>
              </a:rPr>
              <a:t>V </a:t>
            </a:r>
            <a:r>
              <a:rPr lang="en-US" altLang="pt-BR" sz="2600">
                <a:latin typeface="Calibri" panose="020F0502020204030204" pitchFamily="34" charset="0"/>
              </a:rPr>
              <a:t>+</a:t>
            </a:r>
            <a:r>
              <a:rPr lang="en-US" altLang="pt-BR" sz="2600" i="1">
                <a:latin typeface="Calibri" panose="020F0502020204030204" pitchFamily="34" charset="0"/>
              </a:rPr>
              <a:t>VE</a:t>
            </a:r>
            <a:r>
              <a:rPr lang="en-US" altLang="pt-BR" sz="2600">
                <a:latin typeface="Calibri" panose="020F0502020204030204" pitchFamily="34" charset="0"/>
              </a:rPr>
              <a:t>) (Fib. Dijkstra).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US" altLang="pt-BR" sz="2600">
                <a:latin typeface="Calibri" panose="020F0502020204030204" pitchFamily="34" charset="0"/>
              </a:rPr>
              <a:t>This beats </a:t>
            </a:r>
            <a:r>
              <a:rPr lang="en-US" altLang="pt-BR" sz="2600">
                <a:latin typeface="Symbol" panose="05050102010706020507" pitchFamily="18" charset="2"/>
              </a:rPr>
              <a:t></a:t>
            </a:r>
            <a:r>
              <a:rPr lang="en-US" altLang="pt-BR" sz="2600">
                <a:latin typeface="Calibri" panose="020F0502020204030204" pitchFamily="34" charset="0"/>
              </a:rPr>
              <a:t>(</a:t>
            </a:r>
            <a:r>
              <a:rPr lang="en-US" altLang="pt-BR" sz="2600" i="1">
                <a:latin typeface="Calibri" panose="020F0502020204030204" pitchFamily="34" charset="0"/>
              </a:rPr>
              <a:t>V</a:t>
            </a:r>
            <a:r>
              <a:rPr lang="en-US" altLang="pt-BR" sz="2600" baseline="30000">
                <a:latin typeface="Calibri" panose="020F0502020204030204" pitchFamily="34" charset="0"/>
              </a:rPr>
              <a:t>3</a:t>
            </a:r>
            <a:r>
              <a:rPr lang="en-US" altLang="pt-BR" sz="2600">
                <a:latin typeface="Calibri" panose="020F0502020204030204" pitchFamily="34" charset="0"/>
              </a:rPr>
              <a:t>) (Floyd-Warshall) when the graph is sparse.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pt-BR" sz="3000">
                <a:latin typeface="Calibri" panose="020F0502020204030204" pitchFamily="34" charset="0"/>
              </a:rPr>
              <a:t>Problem: negative edge weights.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E8F547E3-4A73-5CB4-F4A8-33EFBA9E6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8a-ShortestPathsMore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9AFD135D-D970-BBD0-7601-A357B602D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54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The Basic Idea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7E0648BB-991C-140C-1231-6F4FDFC8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476375"/>
            <a:ext cx="824071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1100138" indent="-53022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Reweight the edges so that: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Font typeface="Calibri" panose="020F0502020204030204" pitchFamily="34" charset="0"/>
              <a:buAutoNum type="arabicPeriod"/>
            </a:pPr>
            <a:r>
              <a:rPr lang="en-US" altLang="pt-BR" sz="2800">
                <a:latin typeface="Calibri" panose="020F0502020204030204" pitchFamily="34" charset="0"/>
              </a:rPr>
              <a:t>No edge weight is negative.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Font typeface="Calibri" panose="020F0502020204030204" pitchFamily="34" charset="0"/>
              <a:buAutoNum type="arabicPeriod"/>
            </a:pPr>
            <a:r>
              <a:rPr lang="en-US" altLang="pt-BR" sz="2800">
                <a:latin typeface="Calibri" panose="020F0502020204030204" pitchFamily="34" charset="0"/>
              </a:rPr>
              <a:t>Shortest paths are preserved. (A shortest path in the original graph is still one in the new, reweighted graph.)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An obvious attempt: subtract the minimum weight from all the edge weights. E.g. if the minimum weight is -2:</a:t>
            </a:r>
          </a:p>
          <a:p>
            <a:pPr eaLnBrk="1" hangingPunct="1">
              <a:lnSpc>
                <a:spcPct val="8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	-2  -  -2 = 0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	 3  -  -2 = 5</a:t>
            </a:r>
          </a:p>
          <a:p>
            <a:pPr eaLnBrk="1" hangingPunct="1">
              <a:lnSpc>
                <a:spcPct val="8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etc.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D22DC55D-93E6-468E-7EFE-C40E79AE2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8a-ShortestPathsMore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E654C026-442D-53BC-BDE0-7DD3FDC0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5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Counterexample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9E6851DB-8E6A-43AA-3BE1-2D8E99146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772400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Subtracting the minimum weight from every weight doesn</a:t>
            </a:r>
            <a:r>
              <a:rPr lang="ja-JP" altLang="pt-BR" sz="3200">
                <a:latin typeface="Arial" panose="020B0604020202020204" pitchFamily="34" charset="0"/>
              </a:rPr>
              <a:t>’</a:t>
            </a:r>
            <a:r>
              <a:rPr lang="en-US" altLang="pt-BR" sz="3200">
                <a:latin typeface="Calibri" panose="020F0502020204030204" pitchFamily="34" charset="0"/>
              </a:rPr>
              <a:t>t work.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Consider:</a:t>
            </a:r>
          </a:p>
          <a:p>
            <a:pPr eaLnBrk="1" hangingPunct="1">
              <a:lnSpc>
                <a:spcPct val="90000"/>
              </a:lnSpc>
              <a:spcBef>
                <a:spcPts val="160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Paths with more edges are unfairly penalized.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3495848D-5691-33EA-C1DD-C8C5A8B8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713"/>
            <a:ext cx="304800" cy="3048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DA9858A0-CA69-D393-0796-A993F185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95713"/>
            <a:ext cx="304800" cy="3048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BA16BFAA-5A05-7688-B7F5-DF5CA15B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95713"/>
            <a:ext cx="304800" cy="3048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26631" name="AutoShape 7">
            <a:extLst>
              <a:ext uri="{FF2B5EF4-FFF2-40B4-BE49-F238E27FC236}">
                <a16:creationId xmlns:a16="http://schemas.microsoft.com/office/drawing/2014/main" id="{7EF20059-CA71-D6C7-8701-0BE8F203051B}"/>
              </a:ext>
            </a:extLst>
          </p:cNvPr>
          <p:cNvCxnSpPr>
            <a:cxnSpLocks noChangeShapeType="1"/>
            <a:stCxn id="26628" idx="6"/>
            <a:endCxn id="26629" idx="2"/>
          </p:cNvCxnSpPr>
          <p:nvPr/>
        </p:nvCxnSpPr>
        <p:spPr bwMode="auto">
          <a:xfrm>
            <a:off x="1600200" y="3948113"/>
            <a:ext cx="685800" cy="15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2" name="AutoShape 8">
            <a:extLst>
              <a:ext uri="{FF2B5EF4-FFF2-40B4-BE49-F238E27FC236}">
                <a16:creationId xmlns:a16="http://schemas.microsoft.com/office/drawing/2014/main" id="{329499B7-B92F-1EAB-09EF-D6544E5A85CA}"/>
              </a:ext>
            </a:extLst>
          </p:cNvPr>
          <p:cNvCxnSpPr>
            <a:cxnSpLocks noChangeShapeType="1"/>
            <a:stCxn id="26629" idx="6"/>
            <a:endCxn id="26630" idx="2"/>
          </p:cNvCxnSpPr>
          <p:nvPr/>
        </p:nvCxnSpPr>
        <p:spPr bwMode="auto">
          <a:xfrm>
            <a:off x="2590800" y="3948113"/>
            <a:ext cx="685800" cy="15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3" name="AutoShape 9">
            <a:extLst>
              <a:ext uri="{FF2B5EF4-FFF2-40B4-BE49-F238E27FC236}">
                <a16:creationId xmlns:a16="http://schemas.microsoft.com/office/drawing/2014/main" id="{F5B2ED12-584E-51AF-10CE-C160D91D27B2}"/>
              </a:ext>
            </a:extLst>
          </p:cNvPr>
          <p:cNvCxnSpPr>
            <a:cxnSpLocks noChangeShapeType="1"/>
            <a:stCxn id="26628" idx="0"/>
            <a:endCxn id="26630" idx="1"/>
          </p:cNvCxnSpPr>
          <p:nvPr/>
        </p:nvCxnSpPr>
        <p:spPr bwMode="auto">
          <a:xfrm>
            <a:off x="1447800" y="3795713"/>
            <a:ext cx="1873250" cy="44450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4" name="Text Box 10">
            <a:extLst>
              <a:ext uri="{FF2B5EF4-FFF2-40B4-BE49-F238E27FC236}">
                <a16:creationId xmlns:a16="http://schemas.microsoft.com/office/drawing/2014/main" id="{96B752A7-D7B8-BCDB-CF3B-43758C2C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4024313"/>
            <a:ext cx="371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/>
              <a:t>-2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17B290FD-CD35-BEF5-1577-70942EF39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4038600"/>
            <a:ext cx="371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/>
              <a:t>-1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7BFB9CC6-ED97-E91D-6C05-4247353DD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00400"/>
            <a:ext cx="371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/>
              <a:t>-2</a:t>
            </a:r>
          </a:p>
        </p:txBody>
      </p:sp>
      <p:sp>
        <p:nvSpPr>
          <p:cNvPr id="26637" name="Oval 13">
            <a:extLst>
              <a:ext uri="{FF2B5EF4-FFF2-40B4-BE49-F238E27FC236}">
                <a16:creationId xmlns:a16="http://schemas.microsoft.com/office/drawing/2014/main" id="{D61963BA-EA90-E58F-CD21-EDA1EBA9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5713"/>
            <a:ext cx="304800" cy="3048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1A21E6B7-687F-49BB-85DD-A379A6AEC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95713"/>
            <a:ext cx="304800" cy="3048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9" name="Oval 15">
            <a:extLst>
              <a:ext uri="{FF2B5EF4-FFF2-40B4-BE49-F238E27FC236}">
                <a16:creationId xmlns:a16="http://schemas.microsoft.com/office/drawing/2014/main" id="{A976A837-36C0-1058-B4AF-2C3279B2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95713"/>
            <a:ext cx="304800" cy="3048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26640" name="AutoShape 16">
            <a:extLst>
              <a:ext uri="{FF2B5EF4-FFF2-40B4-BE49-F238E27FC236}">
                <a16:creationId xmlns:a16="http://schemas.microsoft.com/office/drawing/2014/main" id="{9545D5C1-48AE-0FD1-DBA2-890DB96D4FF4}"/>
              </a:ext>
            </a:extLst>
          </p:cNvPr>
          <p:cNvCxnSpPr>
            <a:cxnSpLocks noChangeShapeType="1"/>
            <a:stCxn id="26637" idx="6"/>
            <a:endCxn id="26638" idx="2"/>
          </p:cNvCxnSpPr>
          <p:nvPr/>
        </p:nvCxnSpPr>
        <p:spPr bwMode="auto">
          <a:xfrm>
            <a:off x="5562600" y="3948113"/>
            <a:ext cx="685800" cy="15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1" name="AutoShape 17">
            <a:extLst>
              <a:ext uri="{FF2B5EF4-FFF2-40B4-BE49-F238E27FC236}">
                <a16:creationId xmlns:a16="http://schemas.microsoft.com/office/drawing/2014/main" id="{463C01E4-49A1-1BBB-F38D-0D5276EFB854}"/>
              </a:ext>
            </a:extLst>
          </p:cNvPr>
          <p:cNvCxnSpPr>
            <a:cxnSpLocks noChangeShapeType="1"/>
            <a:stCxn id="26638" idx="6"/>
            <a:endCxn id="26639" idx="2"/>
          </p:cNvCxnSpPr>
          <p:nvPr/>
        </p:nvCxnSpPr>
        <p:spPr bwMode="auto">
          <a:xfrm>
            <a:off x="6553200" y="3948113"/>
            <a:ext cx="685800" cy="15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2" name="AutoShape 18">
            <a:extLst>
              <a:ext uri="{FF2B5EF4-FFF2-40B4-BE49-F238E27FC236}">
                <a16:creationId xmlns:a16="http://schemas.microsoft.com/office/drawing/2014/main" id="{7D58699D-3429-8DAA-892D-BF9AEE0EE4FC}"/>
              </a:ext>
            </a:extLst>
          </p:cNvPr>
          <p:cNvCxnSpPr>
            <a:cxnSpLocks noChangeShapeType="1"/>
            <a:stCxn id="26637" idx="0"/>
            <a:endCxn id="26639" idx="1"/>
          </p:cNvCxnSpPr>
          <p:nvPr/>
        </p:nvCxnSpPr>
        <p:spPr bwMode="auto">
          <a:xfrm>
            <a:off x="5410200" y="3795713"/>
            <a:ext cx="1873250" cy="44450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3" name="Text Box 19">
            <a:extLst>
              <a:ext uri="{FF2B5EF4-FFF2-40B4-BE49-F238E27FC236}">
                <a16:creationId xmlns:a16="http://schemas.microsoft.com/office/drawing/2014/main" id="{AEF63802-973B-75EF-BE10-0FE512EB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4024313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/>
              <a:t>0</a:t>
            </a:r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7B4DE644-0BCE-7525-DDE0-A7AEB9AA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40386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/>
              <a:t>1</a:t>
            </a:r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ED9DBB84-6D34-6C4D-0C61-AC201F481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32004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/>
              <a:t>0</a:t>
            </a:r>
          </a:p>
        </p:txBody>
      </p:sp>
      <p:sp>
        <p:nvSpPr>
          <p:cNvPr id="26646" name="AutoShape 22">
            <a:extLst>
              <a:ext uri="{FF2B5EF4-FFF2-40B4-BE49-F238E27FC236}">
                <a16:creationId xmlns:a16="http://schemas.microsoft.com/office/drawing/2014/main" id="{20D54114-DD7E-D2EB-69B5-746C60C33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84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9E1A5497-68F9-95C2-CEC9-5A7807112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8a-ShortestPathsMore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778ADCE8-6818-0B9E-5D3A-224413BC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Johnson</a:t>
            </a:r>
            <a:r>
              <a:rPr lang="ja-JP" altLang="pt-BR" sz="4400">
                <a:latin typeface="Arial" panose="020B0604020202020204" pitchFamily="34" charset="0"/>
              </a:rPr>
              <a:t>’</a:t>
            </a:r>
            <a:r>
              <a:rPr lang="en-US" altLang="pt-BR" sz="4400">
                <a:latin typeface="Calibri" panose="020F0502020204030204" pitchFamily="34" charset="0"/>
              </a:rPr>
              <a:t>s Insight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7D5FB80-8DD6-92D2-123D-D5CF35A98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Add a vertex </a:t>
            </a:r>
            <a:r>
              <a:rPr lang="en-US" altLang="pt-BR" sz="3200" i="1">
                <a:latin typeface="Calibri" panose="020F0502020204030204" pitchFamily="34" charset="0"/>
              </a:rPr>
              <a:t>s</a:t>
            </a:r>
            <a:r>
              <a:rPr lang="en-US" altLang="pt-BR" sz="3200">
                <a:latin typeface="Calibri" panose="020F0502020204030204" pitchFamily="34" charset="0"/>
              </a:rPr>
              <a:t> to the original graph G, with edges of weight 0 to each vertex in G:</a:t>
            </a:r>
          </a:p>
          <a:p>
            <a:pPr eaLnBrk="1" hangingPunct="1">
              <a:spcBef>
                <a:spcPts val="16000"/>
              </a:spcBef>
              <a:buFont typeface="Arial" panose="020B0604020202020204" pitchFamily="34" charset="0"/>
              <a:buChar char="•"/>
            </a:pPr>
            <a:r>
              <a:rPr lang="en-US" altLang="pt-BR" sz="3200">
                <a:latin typeface="Calibri" panose="020F0502020204030204" pitchFamily="34" charset="0"/>
              </a:rPr>
              <a:t>Assign new weights </a:t>
            </a:r>
            <a:r>
              <a:rPr lang="en-US" altLang="pt-BR" sz="3200">
                <a:latin typeface="Calibri" panose="020F0502020204030204" pitchFamily="34" charset="0"/>
                <a:cs typeface="Arial" panose="020B0604020202020204" pitchFamily="34" charset="0"/>
              </a:rPr>
              <a:t>ŵ to each edge as follows:</a:t>
            </a:r>
          </a:p>
          <a:p>
            <a:pPr marL="342900" eaLnBrk="1" hangingPunct="1">
              <a:spcBef>
                <a:spcPts val="800"/>
              </a:spcBef>
              <a:buClrTx/>
              <a:buFontTx/>
              <a:buNone/>
            </a:pPr>
            <a:r>
              <a:rPr lang="en-US" altLang="pt-BR" sz="3200">
                <a:latin typeface="Calibri" panose="020F0502020204030204" pitchFamily="34" charset="0"/>
                <a:cs typeface="Arial" panose="020B0604020202020204" pitchFamily="34" charset="0"/>
              </a:rPr>
              <a:t>		 ŵ(u, v) = w(u, v) + </a:t>
            </a:r>
            <a:r>
              <a:rPr lang="en-US" altLang="pt-BR" sz="3200">
                <a:latin typeface="Symbol" panose="05050102010706020507" pitchFamily="18" charset="2"/>
              </a:rPr>
              <a:t></a:t>
            </a:r>
            <a:r>
              <a:rPr lang="en-US" altLang="pt-BR" sz="3200">
                <a:latin typeface="Calibri" panose="020F0502020204030204" pitchFamily="34" charset="0"/>
                <a:cs typeface="Arial" panose="020B0604020202020204" pitchFamily="34" charset="0"/>
              </a:rPr>
              <a:t>(s, u) - </a:t>
            </a:r>
            <a:r>
              <a:rPr lang="en-US" altLang="pt-BR" sz="3200">
                <a:latin typeface="Symbol" panose="05050102010706020507" pitchFamily="18" charset="2"/>
              </a:rPr>
              <a:t></a:t>
            </a:r>
            <a:r>
              <a:rPr lang="en-US" altLang="pt-BR" sz="3200">
                <a:latin typeface="Calibri" panose="020F0502020204030204" pitchFamily="34" charset="0"/>
                <a:cs typeface="Arial" panose="020B0604020202020204" pitchFamily="34" charset="0"/>
              </a:rPr>
              <a:t>(s, v)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34458E10-5557-A6DB-3F5D-650AD959FB7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65438"/>
            <a:ext cx="2128838" cy="1214437"/>
            <a:chOff x="2112" y="1805"/>
            <a:chExt cx="1341" cy="765"/>
          </a:xfrm>
        </p:grpSpPr>
        <p:sp>
          <p:nvSpPr>
            <p:cNvPr id="27653" name="Oval 5">
              <a:extLst>
                <a:ext uri="{FF2B5EF4-FFF2-40B4-BE49-F238E27FC236}">
                  <a16:creationId xmlns:a16="http://schemas.microsoft.com/office/drawing/2014/main" id="{00EF0C62-F185-3B7A-5BD7-6A6D5C243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41"/>
              <a:ext cx="189" cy="18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s</a:t>
              </a:r>
            </a:p>
          </p:txBody>
        </p:sp>
        <p:sp>
          <p:nvSpPr>
            <p:cNvPr id="27654" name="Oval 6">
              <a:extLst>
                <a:ext uri="{FF2B5EF4-FFF2-40B4-BE49-F238E27FC236}">
                  <a16:creationId xmlns:a16="http://schemas.microsoft.com/office/drawing/2014/main" id="{BB720C36-EBAF-9215-233E-BCF1DFF48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41"/>
              <a:ext cx="189" cy="18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5" name="Oval 7">
              <a:extLst>
                <a:ext uri="{FF2B5EF4-FFF2-40B4-BE49-F238E27FC236}">
                  <a16:creationId xmlns:a16="http://schemas.microsoft.com/office/drawing/2014/main" id="{93F1BAA5-781A-D1D3-4182-4559F456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01"/>
              <a:ext cx="189" cy="18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6" name="Oval 8">
              <a:extLst>
                <a:ext uri="{FF2B5EF4-FFF2-40B4-BE49-F238E27FC236}">
                  <a16:creationId xmlns:a16="http://schemas.microsoft.com/office/drawing/2014/main" id="{40472A35-DD6B-7A89-7D83-4CEA44C2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81"/>
              <a:ext cx="189" cy="18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27657" name="AutoShape 9">
              <a:extLst>
                <a:ext uri="{FF2B5EF4-FFF2-40B4-BE49-F238E27FC236}">
                  <a16:creationId xmlns:a16="http://schemas.microsoft.com/office/drawing/2014/main" id="{4220CCB0-1979-ED44-016A-6B2165FC6385}"/>
                </a:ext>
              </a:extLst>
            </p:cNvPr>
            <p:cNvCxnSpPr>
              <a:cxnSpLocks noChangeShapeType="1"/>
              <a:stCxn id="27653" idx="6"/>
              <a:endCxn id="27654" idx="2"/>
            </p:cNvCxnSpPr>
            <p:nvPr/>
          </p:nvCxnSpPr>
          <p:spPr bwMode="auto">
            <a:xfrm>
              <a:off x="2302" y="2236"/>
              <a:ext cx="673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658" name="AutoShape 10">
              <a:extLst>
                <a:ext uri="{FF2B5EF4-FFF2-40B4-BE49-F238E27FC236}">
                  <a16:creationId xmlns:a16="http://schemas.microsoft.com/office/drawing/2014/main" id="{407DA05B-79ED-8FD2-2B08-37A000C4ECEF}"/>
                </a:ext>
              </a:extLst>
            </p:cNvPr>
            <p:cNvCxnSpPr>
              <a:cxnSpLocks noChangeShapeType="1"/>
              <a:stCxn id="27653" idx="7"/>
              <a:endCxn id="27655" idx="2"/>
            </p:cNvCxnSpPr>
            <p:nvPr/>
          </p:nvCxnSpPr>
          <p:spPr bwMode="auto">
            <a:xfrm flipV="1">
              <a:off x="2274" y="1996"/>
              <a:ext cx="989" cy="171"/>
            </a:xfrm>
            <a:prstGeom prst="curvedConnector3">
              <a:avLst>
                <a:gd name="adj1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659" name="AutoShape 11">
              <a:extLst>
                <a:ext uri="{FF2B5EF4-FFF2-40B4-BE49-F238E27FC236}">
                  <a16:creationId xmlns:a16="http://schemas.microsoft.com/office/drawing/2014/main" id="{0BCFFBBF-7732-5FC4-CCA1-D40E2E07CAD3}"/>
                </a:ext>
              </a:extLst>
            </p:cNvPr>
            <p:cNvCxnSpPr>
              <a:cxnSpLocks noChangeShapeType="1"/>
              <a:stCxn id="27653" idx="5"/>
              <a:endCxn id="27656" idx="2"/>
            </p:cNvCxnSpPr>
            <p:nvPr/>
          </p:nvCxnSpPr>
          <p:spPr bwMode="auto">
            <a:xfrm>
              <a:off x="2274" y="2303"/>
              <a:ext cx="989" cy="172"/>
            </a:xfrm>
            <a:prstGeom prst="curvedConnector3">
              <a:avLst>
                <a:gd name="adj1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7660" name="Text Box 12">
              <a:extLst>
                <a:ext uri="{FF2B5EF4-FFF2-40B4-BE49-F238E27FC236}">
                  <a16:creationId xmlns:a16="http://schemas.microsoft.com/office/drawing/2014/main" id="{3887FE53-3495-4FEC-6FD6-B77BEC7DD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045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1800"/>
                <a:t>0</a:t>
              </a:r>
            </a:p>
          </p:txBody>
        </p:sp>
        <p:sp>
          <p:nvSpPr>
            <p:cNvPr id="27661" name="Text Box 13">
              <a:extLst>
                <a:ext uri="{FF2B5EF4-FFF2-40B4-BE49-F238E27FC236}">
                  <a16:creationId xmlns:a16="http://schemas.microsoft.com/office/drawing/2014/main" id="{2F497D80-6A56-BB3E-6E88-B092F2F6A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1805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1800"/>
                <a:t>0</a:t>
              </a:r>
            </a:p>
          </p:txBody>
        </p:sp>
        <p:sp>
          <p:nvSpPr>
            <p:cNvPr id="27662" name="Text Box 14">
              <a:extLst>
                <a:ext uri="{FF2B5EF4-FFF2-40B4-BE49-F238E27FC236}">
                  <a16:creationId xmlns:a16="http://schemas.microsoft.com/office/drawing/2014/main" id="{F5F14A4D-089B-0420-4C7C-4A022CE57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46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1800"/>
                <a:t>0</a:t>
              </a:r>
            </a:p>
          </p:txBody>
        </p:sp>
        <p:cxnSp>
          <p:nvCxnSpPr>
            <p:cNvPr id="27663" name="AutoShape 15">
              <a:extLst>
                <a:ext uri="{FF2B5EF4-FFF2-40B4-BE49-F238E27FC236}">
                  <a16:creationId xmlns:a16="http://schemas.microsoft.com/office/drawing/2014/main" id="{A98214BA-A3D0-8DD7-24A6-310879631BA8}"/>
                </a:ext>
              </a:extLst>
            </p:cNvPr>
            <p:cNvCxnSpPr>
              <a:cxnSpLocks noChangeShapeType="1"/>
              <a:stCxn id="27654" idx="7"/>
              <a:endCxn id="27655" idx="3"/>
            </p:cNvCxnSpPr>
            <p:nvPr/>
          </p:nvCxnSpPr>
          <p:spPr bwMode="auto">
            <a:xfrm flipV="1">
              <a:off x="3138" y="2063"/>
              <a:ext cx="153" cy="104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664" name="AutoShape 16">
              <a:extLst>
                <a:ext uri="{FF2B5EF4-FFF2-40B4-BE49-F238E27FC236}">
                  <a16:creationId xmlns:a16="http://schemas.microsoft.com/office/drawing/2014/main" id="{3B9B0AF1-7228-3C43-DE01-7AF545372A98}"/>
                </a:ext>
              </a:extLst>
            </p:cNvPr>
            <p:cNvCxnSpPr>
              <a:cxnSpLocks noChangeShapeType="1"/>
              <a:stCxn id="27654" idx="5"/>
              <a:endCxn id="27656" idx="1"/>
            </p:cNvCxnSpPr>
            <p:nvPr/>
          </p:nvCxnSpPr>
          <p:spPr bwMode="auto">
            <a:xfrm>
              <a:off x="3138" y="2303"/>
              <a:ext cx="153" cy="10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665" name="AutoShape 17">
              <a:extLst>
                <a:ext uri="{FF2B5EF4-FFF2-40B4-BE49-F238E27FC236}">
                  <a16:creationId xmlns:a16="http://schemas.microsoft.com/office/drawing/2014/main" id="{30FF7D43-1A37-53C3-9362-76BA46454685}"/>
                </a:ext>
              </a:extLst>
            </p:cNvPr>
            <p:cNvCxnSpPr>
              <a:cxnSpLocks noChangeShapeType="1"/>
              <a:stCxn id="27656" idx="0"/>
              <a:endCxn id="27655" idx="4"/>
            </p:cNvCxnSpPr>
            <p:nvPr/>
          </p:nvCxnSpPr>
          <p:spPr bwMode="auto">
            <a:xfrm flipV="1">
              <a:off x="3359" y="2091"/>
              <a:ext cx="0" cy="28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FE9F832E-BB56-2A2D-D73B-F2ECE0BB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000">
                <a:latin typeface="Calibri" panose="020F0502020204030204" pitchFamily="34" charset="0"/>
              </a:rPr>
              <a:t>A General Result about Reweighting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7B6721B9-4AE0-7000-6E58-1696A5240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188EBEBF-400E-497E-84A9-1860CBF5B939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A1E3D820-9346-2F94-3876-D8BED28A2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838200"/>
            <a:ext cx="71421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u="sng"/>
              <a:t>Define:</a:t>
            </a:r>
            <a:r>
              <a:rPr lang="en-US" altLang="pt-BR"/>
              <a:t>  </a:t>
            </a:r>
            <a:r>
              <a:rPr lang="en-US" altLang="pt-BR">
                <a:solidFill>
                  <a:srgbClr val="CC0000"/>
                </a:solidFill>
              </a:rPr>
              <a:t>w(u,v) = w(u,v) + h(u) – h(v)</a:t>
            </a:r>
            <a:r>
              <a:rPr lang="en-US" altLang="pt-BR"/>
              <a:t>, where h: V </a:t>
            </a:r>
            <a:r>
              <a:rPr lang="en-US" altLang="pt-BR">
                <a:latin typeface="Symbol" panose="05050102010706020507" pitchFamily="18" charset="2"/>
              </a:rPr>
              <a:t></a:t>
            </a:r>
            <a:r>
              <a:rPr lang="en-US" altLang="pt-BR"/>
              <a:t> </a:t>
            </a:r>
            <a:r>
              <a:rPr lang="en-US" altLang="pt-BR">
                <a:latin typeface="Symbol" panose="05050102010706020507" pitchFamily="18" charset="2"/>
              </a:rPr>
              <a:t></a:t>
            </a:r>
            <a:r>
              <a:rPr lang="en-US" altLang="pt-BR"/>
              <a:t>.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8D95407A-B9AF-F05B-A9FB-454508BDE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493838"/>
            <a:ext cx="8235950" cy="129222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u="sng"/>
              <a:t>Lemma 25.1:</a:t>
            </a:r>
            <a:r>
              <a:rPr lang="en-US" altLang="pt-BR"/>
              <a:t> Let p = ‹v</a:t>
            </a:r>
            <a:r>
              <a:rPr lang="en-US" altLang="pt-BR" baseline="-25000"/>
              <a:t>0</a:t>
            </a:r>
            <a:r>
              <a:rPr lang="en-US" altLang="pt-BR"/>
              <a:t>, v</a:t>
            </a:r>
            <a:r>
              <a:rPr lang="en-US" altLang="pt-BR" baseline="-25000"/>
              <a:t>1</a:t>
            </a:r>
            <a:r>
              <a:rPr lang="en-US" altLang="pt-BR"/>
              <a:t>, …, v</a:t>
            </a:r>
            <a:r>
              <a:rPr lang="en-US" altLang="pt-BR" baseline="-25000"/>
              <a:t>k</a:t>
            </a:r>
            <a:r>
              <a:rPr lang="en-US" altLang="pt-BR"/>
              <a:t>›.  Then, </a:t>
            </a:r>
            <a:r>
              <a:rPr lang="en-US" altLang="pt-BR" b="1"/>
              <a:t>(i)</a:t>
            </a:r>
            <a:r>
              <a:rPr lang="en-US" altLang="pt-BR"/>
              <a:t> w(p) = δ(v</a:t>
            </a:r>
            <a:r>
              <a:rPr lang="en-US" altLang="pt-BR" baseline="-25000"/>
              <a:t>0</a:t>
            </a:r>
            <a:r>
              <a:rPr lang="en-US" altLang="pt-BR"/>
              <a:t>, v</a:t>
            </a:r>
            <a:r>
              <a:rPr lang="en-US" altLang="pt-BR" baseline="-25000"/>
              <a:t>k</a:t>
            </a:r>
            <a:r>
              <a:rPr lang="en-US" altLang="pt-BR"/>
              <a:t>) iff</a:t>
            </a:r>
          </a:p>
          <a:p>
            <a:pPr>
              <a:buClrTx/>
              <a:buFontTx/>
              <a:buNone/>
            </a:pPr>
            <a:r>
              <a:rPr lang="en-US" altLang="pt-BR"/>
              <a:t>w(p) = δ(v</a:t>
            </a:r>
            <a:r>
              <a:rPr lang="en-US" altLang="pt-BR" baseline="-25000"/>
              <a:t>0</a:t>
            </a:r>
            <a:r>
              <a:rPr lang="en-US" altLang="pt-BR"/>
              <a:t>, v</a:t>
            </a:r>
            <a:r>
              <a:rPr lang="en-US" altLang="pt-BR" baseline="-25000"/>
              <a:t>k</a:t>
            </a:r>
            <a:r>
              <a:rPr lang="en-US" altLang="pt-BR"/>
              <a:t>).  </a:t>
            </a:r>
            <a:r>
              <a:rPr lang="en-US" altLang="pt-BR" b="1"/>
              <a:t>(ii)</a:t>
            </a:r>
            <a:r>
              <a:rPr lang="en-US" altLang="pt-BR"/>
              <a:t> G has a negative-weight cycle using w iff</a:t>
            </a:r>
          </a:p>
          <a:p>
            <a:pPr>
              <a:buClrTx/>
              <a:buFontTx/>
              <a:buNone/>
            </a:pPr>
            <a:r>
              <a:rPr lang="en-US" altLang="pt-BR"/>
              <a:t>G has a negative-weight cycle using w.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B55E8D0A-DB0C-3BB1-8786-2ED523027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2838450"/>
            <a:ext cx="1708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u="sng"/>
              <a:t>Proof of (i):</a:t>
            </a:r>
          </a:p>
        </p:txBody>
      </p:sp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05BAE5CE-A3CA-CF1D-9111-B5CF3839B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3290888"/>
          <a:ext cx="3484563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19240" imgH="1777680" progId="">
                  <p:embed/>
                </p:oleObj>
              </mc:Choice>
              <mc:Fallback>
                <p:oleObj r:id="rId3" imgW="2019240" imgH="17776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290888"/>
                        <a:ext cx="3484563" cy="30686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>
            <a:extLst>
              <a:ext uri="{FF2B5EF4-FFF2-40B4-BE49-F238E27FC236}">
                <a16:creationId xmlns:a16="http://schemas.microsoft.com/office/drawing/2014/main" id="{8CE3A27D-0D47-CBE8-FB9D-15DEE4BA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1766888"/>
            <a:ext cx="323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^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0D23B65E-2A8A-4723-C60C-373507C1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790700"/>
            <a:ext cx="323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^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5B6F61B0-900D-42DC-C03C-289D2D4C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59000"/>
            <a:ext cx="323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^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1E1879EC-6F11-7C49-7734-E1A8E17C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52475"/>
            <a:ext cx="323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^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E04D6302-1944-940B-A805-5C693FD04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3770313"/>
            <a:ext cx="4821237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Consider any cycle c = ‹v</a:t>
            </a:r>
            <a:r>
              <a:rPr lang="en-US" altLang="pt-BR" baseline="-25000"/>
              <a:t>0</a:t>
            </a:r>
            <a:r>
              <a:rPr lang="en-US" altLang="pt-BR"/>
              <a:t>, v</a:t>
            </a:r>
            <a:r>
              <a:rPr lang="en-US" altLang="pt-BR" baseline="-25000"/>
              <a:t>1</a:t>
            </a:r>
            <a:r>
              <a:rPr lang="en-US" altLang="pt-BR"/>
              <a:t>, …, v</a:t>
            </a:r>
            <a:r>
              <a:rPr lang="en-US" altLang="pt-BR" baseline="-25000"/>
              <a:t>k</a:t>
            </a:r>
            <a:r>
              <a:rPr lang="en-US" altLang="pt-BR"/>
              <a:t>› </a:t>
            </a:r>
          </a:p>
          <a:p>
            <a:pPr>
              <a:buClrTx/>
              <a:buFontTx/>
              <a:buNone/>
            </a:pPr>
            <a:r>
              <a:rPr lang="en-US" altLang="pt-BR"/>
              <a:t>where v</a:t>
            </a:r>
            <a:r>
              <a:rPr lang="en-US" altLang="pt-BR" baseline="-25000"/>
              <a:t>k </a:t>
            </a:r>
            <a:r>
              <a:rPr lang="en-US" altLang="pt-BR"/>
              <a:t>= v</a:t>
            </a:r>
            <a:r>
              <a:rPr lang="en-US" altLang="pt-BR" baseline="-25000"/>
              <a:t>0</a:t>
            </a:r>
            <a:r>
              <a:rPr lang="en-US" altLang="pt-BR"/>
              <a:t>.</a:t>
            </a:r>
          </a:p>
          <a:p>
            <a:pPr>
              <a:buClrTx/>
              <a:buFontTx/>
              <a:buNone/>
            </a:pPr>
            <a:endParaRPr lang="en-US" altLang="pt-BR"/>
          </a:p>
          <a:p>
            <a:pPr>
              <a:buClrTx/>
              <a:buFontTx/>
              <a:buNone/>
            </a:pPr>
            <a:r>
              <a:rPr lang="en-US" altLang="pt-BR"/>
              <a:t>w(c) = w(c) + h(v</a:t>
            </a:r>
            <a:r>
              <a:rPr lang="en-US" altLang="pt-BR" baseline="-25000"/>
              <a:t>0</a:t>
            </a:r>
            <a:r>
              <a:rPr lang="en-US" altLang="pt-BR"/>
              <a:t>) – h(v</a:t>
            </a:r>
            <a:r>
              <a:rPr lang="en-US" altLang="pt-BR" baseline="-25000"/>
              <a:t>k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         = w(c).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4FA7049B-F866-FC18-0DDE-01EC3BA3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789488"/>
            <a:ext cx="323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^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22622088-BDE3-8C84-8BA8-F99A4CB6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906713"/>
            <a:ext cx="1793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u="sng"/>
              <a:t>Proof of (ii):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59843DFF-2F3F-80E0-E4C3-E983D253A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131763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000">
                <a:latin typeface="Calibri" panose="020F0502020204030204" pitchFamily="34" charset="0"/>
              </a:rPr>
              <a:t>Reweighting in Johnson</a:t>
            </a:r>
            <a:r>
              <a:rPr lang="ja-JP" altLang="pt-BR" sz="4000">
                <a:latin typeface="Arial" panose="020B0604020202020204" pitchFamily="34" charset="0"/>
              </a:rPr>
              <a:t>’</a:t>
            </a:r>
            <a:r>
              <a:rPr lang="en-US" altLang="pt-BR" sz="4000">
                <a:latin typeface="Calibri" panose="020F0502020204030204" pitchFamily="34" charset="0"/>
              </a:rPr>
              <a:t>s Algorithm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B6AFBAAC-9D18-A588-05B9-2B97C503B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1C0C9B70-207D-453B-A46D-D8EA5F83359B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29699" name="Oval 3">
            <a:extLst>
              <a:ext uri="{FF2B5EF4-FFF2-40B4-BE49-F238E27FC236}">
                <a16:creationId xmlns:a16="http://schemas.microsoft.com/office/drawing/2014/main" id="{E26160BB-2BFA-423A-2276-FD4318C3A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2174875"/>
            <a:ext cx="433387" cy="417513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0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FF292C00-2833-64D4-5737-5D6F5E29E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3113088"/>
            <a:ext cx="433388" cy="417512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–4</a:t>
            </a: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42AD8490-3C14-DF7D-113C-B0D539EA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3113088"/>
            <a:ext cx="433388" cy="417512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0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0CC45DCA-11A1-684B-9AFC-721DDDA0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1208088"/>
            <a:ext cx="433388" cy="417512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–1</a:t>
            </a: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C3208073-A401-0A76-4F58-0ED30124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174875"/>
            <a:ext cx="433387" cy="417513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-5</a:t>
            </a: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D3E3A3F3-0F80-2EB3-EAD5-162C97DF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2230438"/>
            <a:ext cx="433387" cy="417512"/>
          </a:xfrm>
          <a:prstGeom prst="ellipse">
            <a:avLst/>
          </a:prstGeom>
          <a:solidFill>
            <a:srgbClr val="CCFF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0</a:t>
            </a: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1F0EF13E-222E-6D97-D358-086A007BD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3319463"/>
            <a:ext cx="83820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3B84C6DB-3C73-4184-6653-DB1AE1FDA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2592388"/>
            <a:ext cx="663575" cy="56832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A116330F-FABC-76F0-E90E-C55548C377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6713" y="2478088"/>
            <a:ext cx="1855787" cy="7016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E3FC25D6-314E-CF30-951F-19448CA34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0" y="2381250"/>
            <a:ext cx="269875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E717DD97-D726-4EF4-D689-CE953DAD6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2375" y="2578100"/>
            <a:ext cx="720725" cy="60166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E0B2E17E-0EB1-C01E-84E5-9E8409167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8450" y="1554163"/>
            <a:ext cx="1139825" cy="65881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E04A3DD0-6BA3-30CC-43AC-47A7DB90FE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4038" y="1497013"/>
            <a:ext cx="1336675" cy="7302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5244B0C7-EFC4-879D-3B3E-19E065A38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1725" y="1616075"/>
            <a:ext cx="457200" cy="15017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75A638D7-D5D8-99A4-5D43-CDE63EC48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8625" y="1616075"/>
            <a:ext cx="620713" cy="151606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4C972586-4BC1-CE4B-B425-996DECB76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179705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AEC2021B-900D-591A-CF19-98C0D311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80010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A1F9EC21-5BE7-66AB-225B-92BA2E1E4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179705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8A2484A2-83A5-B74D-EEC4-EAAF7CD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455988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39F6EED8-1098-4BAF-4A4E-A3F342155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3470275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A28DA572-6939-E0F8-AC2C-C06696C97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3" y="15716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3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15894148-F6E2-1E8F-B99A-9BA319E9F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15716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4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FFE377AF-C61C-1F92-7D0C-1A3692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2047875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8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8465EA10-2C56-DE25-AE12-7BCFAEEBA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23749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7</a:t>
            </a:r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D1CDDD05-E382-1439-5377-51E2FE91E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2595563"/>
            <a:ext cx="3095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1</a:t>
            </a: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4B20B151-7B2D-F301-6609-A618324B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2813050"/>
            <a:ext cx="393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-5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7136FB28-8E3D-CDB7-847F-2A040564D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3275013"/>
            <a:ext cx="3095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6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98C97578-BB53-F60E-6266-DEF78B77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2782888"/>
            <a:ext cx="3937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-4</a:t>
            </a:r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EA2778CA-8D92-80D6-06F1-F70078894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8" y="2351088"/>
            <a:ext cx="3095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2</a:t>
            </a:r>
          </a:p>
        </p:txBody>
      </p:sp>
      <p:sp>
        <p:nvSpPr>
          <p:cNvPr id="29728" name="Freeform 32">
            <a:extLst>
              <a:ext uri="{FF2B5EF4-FFF2-40B4-BE49-F238E27FC236}">
                <a16:creationId xmlns:a16="http://schemas.microsoft.com/office/drawing/2014/main" id="{47D7279C-52E5-D274-5F38-FCCA8B485D6A}"/>
              </a:ext>
            </a:extLst>
          </p:cNvPr>
          <p:cNvSpPr>
            <a:spLocks/>
          </p:cNvSpPr>
          <p:nvPr/>
        </p:nvSpPr>
        <p:spPr bwMode="auto">
          <a:xfrm>
            <a:off x="501650" y="1255713"/>
            <a:ext cx="2178050" cy="1009650"/>
          </a:xfrm>
          <a:custGeom>
            <a:avLst/>
            <a:gdLst>
              <a:gd name="G0" fmla="+- 636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T0" fmla="*/ 0 w 1372"/>
              <a:gd name="T1" fmla="*/ 1009650 h 636"/>
              <a:gd name="T2" fmla="*/ 490538 w 1372"/>
              <a:gd name="T3" fmla="*/ 577850 h 636"/>
              <a:gd name="T4" fmla="*/ 1687513 w 1372"/>
              <a:gd name="T5" fmla="*/ 71438 h 636"/>
              <a:gd name="T6" fmla="*/ 2178050 w 1372"/>
              <a:gd name="T7" fmla="*/ 14446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2" h="636">
                <a:moveTo>
                  <a:pt x="0" y="636"/>
                </a:moveTo>
                <a:cubicBezTo>
                  <a:pt x="66" y="549"/>
                  <a:pt x="132" y="463"/>
                  <a:pt x="309" y="364"/>
                </a:cubicBezTo>
                <a:cubicBezTo>
                  <a:pt x="486" y="265"/>
                  <a:pt x="886" y="90"/>
                  <a:pt x="1063" y="45"/>
                </a:cubicBezTo>
                <a:cubicBezTo>
                  <a:pt x="1240" y="0"/>
                  <a:pt x="1306" y="45"/>
                  <a:pt x="1372" y="91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29" name="Line 33">
            <a:extLst>
              <a:ext uri="{FF2B5EF4-FFF2-40B4-BE49-F238E27FC236}">
                <a16:creationId xmlns:a16="http://schemas.microsoft.com/office/drawing/2014/main" id="{BFE1CB91-2029-1991-EDC4-476D363F5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" y="2424113"/>
            <a:ext cx="606425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30" name="Freeform 34">
            <a:extLst>
              <a:ext uri="{FF2B5EF4-FFF2-40B4-BE49-F238E27FC236}">
                <a16:creationId xmlns:a16="http://schemas.microsoft.com/office/drawing/2014/main" id="{4B78CF12-EC12-D490-5B82-ADD4D0825C16}"/>
              </a:ext>
            </a:extLst>
          </p:cNvPr>
          <p:cNvSpPr>
            <a:spLocks/>
          </p:cNvSpPr>
          <p:nvPr/>
        </p:nvSpPr>
        <p:spPr bwMode="auto">
          <a:xfrm>
            <a:off x="544513" y="2582863"/>
            <a:ext cx="1630362" cy="1055687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*/ 1 0 51712"/>
              <a:gd name="T0" fmla="*/ 0 w 1027"/>
              <a:gd name="T1" fmla="*/ 0 h 665"/>
              <a:gd name="T2" fmla="*/ 288925 w 1027"/>
              <a:gd name="T3" fmla="*/ 476250 h 665"/>
              <a:gd name="T4" fmla="*/ 1111250 w 1027"/>
              <a:gd name="T5" fmla="*/ 982662 h 665"/>
              <a:gd name="T6" fmla="*/ 1630362 w 1027"/>
              <a:gd name="T7" fmla="*/ 909637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7" h="665">
                <a:moveTo>
                  <a:pt x="0" y="0"/>
                </a:moveTo>
                <a:cubicBezTo>
                  <a:pt x="32" y="98"/>
                  <a:pt x="65" y="197"/>
                  <a:pt x="182" y="300"/>
                </a:cubicBezTo>
                <a:cubicBezTo>
                  <a:pt x="299" y="403"/>
                  <a:pt x="559" y="573"/>
                  <a:pt x="700" y="619"/>
                </a:cubicBezTo>
                <a:cubicBezTo>
                  <a:pt x="841" y="665"/>
                  <a:pt x="934" y="619"/>
                  <a:pt x="1027" y="573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31" name="Freeform 35">
            <a:extLst>
              <a:ext uri="{FF2B5EF4-FFF2-40B4-BE49-F238E27FC236}">
                <a16:creationId xmlns:a16="http://schemas.microsoft.com/office/drawing/2014/main" id="{4B6E21F1-B9A7-52E6-E178-C531D5CBE6B7}"/>
              </a:ext>
            </a:extLst>
          </p:cNvPr>
          <p:cNvSpPr>
            <a:spLocks/>
          </p:cNvSpPr>
          <p:nvPr/>
        </p:nvSpPr>
        <p:spPr bwMode="auto">
          <a:xfrm>
            <a:off x="371475" y="2641600"/>
            <a:ext cx="3144838" cy="15875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T0" fmla="*/ 0 w 1981"/>
              <a:gd name="T1" fmla="*/ 0 h 1000"/>
              <a:gd name="T2" fmla="*/ 490538 w 1981"/>
              <a:gd name="T3" fmla="*/ 923925 h 1000"/>
              <a:gd name="T4" fmla="*/ 1557338 w 1981"/>
              <a:gd name="T5" fmla="*/ 1471613 h 1000"/>
              <a:gd name="T6" fmla="*/ 2554288 w 1981"/>
              <a:gd name="T7" fmla="*/ 1485900 h 1000"/>
              <a:gd name="T8" fmla="*/ 3144838 w 1981"/>
              <a:gd name="T9" fmla="*/ 865188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1" h="1000">
                <a:moveTo>
                  <a:pt x="0" y="0"/>
                </a:moveTo>
                <a:cubicBezTo>
                  <a:pt x="73" y="214"/>
                  <a:pt x="146" y="428"/>
                  <a:pt x="309" y="582"/>
                </a:cubicBezTo>
                <a:cubicBezTo>
                  <a:pt x="472" y="736"/>
                  <a:pt x="764" y="868"/>
                  <a:pt x="981" y="927"/>
                </a:cubicBezTo>
                <a:cubicBezTo>
                  <a:pt x="1198" y="986"/>
                  <a:pt x="1442" y="1000"/>
                  <a:pt x="1609" y="936"/>
                </a:cubicBezTo>
                <a:cubicBezTo>
                  <a:pt x="1776" y="872"/>
                  <a:pt x="1878" y="708"/>
                  <a:pt x="1981" y="545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32" name="Freeform 36">
            <a:extLst>
              <a:ext uri="{FF2B5EF4-FFF2-40B4-BE49-F238E27FC236}">
                <a16:creationId xmlns:a16="http://schemas.microsoft.com/office/drawing/2014/main" id="{4A5387C9-5C5C-018B-E47C-2AD3A1BAD8A3}"/>
              </a:ext>
            </a:extLst>
          </p:cNvPr>
          <p:cNvSpPr>
            <a:spLocks/>
          </p:cNvSpPr>
          <p:nvPr/>
        </p:nvSpPr>
        <p:spPr bwMode="auto">
          <a:xfrm>
            <a:off x="385763" y="812800"/>
            <a:ext cx="4605337" cy="1409700"/>
          </a:xfrm>
          <a:custGeom>
            <a:avLst/>
            <a:gdLst>
              <a:gd name="G0" fmla="+- 888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*/ 1 59 2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*/ 1 515 2"/>
              <a:gd name="G19" fmla="+- 1 0 0"/>
              <a:gd name="G20" fmla="+- 750 0 0"/>
              <a:gd name="G21" fmla="+- 1 0 0"/>
              <a:gd name="T0" fmla="*/ 0 w 2901"/>
              <a:gd name="T1" fmla="*/ 1409700 h 888"/>
              <a:gd name="T2" fmla="*/ 547687 w 2901"/>
              <a:gd name="T3" fmla="*/ 731838 h 888"/>
              <a:gd name="T4" fmla="*/ 1111250 w 2901"/>
              <a:gd name="T5" fmla="*/ 298450 h 888"/>
              <a:gd name="T6" fmla="*/ 1905000 w 2901"/>
              <a:gd name="T7" fmla="*/ 52388 h 888"/>
              <a:gd name="T8" fmla="*/ 2770187 w 2901"/>
              <a:gd name="T9" fmla="*/ 52388 h 888"/>
              <a:gd name="T10" fmla="*/ 3563937 w 2901"/>
              <a:gd name="T11" fmla="*/ 371475 h 888"/>
              <a:gd name="T12" fmla="*/ 4473575 w 2901"/>
              <a:gd name="T13" fmla="*/ 817563 h 888"/>
              <a:gd name="T14" fmla="*/ 4357687 w 2901"/>
              <a:gd name="T15" fmla="*/ 1395413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1" h="888">
                <a:moveTo>
                  <a:pt x="0" y="888"/>
                </a:moveTo>
                <a:cubicBezTo>
                  <a:pt x="114" y="733"/>
                  <a:pt x="228" y="578"/>
                  <a:pt x="345" y="461"/>
                </a:cubicBezTo>
                <a:cubicBezTo>
                  <a:pt x="462" y="344"/>
                  <a:pt x="558" y="259"/>
                  <a:pt x="700" y="188"/>
                </a:cubicBezTo>
                <a:cubicBezTo>
                  <a:pt x="842" y="117"/>
                  <a:pt x="1026" y="59"/>
                  <a:pt x="1200" y="33"/>
                </a:cubicBezTo>
                <a:cubicBezTo>
                  <a:pt x="1374" y="7"/>
                  <a:pt x="1571" y="0"/>
                  <a:pt x="1745" y="33"/>
                </a:cubicBezTo>
                <a:cubicBezTo>
                  <a:pt x="1919" y="66"/>
                  <a:pt x="2066" y="154"/>
                  <a:pt x="2245" y="234"/>
                </a:cubicBezTo>
                <a:cubicBezTo>
                  <a:pt x="2424" y="314"/>
                  <a:pt x="2735" y="408"/>
                  <a:pt x="2818" y="515"/>
                </a:cubicBezTo>
                <a:cubicBezTo>
                  <a:pt x="2901" y="622"/>
                  <a:pt x="2823" y="750"/>
                  <a:pt x="2745" y="879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081A6C3B-226B-B2B8-460B-FF2F700D5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35255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34" name="Text Box 38">
            <a:extLst>
              <a:ext uri="{FF2B5EF4-FFF2-40B4-BE49-F238E27FC236}">
                <a16:creationId xmlns:a16="http://schemas.microsoft.com/office/drawing/2014/main" id="{334F4989-61E2-F4A5-DDFD-02851613B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13049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35" name="Text Box 39">
            <a:extLst>
              <a:ext uri="{FF2B5EF4-FFF2-40B4-BE49-F238E27FC236}">
                <a16:creationId xmlns:a16="http://schemas.microsoft.com/office/drawing/2014/main" id="{461577B4-C7FC-E7DF-0E4C-D34292E28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209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36" name="Text Box 40">
            <a:extLst>
              <a:ext uri="{FF2B5EF4-FFF2-40B4-BE49-F238E27FC236}">
                <a16:creationId xmlns:a16="http://schemas.microsoft.com/office/drawing/2014/main" id="{9DD1B4C1-598B-20E0-46BD-CA3923AE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2879725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44F80566-146C-CB6E-4D3A-3B4FED39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63" y="36099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38" name="Oval 42">
            <a:extLst>
              <a:ext uri="{FF2B5EF4-FFF2-40B4-BE49-F238E27FC236}">
                <a16:creationId xmlns:a16="http://schemas.microsoft.com/office/drawing/2014/main" id="{823D35B7-BDF4-8D60-B0AC-802CC60E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4538663"/>
            <a:ext cx="433387" cy="417512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0</a:t>
            </a:r>
          </a:p>
        </p:txBody>
      </p:sp>
      <p:sp>
        <p:nvSpPr>
          <p:cNvPr id="29739" name="Oval 43">
            <a:extLst>
              <a:ext uri="{FF2B5EF4-FFF2-40B4-BE49-F238E27FC236}">
                <a16:creationId xmlns:a16="http://schemas.microsoft.com/office/drawing/2014/main" id="{0DA6D28B-BD12-E60C-B2A8-35AA335A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5476875"/>
            <a:ext cx="433388" cy="417513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–4</a:t>
            </a:r>
          </a:p>
        </p:txBody>
      </p:sp>
      <p:sp>
        <p:nvSpPr>
          <p:cNvPr id="29740" name="Oval 44">
            <a:extLst>
              <a:ext uri="{FF2B5EF4-FFF2-40B4-BE49-F238E27FC236}">
                <a16:creationId xmlns:a16="http://schemas.microsoft.com/office/drawing/2014/main" id="{CB69DE1E-1BCB-86D4-8CAD-4514672BA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5476875"/>
            <a:ext cx="433388" cy="417513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0</a:t>
            </a:r>
          </a:p>
        </p:txBody>
      </p:sp>
      <p:sp>
        <p:nvSpPr>
          <p:cNvPr id="29741" name="Oval 45">
            <a:extLst>
              <a:ext uri="{FF2B5EF4-FFF2-40B4-BE49-F238E27FC236}">
                <a16:creationId xmlns:a16="http://schemas.microsoft.com/office/drawing/2014/main" id="{EFAFD21E-6EE3-585D-44CF-E450CBA1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71875"/>
            <a:ext cx="433388" cy="417513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–1</a:t>
            </a:r>
          </a:p>
        </p:txBody>
      </p:sp>
      <p:sp>
        <p:nvSpPr>
          <p:cNvPr id="29742" name="Oval 46">
            <a:extLst>
              <a:ext uri="{FF2B5EF4-FFF2-40B4-BE49-F238E27FC236}">
                <a16:creationId xmlns:a16="http://schemas.microsoft.com/office/drawing/2014/main" id="{213438FF-EFF3-504A-9819-D12FE27A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663" y="4538663"/>
            <a:ext cx="433387" cy="417512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–5</a:t>
            </a:r>
          </a:p>
        </p:txBody>
      </p:sp>
      <p:sp>
        <p:nvSpPr>
          <p:cNvPr id="29743" name="Oval 47">
            <a:extLst>
              <a:ext uri="{FF2B5EF4-FFF2-40B4-BE49-F238E27FC236}">
                <a16:creationId xmlns:a16="http://schemas.microsoft.com/office/drawing/2014/main" id="{9F6C1A21-CBB3-52AF-8F79-DCB3615C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94225"/>
            <a:ext cx="433387" cy="417513"/>
          </a:xfrm>
          <a:prstGeom prst="ellipse">
            <a:avLst/>
          </a:prstGeom>
          <a:solidFill>
            <a:srgbClr val="CCFF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0</a:t>
            </a:r>
          </a:p>
        </p:txBody>
      </p:sp>
      <p:sp>
        <p:nvSpPr>
          <p:cNvPr id="29744" name="Line 48">
            <a:extLst>
              <a:ext uri="{FF2B5EF4-FFF2-40B4-BE49-F238E27FC236}">
                <a16:creationId xmlns:a16="http://schemas.microsoft.com/office/drawing/2014/main" id="{6A39CA75-8494-7471-17B6-4687BBCA5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975" y="5683250"/>
            <a:ext cx="8382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45" name="Line 49">
            <a:extLst>
              <a:ext uri="{FF2B5EF4-FFF2-40B4-BE49-F238E27FC236}">
                <a16:creationId xmlns:a16="http://schemas.microsoft.com/office/drawing/2014/main" id="{B7344350-9876-C12E-2DCF-54A5117D4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956175"/>
            <a:ext cx="663575" cy="56832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46" name="Line 50">
            <a:extLst>
              <a:ext uri="{FF2B5EF4-FFF2-40B4-BE49-F238E27FC236}">
                <a16:creationId xmlns:a16="http://schemas.microsoft.com/office/drawing/2014/main" id="{B921E8E5-ED4E-972C-5239-633C8FB174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45163" y="4841875"/>
            <a:ext cx="1855787" cy="7016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47" name="Line 51">
            <a:extLst>
              <a:ext uri="{FF2B5EF4-FFF2-40B4-BE49-F238E27FC236}">
                <a16:creationId xmlns:a16="http://schemas.microsoft.com/office/drawing/2014/main" id="{7174F786-6AD9-0127-B005-7B90FCF6C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4745038"/>
            <a:ext cx="269875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48" name="Line 52">
            <a:extLst>
              <a:ext uri="{FF2B5EF4-FFF2-40B4-BE49-F238E27FC236}">
                <a16:creationId xmlns:a16="http://schemas.microsoft.com/office/drawing/2014/main" id="{CB01908B-A22E-FAEE-E858-50B6117C6E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70825" y="4941888"/>
            <a:ext cx="720725" cy="60166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49" name="Line 53">
            <a:extLst>
              <a:ext uri="{FF2B5EF4-FFF2-40B4-BE49-F238E27FC236}">
                <a16:creationId xmlns:a16="http://schemas.microsoft.com/office/drawing/2014/main" id="{AF3CCBC2-3BCD-BB6D-4132-3C698E85D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6900" y="3917950"/>
            <a:ext cx="1139825" cy="65881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50" name="Line 54">
            <a:extLst>
              <a:ext uri="{FF2B5EF4-FFF2-40B4-BE49-F238E27FC236}">
                <a16:creationId xmlns:a16="http://schemas.microsoft.com/office/drawing/2014/main" id="{6EA44005-3F14-F7FC-DA6F-5A0649D926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02488" y="3860800"/>
            <a:ext cx="1336675" cy="7302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51" name="Line 55">
            <a:extLst>
              <a:ext uri="{FF2B5EF4-FFF2-40B4-BE49-F238E27FC236}">
                <a16:creationId xmlns:a16="http://schemas.microsoft.com/office/drawing/2014/main" id="{ABC4C037-9A0F-EDF6-F33D-2278251931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0175" y="3979863"/>
            <a:ext cx="457200" cy="15017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52" name="Line 56">
            <a:extLst>
              <a:ext uri="{FF2B5EF4-FFF2-40B4-BE49-F238E27FC236}">
                <a16:creationId xmlns:a16="http://schemas.microsoft.com/office/drawing/2014/main" id="{6D301AD1-FA6B-2568-916C-95D1171C8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075" y="3979863"/>
            <a:ext cx="620713" cy="151606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53" name="Text Box 57">
            <a:extLst>
              <a:ext uri="{FF2B5EF4-FFF2-40B4-BE49-F238E27FC236}">
                <a16:creationId xmlns:a16="http://schemas.microsoft.com/office/drawing/2014/main" id="{21EB9C32-2683-C5BD-CD88-4B5324D37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160838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29754" name="Text Box 58">
            <a:extLst>
              <a:ext uri="{FF2B5EF4-FFF2-40B4-BE49-F238E27FC236}">
                <a16:creationId xmlns:a16="http://schemas.microsoft.com/office/drawing/2014/main" id="{319F5A7C-51C4-E26D-6FC0-6E7163634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3163888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29755" name="Text Box 59">
            <a:extLst>
              <a:ext uri="{FF2B5EF4-FFF2-40B4-BE49-F238E27FC236}">
                <a16:creationId xmlns:a16="http://schemas.microsoft.com/office/drawing/2014/main" id="{AD442D61-09DD-0810-7870-ED446519F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4160838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9756" name="Text Box 60">
            <a:extLst>
              <a:ext uri="{FF2B5EF4-FFF2-40B4-BE49-F238E27FC236}">
                <a16:creationId xmlns:a16="http://schemas.microsoft.com/office/drawing/2014/main" id="{2419681B-85A8-9A2A-C672-7BF8A8495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5819775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9757" name="Text Box 61">
            <a:extLst>
              <a:ext uri="{FF2B5EF4-FFF2-40B4-BE49-F238E27FC236}">
                <a16:creationId xmlns:a16="http://schemas.microsoft.com/office/drawing/2014/main" id="{D5719D93-4E58-4776-4647-EFE3611A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5834063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29758" name="Text Box 62">
            <a:extLst>
              <a:ext uri="{FF2B5EF4-FFF2-40B4-BE49-F238E27FC236}">
                <a16:creationId xmlns:a16="http://schemas.microsoft.com/office/drawing/2014/main" id="{D1435CEE-C76D-20A2-FA99-7D3F87F12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3935413"/>
            <a:ext cx="3095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4</a:t>
            </a:r>
          </a:p>
        </p:txBody>
      </p:sp>
      <p:sp>
        <p:nvSpPr>
          <p:cNvPr id="29759" name="Text Box 63">
            <a:extLst>
              <a:ext uri="{FF2B5EF4-FFF2-40B4-BE49-F238E27FC236}">
                <a16:creationId xmlns:a16="http://schemas.microsoft.com/office/drawing/2014/main" id="{2469E4CB-FF75-63D3-B5C2-AC1676A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488" y="3935413"/>
            <a:ext cx="3095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60" name="Text Box 64">
            <a:extLst>
              <a:ext uri="{FF2B5EF4-FFF2-40B4-BE49-F238E27FC236}">
                <a16:creationId xmlns:a16="http://schemas.microsoft.com/office/drawing/2014/main" id="{7D9E9D68-AC7F-AD38-BCD3-00A08FC6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4411663"/>
            <a:ext cx="4365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13</a:t>
            </a:r>
          </a:p>
        </p:txBody>
      </p:sp>
      <p:sp>
        <p:nvSpPr>
          <p:cNvPr id="29761" name="Text Box 65">
            <a:extLst>
              <a:ext uri="{FF2B5EF4-FFF2-40B4-BE49-F238E27FC236}">
                <a16:creationId xmlns:a16="http://schemas.microsoft.com/office/drawing/2014/main" id="{E5F5FE1F-47B9-3092-0469-FC9917483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338" y="4738688"/>
            <a:ext cx="4365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10</a:t>
            </a:r>
          </a:p>
        </p:txBody>
      </p:sp>
      <p:sp>
        <p:nvSpPr>
          <p:cNvPr id="29762" name="Text Box 66">
            <a:extLst>
              <a:ext uri="{FF2B5EF4-FFF2-40B4-BE49-F238E27FC236}">
                <a16:creationId xmlns:a16="http://schemas.microsoft.com/office/drawing/2014/main" id="{121A195D-5D85-A1DB-E76F-0641B872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688" y="495935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63" name="Text Box 67">
            <a:extLst>
              <a:ext uri="{FF2B5EF4-FFF2-40B4-BE49-F238E27FC236}">
                <a16:creationId xmlns:a16="http://schemas.microsoft.com/office/drawing/2014/main" id="{2FD0687A-72CB-7067-D338-22BFD43F5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25" y="5176838"/>
            <a:ext cx="3095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64" name="Text Box 68">
            <a:extLst>
              <a:ext uri="{FF2B5EF4-FFF2-40B4-BE49-F238E27FC236}">
                <a16:creationId xmlns:a16="http://schemas.microsoft.com/office/drawing/2014/main" id="{E6929D82-19D1-D971-DC00-34FD6BBB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56388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2</a:t>
            </a:r>
          </a:p>
        </p:txBody>
      </p:sp>
      <p:sp>
        <p:nvSpPr>
          <p:cNvPr id="29765" name="Text Box 69">
            <a:extLst>
              <a:ext uri="{FF2B5EF4-FFF2-40B4-BE49-F238E27FC236}">
                <a16:creationId xmlns:a16="http://schemas.microsoft.com/office/drawing/2014/main" id="{8AAB6FA2-D6FE-E651-ACC3-B4635F985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1466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66" name="Text Box 70">
            <a:extLst>
              <a:ext uri="{FF2B5EF4-FFF2-40B4-BE49-F238E27FC236}">
                <a16:creationId xmlns:a16="http://schemas.microsoft.com/office/drawing/2014/main" id="{06715FCF-071A-F96E-5681-F730EFF34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7148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2</a:t>
            </a:r>
          </a:p>
        </p:txBody>
      </p:sp>
      <p:sp>
        <p:nvSpPr>
          <p:cNvPr id="29767" name="Freeform 71">
            <a:extLst>
              <a:ext uri="{FF2B5EF4-FFF2-40B4-BE49-F238E27FC236}">
                <a16:creationId xmlns:a16="http://schemas.microsoft.com/office/drawing/2014/main" id="{7CCFCD4D-AB3B-E6A7-4CEE-C4D867CF5A88}"/>
              </a:ext>
            </a:extLst>
          </p:cNvPr>
          <p:cNvSpPr>
            <a:spLocks/>
          </p:cNvSpPr>
          <p:nvPr/>
        </p:nvSpPr>
        <p:spPr bwMode="auto">
          <a:xfrm>
            <a:off x="4610100" y="3619500"/>
            <a:ext cx="2178050" cy="1009650"/>
          </a:xfrm>
          <a:custGeom>
            <a:avLst/>
            <a:gdLst>
              <a:gd name="G0" fmla="+- 636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T0" fmla="*/ 0 w 1372"/>
              <a:gd name="T1" fmla="*/ 1009650 h 636"/>
              <a:gd name="T2" fmla="*/ 490538 w 1372"/>
              <a:gd name="T3" fmla="*/ 577850 h 636"/>
              <a:gd name="T4" fmla="*/ 1687513 w 1372"/>
              <a:gd name="T5" fmla="*/ 71438 h 636"/>
              <a:gd name="T6" fmla="*/ 2178050 w 1372"/>
              <a:gd name="T7" fmla="*/ 14446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2" h="636">
                <a:moveTo>
                  <a:pt x="0" y="636"/>
                </a:moveTo>
                <a:cubicBezTo>
                  <a:pt x="66" y="549"/>
                  <a:pt x="132" y="463"/>
                  <a:pt x="309" y="364"/>
                </a:cubicBezTo>
                <a:cubicBezTo>
                  <a:pt x="486" y="265"/>
                  <a:pt x="886" y="90"/>
                  <a:pt x="1063" y="45"/>
                </a:cubicBezTo>
                <a:cubicBezTo>
                  <a:pt x="1240" y="0"/>
                  <a:pt x="1306" y="45"/>
                  <a:pt x="1372" y="91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68" name="Line 72">
            <a:extLst>
              <a:ext uri="{FF2B5EF4-FFF2-40B4-BE49-F238E27FC236}">
                <a16:creationId xmlns:a16="http://schemas.microsoft.com/office/drawing/2014/main" id="{B8126894-5A36-546E-16F5-B67D93F08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87900"/>
            <a:ext cx="6064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69" name="Freeform 73">
            <a:extLst>
              <a:ext uri="{FF2B5EF4-FFF2-40B4-BE49-F238E27FC236}">
                <a16:creationId xmlns:a16="http://schemas.microsoft.com/office/drawing/2014/main" id="{72CF29A8-8EDE-15A5-03FC-9360B2F1E417}"/>
              </a:ext>
            </a:extLst>
          </p:cNvPr>
          <p:cNvSpPr>
            <a:spLocks/>
          </p:cNvSpPr>
          <p:nvPr/>
        </p:nvSpPr>
        <p:spPr bwMode="auto">
          <a:xfrm>
            <a:off x="4652963" y="4946650"/>
            <a:ext cx="1630362" cy="1055688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*/ 1 0 51712"/>
              <a:gd name="T0" fmla="*/ 0 w 1027"/>
              <a:gd name="T1" fmla="*/ 0 h 665"/>
              <a:gd name="T2" fmla="*/ 288925 w 1027"/>
              <a:gd name="T3" fmla="*/ 476250 h 665"/>
              <a:gd name="T4" fmla="*/ 1111250 w 1027"/>
              <a:gd name="T5" fmla="*/ 982663 h 665"/>
              <a:gd name="T6" fmla="*/ 1630362 w 1027"/>
              <a:gd name="T7" fmla="*/ 90963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7" h="665">
                <a:moveTo>
                  <a:pt x="0" y="0"/>
                </a:moveTo>
                <a:cubicBezTo>
                  <a:pt x="32" y="98"/>
                  <a:pt x="65" y="197"/>
                  <a:pt x="182" y="300"/>
                </a:cubicBezTo>
                <a:cubicBezTo>
                  <a:pt x="299" y="403"/>
                  <a:pt x="559" y="573"/>
                  <a:pt x="700" y="619"/>
                </a:cubicBezTo>
                <a:cubicBezTo>
                  <a:pt x="841" y="665"/>
                  <a:pt x="934" y="619"/>
                  <a:pt x="1027" y="573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70" name="Freeform 74">
            <a:extLst>
              <a:ext uri="{FF2B5EF4-FFF2-40B4-BE49-F238E27FC236}">
                <a16:creationId xmlns:a16="http://schemas.microsoft.com/office/drawing/2014/main" id="{EBDBC7B1-C975-7A29-77F6-E278CF4E8E20}"/>
              </a:ext>
            </a:extLst>
          </p:cNvPr>
          <p:cNvSpPr>
            <a:spLocks/>
          </p:cNvSpPr>
          <p:nvPr/>
        </p:nvSpPr>
        <p:spPr bwMode="auto">
          <a:xfrm>
            <a:off x="4479925" y="5005388"/>
            <a:ext cx="3144838" cy="15875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T0" fmla="*/ 0 w 1981"/>
              <a:gd name="T1" fmla="*/ 0 h 1000"/>
              <a:gd name="T2" fmla="*/ 490538 w 1981"/>
              <a:gd name="T3" fmla="*/ 923925 h 1000"/>
              <a:gd name="T4" fmla="*/ 1557338 w 1981"/>
              <a:gd name="T5" fmla="*/ 1471613 h 1000"/>
              <a:gd name="T6" fmla="*/ 2554288 w 1981"/>
              <a:gd name="T7" fmla="*/ 1485900 h 1000"/>
              <a:gd name="T8" fmla="*/ 3144838 w 1981"/>
              <a:gd name="T9" fmla="*/ 865188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1" h="1000">
                <a:moveTo>
                  <a:pt x="0" y="0"/>
                </a:moveTo>
                <a:cubicBezTo>
                  <a:pt x="73" y="214"/>
                  <a:pt x="146" y="428"/>
                  <a:pt x="309" y="582"/>
                </a:cubicBezTo>
                <a:cubicBezTo>
                  <a:pt x="472" y="736"/>
                  <a:pt x="764" y="868"/>
                  <a:pt x="981" y="927"/>
                </a:cubicBezTo>
                <a:cubicBezTo>
                  <a:pt x="1198" y="986"/>
                  <a:pt x="1442" y="1000"/>
                  <a:pt x="1609" y="936"/>
                </a:cubicBezTo>
                <a:cubicBezTo>
                  <a:pt x="1776" y="872"/>
                  <a:pt x="1878" y="708"/>
                  <a:pt x="1981" y="545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71" name="Freeform 75">
            <a:extLst>
              <a:ext uri="{FF2B5EF4-FFF2-40B4-BE49-F238E27FC236}">
                <a16:creationId xmlns:a16="http://schemas.microsoft.com/office/drawing/2014/main" id="{D4D96503-8290-76EB-337F-B9EB188989F8}"/>
              </a:ext>
            </a:extLst>
          </p:cNvPr>
          <p:cNvSpPr>
            <a:spLocks/>
          </p:cNvSpPr>
          <p:nvPr/>
        </p:nvSpPr>
        <p:spPr bwMode="auto">
          <a:xfrm>
            <a:off x="4494213" y="3176588"/>
            <a:ext cx="4605337" cy="1409700"/>
          </a:xfrm>
          <a:custGeom>
            <a:avLst/>
            <a:gdLst>
              <a:gd name="G0" fmla="+- 888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*/ 1 59 2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*/ 1 515 2"/>
              <a:gd name="G19" fmla="+- 1 0 0"/>
              <a:gd name="G20" fmla="+- 750 0 0"/>
              <a:gd name="G21" fmla="+- 1 0 0"/>
              <a:gd name="T0" fmla="*/ 0 w 2901"/>
              <a:gd name="T1" fmla="*/ 1409700 h 888"/>
              <a:gd name="T2" fmla="*/ 547687 w 2901"/>
              <a:gd name="T3" fmla="*/ 731838 h 888"/>
              <a:gd name="T4" fmla="*/ 1111250 w 2901"/>
              <a:gd name="T5" fmla="*/ 298450 h 888"/>
              <a:gd name="T6" fmla="*/ 1905000 w 2901"/>
              <a:gd name="T7" fmla="*/ 52388 h 888"/>
              <a:gd name="T8" fmla="*/ 2770187 w 2901"/>
              <a:gd name="T9" fmla="*/ 52388 h 888"/>
              <a:gd name="T10" fmla="*/ 3563937 w 2901"/>
              <a:gd name="T11" fmla="*/ 371475 h 888"/>
              <a:gd name="T12" fmla="*/ 4473575 w 2901"/>
              <a:gd name="T13" fmla="*/ 817563 h 888"/>
              <a:gd name="T14" fmla="*/ 4357687 w 2901"/>
              <a:gd name="T15" fmla="*/ 1395413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1" h="888">
                <a:moveTo>
                  <a:pt x="0" y="888"/>
                </a:moveTo>
                <a:cubicBezTo>
                  <a:pt x="114" y="733"/>
                  <a:pt x="228" y="578"/>
                  <a:pt x="345" y="461"/>
                </a:cubicBezTo>
                <a:cubicBezTo>
                  <a:pt x="462" y="344"/>
                  <a:pt x="558" y="259"/>
                  <a:pt x="700" y="188"/>
                </a:cubicBezTo>
                <a:cubicBezTo>
                  <a:pt x="842" y="117"/>
                  <a:pt x="1026" y="59"/>
                  <a:pt x="1200" y="33"/>
                </a:cubicBezTo>
                <a:cubicBezTo>
                  <a:pt x="1374" y="7"/>
                  <a:pt x="1571" y="0"/>
                  <a:pt x="1745" y="33"/>
                </a:cubicBezTo>
                <a:cubicBezTo>
                  <a:pt x="1919" y="66"/>
                  <a:pt x="2066" y="154"/>
                  <a:pt x="2245" y="234"/>
                </a:cubicBezTo>
                <a:cubicBezTo>
                  <a:pt x="2424" y="314"/>
                  <a:pt x="2735" y="408"/>
                  <a:pt x="2818" y="515"/>
                </a:cubicBezTo>
                <a:cubicBezTo>
                  <a:pt x="2901" y="622"/>
                  <a:pt x="2823" y="750"/>
                  <a:pt x="2745" y="879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72" name="Text Box 76">
            <a:extLst>
              <a:ext uri="{FF2B5EF4-FFF2-40B4-BE49-F238E27FC236}">
                <a16:creationId xmlns:a16="http://schemas.microsoft.com/office/drawing/2014/main" id="{193A3ADF-F691-3ADB-09F6-DAFB5EC3C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3716338"/>
            <a:ext cx="3095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5</a:t>
            </a:r>
          </a:p>
        </p:txBody>
      </p:sp>
      <p:sp>
        <p:nvSpPr>
          <p:cNvPr id="29773" name="Text Box 77">
            <a:extLst>
              <a:ext uri="{FF2B5EF4-FFF2-40B4-BE49-F238E27FC236}">
                <a16:creationId xmlns:a16="http://schemas.microsoft.com/office/drawing/2014/main" id="{A56B6AA8-92C2-AD02-6AD5-3F3DCF64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668713"/>
            <a:ext cx="3095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1</a:t>
            </a:r>
          </a:p>
        </p:txBody>
      </p:sp>
      <p:sp>
        <p:nvSpPr>
          <p:cNvPr id="29774" name="Text Box 78">
            <a:extLst>
              <a:ext uri="{FF2B5EF4-FFF2-40B4-BE49-F238E27FC236}">
                <a16:creationId xmlns:a16="http://schemas.microsoft.com/office/drawing/2014/main" id="{FE996C26-C286-92CC-9768-3178BB9AC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4484688"/>
            <a:ext cx="3095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75" name="Text Box 79">
            <a:extLst>
              <a:ext uri="{FF2B5EF4-FFF2-40B4-BE49-F238E27FC236}">
                <a16:creationId xmlns:a16="http://schemas.microsoft.com/office/drawing/2014/main" id="{95A6962D-324E-065D-6156-CDF5B5300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5243513"/>
            <a:ext cx="3095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4</a:t>
            </a:r>
          </a:p>
        </p:txBody>
      </p:sp>
      <p:sp>
        <p:nvSpPr>
          <p:cNvPr id="29776" name="Text Box 80">
            <a:extLst>
              <a:ext uri="{FF2B5EF4-FFF2-40B4-BE49-F238E27FC236}">
                <a16:creationId xmlns:a16="http://schemas.microsoft.com/office/drawing/2014/main" id="{2468BB55-C2EA-2936-866B-E4BA21AF6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5973763"/>
            <a:ext cx="3095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0</a:t>
            </a:r>
          </a:p>
        </p:txBody>
      </p:sp>
      <p:sp>
        <p:nvSpPr>
          <p:cNvPr id="29777" name="AutoShape 81">
            <a:extLst>
              <a:ext uri="{FF2B5EF4-FFF2-40B4-BE49-F238E27FC236}">
                <a16:creationId xmlns:a16="http://schemas.microsoft.com/office/drawing/2014/main" id="{760D1036-3511-926E-1F8A-22D6E1A7F6E8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843338" y="3573463"/>
            <a:ext cx="746125" cy="485775"/>
          </a:xfrm>
          <a:prstGeom prst="notchedRightArrow">
            <a:avLst>
              <a:gd name="adj1" fmla="val 50000"/>
              <a:gd name="adj2" fmla="val 38399"/>
            </a:avLst>
          </a:prstGeom>
          <a:solidFill>
            <a:srgbClr val="CC0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78" name="Text Box 82">
            <a:extLst>
              <a:ext uri="{FF2B5EF4-FFF2-40B4-BE49-F238E27FC236}">
                <a16:creationId xmlns:a16="http://schemas.microsoft.com/office/drawing/2014/main" id="{5549678D-9879-0E4C-0D54-1844744F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1204913"/>
            <a:ext cx="27289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Want to define h s.t. </a:t>
            </a:r>
          </a:p>
          <a:p>
            <a:pPr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w(u,v) </a:t>
            </a:r>
            <a:r>
              <a:rPr lang="en-US" altLang="pt-BR">
                <a:solidFill>
                  <a:srgbClr val="FF0000"/>
                </a:solidFill>
                <a:latin typeface="Symbol" panose="05050102010706020507" pitchFamily="18" charset="2"/>
              </a:rPr>
              <a:t></a:t>
            </a:r>
            <a:r>
              <a:rPr lang="en-US" altLang="pt-BR">
                <a:solidFill>
                  <a:srgbClr val="FF0000"/>
                </a:solidFill>
              </a:rPr>
              <a:t> 0.  </a:t>
            </a:r>
          </a:p>
        </p:txBody>
      </p:sp>
      <p:sp>
        <p:nvSpPr>
          <p:cNvPr id="29779" name="Text Box 83">
            <a:extLst>
              <a:ext uri="{FF2B5EF4-FFF2-40B4-BE49-F238E27FC236}">
                <a16:creationId xmlns:a16="http://schemas.microsoft.com/office/drawing/2014/main" id="{383F3346-1464-E4BB-EE74-2F69C321F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4367213"/>
            <a:ext cx="552767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FF0000"/>
              </a:buClr>
              <a:buFont typeface="Times New Roman" panose="02020603050405020304" pitchFamily="18" charset="0"/>
              <a:buAutoNum type="arabicPeriod"/>
            </a:pPr>
            <a:r>
              <a:rPr lang="en-US" altLang="pt-BR">
                <a:solidFill>
                  <a:srgbClr val="FF0000"/>
                </a:solidFill>
              </a:rPr>
              <a:t>h(v) = δ(s, v) </a:t>
            </a:r>
            <a:r>
              <a:rPr lang="en-US" altLang="pt-BR">
                <a:solidFill>
                  <a:srgbClr val="FF0000"/>
                </a:solidFill>
                <a:latin typeface="Symbol" panose="05050102010706020507" pitchFamily="18" charset="2"/>
              </a:rPr>
              <a:t></a:t>
            </a:r>
            <a:r>
              <a:rPr lang="en-US" altLang="pt-BR">
                <a:solidFill>
                  <a:srgbClr val="FF0000"/>
                </a:solidFill>
              </a:rPr>
              <a:t>v </a:t>
            </a:r>
            <a:r>
              <a:rPr lang="en-US" altLang="pt-BR">
                <a:solidFill>
                  <a:srgbClr val="FF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>
                <a:solidFill>
                  <a:srgbClr val="FF0000"/>
                </a:solidFill>
              </a:rPr>
              <a:t> V</a:t>
            </a:r>
            <a:r>
              <a:rPr lang="en-US" altLang="pt-BR">
                <a:solidFill>
                  <a:srgbClr val="FF0000"/>
                </a:solidFill>
                <a:latin typeface="Symbol" panose="05050102010706020507" pitchFamily="18" charset="2"/>
              </a:rPr>
              <a:t></a:t>
            </a:r>
          </a:p>
          <a:p>
            <a:pPr indent="-452438">
              <a:buClrTx/>
              <a:buFontTx/>
              <a:buNone/>
            </a:pPr>
            <a:r>
              <a:rPr lang="en-US" altLang="pt-BR"/>
              <a:t>(computed by Bellman-Ford)</a:t>
            </a:r>
          </a:p>
          <a:p>
            <a:pPr indent="-452438">
              <a:buClrTx/>
              <a:buFontTx/>
              <a:buNone/>
            </a:pPr>
            <a:endParaRPr lang="en-US" altLang="pt-BR" sz="1200">
              <a:solidFill>
                <a:srgbClr val="1F497D"/>
              </a:solidFill>
            </a:endParaRPr>
          </a:p>
          <a:p>
            <a:pPr indent="-452438">
              <a:buClrTx/>
              <a:buFontTx/>
              <a:buNone/>
            </a:pPr>
            <a:r>
              <a:rPr lang="en-US" altLang="pt-BR"/>
              <a:t>By Lemma 24.10, </a:t>
            </a:r>
            <a:r>
              <a:rPr lang="en-US" altLang="pt-BR">
                <a:latin typeface="Symbol" panose="05050102010706020507" pitchFamily="18" charset="2"/>
              </a:rPr>
              <a:t></a:t>
            </a:r>
            <a:r>
              <a:rPr lang="en-US" altLang="pt-BR"/>
              <a:t> (u,v) </a:t>
            </a:r>
            <a:r>
              <a:rPr lang="en-US" altLang="pt-BR">
                <a:latin typeface="Symbol" panose="05050102010706020507" pitchFamily="18" charset="2"/>
              </a:rPr>
              <a:t></a:t>
            </a:r>
            <a:r>
              <a:rPr lang="en-US" altLang="pt-BR"/>
              <a:t> E</a:t>
            </a:r>
            <a:r>
              <a:rPr lang="en-US" altLang="pt-BR">
                <a:latin typeface="Symbol" panose="05050102010706020507" pitchFamily="18" charset="2"/>
              </a:rPr>
              <a:t></a:t>
            </a:r>
            <a:r>
              <a:rPr lang="en-US" altLang="pt-BR"/>
              <a:t>:</a:t>
            </a:r>
          </a:p>
          <a:p>
            <a:pPr indent="-452438">
              <a:buClrTx/>
              <a:buFontTx/>
              <a:buNone/>
            </a:pPr>
            <a:r>
              <a:rPr lang="en-US" altLang="pt-BR"/>
              <a:t>h(v) </a:t>
            </a:r>
            <a:r>
              <a:rPr lang="en-US" altLang="pt-BR">
                <a:latin typeface="Symbol" panose="05050102010706020507" pitchFamily="18" charset="2"/>
              </a:rPr>
              <a:t></a:t>
            </a:r>
            <a:r>
              <a:rPr lang="en-US" altLang="pt-BR"/>
              <a:t> h(u) + w(u,v).</a:t>
            </a:r>
          </a:p>
          <a:p>
            <a:pPr indent="-452438">
              <a:buClrTx/>
              <a:buFontTx/>
              <a:buNone/>
            </a:pPr>
            <a:endParaRPr lang="en-US" altLang="pt-BR" sz="1200">
              <a:solidFill>
                <a:srgbClr val="FF0000"/>
              </a:solidFill>
            </a:endParaRPr>
          </a:p>
          <a:p>
            <a:pPr indent="-452438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2. w(u,v) = w(u,v) + h(u) – h(v) </a:t>
            </a:r>
            <a:r>
              <a:rPr lang="en-US" altLang="pt-BR">
                <a:solidFill>
                  <a:srgbClr val="FF0000"/>
                </a:solidFill>
                <a:latin typeface="Symbol" panose="05050102010706020507" pitchFamily="18" charset="2"/>
              </a:rPr>
              <a:t></a:t>
            </a:r>
            <a:r>
              <a:rPr lang="en-US" altLang="pt-BR">
                <a:solidFill>
                  <a:srgbClr val="FF0000"/>
                </a:solidFill>
              </a:rPr>
              <a:t> 0.</a:t>
            </a:r>
          </a:p>
        </p:txBody>
      </p:sp>
      <p:sp>
        <p:nvSpPr>
          <p:cNvPr id="29780" name="Text Box 84">
            <a:extLst>
              <a:ext uri="{FF2B5EF4-FFF2-40B4-BE49-F238E27FC236}">
                <a16:creationId xmlns:a16="http://schemas.microsoft.com/office/drawing/2014/main" id="{47F12217-397E-92E3-7464-01AF29FD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6070600"/>
            <a:ext cx="323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29781" name="Text Box 85">
            <a:extLst>
              <a:ext uri="{FF2B5EF4-FFF2-40B4-BE49-F238E27FC236}">
                <a16:creationId xmlns:a16="http://schemas.microsoft.com/office/drawing/2014/main" id="{65885FB2-BD0D-F9BE-B0B4-2345388AE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1501775"/>
            <a:ext cx="323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^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AC81C326-FDA4-FF81-03A8-60EA9A8C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0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Code for Johnson</a:t>
            </a:r>
            <a:r>
              <a:rPr lang="ja-JP" altLang="pt-BR" sz="4400">
                <a:latin typeface="Arial" panose="020B0604020202020204" pitchFamily="34" charset="0"/>
              </a:rPr>
              <a:t>’</a:t>
            </a:r>
            <a:r>
              <a:rPr lang="en-US" altLang="pt-BR" sz="4400">
                <a:latin typeface="Calibri" panose="020F0502020204030204" pitchFamily="34" charset="0"/>
              </a:rPr>
              <a:t>s Algorithm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A4AD63A1-1D7D-A391-0C75-5FF464F0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3D9BDC98-250A-42D8-9C56-D140539E54D6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AC62ED9C-EA20-1B19-85D1-8879DD7AE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016000"/>
            <a:ext cx="8061325" cy="5319713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Compute G´, where V[G´] = V[G] </a:t>
            </a:r>
            <a:r>
              <a:rPr lang="en-US" altLang="pt-BR" sz="2000">
                <a:latin typeface="Symbol" panose="05050102010706020507" pitchFamily="18" charset="2"/>
              </a:rPr>
              <a:t></a:t>
            </a:r>
            <a:r>
              <a:rPr lang="en-US" altLang="pt-BR" sz="2000"/>
              <a:t> {s}, E[G´] = E[G] </a:t>
            </a:r>
            <a:r>
              <a:rPr lang="en-US" altLang="pt-BR" sz="2000">
                <a:latin typeface="Symbol" panose="05050102010706020507" pitchFamily="18" charset="2"/>
              </a:rPr>
              <a:t></a:t>
            </a:r>
            <a:r>
              <a:rPr lang="en-US" altLang="pt-BR" sz="2000"/>
              <a:t> {(s,v): v </a:t>
            </a:r>
            <a:r>
              <a:rPr lang="en-US" altLang="pt-BR" sz="2000">
                <a:latin typeface="Symbol" panose="05050102010706020507" pitchFamily="18" charset="2"/>
              </a:rPr>
              <a:t></a:t>
            </a:r>
            <a:r>
              <a:rPr lang="en-US" altLang="pt-BR" sz="2000"/>
              <a:t> V[G]};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if</a:t>
            </a:r>
            <a:r>
              <a:rPr lang="en-US" altLang="pt-BR" sz="2000"/>
              <a:t> Bellman-Ford(G´, w,  s) = false </a:t>
            </a:r>
            <a:r>
              <a:rPr lang="en-US" altLang="pt-BR" sz="2000" b="1"/>
              <a:t>then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</a:t>
            </a:r>
            <a:r>
              <a:rPr lang="en-US" altLang="pt-BR" sz="2000">
                <a:solidFill>
                  <a:srgbClr val="CC0000"/>
                </a:solidFill>
              </a:rPr>
              <a:t>negative-weight cycle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else</a:t>
            </a:r>
            <a:r>
              <a:rPr lang="en-US" altLang="pt-BR" sz="2000"/>
              <a:t> 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</a:t>
            </a:r>
            <a:r>
              <a:rPr lang="en-US" altLang="pt-BR" sz="2000" b="1"/>
              <a:t>for</a:t>
            </a:r>
            <a:r>
              <a:rPr lang="en-US" altLang="pt-BR" sz="2000"/>
              <a:t> each v </a:t>
            </a:r>
            <a:r>
              <a:rPr lang="en-US" altLang="pt-BR" sz="2000">
                <a:latin typeface="Symbol" panose="05050102010706020507" pitchFamily="18" charset="2"/>
              </a:rPr>
              <a:t></a:t>
            </a:r>
            <a:r>
              <a:rPr lang="en-US" altLang="pt-BR" sz="2000"/>
              <a:t> V[G´]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	set h(v) to </a:t>
            </a:r>
            <a:r>
              <a:rPr lang="en-US" altLang="pt-BR" sz="2000">
                <a:latin typeface="Symbol" panose="05050102010706020507" pitchFamily="18" charset="2"/>
              </a:rPr>
              <a:t></a:t>
            </a:r>
            <a:r>
              <a:rPr lang="en-US" altLang="pt-BR" sz="2000"/>
              <a:t>(s, v) computed by Bellman-Ford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</a:t>
            </a:r>
            <a:r>
              <a:rPr lang="en-US" altLang="pt-BR" sz="2000" b="1"/>
              <a:t>end for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</a:t>
            </a:r>
            <a:r>
              <a:rPr lang="en-US" altLang="pt-BR" sz="2000" b="1"/>
              <a:t>for</a:t>
            </a:r>
            <a:r>
              <a:rPr lang="en-US" altLang="pt-BR" sz="2000"/>
              <a:t> each (u,v) </a:t>
            </a:r>
            <a:r>
              <a:rPr lang="en-US" altLang="pt-BR" sz="2000">
                <a:latin typeface="Symbol" panose="05050102010706020507" pitchFamily="18" charset="2"/>
              </a:rPr>
              <a:t></a:t>
            </a:r>
            <a:r>
              <a:rPr lang="en-US" altLang="pt-BR" sz="2000"/>
              <a:t> E[G´]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	w(u,v) := w(u,v) + h(u) – h(v)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</a:t>
            </a:r>
            <a:r>
              <a:rPr lang="en-US" altLang="pt-BR" sz="2000" b="1"/>
              <a:t>end for</a:t>
            </a:r>
            <a:r>
              <a:rPr lang="en-US" altLang="pt-BR" sz="2000"/>
              <a:t>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 </a:t>
            </a:r>
            <a:r>
              <a:rPr lang="en-US" altLang="pt-BR" sz="2000" b="1"/>
              <a:t>for</a:t>
            </a:r>
            <a:r>
              <a:rPr lang="en-US" altLang="pt-BR" sz="2000"/>
              <a:t> each u </a:t>
            </a:r>
            <a:r>
              <a:rPr lang="en-US" altLang="pt-BR" sz="2000">
                <a:latin typeface="Symbol" panose="05050102010706020507" pitchFamily="18" charset="2"/>
              </a:rPr>
              <a:t></a:t>
            </a:r>
            <a:r>
              <a:rPr lang="en-US" altLang="pt-BR" sz="2000"/>
              <a:t> V[G]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	run Dijkstra(G, w, u) to compute </a:t>
            </a:r>
            <a:r>
              <a:rPr lang="en-US" altLang="pt-BR" sz="2000">
                <a:latin typeface="Symbol" panose="05050102010706020507" pitchFamily="18" charset="2"/>
              </a:rPr>
              <a:t></a:t>
            </a:r>
            <a:r>
              <a:rPr lang="en-US" altLang="pt-BR" sz="2000"/>
              <a:t>(u, v) for all v </a:t>
            </a:r>
            <a:r>
              <a:rPr lang="en-US" altLang="pt-BR" sz="2000">
                <a:latin typeface="Symbol" panose="05050102010706020507" pitchFamily="18" charset="2"/>
              </a:rPr>
              <a:t></a:t>
            </a:r>
            <a:r>
              <a:rPr lang="en-US" altLang="pt-BR" sz="2000"/>
              <a:t> V[G];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	</a:t>
            </a:r>
            <a:r>
              <a:rPr lang="en-US" altLang="pt-BR" sz="2000" b="1"/>
              <a:t>for</a:t>
            </a:r>
            <a:r>
              <a:rPr lang="en-US" altLang="pt-BR" sz="2000"/>
              <a:t> each v </a:t>
            </a:r>
            <a:r>
              <a:rPr lang="en-US" altLang="pt-BR" sz="2000">
                <a:latin typeface="Symbol" panose="05050102010706020507" pitchFamily="18" charset="2"/>
              </a:rPr>
              <a:t></a:t>
            </a:r>
            <a:r>
              <a:rPr lang="en-US" altLang="pt-BR" sz="2000"/>
              <a:t> V[G]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		d</a:t>
            </a:r>
            <a:r>
              <a:rPr lang="en-US" altLang="pt-BR" sz="2000" baseline="-25000"/>
              <a:t>uv</a:t>
            </a:r>
            <a:r>
              <a:rPr lang="en-US" altLang="pt-BR" sz="2000"/>
              <a:t> := </a:t>
            </a:r>
            <a:r>
              <a:rPr lang="en-US" altLang="pt-BR" sz="2000">
                <a:latin typeface="Symbol" panose="05050102010706020507" pitchFamily="18" charset="2"/>
              </a:rPr>
              <a:t></a:t>
            </a:r>
            <a:r>
              <a:rPr lang="en-US" altLang="pt-BR" sz="2000"/>
              <a:t>(u, v) + h(v) – h(u)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	</a:t>
            </a:r>
            <a:r>
              <a:rPr lang="en-US" altLang="pt-BR" sz="2000" b="1"/>
              <a:t>end for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</a:t>
            </a:r>
            <a:r>
              <a:rPr lang="en-US" altLang="pt-BR" sz="2000" b="1"/>
              <a:t>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end if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73151495-B62E-86E9-87FB-A8094E00E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3036888"/>
            <a:ext cx="2608263" cy="825500"/>
          </a:xfrm>
          <a:prstGeom prst="rect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Running time</a:t>
            </a:r>
          </a:p>
          <a:p>
            <a:pPr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is O(V</a:t>
            </a:r>
            <a:r>
              <a:rPr lang="en-US" altLang="pt-BR" baseline="30000">
                <a:solidFill>
                  <a:srgbClr val="CC0000"/>
                </a:solidFill>
              </a:rPr>
              <a:t>2</a:t>
            </a:r>
            <a:r>
              <a:rPr lang="en-US" altLang="pt-BR">
                <a:solidFill>
                  <a:srgbClr val="CC0000"/>
                </a:solidFill>
              </a:rPr>
              <a:t> lg V + VE).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F9773A16-049D-E15E-A9B0-9E8BD9F56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4891088"/>
            <a:ext cx="30003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^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1068DDE7-E924-B5EF-9223-E26A9DFA7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238" y="4243388"/>
            <a:ext cx="30003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^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E7830F70-C001-A48C-6F75-24EF561FD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3" y="4329113"/>
            <a:ext cx="30003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^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68795F79-E2C3-5F02-AE20-C7EA3F844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398838"/>
            <a:ext cx="3000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^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093E0E7A-6ECF-8D57-4D11-44FA99168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C7A4F301-F3A2-A86F-3E89-40554B17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C3149258-262E-4240-93C8-DA613251AB19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E905B039-167B-9393-92B6-14092BF2C4C2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2320925"/>
            <a:ext cx="3573462" cy="3128963"/>
            <a:chOff x="3285" y="1462"/>
            <a:chExt cx="2251" cy="1971"/>
          </a:xfrm>
        </p:grpSpPr>
        <p:sp>
          <p:nvSpPr>
            <p:cNvPr id="31748" name="Oval 4">
              <a:extLst>
                <a:ext uri="{FF2B5EF4-FFF2-40B4-BE49-F238E27FC236}">
                  <a16:creationId xmlns:a16="http://schemas.microsoft.com/office/drawing/2014/main" id="{166BB656-3FA5-3A75-5283-C4CBD0905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328"/>
              <a:ext cx="270" cy="260"/>
            </a:xfrm>
            <a:prstGeom prst="ellipse">
              <a:avLst/>
            </a:prstGeom>
            <a:solidFill>
              <a:srgbClr val="CCFF99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0/0</a:t>
              </a:r>
            </a:p>
          </p:txBody>
        </p:sp>
        <p:sp>
          <p:nvSpPr>
            <p:cNvPr id="31749" name="Oval 5">
              <a:extLst>
                <a:ext uri="{FF2B5EF4-FFF2-40B4-BE49-F238E27FC236}">
                  <a16:creationId xmlns:a16="http://schemas.microsoft.com/office/drawing/2014/main" id="{668754FF-A17F-A527-18C0-867DFB7E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2919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0/-4</a:t>
              </a:r>
            </a:p>
          </p:txBody>
        </p:sp>
        <p:sp>
          <p:nvSpPr>
            <p:cNvPr id="31750" name="Oval 6">
              <a:extLst>
                <a:ext uri="{FF2B5EF4-FFF2-40B4-BE49-F238E27FC236}">
                  <a16:creationId xmlns:a16="http://schemas.microsoft.com/office/drawing/2014/main" id="{01024F38-BBA0-DBEF-D4CE-7137B68DC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2919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2/2</a:t>
              </a:r>
            </a:p>
          </p:txBody>
        </p:sp>
        <p:sp>
          <p:nvSpPr>
            <p:cNvPr id="31751" name="Oval 7">
              <a:extLst>
                <a:ext uri="{FF2B5EF4-FFF2-40B4-BE49-F238E27FC236}">
                  <a16:creationId xmlns:a16="http://schemas.microsoft.com/office/drawing/2014/main" id="{BAFAA8ED-5950-0C81-338E-8415B550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719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2/1</a:t>
              </a:r>
            </a:p>
          </p:txBody>
        </p:sp>
        <p:sp>
          <p:nvSpPr>
            <p:cNvPr id="31752" name="Oval 8">
              <a:extLst>
                <a:ext uri="{FF2B5EF4-FFF2-40B4-BE49-F238E27FC236}">
                  <a16:creationId xmlns:a16="http://schemas.microsoft.com/office/drawing/2014/main" id="{FF109BA8-E367-0322-7AA6-6D5BFD555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328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2/-3</a:t>
              </a:r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5364FEF7-F7A8-9ED9-CBC4-CBE1E5DE4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2" y="3049"/>
              <a:ext cx="525" cy="0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1E82B36B-CA97-02C3-5D82-107C05D7E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" y="2591"/>
              <a:ext cx="415" cy="355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0146D78E-ABFB-88D8-41F3-AA451C552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37" y="2519"/>
              <a:ext cx="1166" cy="43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id="{9F1DFB4C-AF9E-1EBB-3725-6FA0F63F6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2458"/>
              <a:ext cx="169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7" name="Line 13">
              <a:extLst>
                <a:ext uri="{FF2B5EF4-FFF2-40B4-BE49-F238E27FC236}">
                  <a16:creationId xmlns:a16="http://schemas.microsoft.com/office/drawing/2014/main" id="{B902D207-DCB6-4079-2C51-F0FBCBB95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" y="2582"/>
              <a:ext cx="451" cy="376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8" name="Line 14">
              <a:extLst>
                <a:ext uri="{FF2B5EF4-FFF2-40B4-BE49-F238E27FC236}">
                  <a16:creationId xmlns:a16="http://schemas.microsoft.com/office/drawing/2014/main" id="{DE7622D7-7221-CD44-6849-DC309CDC8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4" y="1937"/>
              <a:ext cx="715" cy="4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9" name="Line 15">
              <a:extLst>
                <a:ext uri="{FF2B5EF4-FFF2-40B4-BE49-F238E27FC236}">
                  <a16:creationId xmlns:a16="http://schemas.microsoft.com/office/drawing/2014/main" id="{57272E8B-84D0-523F-AC93-3A64FD243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55" y="1901"/>
              <a:ext cx="839" cy="457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177FAD5B-83EB-6603-A439-38DC67483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0" y="1976"/>
              <a:ext cx="285" cy="94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7421C7F3-8B9F-B353-7AC4-C211CCDDE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1976"/>
              <a:ext cx="388" cy="95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2" name="Text Box 18">
              <a:extLst>
                <a:ext uri="{FF2B5EF4-FFF2-40B4-BE49-F238E27FC236}">
                  <a16:creationId xmlns:a16="http://schemas.microsoft.com/office/drawing/2014/main" id="{B1C8C898-D2E0-F3EE-31F4-CD529528B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" y="209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31763" name="Text Box 19">
              <a:extLst>
                <a:ext uri="{FF2B5EF4-FFF2-40B4-BE49-F238E27FC236}">
                  <a16:creationId xmlns:a16="http://schemas.microsoft.com/office/drawing/2014/main" id="{7F7097AC-9E7D-B5CA-85E9-00125E491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1462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31764" name="Text Box 20">
              <a:extLst>
                <a:ext uri="{FF2B5EF4-FFF2-40B4-BE49-F238E27FC236}">
                  <a16:creationId xmlns:a16="http://schemas.microsoft.com/office/drawing/2014/main" id="{7B302963-CDBB-4E73-F219-7A5742ADC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" y="209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31765" name="Text Box 21">
              <a:extLst>
                <a:ext uri="{FF2B5EF4-FFF2-40B4-BE49-F238E27FC236}">
                  <a16:creationId xmlns:a16="http://schemas.microsoft.com/office/drawing/2014/main" id="{7FD06360-A0E9-D8E3-8F92-265179850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" y="313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31766" name="Text Box 22">
              <a:extLst>
                <a:ext uri="{FF2B5EF4-FFF2-40B4-BE49-F238E27FC236}">
                  <a16:creationId xmlns:a16="http://schemas.microsoft.com/office/drawing/2014/main" id="{36450D6C-86A6-AED2-6F4A-0F0A32949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" y="3144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5</a:t>
              </a:r>
            </a:p>
          </p:txBody>
        </p:sp>
        <p:sp>
          <p:nvSpPr>
            <p:cNvPr id="31767" name="Text Box 23">
              <a:extLst>
                <a:ext uri="{FF2B5EF4-FFF2-40B4-BE49-F238E27FC236}">
                  <a16:creationId xmlns:a16="http://schemas.microsoft.com/office/drawing/2014/main" id="{BB959181-FD95-4C41-FDB5-BA467D108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94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  <p:sp>
          <p:nvSpPr>
            <p:cNvPr id="31768" name="Text Box 24">
              <a:extLst>
                <a:ext uri="{FF2B5EF4-FFF2-40B4-BE49-F238E27FC236}">
                  <a16:creationId xmlns:a16="http://schemas.microsoft.com/office/drawing/2014/main" id="{49DC2AF7-BAD5-9408-0F2A-319A8D057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94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1769" name="Text Box 25">
              <a:extLst>
                <a:ext uri="{FF2B5EF4-FFF2-40B4-BE49-F238E27FC236}">
                  <a16:creationId xmlns:a16="http://schemas.microsoft.com/office/drawing/2014/main" id="{E02990F1-7C5C-584F-DC33-7F2130EFA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248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13</a:t>
              </a:r>
            </a:p>
          </p:txBody>
        </p:sp>
        <p:sp>
          <p:nvSpPr>
            <p:cNvPr id="31770" name="Text Box 26">
              <a:extLst>
                <a:ext uri="{FF2B5EF4-FFF2-40B4-BE49-F238E27FC236}">
                  <a16:creationId xmlns:a16="http://schemas.microsoft.com/office/drawing/2014/main" id="{CCD0C6AF-6CF9-A4CC-D109-E111A2B80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2454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10</a:t>
              </a:r>
            </a:p>
          </p:txBody>
        </p:sp>
        <p:sp>
          <p:nvSpPr>
            <p:cNvPr id="31771" name="Text Box 27">
              <a:extLst>
                <a:ext uri="{FF2B5EF4-FFF2-40B4-BE49-F238E27FC236}">
                  <a16:creationId xmlns:a16="http://schemas.microsoft.com/office/drawing/2014/main" id="{3A72F42F-53B2-1893-24A4-91D8AE0B8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259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1772" name="Text Box 28">
              <a:extLst>
                <a:ext uri="{FF2B5EF4-FFF2-40B4-BE49-F238E27FC236}">
                  <a16:creationId xmlns:a16="http://schemas.microsoft.com/office/drawing/2014/main" id="{1DAFE383-E2F1-807D-E4B7-7A894173C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27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1773" name="Text Box 29">
              <a:extLst>
                <a:ext uri="{FF2B5EF4-FFF2-40B4-BE49-F238E27FC236}">
                  <a16:creationId xmlns:a16="http://schemas.microsoft.com/office/drawing/2014/main" id="{A6F32C73-1D27-FD9C-B0C9-E813FFF40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02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31774" name="Text Box 30">
              <a:extLst>
                <a:ext uri="{FF2B5EF4-FFF2-40B4-BE49-F238E27FC236}">
                  <a16:creationId xmlns:a16="http://schemas.microsoft.com/office/drawing/2014/main" id="{630C150E-2AE9-AEC8-F863-FDA06EC23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71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1775" name="Text Box 31">
              <a:extLst>
                <a:ext uri="{FF2B5EF4-FFF2-40B4-BE49-F238E27FC236}">
                  <a16:creationId xmlns:a16="http://schemas.microsoft.com/office/drawing/2014/main" id="{20610EB5-84A2-4859-AF08-A4F453946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243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</p:grpSp>
      <p:grpSp>
        <p:nvGrpSpPr>
          <p:cNvPr id="31776" name="Group 32">
            <a:extLst>
              <a:ext uri="{FF2B5EF4-FFF2-40B4-BE49-F238E27FC236}">
                <a16:creationId xmlns:a16="http://schemas.microsoft.com/office/drawing/2014/main" id="{C42C2ACD-0382-2F38-9E2B-E45C576515DC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541463"/>
            <a:ext cx="4810125" cy="3424237"/>
            <a:chOff x="89" y="971"/>
            <a:chExt cx="3030" cy="2157"/>
          </a:xfrm>
        </p:grpSpPr>
        <p:sp>
          <p:nvSpPr>
            <p:cNvPr id="31777" name="Freeform 33">
              <a:extLst>
                <a:ext uri="{FF2B5EF4-FFF2-40B4-BE49-F238E27FC236}">
                  <a16:creationId xmlns:a16="http://schemas.microsoft.com/office/drawing/2014/main" id="{1F2BF31F-A3EF-1D43-88B3-B997667F9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" y="979"/>
              <a:ext cx="2898" cy="885"/>
            </a:xfrm>
            <a:custGeom>
              <a:avLst/>
              <a:gdLst>
                <a:gd name="G0" fmla="+- 888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59 2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*/ 1 515 2"/>
                <a:gd name="G19" fmla="+- 1 0 0"/>
                <a:gd name="G20" fmla="+- 750 0 0"/>
                <a:gd name="G21" fmla="+- 1 0 0"/>
                <a:gd name="T0" fmla="*/ 0 w 2901"/>
                <a:gd name="T1" fmla="*/ 1409700 h 888"/>
                <a:gd name="T2" fmla="*/ 547687 w 2901"/>
                <a:gd name="T3" fmla="*/ 731838 h 888"/>
                <a:gd name="T4" fmla="*/ 1111250 w 2901"/>
                <a:gd name="T5" fmla="*/ 298450 h 888"/>
                <a:gd name="T6" fmla="*/ 1905000 w 2901"/>
                <a:gd name="T7" fmla="*/ 52388 h 888"/>
                <a:gd name="T8" fmla="*/ 2770187 w 2901"/>
                <a:gd name="T9" fmla="*/ 52388 h 888"/>
                <a:gd name="T10" fmla="*/ 3563937 w 2901"/>
                <a:gd name="T11" fmla="*/ 371475 h 888"/>
                <a:gd name="T12" fmla="*/ 4473575 w 2901"/>
                <a:gd name="T13" fmla="*/ 817563 h 888"/>
                <a:gd name="T14" fmla="*/ 4357687 w 2901"/>
                <a:gd name="T15" fmla="*/ 1395413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1" h="888">
                  <a:moveTo>
                    <a:pt x="0" y="888"/>
                  </a:moveTo>
                  <a:cubicBezTo>
                    <a:pt x="114" y="733"/>
                    <a:pt x="228" y="578"/>
                    <a:pt x="345" y="461"/>
                  </a:cubicBezTo>
                  <a:cubicBezTo>
                    <a:pt x="462" y="344"/>
                    <a:pt x="558" y="259"/>
                    <a:pt x="700" y="188"/>
                  </a:cubicBezTo>
                  <a:cubicBezTo>
                    <a:pt x="842" y="117"/>
                    <a:pt x="1026" y="59"/>
                    <a:pt x="1200" y="33"/>
                  </a:cubicBezTo>
                  <a:cubicBezTo>
                    <a:pt x="1374" y="7"/>
                    <a:pt x="1571" y="0"/>
                    <a:pt x="1745" y="33"/>
                  </a:cubicBezTo>
                  <a:cubicBezTo>
                    <a:pt x="1919" y="66"/>
                    <a:pt x="2066" y="154"/>
                    <a:pt x="2245" y="234"/>
                  </a:cubicBezTo>
                  <a:cubicBezTo>
                    <a:pt x="2424" y="314"/>
                    <a:pt x="2735" y="408"/>
                    <a:pt x="2818" y="515"/>
                  </a:cubicBezTo>
                  <a:cubicBezTo>
                    <a:pt x="2901" y="622"/>
                    <a:pt x="2823" y="750"/>
                    <a:pt x="2745" y="879"/>
                  </a:cubicBezTo>
                </a:path>
              </a:pathLst>
            </a:custGeom>
            <a:noFill/>
            <a:ln w="1260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1778" name="Group 34">
              <a:extLst>
                <a:ext uri="{FF2B5EF4-FFF2-40B4-BE49-F238E27FC236}">
                  <a16:creationId xmlns:a16="http://schemas.microsoft.com/office/drawing/2014/main" id="{437A773D-D615-3DEC-A021-9C7D5B352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" y="971"/>
              <a:ext cx="2919" cy="2157"/>
              <a:chOff x="89" y="971"/>
              <a:chExt cx="2919" cy="2157"/>
            </a:xfrm>
          </p:grpSpPr>
          <p:sp>
            <p:nvSpPr>
              <p:cNvPr id="31779" name="Oval 35">
                <a:extLst>
                  <a:ext uri="{FF2B5EF4-FFF2-40B4-BE49-F238E27FC236}">
                    <a16:creationId xmlns:a16="http://schemas.microsoft.com/office/drawing/2014/main" id="{71FB9252-587F-17CD-A606-AD45AE718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1837"/>
                <a:ext cx="270" cy="260"/>
              </a:xfrm>
              <a:prstGeom prst="ellipse">
                <a:avLst/>
              </a:prstGeom>
              <a:solidFill>
                <a:srgbClr val="99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31780" name="Oval 36">
                <a:extLst>
                  <a:ext uri="{FF2B5EF4-FFF2-40B4-BE49-F238E27FC236}">
                    <a16:creationId xmlns:a16="http://schemas.microsoft.com/office/drawing/2014/main" id="{59271BF5-7E68-4031-DB7B-B5624F7EB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2428"/>
                <a:ext cx="270" cy="260"/>
              </a:xfrm>
              <a:prstGeom prst="ellipse">
                <a:avLst/>
              </a:prstGeom>
              <a:solidFill>
                <a:srgbClr val="99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–4</a:t>
                </a:r>
              </a:p>
            </p:txBody>
          </p:sp>
          <p:sp>
            <p:nvSpPr>
              <p:cNvPr id="31781" name="Oval 37">
                <a:extLst>
                  <a:ext uri="{FF2B5EF4-FFF2-40B4-BE49-F238E27FC236}">
                    <a16:creationId xmlns:a16="http://schemas.microsoft.com/office/drawing/2014/main" id="{BF8F616B-C9AA-80B0-A713-F430E6F7E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428"/>
                <a:ext cx="270" cy="260"/>
              </a:xfrm>
              <a:prstGeom prst="ellipse">
                <a:avLst/>
              </a:prstGeom>
              <a:solidFill>
                <a:srgbClr val="99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31782" name="Oval 38">
                <a:extLst>
                  <a:ext uri="{FF2B5EF4-FFF2-40B4-BE49-F238E27FC236}">
                    <a16:creationId xmlns:a16="http://schemas.microsoft.com/office/drawing/2014/main" id="{6F3E001A-3447-E51B-50F9-3CFF9BAD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2" y="1228"/>
                <a:ext cx="270" cy="260"/>
              </a:xfrm>
              <a:prstGeom prst="ellipse">
                <a:avLst/>
              </a:prstGeom>
              <a:solidFill>
                <a:srgbClr val="99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–1</a:t>
                </a:r>
              </a:p>
            </p:txBody>
          </p:sp>
          <p:sp>
            <p:nvSpPr>
              <p:cNvPr id="31783" name="Oval 39">
                <a:extLst>
                  <a:ext uri="{FF2B5EF4-FFF2-40B4-BE49-F238E27FC236}">
                    <a16:creationId xmlns:a16="http://schemas.microsoft.com/office/drawing/2014/main" id="{C7146335-9D42-73D6-A26F-E3F971850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1837"/>
                <a:ext cx="270" cy="260"/>
              </a:xfrm>
              <a:prstGeom prst="ellipse">
                <a:avLst/>
              </a:prstGeom>
              <a:solidFill>
                <a:srgbClr val="99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–5</a:t>
                </a:r>
              </a:p>
            </p:txBody>
          </p:sp>
          <p:sp>
            <p:nvSpPr>
              <p:cNvPr id="31784" name="Oval 40">
                <a:extLst>
                  <a:ext uri="{FF2B5EF4-FFF2-40B4-BE49-F238E27FC236}">
                    <a16:creationId xmlns:a16="http://schemas.microsoft.com/office/drawing/2014/main" id="{39C1AF96-C687-22A5-9C67-B6CBC72D0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" y="1872"/>
                <a:ext cx="270" cy="260"/>
              </a:xfrm>
              <a:prstGeom prst="ellipse">
                <a:avLst/>
              </a:prstGeom>
              <a:solidFill>
                <a:srgbClr val="CCFF99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0</a:t>
                </a:r>
              </a:p>
            </p:txBody>
          </p:sp>
          <p:sp>
            <p:nvSpPr>
              <p:cNvPr id="31785" name="Line 41">
                <a:extLst>
                  <a:ext uri="{FF2B5EF4-FFF2-40B4-BE49-F238E27FC236}">
                    <a16:creationId xmlns:a16="http://schemas.microsoft.com/office/drawing/2014/main" id="{339D0CBA-6170-2864-1725-9A4D1B76A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558"/>
                <a:ext cx="52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86" name="Line 42">
                <a:extLst>
                  <a:ext uri="{FF2B5EF4-FFF2-40B4-BE49-F238E27FC236}">
                    <a16:creationId xmlns:a16="http://schemas.microsoft.com/office/drawing/2014/main" id="{E5217208-459A-74B8-1E05-E135168E7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8" y="2100"/>
                <a:ext cx="415" cy="35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87" name="Line 43">
                <a:extLst>
                  <a:ext uri="{FF2B5EF4-FFF2-40B4-BE49-F238E27FC236}">
                    <a16:creationId xmlns:a16="http://schemas.microsoft.com/office/drawing/2014/main" id="{9F3CAB31-F96F-CC4F-9515-1072E1007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09" y="2028"/>
                <a:ext cx="1166" cy="43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88" name="Line 44">
                <a:extLst>
                  <a:ext uri="{FF2B5EF4-FFF2-40B4-BE49-F238E27FC236}">
                    <a16:creationId xmlns:a16="http://schemas.microsoft.com/office/drawing/2014/main" id="{5491C749-6AD1-F674-B294-D49223D72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1967"/>
                <a:ext cx="1697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89" name="Line 45">
                <a:extLst>
                  <a:ext uri="{FF2B5EF4-FFF2-40B4-BE49-F238E27FC236}">
                    <a16:creationId xmlns:a16="http://schemas.microsoft.com/office/drawing/2014/main" id="{9EA3C63A-8F21-DF16-4B3D-7553DA664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8" y="2091"/>
                <a:ext cx="451" cy="376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90" name="Line 46">
                <a:extLst>
                  <a:ext uri="{FF2B5EF4-FFF2-40B4-BE49-F238E27FC236}">
                    <a16:creationId xmlns:a16="http://schemas.microsoft.com/office/drawing/2014/main" id="{D874C55D-4E0F-7C29-F91E-392D7C4A0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6" y="1446"/>
                <a:ext cx="715" cy="412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91" name="Line 47">
                <a:extLst>
                  <a:ext uri="{FF2B5EF4-FFF2-40B4-BE49-F238E27FC236}">
                    <a16:creationId xmlns:a16="http://schemas.microsoft.com/office/drawing/2014/main" id="{43C93A21-BFE6-363A-4EBD-F4689BDD8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27" y="1410"/>
                <a:ext cx="839" cy="457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92" name="Line 48">
                <a:extLst>
                  <a:ext uri="{FF2B5EF4-FFF2-40B4-BE49-F238E27FC236}">
                    <a16:creationId xmlns:a16="http://schemas.microsoft.com/office/drawing/2014/main" id="{2EB00E52-0512-5E61-A11B-A0AD493A0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2" y="1485"/>
                <a:ext cx="285" cy="94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93" name="Line 49">
                <a:extLst>
                  <a:ext uri="{FF2B5EF4-FFF2-40B4-BE49-F238E27FC236}">
                    <a16:creationId xmlns:a16="http://schemas.microsoft.com/office/drawing/2014/main" id="{19541AC4-BA43-65A8-79F3-898B65475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1485"/>
                <a:ext cx="388" cy="952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94" name="Text Box 50">
                <a:extLst>
                  <a:ext uri="{FF2B5EF4-FFF2-40B4-BE49-F238E27FC236}">
                    <a16:creationId xmlns:a16="http://schemas.microsoft.com/office/drawing/2014/main" id="{FF5BA324-E799-BEB4-F87E-9604C4136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" y="1599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31795" name="Text Box 51">
                <a:extLst>
                  <a:ext uri="{FF2B5EF4-FFF2-40B4-BE49-F238E27FC236}">
                    <a16:creationId xmlns:a16="http://schemas.microsoft.com/office/drawing/2014/main" id="{282FFB65-4BE9-2690-0D1E-D5C33FB2D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971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31796" name="Text Box 52">
                <a:extLst>
                  <a:ext uri="{FF2B5EF4-FFF2-40B4-BE49-F238E27FC236}">
                    <a16:creationId xmlns:a16="http://schemas.microsoft.com/office/drawing/2014/main" id="{D2584174-5794-F7FB-ACEC-C730EBC0F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9" y="1599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31797" name="Text Box 53">
                <a:extLst>
                  <a:ext uri="{FF2B5EF4-FFF2-40B4-BE49-F238E27FC236}">
                    <a16:creationId xmlns:a16="http://schemas.microsoft.com/office/drawing/2014/main" id="{F1B27EEF-A082-4619-2977-7FCB9C72C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2644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31798" name="Text Box 54">
                <a:extLst>
                  <a:ext uri="{FF2B5EF4-FFF2-40B4-BE49-F238E27FC236}">
                    <a16:creationId xmlns:a16="http://schemas.microsoft.com/office/drawing/2014/main" id="{E1E56F5E-4E67-DF34-1FCF-8B62FF9A3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5" y="2653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31799" name="Text Box 55">
                <a:extLst>
                  <a:ext uri="{FF2B5EF4-FFF2-40B4-BE49-F238E27FC236}">
                    <a16:creationId xmlns:a16="http://schemas.microsoft.com/office/drawing/2014/main" id="{876C7700-080A-1461-F0D4-DC97BCF73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457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4</a:t>
                </a:r>
              </a:p>
            </p:txBody>
          </p:sp>
          <p:sp>
            <p:nvSpPr>
              <p:cNvPr id="31800" name="Text Box 56">
                <a:extLst>
                  <a:ext uri="{FF2B5EF4-FFF2-40B4-BE49-F238E27FC236}">
                    <a16:creationId xmlns:a16="http://schemas.microsoft.com/office/drawing/2014/main" id="{E553E576-4B5F-803C-1141-0D7010CCD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7" y="1457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  <p:sp>
            <p:nvSpPr>
              <p:cNvPr id="31801" name="Text Box 57">
                <a:extLst>
                  <a:ext uri="{FF2B5EF4-FFF2-40B4-BE49-F238E27FC236}">
                    <a16:creationId xmlns:a16="http://schemas.microsoft.com/office/drawing/2014/main" id="{A3DA3109-755A-0BCB-0910-92658E03B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2" y="175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13</a:t>
                </a:r>
              </a:p>
            </p:txBody>
          </p:sp>
          <p:sp>
            <p:nvSpPr>
              <p:cNvPr id="31802" name="Text Box 58">
                <a:extLst>
                  <a:ext uri="{FF2B5EF4-FFF2-40B4-BE49-F238E27FC236}">
                    <a16:creationId xmlns:a16="http://schemas.microsoft.com/office/drawing/2014/main" id="{E304E362-0B13-57BC-21D7-36AD4A3F50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1" y="1963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10</a:t>
                </a:r>
              </a:p>
            </p:txBody>
          </p:sp>
          <p:sp>
            <p:nvSpPr>
              <p:cNvPr id="31803" name="Text Box 59">
                <a:extLst>
                  <a:ext uri="{FF2B5EF4-FFF2-40B4-BE49-F238E27FC236}">
                    <a16:creationId xmlns:a16="http://schemas.microsoft.com/office/drawing/2014/main" id="{BAA935A6-D17D-C091-174F-8388F3EAC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" y="210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  <p:sp>
            <p:nvSpPr>
              <p:cNvPr id="31804" name="Text Box 60">
                <a:extLst>
                  <a:ext uri="{FF2B5EF4-FFF2-40B4-BE49-F238E27FC236}">
                    <a16:creationId xmlns:a16="http://schemas.microsoft.com/office/drawing/2014/main" id="{3EBA2F4D-39FE-C4C5-EB83-0D49CFF92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" y="223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  <p:sp>
            <p:nvSpPr>
              <p:cNvPr id="31805" name="Text Box 61">
                <a:extLst>
                  <a:ext uri="{FF2B5EF4-FFF2-40B4-BE49-F238E27FC236}">
                    <a16:creationId xmlns:a16="http://schemas.microsoft.com/office/drawing/2014/main" id="{87D45A06-6F56-18F6-0BBD-734C2F5E55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8" y="253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2</a:t>
                </a:r>
              </a:p>
            </p:txBody>
          </p:sp>
          <p:sp>
            <p:nvSpPr>
              <p:cNvPr id="31806" name="Text Box 62">
                <a:extLst>
                  <a:ext uri="{FF2B5EF4-FFF2-40B4-BE49-F238E27FC236}">
                    <a16:creationId xmlns:a16="http://schemas.microsoft.com/office/drawing/2014/main" id="{42E86A67-CB33-9188-AF2A-13EA3A6B2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5" y="222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  <p:sp>
            <p:nvSpPr>
              <p:cNvPr id="31807" name="Text Box 63">
                <a:extLst>
                  <a:ext uri="{FF2B5EF4-FFF2-40B4-BE49-F238E27FC236}">
                    <a16:creationId xmlns:a16="http://schemas.microsoft.com/office/drawing/2014/main" id="{89BF3659-6B28-53C3-D4C1-CF5414EE2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194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2</a:t>
                </a:r>
              </a:p>
            </p:txBody>
          </p:sp>
          <p:sp>
            <p:nvSpPr>
              <p:cNvPr id="31808" name="Freeform 64">
                <a:extLst>
                  <a:ext uri="{FF2B5EF4-FFF2-40B4-BE49-F238E27FC236}">
                    <a16:creationId xmlns:a16="http://schemas.microsoft.com/office/drawing/2014/main" id="{75122D8E-C03B-3B71-AF40-143F77E9A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" y="1258"/>
                <a:ext cx="1369" cy="633"/>
              </a:xfrm>
              <a:custGeom>
                <a:avLst/>
                <a:gdLst>
                  <a:gd name="G0" fmla="+- 636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T0" fmla="*/ 0 w 1372"/>
                  <a:gd name="T1" fmla="*/ 1009650 h 636"/>
                  <a:gd name="T2" fmla="*/ 490538 w 1372"/>
                  <a:gd name="T3" fmla="*/ 577850 h 636"/>
                  <a:gd name="T4" fmla="*/ 1687513 w 1372"/>
                  <a:gd name="T5" fmla="*/ 71438 h 636"/>
                  <a:gd name="T6" fmla="*/ 2178050 w 1372"/>
                  <a:gd name="T7" fmla="*/ 144463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2" h="636">
                    <a:moveTo>
                      <a:pt x="0" y="636"/>
                    </a:moveTo>
                    <a:cubicBezTo>
                      <a:pt x="66" y="549"/>
                      <a:pt x="132" y="463"/>
                      <a:pt x="309" y="364"/>
                    </a:cubicBezTo>
                    <a:cubicBezTo>
                      <a:pt x="486" y="265"/>
                      <a:pt x="886" y="90"/>
                      <a:pt x="1063" y="45"/>
                    </a:cubicBezTo>
                    <a:cubicBezTo>
                      <a:pt x="1240" y="0"/>
                      <a:pt x="1306" y="45"/>
                      <a:pt x="1372" y="91"/>
                    </a:cubicBezTo>
                  </a:path>
                </a:pathLst>
              </a:custGeom>
              <a:noFill/>
              <a:ln w="12600" cap="flat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9" name="Line 65">
                <a:extLst>
                  <a:ext uri="{FF2B5EF4-FFF2-40B4-BE49-F238E27FC236}">
                    <a16:creationId xmlns:a16="http://schemas.microsoft.com/office/drawing/2014/main" id="{A0CB8EBE-DCB3-7243-D1BF-4D06F2656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" y="1994"/>
                <a:ext cx="379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10" name="Freeform 66">
                <a:extLst>
                  <a:ext uri="{FF2B5EF4-FFF2-40B4-BE49-F238E27FC236}">
                    <a16:creationId xmlns:a16="http://schemas.microsoft.com/office/drawing/2014/main" id="{D1CC8F69-4EDA-A0BB-A09F-19793A277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" y="2094"/>
                <a:ext cx="1024" cy="662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*/ 1 0 51712"/>
                  <a:gd name="T0" fmla="*/ 0 w 1027"/>
                  <a:gd name="T1" fmla="*/ 0 h 665"/>
                  <a:gd name="T2" fmla="*/ 288925 w 1027"/>
                  <a:gd name="T3" fmla="*/ 476250 h 665"/>
                  <a:gd name="T4" fmla="*/ 1111250 w 1027"/>
                  <a:gd name="T5" fmla="*/ 982663 h 665"/>
                  <a:gd name="T6" fmla="*/ 1630362 w 1027"/>
                  <a:gd name="T7" fmla="*/ 909638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7" h="665">
                    <a:moveTo>
                      <a:pt x="0" y="0"/>
                    </a:moveTo>
                    <a:cubicBezTo>
                      <a:pt x="32" y="98"/>
                      <a:pt x="65" y="197"/>
                      <a:pt x="182" y="300"/>
                    </a:cubicBezTo>
                    <a:cubicBezTo>
                      <a:pt x="299" y="403"/>
                      <a:pt x="559" y="573"/>
                      <a:pt x="700" y="619"/>
                    </a:cubicBezTo>
                    <a:cubicBezTo>
                      <a:pt x="841" y="665"/>
                      <a:pt x="934" y="619"/>
                      <a:pt x="1027" y="573"/>
                    </a:cubicBezTo>
                  </a:path>
                </a:pathLst>
              </a:custGeom>
              <a:noFill/>
              <a:ln w="12600" cap="flat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1" name="Freeform 67">
                <a:extLst>
                  <a:ext uri="{FF2B5EF4-FFF2-40B4-BE49-F238E27FC236}">
                    <a16:creationId xmlns:a16="http://schemas.microsoft.com/office/drawing/2014/main" id="{0ED6230C-E90C-E6E8-D972-12C09E499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131"/>
                <a:ext cx="1978" cy="99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T0" fmla="*/ 0 w 1981"/>
                  <a:gd name="T1" fmla="*/ 0 h 1000"/>
                  <a:gd name="T2" fmla="*/ 490538 w 1981"/>
                  <a:gd name="T3" fmla="*/ 923925 h 1000"/>
                  <a:gd name="T4" fmla="*/ 1557338 w 1981"/>
                  <a:gd name="T5" fmla="*/ 1471613 h 1000"/>
                  <a:gd name="T6" fmla="*/ 2554288 w 1981"/>
                  <a:gd name="T7" fmla="*/ 1485900 h 1000"/>
                  <a:gd name="T8" fmla="*/ 3144838 w 1981"/>
                  <a:gd name="T9" fmla="*/ 865188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1" h="1000">
                    <a:moveTo>
                      <a:pt x="0" y="0"/>
                    </a:moveTo>
                    <a:cubicBezTo>
                      <a:pt x="73" y="214"/>
                      <a:pt x="146" y="428"/>
                      <a:pt x="309" y="582"/>
                    </a:cubicBezTo>
                    <a:cubicBezTo>
                      <a:pt x="472" y="736"/>
                      <a:pt x="764" y="868"/>
                      <a:pt x="981" y="927"/>
                    </a:cubicBezTo>
                    <a:cubicBezTo>
                      <a:pt x="1198" y="986"/>
                      <a:pt x="1442" y="1000"/>
                      <a:pt x="1609" y="936"/>
                    </a:cubicBezTo>
                    <a:cubicBezTo>
                      <a:pt x="1776" y="872"/>
                      <a:pt x="1878" y="708"/>
                      <a:pt x="1981" y="545"/>
                    </a:cubicBezTo>
                  </a:path>
                </a:pathLst>
              </a:custGeom>
              <a:noFill/>
              <a:ln w="12600" cap="flat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2" name="Text Box 68">
                <a:extLst>
                  <a:ext uri="{FF2B5EF4-FFF2-40B4-BE49-F238E27FC236}">
                    <a16:creationId xmlns:a16="http://schemas.microsoft.com/office/drawing/2014/main" id="{227DF33A-F5AE-E79C-68D0-64C9EA169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" y="131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5</a:t>
                </a:r>
              </a:p>
            </p:txBody>
          </p:sp>
          <p:sp>
            <p:nvSpPr>
              <p:cNvPr id="31813" name="Text Box 69">
                <a:extLst>
                  <a:ext uri="{FF2B5EF4-FFF2-40B4-BE49-F238E27FC236}">
                    <a16:creationId xmlns:a16="http://schemas.microsoft.com/office/drawing/2014/main" id="{27C05439-BE00-20A1-02C8-BD69B709C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" y="128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1</a:t>
                </a:r>
              </a:p>
            </p:txBody>
          </p:sp>
          <p:sp>
            <p:nvSpPr>
              <p:cNvPr id="31814" name="Text Box 70">
                <a:extLst>
                  <a:ext uri="{FF2B5EF4-FFF2-40B4-BE49-F238E27FC236}">
                    <a16:creationId xmlns:a16="http://schemas.microsoft.com/office/drawing/2014/main" id="{D8FCB8EE-939B-17EE-F418-1A2377A39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" y="180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  <p:sp>
            <p:nvSpPr>
              <p:cNvPr id="31815" name="Text Box 71">
                <a:extLst>
                  <a:ext uri="{FF2B5EF4-FFF2-40B4-BE49-F238E27FC236}">
                    <a16:creationId xmlns:a16="http://schemas.microsoft.com/office/drawing/2014/main" id="{F286CC24-4CD2-B309-233E-80D0BF562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" y="228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4</a:t>
                </a:r>
              </a:p>
            </p:txBody>
          </p:sp>
          <p:sp>
            <p:nvSpPr>
              <p:cNvPr id="31816" name="Text Box 72">
                <a:extLst>
                  <a:ext uri="{FF2B5EF4-FFF2-40B4-BE49-F238E27FC236}">
                    <a16:creationId xmlns:a16="http://schemas.microsoft.com/office/drawing/2014/main" id="{464490A8-73E1-CD9B-889D-53F937AB4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" y="27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</p:grpSp>
      </p:grpSp>
      <p:sp>
        <p:nvSpPr>
          <p:cNvPr id="31817" name="Text Box 73">
            <a:extLst>
              <a:ext uri="{FF2B5EF4-FFF2-40B4-BE49-F238E27FC236}">
                <a16:creationId xmlns:a16="http://schemas.microsoft.com/office/drawing/2014/main" id="{116A957C-4F11-E0D2-0D7E-8F4EF295F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5103813"/>
            <a:ext cx="4540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G'</a:t>
            </a:r>
          </a:p>
        </p:txBody>
      </p:sp>
      <p:sp>
        <p:nvSpPr>
          <p:cNvPr id="31818" name="Text Box 74">
            <a:extLst>
              <a:ext uri="{FF2B5EF4-FFF2-40B4-BE49-F238E27FC236}">
                <a16:creationId xmlns:a16="http://schemas.microsoft.com/office/drawing/2014/main" id="{BCBCBE7C-9AFE-D72C-1287-7DE7CEA1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5527675"/>
            <a:ext cx="400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sp>
        <p:nvSpPr>
          <p:cNvPr id="31819" name="Text Box 75">
            <a:extLst>
              <a:ext uri="{FF2B5EF4-FFF2-40B4-BE49-F238E27FC236}">
                <a16:creationId xmlns:a16="http://schemas.microsoft.com/office/drawing/2014/main" id="{4C0B4848-E79D-07A5-1DD6-B7FD967B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798513"/>
            <a:ext cx="2155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For each vertex,</a:t>
            </a:r>
          </a:p>
          <a:p>
            <a:pPr>
              <a:buClrTx/>
              <a:buFontTx/>
              <a:buNone/>
            </a:pPr>
            <a:r>
              <a:rPr lang="en-US" altLang="pt-BR"/>
              <a:t>         δ/δ</a:t>
            </a:r>
          </a:p>
          <a:p>
            <a:pPr>
              <a:buClrTx/>
              <a:buFontTx/>
              <a:buNone/>
            </a:pPr>
            <a:endParaRPr lang="en-US" altLang="pt-BR"/>
          </a:p>
        </p:txBody>
      </p:sp>
      <p:sp>
        <p:nvSpPr>
          <p:cNvPr id="31820" name="Text Box 76">
            <a:extLst>
              <a:ext uri="{FF2B5EF4-FFF2-40B4-BE49-F238E27FC236}">
                <a16:creationId xmlns:a16="http://schemas.microsoft.com/office/drawing/2014/main" id="{CCFD2096-C698-FDCB-1455-9E4ED1824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175" y="1016000"/>
            <a:ext cx="323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^</a:t>
            </a:r>
          </a:p>
        </p:txBody>
      </p:sp>
      <p:sp>
        <p:nvSpPr>
          <p:cNvPr id="31821" name="Rectangle 77">
            <a:extLst>
              <a:ext uri="{FF2B5EF4-FFF2-40B4-BE49-F238E27FC236}">
                <a16:creationId xmlns:a16="http://schemas.microsoft.com/office/drawing/2014/main" id="{8B0C8533-A88C-A710-8374-AC213A5E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1608138"/>
            <a:ext cx="33782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d</a:t>
            </a:r>
            <a:r>
              <a:rPr lang="en-US" altLang="pt-BR" baseline="-25000"/>
              <a:t>uv</a:t>
            </a:r>
            <a:r>
              <a:rPr lang="en-US" altLang="pt-BR"/>
              <a:t> := </a:t>
            </a:r>
            <a:r>
              <a:rPr lang="en-US" altLang="pt-BR">
                <a:latin typeface="Symbol" panose="05050102010706020507" pitchFamily="18" charset="2"/>
              </a:rPr>
              <a:t></a:t>
            </a:r>
            <a:r>
              <a:rPr lang="en-US" altLang="pt-BR"/>
              <a:t>(u, v) + h(v) – h(u)</a:t>
            </a:r>
          </a:p>
        </p:txBody>
      </p:sp>
      <p:sp>
        <p:nvSpPr>
          <p:cNvPr id="31822" name="Text Box 78">
            <a:extLst>
              <a:ext uri="{FF2B5EF4-FFF2-40B4-BE49-F238E27FC236}">
                <a16:creationId xmlns:a16="http://schemas.microsoft.com/office/drawing/2014/main" id="{50C1B7F1-F54E-16B1-E026-C772B1B4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1489075"/>
            <a:ext cx="30003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^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51345022-F67A-9BD4-47FF-2DA52E9BE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Run Dijkstra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F63B64C2-E8B6-E7B4-A555-6F91F21D6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80F1293D-605E-45FD-B484-8F187C9337C9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8EA4E528-D460-DAFE-BA05-ACD2E6CD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632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Dijkstra(G)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   for each v </a:t>
            </a:r>
            <a:r>
              <a:rPr lang="en-US" altLang="pt-BR" b="1">
                <a:latin typeface="Symbol" panose="05050102010706020507" pitchFamily="18" charset="2"/>
              </a:rPr>
              <a:t></a:t>
            </a:r>
            <a:r>
              <a:rPr lang="en-US" altLang="pt-BR" b="1">
                <a:latin typeface="Courier New" panose="02070309020205020404" pitchFamily="49" charset="0"/>
              </a:rPr>
              <a:t> V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      d[v] = </a:t>
            </a:r>
            <a:r>
              <a:rPr lang="en-US" altLang="pt-BR" b="1">
                <a:latin typeface="Symbol" panose="05050102010706020507" pitchFamily="18" charset="2"/>
              </a:rPr>
              <a:t></a:t>
            </a:r>
            <a:r>
              <a:rPr lang="en-US" altLang="pt-BR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   d[s] = 0; S = </a:t>
            </a:r>
            <a:r>
              <a:rPr lang="en-US" altLang="pt-BR" b="1">
                <a:latin typeface="Symbol" panose="05050102010706020507" pitchFamily="18" charset="2"/>
              </a:rPr>
              <a:t></a:t>
            </a:r>
            <a:r>
              <a:rPr lang="en-US" altLang="pt-BR" b="1">
                <a:latin typeface="Courier New" panose="02070309020205020404" pitchFamily="49" charset="0"/>
              </a:rPr>
              <a:t>; Q = V;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   while (Q </a:t>
            </a:r>
            <a:r>
              <a:rPr lang="en-US" altLang="pt-BR" b="1">
                <a:latin typeface="Symbol" panose="05050102010706020507" pitchFamily="18" charset="2"/>
              </a:rPr>
              <a:t></a:t>
            </a:r>
            <a:r>
              <a:rPr lang="en-US" altLang="pt-BR" b="1">
                <a:latin typeface="Courier New" panose="02070309020205020404" pitchFamily="49" charset="0"/>
              </a:rPr>
              <a:t> </a:t>
            </a:r>
            <a:r>
              <a:rPr lang="en-US" altLang="pt-BR" b="1">
                <a:latin typeface="Symbol" panose="05050102010706020507" pitchFamily="18" charset="2"/>
              </a:rPr>
              <a:t></a:t>
            </a:r>
            <a:r>
              <a:rPr lang="en-US" altLang="pt-BR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      u = ExtractMin(Q);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      S = S </a:t>
            </a:r>
            <a:r>
              <a:rPr lang="en-US" altLang="pt-BR" b="1">
                <a:latin typeface="Microsoft Sans Serif" panose="020B0604020202020204" pitchFamily="34" charset="0"/>
              </a:rPr>
              <a:t>U</a:t>
            </a:r>
            <a:r>
              <a:rPr lang="en-US" altLang="pt-BR" b="1">
                <a:latin typeface="Courier New" panose="02070309020205020404" pitchFamily="49" charset="0"/>
              </a:rPr>
              <a:t> {u};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      for each v </a:t>
            </a:r>
            <a:r>
              <a:rPr lang="en-US" altLang="pt-BR" b="1">
                <a:latin typeface="Symbol" panose="05050102010706020507" pitchFamily="18" charset="2"/>
              </a:rPr>
              <a:t></a:t>
            </a:r>
            <a:r>
              <a:rPr lang="en-US" altLang="pt-BR" b="1">
                <a:latin typeface="Courier New" panose="02070309020205020404" pitchFamily="49" charset="0"/>
              </a:rPr>
              <a:t> u-&gt;Adj[]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         if (d[v] &gt; d[u]+w(u,v))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b="1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2470D1E7-B424-29B0-905C-CB040A5852F2}"/>
              </a:ext>
            </a:extLst>
          </p:cNvPr>
          <p:cNvGrpSpPr>
            <a:grpSpLocks/>
          </p:cNvGrpSpPr>
          <p:nvPr/>
        </p:nvGrpSpPr>
        <p:grpSpPr bwMode="auto">
          <a:xfrm>
            <a:off x="5535613" y="1409700"/>
            <a:ext cx="3573462" cy="3128963"/>
            <a:chOff x="3487" y="888"/>
            <a:chExt cx="2251" cy="1971"/>
          </a:xfrm>
        </p:grpSpPr>
        <p:sp>
          <p:nvSpPr>
            <p:cNvPr id="32773" name="Oval 5">
              <a:extLst>
                <a:ext uri="{FF2B5EF4-FFF2-40B4-BE49-F238E27FC236}">
                  <a16:creationId xmlns:a16="http://schemas.microsoft.com/office/drawing/2014/main" id="{D6585CB1-626E-6328-DF2D-E615CA2CD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754"/>
              <a:ext cx="270" cy="260"/>
            </a:xfrm>
            <a:prstGeom prst="ellipse">
              <a:avLst/>
            </a:prstGeom>
            <a:solidFill>
              <a:srgbClr val="CCFF99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0/0</a:t>
              </a:r>
            </a:p>
          </p:txBody>
        </p:sp>
        <p:sp>
          <p:nvSpPr>
            <p:cNvPr id="32774" name="Oval 6">
              <a:extLst>
                <a:ext uri="{FF2B5EF4-FFF2-40B4-BE49-F238E27FC236}">
                  <a16:creationId xmlns:a16="http://schemas.microsoft.com/office/drawing/2014/main" id="{C0D463B0-1FEB-5697-D4D7-9FAAAB32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2345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0/-4</a:t>
              </a:r>
            </a:p>
          </p:txBody>
        </p:sp>
        <p:sp>
          <p:nvSpPr>
            <p:cNvPr id="32775" name="Oval 7">
              <a:extLst>
                <a:ext uri="{FF2B5EF4-FFF2-40B4-BE49-F238E27FC236}">
                  <a16:creationId xmlns:a16="http://schemas.microsoft.com/office/drawing/2014/main" id="{A217E5F8-479F-DEF4-7551-A37DE7C8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2345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2/2</a:t>
              </a:r>
            </a:p>
          </p:txBody>
        </p:sp>
        <p:sp>
          <p:nvSpPr>
            <p:cNvPr id="32776" name="Oval 8">
              <a:extLst>
                <a:ext uri="{FF2B5EF4-FFF2-40B4-BE49-F238E27FC236}">
                  <a16:creationId xmlns:a16="http://schemas.microsoft.com/office/drawing/2014/main" id="{B46730F8-109A-71FE-63B6-EFC3B290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1145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2/1</a:t>
              </a:r>
            </a:p>
          </p:txBody>
        </p:sp>
        <p:sp>
          <p:nvSpPr>
            <p:cNvPr id="32777" name="Oval 9">
              <a:extLst>
                <a:ext uri="{FF2B5EF4-FFF2-40B4-BE49-F238E27FC236}">
                  <a16:creationId xmlns:a16="http://schemas.microsoft.com/office/drawing/2014/main" id="{3E7A57C3-C79A-91FA-9CD3-39FFF21D1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" y="1754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2/-3</a:t>
              </a:r>
            </a:p>
          </p:txBody>
        </p:sp>
        <p:sp>
          <p:nvSpPr>
            <p:cNvPr id="32778" name="Line 10">
              <a:extLst>
                <a:ext uri="{FF2B5EF4-FFF2-40B4-BE49-F238E27FC236}">
                  <a16:creationId xmlns:a16="http://schemas.microsoft.com/office/drawing/2014/main" id="{F95A0BED-48B8-BA48-E1E8-39DF5581A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" y="2475"/>
              <a:ext cx="525" cy="0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79" name="Line 11">
              <a:extLst>
                <a:ext uri="{FF2B5EF4-FFF2-40B4-BE49-F238E27FC236}">
                  <a16:creationId xmlns:a16="http://schemas.microsoft.com/office/drawing/2014/main" id="{C939228E-F14B-82FB-45A4-DC0E49363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2017"/>
              <a:ext cx="415" cy="355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80" name="Line 12">
              <a:extLst>
                <a:ext uri="{FF2B5EF4-FFF2-40B4-BE49-F238E27FC236}">
                  <a16:creationId xmlns:a16="http://schemas.microsoft.com/office/drawing/2014/main" id="{719D7E7B-4EB5-35A3-0981-4F6E0A625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39" y="1945"/>
              <a:ext cx="1166" cy="43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81" name="Line 13">
              <a:extLst>
                <a:ext uri="{FF2B5EF4-FFF2-40B4-BE49-F238E27FC236}">
                  <a16:creationId xmlns:a16="http://schemas.microsoft.com/office/drawing/2014/main" id="{56F6FA49-1E81-EF56-7B93-C7D097804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1884"/>
              <a:ext cx="169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82" name="Line 14">
              <a:extLst>
                <a:ext uri="{FF2B5EF4-FFF2-40B4-BE49-F238E27FC236}">
                  <a16:creationId xmlns:a16="http://schemas.microsoft.com/office/drawing/2014/main" id="{604B5E30-2EB0-A2E1-5ED3-64FB80FFA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8" y="2008"/>
              <a:ext cx="451" cy="376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83" name="Line 15">
              <a:extLst>
                <a:ext uri="{FF2B5EF4-FFF2-40B4-BE49-F238E27FC236}">
                  <a16:creationId xmlns:a16="http://schemas.microsoft.com/office/drawing/2014/main" id="{7535F473-C29D-CEF9-C678-96F1EB3BA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363"/>
              <a:ext cx="715" cy="4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84" name="Line 16">
              <a:extLst>
                <a:ext uri="{FF2B5EF4-FFF2-40B4-BE49-F238E27FC236}">
                  <a16:creationId xmlns:a16="http://schemas.microsoft.com/office/drawing/2014/main" id="{C990123E-E342-501E-D9BA-DD8CC3BA3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7" y="1327"/>
              <a:ext cx="839" cy="457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85" name="Line 17">
              <a:extLst>
                <a:ext uri="{FF2B5EF4-FFF2-40B4-BE49-F238E27FC236}">
                  <a16:creationId xmlns:a16="http://schemas.microsoft.com/office/drawing/2014/main" id="{70CA7DC6-17B1-947A-2F65-F4BD0434C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2" y="1402"/>
              <a:ext cx="285" cy="94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86" name="Line 18">
              <a:extLst>
                <a:ext uri="{FF2B5EF4-FFF2-40B4-BE49-F238E27FC236}">
                  <a16:creationId xmlns:a16="http://schemas.microsoft.com/office/drawing/2014/main" id="{24DBE6BE-02F6-A0D6-8D87-0D51A683B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402"/>
              <a:ext cx="388" cy="95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87" name="Text Box 19">
              <a:extLst>
                <a:ext uri="{FF2B5EF4-FFF2-40B4-BE49-F238E27FC236}">
                  <a16:creationId xmlns:a16="http://schemas.microsoft.com/office/drawing/2014/main" id="{8C72E815-E601-0CFA-C094-783B61295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151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32788" name="Text Box 20">
              <a:extLst>
                <a:ext uri="{FF2B5EF4-FFF2-40B4-BE49-F238E27FC236}">
                  <a16:creationId xmlns:a16="http://schemas.microsoft.com/office/drawing/2014/main" id="{6964E33B-884D-52A4-7DBF-681984186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8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A1C30196-B62B-8D7E-6373-4FF778EEF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" y="151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32790" name="Text Box 22">
              <a:extLst>
                <a:ext uri="{FF2B5EF4-FFF2-40B4-BE49-F238E27FC236}">
                  <a16:creationId xmlns:a16="http://schemas.microsoft.com/office/drawing/2014/main" id="{B05BE480-236A-E0F9-50A3-C6847E5CB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" y="256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32791" name="Text Box 23">
              <a:extLst>
                <a:ext uri="{FF2B5EF4-FFF2-40B4-BE49-F238E27FC236}">
                  <a16:creationId xmlns:a16="http://schemas.microsoft.com/office/drawing/2014/main" id="{626AABB6-18F9-1C01-C785-82FEDC1E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" y="257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5</a:t>
              </a:r>
            </a:p>
          </p:txBody>
        </p:sp>
        <p:sp>
          <p:nvSpPr>
            <p:cNvPr id="32792" name="Text Box 24">
              <a:extLst>
                <a:ext uri="{FF2B5EF4-FFF2-40B4-BE49-F238E27FC236}">
                  <a16:creationId xmlns:a16="http://schemas.microsoft.com/office/drawing/2014/main" id="{130D8913-E85E-D3E1-F30D-E5BC14955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137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  <p:sp>
          <p:nvSpPr>
            <p:cNvPr id="32793" name="Text Box 25">
              <a:extLst>
                <a:ext uri="{FF2B5EF4-FFF2-40B4-BE49-F238E27FC236}">
                  <a16:creationId xmlns:a16="http://schemas.microsoft.com/office/drawing/2014/main" id="{1AF709AD-0000-FE1F-91BC-A6AA7716B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37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2794" name="Text Box 26">
              <a:extLst>
                <a:ext uri="{FF2B5EF4-FFF2-40B4-BE49-F238E27FC236}">
                  <a16:creationId xmlns:a16="http://schemas.microsoft.com/office/drawing/2014/main" id="{124E2D2A-8858-19FD-8850-EE3A30D3F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1674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13</a:t>
              </a:r>
            </a:p>
          </p:txBody>
        </p:sp>
        <p:sp>
          <p:nvSpPr>
            <p:cNvPr id="32795" name="Text Box 27">
              <a:extLst>
                <a:ext uri="{FF2B5EF4-FFF2-40B4-BE49-F238E27FC236}">
                  <a16:creationId xmlns:a16="http://schemas.microsoft.com/office/drawing/2014/main" id="{2A4A172D-B3B7-88EA-FA05-B3931D7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" y="1880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10</a:t>
              </a:r>
            </a:p>
          </p:txBody>
        </p:sp>
        <p:sp>
          <p:nvSpPr>
            <p:cNvPr id="32796" name="Text Box 28">
              <a:extLst>
                <a:ext uri="{FF2B5EF4-FFF2-40B4-BE49-F238E27FC236}">
                  <a16:creationId xmlns:a16="http://schemas.microsoft.com/office/drawing/2014/main" id="{0A88F821-39D2-C4AD-D719-A2E79CDA2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" y="201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2797" name="Text Box 29">
              <a:extLst>
                <a:ext uri="{FF2B5EF4-FFF2-40B4-BE49-F238E27FC236}">
                  <a16:creationId xmlns:a16="http://schemas.microsoft.com/office/drawing/2014/main" id="{F271F7E3-24B3-5797-CE0B-388927269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15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2798" name="Text Box 30">
              <a:extLst>
                <a:ext uri="{FF2B5EF4-FFF2-40B4-BE49-F238E27FC236}">
                  <a16:creationId xmlns:a16="http://schemas.microsoft.com/office/drawing/2014/main" id="{897A93E9-4ED0-4D29-8B7E-D77A196D6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" y="244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32799" name="Text Box 31">
              <a:extLst>
                <a:ext uri="{FF2B5EF4-FFF2-40B4-BE49-F238E27FC236}">
                  <a16:creationId xmlns:a16="http://schemas.microsoft.com/office/drawing/2014/main" id="{5947DE0E-CB2E-FC5A-F258-24836A815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213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2800" name="Text Box 32">
              <a:extLst>
                <a:ext uri="{FF2B5EF4-FFF2-40B4-BE49-F238E27FC236}">
                  <a16:creationId xmlns:a16="http://schemas.microsoft.com/office/drawing/2014/main" id="{D722495C-A126-8BA9-4CA6-E23E20A8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86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56DFCFF9-B112-AF2B-A9E4-9EDFF7A0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7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All-Pairs Shortest Paths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1BF7C9B7-80EC-9477-7832-8612E21F8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D5FE2A74-927F-4A93-B6D4-B1EC57C290E3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CD6B955C-6A6E-FB8D-462A-47797095F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1739900"/>
            <a:ext cx="69770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u="sng">
                <a:solidFill>
                  <a:srgbClr val="CC0000"/>
                </a:solidFill>
              </a:rPr>
              <a:t>Application:</a:t>
            </a:r>
            <a:r>
              <a:rPr lang="en-US" altLang="pt-BR"/>
              <a:t> Computing distance table for a road atlas.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0DD998B4-FAB6-E11E-04BE-9D37C2B2F458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2436813"/>
            <a:ext cx="4414838" cy="1617662"/>
            <a:chOff x="1638" y="1535"/>
            <a:chExt cx="2781" cy="1019"/>
          </a:xfrm>
        </p:grpSpPr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F792D012-0B91-F03B-5878-3B8DEDC65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1535"/>
              <a:ext cx="2781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>
                  <a:solidFill>
                    <a:srgbClr val="1F497D"/>
                  </a:solidFill>
                </a:rPr>
                <a:t>              </a:t>
              </a:r>
              <a:r>
                <a:rPr lang="en-US" altLang="pt-BR" sz="2000" u="sng">
                  <a:solidFill>
                    <a:srgbClr val="1F497D"/>
                  </a:solidFill>
                </a:rPr>
                <a:t>Atlanta    Chicago    Detroit   … </a:t>
              </a:r>
            </a:p>
            <a:p>
              <a:pPr>
                <a:buClrTx/>
                <a:buFontTx/>
                <a:buNone/>
              </a:pPr>
              <a:r>
                <a:rPr lang="en-US" altLang="pt-BR" sz="2000">
                  <a:solidFill>
                    <a:srgbClr val="1F497D"/>
                  </a:solidFill>
                </a:rPr>
                <a:t>Atlanta     -               650           520</a:t>
              </a:r>
            </a:p>
            <a:p>
              <a:pPr>
                <a:buClrTx/>
                <a:buFontTx/>
                <a:buNone/>
              </a:pPr>
              <a:r>
                <a:rPr lang="en-US" altLang="pt-BR" sz="2000">
                  <a:solidFill>
                    <a:srgbClr val="1F497D"/>
                  </a:solidFill>
                </a:rPr>
                <a:t>Chicago  650              -              210</a:t>
              </a:r>
            </a:p>
            <a:p>
              <a:pPr>
                <a:buClrTx/>
                <a:buFontTx/>
                <a:buNone/>
              </a:pPr>
              <a:r>
                <a:rPr lang="en-US" altLang="pt-BR" sz="2000">
                  <a:solidFill>
                    <a:srgbClr val="1F497D"/>
                  </a:solidFill>
                </a:rPr>
                <a:t>Detroit    520            210             -</a:t>
              </a:r>
            </a:p>
            <a:p>
              <a:pPr>
                <a:buClrTx/>
                <a:buFontTx/>
                <a:buNone/>
              </a:pPr>
              <a:r>
                <a:rPr lang="en-US" altLang="pt-BR" sz="2000">
                  <a:solidFill>
                    <a:srgbClr val="1F497D"/>
                  </a:solidFill>
                  <a:latin typeface="MT Extra" panose="05050102010205020202" pitchFamily="18" charset="2"/>
                </a:rPr>
                <a:t></a:t>
              </a:r>
              <a:r>
                <a:rPr lang="en-US" altLang="pt-BR" sz="2000">
                  <a:solidFill>
                    <a:srgbClr val="1F497D"/>
                  </a:solidFill>
                </a:rPr>
                <a:t> </a:t>
              </a:r>
            </a:p>
          </p:txBody>
        </p:sp>
        <p:sp>
          <p:nvSpPr>
            <p:cNvPr id="6150" name="Line 6">
              <a:extLst>
                <a:ext uri="{FF2B5EF4-FFF2-40B4-BE49-F238E27FC236}">
                  <a16:creationId xmlns:a16="http://schemas.microsoft.com/office/drawing/2014/main" id="{FA01D79E-2733-24EE-CDBE-7094178F3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556"/>
              <a:ext cx="0" cy="761"/>
            </a:xfrm>
            <a:prstGeom prst="line">
              <a:avLst/>
            </a:prstGeom>
            <a:noFill/>
            <a:ln w="12600" cap="sq">
              <a:solidFill>
                <a:srgbClr val="1F49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51" name="Text Box 7">
            <a:extLst>
              <a:ext uri="{FF2B5EF4-FFF2-40B4-BE49-F238E27FC236}">
                <a16:creationId xmlns:a16="http://schemas.microsoft.com/office/drawing/2014/main" id="{B95BE2AF-F914-2CE3-08B8-8DE80C6AD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813300"/>
            <a:ext cx="74025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u="sng">
                <a:solidFill>
                  <a:srgbClr val="CC0000"/>
                </a:solidFill>
              </a:rPr>
              <a:t>One Approach:</a:t>
            </a:r>
            <a:r>
              <a:rPr lang="en-US" altLang="pt-BR"/>
              <a:t> Run single-source SP algorithm |V| times.</a:t>
            </a:r>
          </a:p>
          <a:p>
            <a:pPr>
              <a:buClrTx/>
              <a:buFontTx/>
              <a:buNone/>
            </a:pPr>
            <a:endParaRPr lang="en-US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F6617508-5785-0812-80F0-B1D43A339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4EE5D8DB-B039-63A5-28EF-F51D124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37D23B84-C349-499A-A9FF-7E6D0CA4116C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B3F6E7C2-BCD8-5CD7-7F7C-ADB6D027C8DA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1409700"/>
            <a:ext cx="3573463" cy="3128963"/>
            <a:chOff x="248" y="888"/>
            <a:chExt cx="2251" cy="1971"/>
          </a:xfrm>
        </p:grpSpPr>
        <p:sp>
          <p:nvSpPr>
            <p:cNvPr id="33796" name="Oval 4">
              <a:extLst>
                <a:ext uri="{FF2B5EF4-FFF2-40B4-BE49-F238E27FC236}">
                  <a16:creationId xmlns:a16="http://schemas.microsoft.com/office/drawing/2014/main" id="{D94CD1D0-760B-07FF-DC66-850F813E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754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2/3</a:t>
              </a:r>
            </a:p>
          </p:txBody>
        </p:sp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A053FA04-C32D-6612-B9DB-A22F4395A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2345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2/-1</a:t>
              </a:r>
            </a:p>
          </p:txBody>
        </p:sp>
        <p:sp>
          <p:nvSpPr>
            <p:cNvPr id="33798" name="Oval 6">
              <a:extLst>
                <a:ext uri="{FF2B5EF4-FFF2-40B4-BE49-F238E27FC236}">
                  <a16:creationId xmlns:a16="http://schemas.microsoft.com/office/drawing/2014/main" id="{32F3F886-53DE-37DD-4626-36937E64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345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0/1</a:t>
              </a:r>
            </a:p>
          </p:txBody>
        </p:sp>
        <p:sp>
          <p:nvSpPr>
            <p:cNvPr id="33799" name="Oval 7">
              <a:extLst>
                <a:ext uri="{FF2B5EF4-FFF2-40B4-BE49-F238E27FC236}">
                  <a16:creationId xmlns:a16="http://schemas.microsoft.com/office/drawing/2014/main" id="{5F0A3D15-CD64-767D-4C0B-BB7947B93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1145"/>
              <a:ext cx="270" cy="260"/>
            </a:xfrm>
            <a:prstGeom prst="ellipse">
              <a:avLst/>
            </a:prstGeom>
            <a:solidFill>
              <a:srgbClr val="CCFF99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0/0</a:t>
              </a:r>
            </a:p>
          </p:txBody>
        </p:sp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099BBC8C-95A8-9C72-4BBC-B718C9329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1754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0/-4</a:t>
              </a:r>
            </a:p>
          </p:txBody>
        </p:sp>
        <p:sp>
          <p:nvSpPr>
            <p:cNvPr id="33801" name="Line 9">
              <a:extLst>
                <a:ext uri="{FF2B5EF4-FFF2-40B4-BE49-F238E27FC236}">
                  <a16:creationId xmlns:a16="http://schemas.microsoft.com/office/drawing/2014/main" id="{621E79BF-F4D1-7ADE-AB31-272A59323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" y="2475"/>
              <a:ext cx="52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2" name="Line 10">
              <a:extLst>
                <a:ext uri="{FF2B5EF4-FFF2-40B4-BE49-F238E27FC236}">
                  <a16:creationId xmlns:a16="http://schemas.microsoft.com/office/drawing/2014/main" id="{601B5C5B-03E9-066B-0680-610C6A5D5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" y="2017"/>
              <a:ext cx="415" cy="355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3" name="Line 11">
              <a:extLst>
                <a:ext uri="{FF2B5EF4-FFF2-40B4-BE49-F238E27FC236}">
                  <a16:creationId xmlns:a16="http://schemas.microsoft.com/office/drawing/2014/main" id="{216BCDBC-9634-7B16-87F8-477C918C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" y="1945"/>
              <a:ext cx="1166" cy="439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4" name="Line 12">
              <a:extLst>
                <a:ext uri="{FF2B5EF4-FFF2-40B4-BE49-F238E27FC236}">
                  <a16:creationId xmlns:a16="http://schemas.microsoft.com/office/drawing/2014/main" id="{0711754B-6806-6473-AF2A-5DE1A4B0E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884"/>
              <a:ext cx="169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5" name="Line 13">
              <a:extLst>
                <a:ext uri="{FF2B5EF4-FFF2-40B4-BE49-F238E27FC236}">
                  <a16:creationId xmlns:a16="http://schemas.microsoft.com/office/drawing/2014/main" id="{FA18D9B4-D232-F17D-86F8-B832EBA58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9" y="2008"/>
              <a:ext cx="451" cy="376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2290DE72-D0AE-2DF3-DF55-17D47A61E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" y="1363"/>
              <a:ext cx="715" cy="4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406C36B4-00D1-67E0-08F3-2BB667BB0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8" y="1327"/>
              <a:ext cx="839" cy="45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5F6EC597-5DCE-30E3-3AF6-31DDB1248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3" y="1402"/>
              <a:ext cx="285" cy="94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FCE1A6D1-E9D0-1D7B-B8F6-198ADB3F7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402"/>
              <a:ext cx="388" cy="952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0F4ADF29-C024-F2EF-C08F-8F9CE6322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151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33811" name="Text Box 19">
              <a:extLst>
                <a:ext uri="{FF2B5EF4-FFF2-40B4-BE49-F238E27FC236}">
                  <a16:creationId xmlns:a16="http://schemas.microsoft.com/office/drawing/2014/main" id="{5BF57D20-0E68-846A-40C6-7131B26B6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88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33812" name="Text Box 20">
              <a:extLst>
                <a:ext uri="{FF2B5EF4-FFF2-40B4-BE49-F238E27FC236}">
                  <a16:creationId xmlns:a16="http://schemas.microsoft.com/office/drawing/2014/main" id="{6719412F-A6AC-7107-4B13-25C2036DF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51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33813" name="Text Box 21">
              <a:extLst>
                <a:ext uri="{FF2B5EF4-FFF2-40B4-BE49-F238E27FC236}">
                  <a16:creationId xmlns:a16="http://schemas.microsoft.com/office/drawing/2014/main" id="{722394F7-C43B-F8B1-C014-DC4074442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256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33814" name="Text Box 22">
              <a:extLst>
                <a:ext uri="{FF2B5EF4-FFF2-40B4-BE49-F238E27FC236}">
                  <a16:creationId xmlns:a16="http://schemas.microsoft.com/office/drawing/2014/main" id="{A650E2D2-66AF-3677-80CE-8CADB7101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257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5</a:t>
              </a:r>
            </a:p>
          </p:txBody>
        </p:sp>
        <p:sp>
          <p:nvSpPr>
            <p:cNvPr id="33815" name="Text Box 23">
              <a:extLst>
                <a:ext uri="{FF2B5EF4-FFF2-40B4-BE49-F238E27FC236}">
                  <a16:creationId xmlns:a16="http://schemas.microsoft.com/office/drawing/2014/main" id="{ED36CD84-A9DF-8B56-54CF-543F7DB20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137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  <p:sp>
          <p:nvSpPr>
            <p:cNvPr id="33816" name="Text Box 24">
              <a:extLst>
                <a:ext uri="{FF2B5EF4-FFF2-40B4-BE49-F238E27FC236}">
                  <a16:creationId xmlns:a16="http://schemas.microsoft.com/office/drawing/2014/main" id="{58AE666C-84B1-A863-1E2D-C91D845A9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137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3817" name="Text Box 25">
              <a:extLst>
                <a:ext uri="{FF2B5EF4-FFF2-40B4-BE49-F238E27FC236}">
                  <a16:creationId xmlns:a16="http://schemas.microsoft.com/office/drawing/2014/main" id="{204FA405-0F94-FAB9-FF02-EE7F1ED8E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3" y="1674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13</a:t>
              </a:r>
            </a:p>
          </p:txBody>
        </p:sp>
        <p:sp>
          <p:nvSpPr>
            <p:cNvPr id="33818" name="Text Box 26">
              <a:extLst>
                <a:ext uri="{FF2B5EF4-FFF2-40B4-BE49-F238E27FC236}">
                  <a16:creationId xmlns:a16="http://schemas.microsoft.com/office/drawing/2014/main" id="{C2F7F7B4-BB10-E43A-0C17-0C22B9373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" y="1880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10</a:t>
              </a:r>
            </a:p>
          </p:txBody>
        </p:sp>
        <p:sp>
          <p:nvSpPr>
            <p:cNvPr id="33819" name="Text Box 27">
              <a:extLst>
                <a:ext uri="{FF2B5EF4-FFF2-40B4-BE49-F238E27FC236}">
                  <a16:creationId xmlns:a16="http://schemas.microsoft.com/office/drawing/2014/main" id="{F96BBD7E-A8FB-AD40-7EAF-68F4C47F0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01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3820" name="Text Box 28">
              <a:extLst>
                <a:ext uri="{FF2B5EF4-FFF2-40B4-BE49-F238E27FC236}">
                  <a16:creationId xmlns:a16="http://schemas.microsoft.com/office/drawing/2014/main" id="{9DE4247A-A525-4EBB-8729-B318E2989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15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3821" name="Text Box 29">
              <a:extLst>
                <a:ext uri="{FF2B5EF4-FFF2-40B4-BE49-F238E27FC236}">
                  <a16:creationId xmlns:a16="http://schemas.microsoft.com/office/drawing/2014/main" id="{1C497A9C-5059-A15B-1855-6EFE839C0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244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33822" name="Text Box 30">
              <a:extLst>
                <a:ext uri="{FF2B5EF4-FFF2-40B4-BE49-F238E27FC236}">
                  <a16:creationId xmlns:a16="http://schemas.microsoft.com/office/drawing/2014/main" id="{8C857E0E-EB8C-8F7B-1CA1-1E0C469A9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" y="213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3823" name="Text Box 31">
              <a:extLst>
                <a:ext uri="{FF2B5EF4-FFF2-40B4-BE49-F238E27FC236}">
                  <a16:creationId xmlns:a16="http://schemas.microsoft.com/office/drawing/2014/main" id="{C1674F68-AF75-DC0F-91BC-A195B7065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186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</p:grpSp>
      <p:grpSp>
        <p:nvGrpSpPr>
          <p:cNvPr id="33824" name="Group 32">
            <a:extLst>
              <a:ext uri="{FF2B5EF4-FFF2-40B4-BE49-F238E27FC236}">
                <a16:creationId xmlns:a16="http://schemas.microsoft.com/office/drawing/2014/main" id="{382E5468-B3A1-9B81-8D39-57AFCCA8F224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570038"/>
            <a:ext cx="3573462" cy="3127375"/>
            <a:chOff x="3251" y="989"/>
            <a:chExt cx="2251" cy="1970"/>
          </a:xfrm>
        </p:grpSpPr>
        <p:sp>
          <p:nvSpPr>
            <p:cNvPr id="33825" name="Text Box 33">
              <a:extLst>
                <a:ext uri="{FF2B5EF4-FFF2-40B4-BE49-F238E27FC236}">
                  <a16:creationId xmlns:a16="http://schemas.microsoft.com/office/drawing/2014/main" id="{EB702108-DBC3-CEA4-14D6-6521B2A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98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2</a:t>
              </a:r>
            </a:p>
          </p:txBody>
        </p:sp>
        <p:grpSp>
          <p:nvGrpSpPr>
            <p:cNvPr id="33826" name="Group 34">
              <a:extLst>
                <a:ext uri="{FF2B5EF4-FFF2-40B4-BE49-F238E27FC236}">
                  <a16:creationId xmlns:a16="http://schemas.microsoft.com/office/drawing/2014/main" id="{D6D34F64-ABC3-9A12-9D2A-8463D82D6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1" y="1246"/>
              <a:ext cx="2251" cy="1713"/>
              <a:chOff x="3251" y="1246"/>
              <a:chExt cx="2251" cy="1713"/>
            </a:xfrm>
          </p:grpSpPr>
          <p:sp>
            <p:nvSpPr>
              <p:cNvPr id="33827" name="Oval 35">
                <a:extLst>
                  <a:ext uri="{FF2B5EF4-FFF2-40B4-BE49-F238E27FC236}">
                    <a16:creationId xmlns:a16="http://schemas.microsoft.com/office/drawing/2014/main" id="{5C8B47F0-00D5-4CA6-C96D-5B9B07FA9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" y="1855"/>
                <a:ext cx="270" cy="260"/>
              </a:xfrm>
              <a:prstGeom prst="ellipse">
                <a:avLst/>
              </a:prstGeom>
              <a:solidFill>
                <a:srgbClr val="99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/>
                  <a:t>2/7</a:t>
                </a:r>
              </a:p>
            </p:txBody>
          </p:sp>
          <p:sp>
            <p:nvSpPr>
              <p:cNvPr id="33828" name="Oval 36">
                <a:extLst>
                  <a:ext uri="{FF2B5EF4-FFF2-40B4-BE49-F238E27FC236}">
                    <a16:creationId xmlns:a16="http://schemas.microsoft.com/office/drawing/2014/main" id="{E40BAE08-A158-BE7A-490F-3053FAB97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446"/>
                <a:ext cx="270" cy="260"/>
              </a:xfrm>
              <a:prstGeom prst="ellipse">
                <a:avLst/>
              </a:prstGeom>
              <a:solidFill>
                <a:srgbClr val="99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/>
                  <a:t>2/3</a:t>
                </a:r>
              </a:p>
            </p:txBody>
          </p:sp>
          <p:sp>
            <p:nvSpPr>
              <p:cNvPr id="33829" name="Oval 37">
                <a:extLst>
                  <a:ext uri="{FF2B5EF4-FFF2-40B4-BE49-F238E27FC236}">
                    <a16:creationId xmlns:a16="http://schemas.microsoft.com/office/drawing/2014/main" id="{DD1C06A4-B9E6-8DC2-1CED-94895FD8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446"/>
                <a:ext cx="270" cy="260"/>
              </a:xfrm>
              <a:prstGeom prst="ellipse">
                <a:avLst/>
              </a:prstGeom>
              <a:solidFill>
                <a:srgbClr val="99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/>
                  <a:t>0/5</a:t>
                </a:r>
              </a:p>
            </p:txBody>
          </p:sp>
          <p:sp>
            <p:nvSpPr>
              <p:cNvPr id="33830" name="Oval 38">
                <a:extLst>
                  <a:ext uri="{FF2B5EF4-FFF2-40B4-BE49-F238E27FC236}">
                    <a16:creationId xmlns:a16="http://schemas.microsoft.com/office/drawing/2014/main" id="{BF36C839-7E36-F33B-417D-E7911305E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1246"/>
                <a:ext cx="270" cy="260"/>
              </a:xfrm>
              <a:prstGeom prst="ellipse">
                <a:avLst/>
              </a:prstGeom>
              <a:solidFill>
                <a:srgbClr val="99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/>
                  <a:t>0/4</a:t>
                </a:r>
              </a:p>
            </p:txBody>
          </p:sp>
          <p:sp>
            <p:nvSpPr>
              <p:cNvPr id="33831" name="Oval 39">
                <a:extLst>
                  <a:ext uri="{FF2B5EF4-FFF2-40B4-BE49-F238E27FC236}">
                    <a16:creationId xmlns:a16="http://schemas.microsoft.com/office/drawing/2014/main" id="{1EE92FB6-2CCB-1683-C620-1D75D0619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3" y="1855"/>
                <a:ext cx="270" cy="260"/>
              </a:xfrm>
              <a:prstGeom prst="ellipse">
                <a:avLst/>
              </a:prstGeom>
              <a:solidFill>
                <a:srgbClr val="CCFF99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/>
                  <a:t>0/0</a:t>
                </a:r>
              </a:p>
            </p:txBody>
          </p:sp>
          <p:sp>
            <p:nvSpPr>
              <p:cNvPr id="33832" name="Line 40">
                <a:extLst>
                  <a:ext uri="{FF2B5EF4-FFF2-40B4-BE49-F238E27FC236}">
                    <a16:creationId xmlns:a16="http://schemas.microsoft.com/office/drawing/2014/main" id="{BF934EF9-2D36-A1D8-ECAD-F355C6BB8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2576"/>
                <a:ext cx="52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33" name="Line 41">
                <a:extLst>
                  <a:ext uri="{FF2B5EF4-FFF2-40B4-BE49-F238E27FC236}">
                    <a16:creationId xmlns:a16="http://schemas.microsoft.com/office/drawing/2014/main" id="{86CEEAC7-CAA6-C948-5C62-EE31074AD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2" y="2118"/>
                <a:ext cx="415" cy="355"/>
              </a:xfrm>
              <a:prstGeom prst="line">
                <a:avLst/>
              </a:prstGeom>
              <a:noFill/>
              <a:ln w="3816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34" name="Line 42">
                <a:extLst>
                  <a:ext uri="{FF2B5EF4-FFF2-40B4-BE49-F238E27FC236}">
                    <a16:creationId xmlns:a16="http://schemas.microsoft.com/office/drawing/2014/main" id="{85ACB6F1-8443-EDF0-1AE1-D0592F18D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03" y="2046"/>
                <a:ext cx="1166" cy="439"/>
              </a:xfrm>
              <a:prstGeom prst="line">
                <a:avLst/>
              </a:prstGeom>
              <a:noFill/>
              <a:ln w="3816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35" name="Line 43">
                <a:extLst>
                  <a:ext uri="{FF2B5EF4-FFF2-40B4-BE49-F238E27FC236}">
                    <a16:creationId xmlns:a16="http://schemas.microsoft.com/office/drawing/2014/main" id="{F1B9BF28-AC28-EC56-7A52-262A37BFC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4" y="1985"/>
                <a:ext cx="1697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36" name="Line 44">
                <a:extLst>
                  <a:ext uri="{FF2B5EF4-FFF2-40B4-BE49-F238E27FC236}">
                    <a16:creationId xmlns:a16="http://schemas.microsoft.com/office/drawing/2014/main" id="{B1E7E7FC-59D0-A604-5C3D-AA49770A6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2" y="2109"/>
                <a:ext cx="451" cy="376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37" name="Line 45">
                <a:extLst>
                  <a:ext uri="{FF2B5EF4-FFF2-40B4-BE49-F238E27FC236}">
                    <a16:creationId xmlns:a16="http://schemas.microsoft.com/office/drawing/2014/main" id="{C1DB9032-BA56-5485-2EE2-B2DB901C9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0" y="1462"/>
                <a:ext cx="715" cy="412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38" name="Line 46">
                <a:extLst>
                  <a:ext uri="{FF2B5EF4-FFF2-40B4-BE49-F238E27FC236}">
                    <a16:creationId xmlns:a16="http://schemas.microsoft.com/office/drawing/2014/main" id="{EAD5E93C-7BD8-5AAF-C898-6B7781C9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21" y="1427"/>
                <a:ext cx="839" cy="457"/>
              </a:xfrm>
              <a:prstGeom prst="line">
                <a:avLst/>
              </a:prstGeom>
              <a:noFill/>
              <a:ln w="3816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39" name="Line 47">
                <a:extLst>
                  <a:ext uri="{FF2B5EF4-FFF2-40B4-BE49-F238E27FC236}">
                    <a16:creationId xmlns:a16="http://schemas.microsoft.com/office/drawing/2014/main" id="{6FC833AC-A6EE-1A5E-5F2F-66502CF47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6" y="1503"/>
                <a:ext cx="285" cy="94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40" name="Line 48">
                <a:extLst>
                  <a:ext uri="{FF2B5EF4-FFF2-40B4-BE49-F238E27FC236}">
                    <a16:creationId xmlns:a16="http://schemas.microsoft.com/office/drawing/2014/main" id="{DEE8F198-AB75-21B2-A8FF-77D6D032C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2" y="1503"/>
                <a:ext cx="388" cy="952"/>
              </a:xfrm>
              <a:prstGeom prst="line">
                <a:avLst/>
              </a:prstGeom>
              <a:noFill/>
              <a:ln w="3816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41" name="Text Box 49">
                <a:extLst>
                  <a:ext uri="{FF2B5EF4-FFF2-40B4-BE49-F238E27FC236}">
                    <a16:creationId xmlns:a16="http://schemas.microsoft.com/office/drawing/2014/main" id="{986C38FD-7F9D-FAC1-B9C4-49DD24E92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4" y="1617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33842" name="Text Box 50">
                <a:extLst>
                  <a:ext uri="{FF2B5EF4-FFF2-40B4-BE49-F238E27FC236}">
                    <a16:creationId xmlns:a16="http://schemas.microsoft.com/office/drawing/2014/main" id="{4847A76A-BEC9-12DB-F089-4540D1795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3" y="1617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33843" name="Text Box 51">
                <a:extLst>
                  <a:ext uri="{FF2B5EF4-FFF2-40B4-BE49-F238E27FC236}">
                    <a16:creationId xmlns:a16="http://schemas.microsoft.com/office/drawing/2014/main" id="{22B03752-16BE-0E65-0C9C-9910E304A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2662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33844" name="Text Box 52">
                <a:extLst>
                  <a:ext uri="{FF2B5EF4-FFF2-40B4-BE49-F238E27FC236}">
                    <a16:creationId xmlns:a16="http://schemas.microsoft.com/office/drawing/2014/main" id="{F55A428C-7870-6585-08A2-60AA92660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9" y="2671"/>
                <a:ext cx="20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33845" name="Text Box 53">
                <a:extLst>
                  <a:ext uri="{FF2B5EF4-FFF2-40B4-BE49-F238E27FC236}">
                    <a16:creationId xmlns:a16="http://schemas.microsoft.com/office/drawing/2014/main" id="{EB99F1D6-5AB7-6E90-8B55-1E86AE171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3" y="147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4</a:t>
                </a:r>
              </a:p>
            </p:txBody>
          </p:sp>
          <p:sp>
            <p:nvSpPr>
              <p:cNvPr id="33846" name="Text Box 54">
                <a:extLst>
                  <a:ext uri="{FF2B5EF4-FFF2-40B4-BE49-F238E27FC236}">
                    <a16:creationId xmlns:a16="http://schemas.microsoft.com/office/drawing/2014/main" id="{49AAF871-4702-CBEF-BE22-9DCBFBF8A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1" y="147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  <p:sp>
            <p:nvSpPr>
              <p:cNvPr id="33847" name="Text Box 55">
                <a:extLst>
                  <a:ext uri="{FF2B5EF4-FFF2-40B4-BE49-F238E27FC236}">
                    <a16:creationId xmlns:a16="http://schemas.microsoft.com/office/drawing/2014/main" id="{D1FE1FE8-A73B-35B2-0763-FE1EB1C4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6" y="1775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13</a:t>
                </a:r>
              </a:p>
            </p:txBody>
          </p:sp>
          <p:sp>
            <p:nvSpPr>
              <p:cNvPr id="33848" name="Text Box 56">
                <a:extLst>
                  <a:ext uri="{FF2B5EF4-FFF2-40B4-BE49-F238E27FC236}">
                    <a16:creationId xmlns:a16="http://schemas.microsoft.com/office/drawing/2014/main" id="{C662E0FD-93F1-5E09-A19B-442725C1D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5" y="1981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10</a:t>
                </a:r>
              </a:p>
            </p:txBody>
          </p:sp>
          <p:sp>
            <p:nvSpPr>
              <p:cNvPr id="33849" name="Text Box 57">
                <a:extLst>
                  <a:ext uri="{FF2B5EF4-FFF2-40B4-BE49-F238E27FC236}">
                    <a16:creationId xmlns:a16="http://schemas.microsoft.com/office/drawing/2014/main" id="{83BD0638-5C4D-CC83-9310-B800F55D8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9" y="212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  <p:sp>
            <p:nvSpPr>
              <p:cNvPr id="33850" name="Text Box 58">
                <a:extLst>
                  <a:ext uri="{FF2B5EF4-FFF2-40B4-BE49-F238E27FC236}">
                    <a16:creationId xmlns:a16="http://schemas.microsoft.com/office/drawing/2014/main" id="{3654C05E-73A5-40CD-D80E-CF9B5D505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2" y="2257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  <p:sp>
            <p:nvSpPr>
              <p:cNvPr id="33851" name="Text Box 59">
                <a:extLst>
                  <a:ext uri="{FF2B5EF4-FFF2-40B4-BE49-F238E27FC236}">
                    <a16:creationId xmlns:a16="http://schemas.microsoft.com/office/drawing/2014/main" id="{7B8B8EBD-1FA0-8479-E5B7-390A7290B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2" y="254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2</a:t>
                </a:r>
              </a:p>
            </p:txBody>
          </p:sp>
          <p:sp>
            <p:nvSpPr>
              <p:cNvPr id="33852" name="Text Box 60">
                <a:extLst>
                  <a:ext uri="{FF2B5EF4-FFF2-40B4-BE49-F238E27FC236}">
                    <a16:creationId xmlns:a16="http://schemas.microsoft.com/office/drawing/2014/main" id="{0C094C3E-5577-04C7-0AC7-19198004A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8" y="223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0</a:t>
                </a:r>
              </a:p>
            </p:txBody>
          </p:sp>
          <p:sp>
            <p:nvSpPr>
              <p:cNvPr id="33853" name="Text Box 61">
                <a:extLst>
                  <a:ext uri="{FF2B5EF4-FFF2-40B4-BE49-F238E27FC236}">
                    <a16:creationId xmlns:a16="http://schemas.microsoft.com/office/drawing/2014/main" id="{3578BF9B-21DF-C8F5-45D0-D6FDDBEBD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" y="1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pt-BR" sz="2000"/>
                  <a:t>2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B5D61E0D-980A-4A83-9116-1C025C5C2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387481B4-091D-8AD3-23F8-1B77B74A9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465BB685-7F69-401D-8024-8395025B473C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31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5CE5575-32E0-FC77-E492-44C53221A83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901825"/>
            <a:ext cx="3573463" cy="3128963"/>
            <a:chOff x="528" y="1198"/>
            <a:chExt cx="2251" cy="1971"/>
          </a:xfrm>
        </p:grpSpPr>
        <p:sp>
          <p:nvSpPr>
            <p:cNvPr id="34820" name="Oval 4">
              <a:extLst>
                <a:ext uri="{FF2B5EF4-FFF2-40B4-BE49-F238E27FC236}">
                  <a16:creationId xmlns:a16="http://schemas.microsoft.com/office/drawing/2014/main" id="{E01DB83E-17B0-2C01-59CB-51B168AC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64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2/2</a:t>
              </a:r>
            </a:p>
          </p:txBody>
        </p:sp>
        <p:sp>
          <p:nvSpPr>
            <p:cNvPr id="34821" name="Oval 5">
              <a:extLst>
                <a:ext uri="{FF2B5EF4-FFF2-40B4-BE49-F238E27FC236}">
                  <a16:creationId xmlns:a16="http://schemas.microsoft.com/office/drawing/2014/main" id="{38DD300C-AA36-7A71-4DAA-73C2B76FA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655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2/-2</a:t>
              </a:r>
            </a:p>
          </p:txBody>
        </p:sp>
        <p:sp>
          <p:nvSpPr>
            <p:cNvPr id="34822" name="Oval 6">
              <a:extLst>
                <a:ext uri="{FF2B5EF4-FFF2-40B4-BE49-F238E27FC236}">
                  <a16:creationId xmlns:a16="http://schemas.microsoft.com/office/drawing/2014/main" id="{6DC50BE1-C939-1DAE-BE5D-D9D2489AD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2655"/>
              <a:ext cx="270" cy="260"/>
            </a:xfrm>
            <a:prstGeom prst="ellipse">
              <a:avLst/>
            </a:prstGeom>
            <a:solidFill>
              <a:srgbClr val="CCFF99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0/0</a:t>
              </a:r>
            </a:p>
          </p:txBody>
        </p:sp>
        <p:sp>
          <p:nvSpPr>
            <p:cNvPr id="34823" name="Oval 7">
              <a:extLst>
                <a:ext uri="{FF2B5EF4-FFF2-40B4-BE49-F238E27FC236}">
                  <a16:creationId xmlns:a16="http://schemas.microsoft.com/office/drawing/2014/main" id="{BD9CE851-7158-FFEA-381D-629157089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455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0/-1</a:t>
              </a:r>
            </a:p>
          </p:txBody>
        </p:sp>
        <p:sp>
          <p:nvSpPr>
            <p:cNvPr id="34824" name="Oval 8">
              <a:extLst>
                <a:ext uri="{FF2B5EF4-FFF2-40B4-BE49-F238E27FC236}">
                  <a16:creationId xmlns:a16="http://schemas.microsoft.com/office/drawing/2014/main" id="{477A43FA-40E0-5873-6041-2FD4749A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64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0/-5</a:t>
              </a:r>
            </a:p>
          </p:txBody>
        </p:sp>
        <p:sp>
          <p:nvSpPr>
            <p:cNvPr id="34825" name="Line 9">
              <a:extLst>
                <a:ext uri="{FF2B5EF4-FFF2-40B4-BE49-F238E27FC236}">
                  <a16:creationId xmlns:a16="http://schemas.microsoft.com/office/drawing/2014/main" id="{9FDEF1A2-9D5F-BE91-EA7A-0AD9B3EB0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2785"/>
              <a:ext cx="52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26" name="Line 10">
              <a:extLst>
                <a:ext uri="{FF2B5EF4-FFF2-40B4-BE49-F238E27FC236}">
                  <a16:creationId xmlns:a16="http://schemas.microsoft.com/office/drawing/2014/main" id="{BCDC70F9-77F0-5505-2095-C1026896D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2327"/>
              <a:ext cx="415" cy="355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27" name="Line 11">
              <a:extLst>
                <a:ext uri="{FF2B5EF4-FFF2-40B4-BE49-F238E27FC236}">
                  <a16:creationId xmlns:a16="http://schemas.microsoft.com/office/drawing/2014/main" id="{646420A9-7B6F-A4B9-3C5F-12669B8CA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0" y="2255"/>
              <a:ext cx="1166" cy="439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28" name="Line 12">
              <a:extLst>
                <a:ext uri="{FF2B5EF4-FFF2-40B4-BE49-F238E27FC236}">
                  <a16:creationId xmlns:a16="http://schemas.microsoft.com/office/drawing/2014/main" id="{3817DC07-EF22-13A4-5E07-3970322F4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2194"/>
              <a:ext cx="169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29" name="Line 13">
              <a:extLst>
                <a:ext uri="{FF2B5EF4-FFF2-40B4-BE49-F238E27FC236}">
                  <a16:creationId xmlns:a16="http://schemas.microsoft.com/office/drawing/2014/main" id="{0A863A71-7924-49C1-8812-800907ECF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9" y="2318"/>
              <a:ext cx="451" cy="376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0" name="Line 14">
              <a:extLst>
                <a:ext uri="{FF2B5EF4-FFF2-40B4-BE49-F238E27FC236}">
                  <a16:creationId xmlns:a16="http://schemas.microsoft.com/office/drawing/2014/main" id="{3BF022E5-59DD-063E-6481-0428F86B5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" y="1673"/>
              <a:ext cx="715" cy="4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1" name="Line 15">
              <a:extLst>
                <a:ext uri="{FF2B5EF4-FFF2-40B4-BE49-F238E27FC236}">
                  <a16:creationId xmlns:a16="http://schemas.microsoft.com/office/drawing/2014/main" id="{CF7A7EF8-B419-02F3-BA68-7E79DF4E5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8" y="1637"/>
              <a:ext cx="839" cy="457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2" name="Line 16">
              <a:extLst>
                <a:ext uri="{FF2B5EF4-FFF2-40B4-BE49-F238E27FC236}">
                  <a16:creationId xmlns:a16="http://schemas.microsoft.com/office/drawing/2014/main" id="{1D761D25-B67F-CA1C-1834-406358E79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3" y="1712"/>
              <a:ext cx="285" cy="94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3" name="Line 17">
              <a:extLst>
                <a:ext uri="{FF2B5EF4-FFF2-40B4-BE49-F238E27FC236}">
                  <a16:creationId xmlns:a16="http://schemas.microsoft.com/office/drawing/2014/main" id="{9D7C4064-82CD-0AFD-4BD9-F4B9DB46C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" y="1712"/>
              <a:ext cx="388" cy="95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4" name="Text Box 18">
              <a:extLst>
                <a:ext uri="{FF2B5EF4-FFF2-40B4-BE49-F238E27FC236}">
                  <a16:creationId xmlns:a16="http://schemas.microsoft.com/office/drawing/2014/main" id="{5E8DEBAD-A569-7ABC-B00C-D1B8F26C4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" y="182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34835" name="Text Box 19">
              <a:extLst>
                <a:ext uri="{FF2B5EF4-FFF2-40B4-BE49-F238E27FC236}">
                  <a16:creationId xmlns:a16="http://schemas.microsoft.com/office/drawing/2014/main" id="{845AFE21-C93E-3716-23CF-8B04A0006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1198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34836" name="Text Box 20">
              <a:extLst>
                <a:ext uri="{FF2B5EF4-FFF2-40B4-BE49-F238E27FC236}">
                  <a16:creationId xmlns:a16="http://schemas.microsoft.com/office/drawing/2014/main" id="{D1FD5B5D-F707-3180-EE41-669B7A6F4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182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0EACDE66-860C-21F8-18E6-3B703D8CA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287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3BCBADA7-0228-1A8C-12DD-B085F61CA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288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5</a:t>
              </a:r>
            </a:p>
          </p:txBody>
        </p:sp>
        <p:sp>
          <p:nvSpPr>
            <p:cNvPr id="34839" name="Text Box 23">
              <a:extLst>
                <a:ext uri="{FF2B5EF4-FFF2-40B4-BE49-F238E27FC236}">
                  <a16:creationId xmlns:a16="http://schemas.microsoft.com/office/drawing/2014/main" id="{FAC7B09F-6821-8044-D2AB-5A90C1088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8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0887DB2F-F2A6-F951-A351-AF2CB9CC7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" y="168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4841" name="Text Box 25">
              <a:extLst>
                <a:ext uri="{FF2B5EF4-FFF2-40B4-BE49-F238E27FC236}">
                  <a16:creationId xmlns:a16="http://schemas.microsoft.com/office/drawing/2014/main" id="{89E35831-0ECE-BB2E-EB3C-F07266964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" y="1984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13</a:t>
              </a:r>
            </a:p>
          </p:txBody>
        </p:sp>
        <p:sp>
          <p:nvSpPr>
            <p:cNvPr id="34842" name="Text Box 26">
              <a:extLst>
                <a:ext uri="{FF2B5EF4-FFF2-40B4-BE49-F238E27FC236}">
                  <a16:creationId xmlns:a16="http://schemas.microsoft.com/office/drawing/2014/main" id="{AF8AE165-85D8-B037-A947-60FB84D05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2190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10</a:t>
              </a:r>
            </a:p>
          </p:txBody>
        </p:sp>
        <p:sp>
          <p:nvSpPr>
            <p:cNvPr id="34843" name="Text Box 27">
              <a:extLst>
                <a:ext uri="{FF2B5EF4-FFF2-40B4-BE49-F238E27FC236}">
                  <a16:creationId xmlns:a16="http://schemas.microsoft.com/office/drawing/2014/main" id="{322918F4-000F-17F5-7E91-EBB0B15AF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23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4844" name="Text Box 28">
              <a:extLst>
                <a:ext uri="{FF2B5EF4-FFF2-40B4-BE49-F238E27FC236}">
                  <a16:creationId xmlns:a16="http://schemas.microsoft.com/office/drawing/2014/main" id="{394F0498-9F6D-7AA1-74EB-8647D2EA8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" y="246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4845" name="Text Box 29">
              <a:extLst>
                <a:ext uri="{FF2B5EF4-FFF2-40B4-BE49-F238E27FC236}">
                  <a16:creationId xmlns:a16="http://schemas.microsoft.com/office/drawing/2014/main" id="{E39EA498-949C-99D5-527E-AB7546EC7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9" y="275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34846" name="Text Box 30">
              <a:extLst>
                <a:ext uri="{FF2B5EF4-FFF2-40B4-BE49-F238E27FC236}">
                  <a16:creationId xmlns:a16="http://schemas.microsoft.com/office/drawing/2014/main" id="{620F9D7D-BC8F-42AA-8906-FCC66B871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" y="244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4847" name="Text Box 31">
              <a:extLst>
                <a:ext uri="{FF2B5EF4-FFF2-40B4-BE49-F238E27FC236}">
                  <a16:creationId xmlns:a16="http://schemas.microsoft.com/office/drawing/2014/main" id="{C3288D94-7B73-DCA1-852C-72C3AB433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" y="217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</p:grpSp>
      <p:grpSp>
        <p:nvGrpSpPr>
          <p:cNvPr id="34848" name="Group 32">
            <a:extLst>
              <a:ext uri="{FF2B5EF4-FFF2-40B4-BE49-F238E27FC236}">
                <a16:creationId xmlns:a16="http://schemas.microsoft.com/office/drawing/2014/main" id="{0995ACAD-C71C-DA1D-1C33-6AFA327A8D4F}"/>
              </a:ext>
            </a:extLst>
          </p:cNvPr>
          <p:cNvGrpSpPr>
            <a:grpSpLocks/>
          </p:cNvGrpSpPr>
          <p:nvPr/>
        </p:nvGrpSpPr>
        <p:grpSpPr bwMode="auto">
          <a:xfrm>
            <a:off x="5018088" y="1963738"/>
            <a:ext cx="3573462" cy="3128962"/>
            <a:chOff x="3161" y="1237"/>
            <a:chExt cx="2251" cy="1971"/>
          </a:xfrm>
        </p:grpSpPr>
        <p:sp>
          <p:nvSpPr>
            <p:cNvPr id="34849" name="Oval 33">
              <a:extLst>
                <a:ext uri="{FF2B5EF4-FFF2-40B4-BE49-F238E27FC236}">
                  <a16:creationId xmlns:a16="http://schemas.microsoft.com/office/drawing/2014/main" id="{37D4E9E3-3872-1EB4-1C47-85460588D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2103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4/8</a:t>
              </a:r>
            </a:p>
          </p:txBody>
        </p:sp>
        <p:sp>
          <p:nvSpPr>
            <p:cNvPr id="34850" name="Oval 34">
              <a:extLst>
                <a:ext uri="{FF2B5EF4-FFF2-40B4-BE49-F238E27FC236}">
                  <a16:creationId xmlns:a16="http://schemas.microsoft.com/office/drawing/2014/main" id="{21BDEB8D-9996-C770-B41C-4B9EB79C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694"/>
              <a:ext cx="270" cy="260"/>
            </a:xfrm>
            <a:prstGeom prst="ellipse">
              <a:avLst/>
            </a:prstGeom>
            <a:solidFill>
              <a:srgbClr val="CCFF99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0/0</a:t>
              </a:r>
            </a:p>
          </p:txBody>
        </p:sp>
        <p:sp>
          <p:nvSpPr>
            <p:cNvPr id="34851" name="Oval 35">
              <a:extLst>
                <a:ext uri="{FF2B5EF4-FFF2-40B4-BE49-F238E27FC236}">
                  <a16:creationId xmlns:a16="http://schemas.microsoft.com/office/drawing/2014/main" id="{0E409657-41E1-5BDF-EB8E-96B151868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2694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2/6</a:t>
              </a:r>
            </a:p>
          </p:txBody>
        </p:sp>
        <p:sp>
          <p:nvSpPr>
            <p:cNvPr id="34852" name="Oval 36">
              <a:extLst>
                <a:ext uri="{FF2B5EF4-FFF2-40B4-BE49-F238E27FC236}">
                  <a16:creationId xmlns:a16="http://schemas.microsoft.com/office/drawing/2014/main" id="{9F8D2BEF-AA59-2DC8-430C-9AD31D88D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494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2/5</a:t>
              </a:r>
            </a:p>
          </p:txBody>
        </p:sp>
        <p:sp>
          <p:nvSpPr>
            <p:cNvPr id="34853" name="Oval 37">
              <a:extLst>
                <a:ext uri="{FF2B5EF4-FFF2-40B4-BE49-F238E27FC236}">
                  <a16:creationId xmlns:a16="http://schemas.microsoft.com/office/drawing/2014/main" id="{F760F23F-E932-3578-ED47-C92467ADC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103"/>
              <a:ext cx="270" cy="260"/>
            </a:xfrm>
            <a:prstGeom prst="ellipse">
              <a:avLst/>
            </a:prstGeom>
            <a:solidFill>
              <a:srgbClr val="99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/>
                <a:t>2/1</a:t>
              </a:r>
            </a:p>
          </p:txBody>
        </p:sp>
        <p:sp>
          <p:nvSpPr>
            <p:cNvPr id="34854" name="Line 38">
              <a:extLst>
                <a:ext uri="{FF2B5EF4-FFF2-40B4-BE49-F238E27FC236}">
                  <a16:creationId xmlns:a16="http://schemas.microsoft.com/office/drawing/2014/main" id="{03031BC5-70BA-0E03-F887-4DA0CF37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8" y="2824"/>
              <a:ext cx="525" cy="0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55" name="Line 39">
              <a:extLst>
                <a:ext uri="{FF2B5EF4-FFF2-40B4-BE49-F238E27FC236}">
                  <a16:creationId xmlns:a16="http://schemas.microsoft.com/office/drawing/2014/main" id="{B6CABD14-28AF-A23A-3DBB-C44A5594F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2366"/>
              <a:ext cx="415" cy="35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56" name="Line 40">
              <a:extLst>
                <a:ext uri="{FF2B5EF4-FFF2-40B4-BE49-F238E27FC236}">
                  <a16:creationId xmlns:a16="http://schemas.microsoft.com/office/drawing/2014/main" id="{6C669F23-B8CF-5EFA-3525-9C6DAF0A3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3" y="2294"/>
              <a:ext cx="1166" cy="439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57" name="Line 41">
              <a:extLst>
                <a:ext uri="{FF2B5EF4-FFF2-40B4-BE49-F238E27FC236}">
                  <a16:creationId xmlns:a16="http://schemas.microsoft.com/office/drawing/2014/main" id="{101E27E0-7F99-7B59-203E-273E77207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4" y="2233"/>
              <a:ext cx="169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58" name="Line 42">
              <a:extLst>
                <a:ext uri="{FF2B5EF4-FFF2-40B4-BE49-F238E27FC236}">
                  <a16:creationId xmlns:a16="http://schemas.microsoft.com/office/drawing/2014/main" id="{09675569-EF67-01B4-102B-7CA4DB790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357"/>
              <a:ext cx="451" cy="376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59" name="Line 43">
              <a:extLst>
                <a:ext uri="{FF2B5EF4-FFF2-40B4-BE49-F238E27FC236}">
                  <a16:creationId xmlns:a16="http://schemas.microsoft.com/office/drawing/2014/main" id="{10573A38-370B-EBD0-1DFF-F1616BC0C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0" y="1712"/>
              <a:ext cx="715" cy="4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60" name="Line 44">
              <a:extLst>
                <a:ext uri="{FF2B5EF4-FFF2-40B4-BE49-F238E27FC236}">
                  <a16:creationId xmlns:a16="http://schemas.microsoft.com/office/drawing/2014/main" id="{090696FE-D466-AEF1-51A3-C79994FF9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1" y="1676"/>
              <a:ext cx="839" cy="457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61" name="Line 45">
              <a:extLst>
                <a:ext uri="{FF2B5EF4-FFF2-40B4-BE49-F238E27FC236}">
                  <a16:creationId xmlns:a16="http://schemas.microsoft.com/office/drawing/2014/main" id="{0C218B77-16D0-AB94-8909-EE1467872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6" y="1751"/>
              <a:ext cx="285" cy="94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62" name="Line 46">
              <a:extLst>
                <a:ext uri="{FF2B5EF4-FFF2-40B4-BE49-F238E27FC236}">
                  <a16:creationId xmlns:a16="http://schemas.microsoft.com/office/drawing/2014/main" id="{A349EDCD-4359-ACED-3CB6-0EBD587BC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" y="1751"/>
              <a:ext cx="388" cy="95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63" name="Text Box 47">
              <a:extLst>
                <a:ext uri="{FF2B5EF4-FFF2-40B4-BE49-F238E27FC236}">
                  <a16:creationId xmlns:a16="http://schemas.microsoft.com/office/drawing/2014/main" id="{2ED132FC-7ABA-4F8F-FADB-683A9604B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86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34864" name="Text Box 48">
              <a:extLst>
                <a:ext uri="{FF2B5EF4-FFF2-40B4-BE49-F238E27FC236}">
                  <a16:creationId xmlns:a16="http://schemas.microsoft.com/office/drawing/2014/main" id="{C246ECB6-8AA2-58F0-E22E-DEE7F3DAC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" y="1237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34865" name="Text Box 49">
              <a:extLst>
                <a:ext uri="{FF2B5EF4-FFF2-40B4-BE49-F238E27FC236}">
                  <a16:creationId xmlns:a16="http://schemas.microsoft.com/office/drawing/2014/main" id="{8ECE7B67-634B-8A01-3996-21195B7F5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" y="1865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34866" name="Text Box 50">
              <a:extLst>
                <a:ext uri="{FF2B5EF4-FFF2-40B4-BE49-F238E27FC236}">
                  <a16:creationId xmlns:a16="http://schemas.microsoft.com/office/drawing/2014/main" id="{23FB0CF2-ED37-6F59-CE25-FF03358E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91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34867" name="Text Box 51">
              <a:extLst>
                <a:ext uri="{FF2B5EF4-FFF2-40B4-BE49-F238E27FC236}">
                  <a16:creationId xmlns:a16="http://schemas.microsoft.com/office/drawing/2014/main" id="{52576DD0-DB19-C472-6670-A5B96387E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" y="291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CC0000"/>
                  </a:solidFill>
                </a:rPr>
                <a:t>5</a:t>
              </a:r>
            </a:p>
          </p:txBody>
        </p:sp>
        <p:sp>
          <p:nvSpPr>
            <p:cNvPr id="34868" name="Text Box 52">
              <a:extLst>
                <a:ext uri="{FF2B5EF4-FFF2-40B4-BE49-F238E27FC236}">
                  <a16:creationId xmlns:a16="http://schemas.microsoft.com/office/drawing/2014/main" id="{997E28C9-5494-8C54-5F3B-8B600C715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172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4</a:t>
              </a:r>
            </a:p>
          </p:txBody>
        </p:sp>
        <p:sp>
          <p:nvSpPr>
            <p:cNvPr id="34869" name="Text Box 53">
              <a:extLst>
                <a:ext uri="{FF2B5EF4-FFF2-40B4-BE49-F238E27FC236}">
                  <a16:creationId xmlns:a16="http://schemas.microsoft.com/office/drawing/2014/main" id="{AAE915E1-4E4B-4EA3-B9D3-B46242C1E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" y="172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4870" name="Text Box 54">
              <a:extLst>
                <a:ext uri="{FF2B5EF4-FFF2-40B4-BE49-F238E27FC236}">
                  <a16:creationId xmlns:a16="http://schemas.microsoft.com/office/drawing/2014/main" id="{E75CA7EC-8C7A-7867-EDC9-A53B8C11E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023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13</a:t>
              </a:r>
            </a:p>
          </p:txBody>
        </p:sp>
        <p:sp>
          <p:nvSpPr>
            <p:cNvPr id="34871" name="Text Box 55">
              <a:extLst>
                <a:ext uri="{FF2B5EF4-FFF2-40B4-BE49-F238E27FC236}">
                  <a16:creationId xmlns:a16="http://schemas.microsoft.com/office/drawing/2014/main" id="{24D4A090-5261-7B5E-49E1-BC9FAA67F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2229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10</a:t>
              </a:r>
            </a:p>
          </p:txBody>
        </p:sp>
        <p:sp>
          <p:nvSpPr>
            <p:cNvPr id="34872" name="Text Box 56">
              <a:extLst>
                <a:ext uri="{FF2B5EF4-FFF2-40B4-BE49-F238E27FC236}">
                  <a16:creationId xmlns:a16="http://schemas.microsoft.com/office/drawing/2014/main" id="{D1AC02DD-0CF0-8F67-1AFA-8B8F5C8C9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36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4873" name="Text Box 57">
              <a:extLst>
                <a:ext uri="{FF2B5EF4-FFF2-40B4-BE49-F238E27FC236}">
                  <a16:creationId xmlns:a16="http://schemas.microsoft.com/office/drawing/2014/main" id="{C66BBA74-962D-DD40-7062-027A41475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2" y="2505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4874" name="Text Box 58">
              <a:extLst>
                <a:ext uri="{FF2B5EF4-FFF2-40B4-BE49-F238E27FC236}">
                  <a16:creationId xmlns:a16="http://schemas.microsoft.com/office/drawing/2014/main" id="{6CA20390-A987-F2BC-A754-C4D4EC9C2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27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  <p:sp>
          <p:nvSpPr>
            <p:cNvPr id="34875" name="Text Box 59">
              <a:extLst>
                <a:ext uri="{FF2B5EF4-FFF2-40B4-BE49-F238E27FC236}">
                  <a16:creationId xmlns:a16="http://schemas.microsoft.com/office/drawing/2014/main" id="{0ACE8E06-2803-D3DB-1597-EF942C0EA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248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</a:t>
              </a:r>
            </a:p>
          </p:txBody>
        </p:sp>
        <p:sp>
          <p:nvSpPr>
            <p:cNvPr id="34876" name="Text Box 60">
              <a:extLst>
                <a:ext uri="{FF2B5EF4-FFF2-40B4-BE49-F238E27FC236}">
                  <a16:creationId xmlns:a16="http://schemas.microsoft.com/office/drawing/2014/main" id="{5FEDCEDC-E4D2-0DAB-E2B9-F4ABE6E04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221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8E140427-FF23-D342-7DF6-9D0616491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812A54D2-94DB-7B9C-2794-A44B42F7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pt-BR" sz="3000">
                <a:latin typeface="Calibri" panose="020F0502020204030204" pitchFamily="34" charset="0"/>
              </a:rPr>
              <a:t>Dynamic-programming algorithm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US" altLang="pt-BR" sz="2600">
                <a:latin typeface="Calibri" panose="020F0502020204030204" pitchFamily="34" charset="0"/>
              </a:rPr>
              <a:t>O(V</a:t>
            </a:r>
            <a:r>
              <a:rPr lang="en-US" altLang="pt-BR" sz="2600" baseline="30000">
                <a:latin typeface="Calibri" panose="020F0502020204030204" pitchFamily="34" charset="0"/>
              </a:rPr>
              <a:t>4</a:t>
            </a:r>
            <a:r>
              <a:rPr lang="en-US" altLang="pt-BR" sz="2600">
                <a:latin typeface="Calibri" panose="020F0502020204030204" pitchFamily="34" charset="0"/>
              </a:rPr>
              <a:t> )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pt-BR" sz="3000">
                <a:latin typeface="Calibri" panose="020F0502020204030204" pitchFamily="34" charset="0"/>
              </a:rPr>
              <a:t>Connection to matrix-multiplication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US" altLang="pt-BR" sz="2600">
                <a:latin typeface="Calibri" panose="020F0502020204030204" pitchFamily="34" charset="0"/>
              </a:rPr>
              <a:t>Improved version (repeated squaring) : O(V</a:t>
            </a:r>
            <a:r>
              <a:rPr lang="en-US" altLang="pt-BR" sz="2600" baseline="30000">
                <a:latin typeface="Calibri" panose="020F0502020204030204" pitchFamily="34" charset="0"/>
              </a:rPr>
              <a:t>3</a:t>
            </a:r>
            <a:r>
              <a:rPr lang="en-US" altLang="pt-BR" sz="2600">
                <a:latin typeface="Calibri" panose="020F0502020204030204" pitchFamily="34" charset="0"/>
              </a:rPr>
              <a:t> log V )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lang="en-US" altLang="pt-BR" sz="2600">
                <a:latin typeface="Calibri" panose="020F0502020204030204" pitchFamily="34" charset="0"/>
              </a:rPr>
              <a:t>Floyd-Warshall: O(V</a:t>
            </a:r>
            <a:r>
              <a:rPr lang="en-US" altLang="pt-BR" sz="2600" baseline="30000">
                <a:latin typeface="Calibri" panose="020F0502020204030204" pitchFamily="34" charset="0"/>
              </a:rPr>
              <a:t>3</a:t>
            </a:r>
            <a:r>
              <a:rPr lang="en-US" altLang="pt-BR" sz="2600">
                <a:latin typeface="Calibri" panose="020F0502020204030204" pitchFamily="34" charset="0"/>
              </a:rPr>
              <a:t>) and  very simple to implement;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pt-BR" sz="3000">
                <a:latin typeface="Calibri" panose="020F0502020204030204" pitchFamily="34" charset="0"/>
              </a:rPr>
              <a:t>Johnson’s algorithm: O(V</a:t>
            </a:r>
            <a:r>
              <a:rPr lang="en-US" altLang="pt-BR" sz="3000" baseline="30000">
                <a:latin typeface="Calibri" panose="020F0502020204030204" pitchFamily="34" charset="0"/>
              </a:rPr>
              <a:t>2 </a:t>
            </a:r>
            <a:r>
              <a:rPr lang="en-US" altLang="pt-BR" sz="3000">
                <a:latin typeface="Calibri" panose="020F0502020204030204" pitchFamily="34" charset="0"/>
              </a:rPr>
              <a:t>lg V + VE)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US" altLang="pt-BR" sz="2600">
                <a:latin typeface="Calibri" panose="020F0502020204030204" pitchFamily="34" charset="0"/>
              </a:rPr>
              <a:t>Runs Bellman Ford (detects negative cycles)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US" altLang="pt-BR" sz="2600">
                <a:latin typeface="Calibri" panose="020F0502020204030204" pitchFamily="34" charset="0"/>
              </a:rPr>
              <a:t>Reweighting: modify graph to make all edge-weights non-negative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US" altLang="pt-BR" sz="2600">
                <a:latin typeface="Calibri" panose="020F0502020204030204" pitchFamily="34" charset="0"/>
              </a:rPr>
              <a:t>run Dijkstra’s algorithm |V | times</a:t>
            </a:r>
            <a:br>
              <a:rPr lang="en-US" altLang="pt-BR" sz="2600">
                <a:latin typeface="Calibri" panose="020F0502020204030204" pitchFamily="34" charset="0"/>
              </a:rPr>
            </a:br>
            <a:endParaRPr lang="en-US" altLang="pt-BR" sz="2600">
              <a:latin typeface="Calibri" panose="020F0502020204030204" pitchFamily="34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E372B326-7D05-BAFF-5E43-9974CF64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61FBAD9A-3F09-45F2-A7C9-EEC08A38D21A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32</a:t>
            </a:fld>
            <a:endParaRPr lang="en-US" altLang="pt-BR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74E140EF-4C37-0F20-254E-03F424CB2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All-Pairs Shortest Paths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716C8FA1-8EFE-4A1E-F9B9-49C47A81F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314DAC10-1E6D-4FBF-B85A-3612A27B6A67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8124390B-0599-38C3-6F0B-DB29F4123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1630363"/>
            <a:ext cx="7656513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u="sng">
                <a:solidFill>
                  <a:srgbClr val="CC0000"/>
                </a:solidFill>
              </a:rPr>
              <a:t>One Approach:</a:t>
            </a:r>
            <a:r>
              <a:rPr lang="en-US" altLang="pt-BR"/>
              <a:t> Run single-source SP algorithm |V| times.</a:t>
            </a:r>
          </a:p>
          <a:p>
            <a:pPr>
              <a:buClrTx/>
              <a:buFontTx/>
              <a:buNone/>
            </a:pPr>
            <a:endParaRPr lang="en-US" altLang="pt-BR" sz="1200"/>
          </a:p>
          <a:p>
            <a:pPr>
              <a:buClrTx/>
              <a:buFontTx/>
              <a:buNone/>
            </a:pPr>
            <a:endParaRPr lang="en-US" altLang="pt-BR" sz="1200"/>
          </a:p>
          <a:p>
            <a:pPr>
              <a:buClrTx/>
              <a:buFontTx/>
              <a:buNone/>
            </a:pPr>
            <a:r>
              <a:rPr lang="en-US" altLang="pt-BR" b="1" u="sng">
                <a:solidFill>
                  <a:srgbClr val="CC0000"/>
                </a:solidFill>
              </a:rPr>
              <a:t>Nonnegative Edges:</a:t>
            </a:r>
            <a:r>
              <a:rPr lang="en-US" altLang="pt-BR"/>
              <a:t>  Use Dijkstra.</a:t>
            </a:r>
          </a:p>
          <a:p>
            <a:pPr>
              <a:buClrTx/>
              <a:buFontTx/>
              <a:buNone/>
            </a:pPr>
            <a:r>
              <a:rPr lang="en-US" altLang="pt-BR"/>
              <a:t>  Time complexity:</a:t>
            </a:r>
          </a:p>
          <a:p>
            <a:pPr lvl="1" indent="0">
              <a:buClrTx/>
              <a:buFontTx/>
              <a:buNone/>
            </a:pPr>
            <a:r>
              <a:rPr lang="en-US" altLang="pt-BR" sz="2000"/>
              <a:t>O(V</a:t>
            </a:r>
            <a:r>
              <a:rPr lang="en-US" altLang="pt-BR" sz="2000" baseline="30000"/>
              <a:t>3</a:t>
            </a:r>
            <a:r>
              <a:rPr lang="en-US" altLang="pt-BR" sz="2000"/>
              <a:t>) with linear array</a:t>
            </a:r>
          </a:p>
          <a:p>
            <a:pPr lvl="1" indent="0">
              <a:buClrTx/>
              <a:buFontTx/>
              <a:buNone/>
            </a:pPr>
            <a:r>
              <a:rPr lang="en-US" altLang="pt-BR" sz="2000"/>
              <a:t>O(VElg V) with binary heap</a:t>
            </a:r>
          </a:p>
          <a:p>
            <a:pPr lvl="1" indent="0">
              <a:buClrTx/>
              <a:buFontTx/>
              <a:buNone/>
            </a:pPr>
            <a:r>
              <a:rPr lang="en-US" altLang="pt-BR" sz="2000"/>
              <a:t>O(V</a:t>
            </a:r>
            <a:r>
              <a:rPr lang="en-US" altLang="pt-BR" sz="2000" baseline="30000"/>
              <a:t>2</a:t>
            </a:r>
            <a:r>
              <a:rPr lang="en-US" altLang="pt-BR" sz="2000"/>
              <a:t>lg V + VE) with Fibonacci heap</a:t>
            </a:r>
          </a:p>
          <a:p>
            <a:pPr>
              <a:buClrTx/>
              <a:buFontTx/>
              <a:buNone/>
            </a:pPr>
            <a:endParaRPr lang="en-US" altLang="pt-BR" sz="900" b="1" u="sng">
              <a:solidFill>
                <a:srgbClr val="CC0000"/>
              </a:solidFill>
            </a:endParaRPr>
          </a:p>
          <a:p>
            <a:pPr>
              <a:buClrTx/>
              <a:buFontTx/>
              <a:buNone/>
            </a:pPr>
            <a:endParaRPr lang="en-US" altLang="pt-BR" b="1" u="sng">
              <a:solidFill>
                <a:srgbClr val="CC0000"/>
              </a:solidFill>
            </a:endParaRPr>
          </a:p>
          <a:p>
            <a:pPr>
              <a:buClrTx/>
              <a:buFontTx/>
              <a:buNone/>
            </a:pPr>
            <a:r>
              <a:rPr lang="en-US" altLang="pt-BR" b="1" u="sng">
                <a:solidFill>
                  <a:srgbClr val="CC0000"/>
                </a:solidFill>
              </a:rPr>
              <a:t>Three algorithms in this chapter: </a:t>
            </a:r>
            <a:r>
              <a:rPr lang="en-US" altLang="pt-BR" b="1"/>
              <a:t>Dynamic Programming</a:t>
            </a:r>
          </a:p>
          <a:p>
            <a:pPr lvl="1" indent="0">
              <a:buClrTx/>
              <a:buFontTx/>
              <a:buNone/>
            </a:pPr>
            <a:r>
              <a:rPr lang="ja-JP" altLang="pt-BR" sz="2000">
                <a:latin typeface="Arial" panose="020B0604020202020204" pitchFamily="34" charset="0"/>
              </a:rPr>
              <a:t>“</a:t>
            </a:r>
            <a:r>
              <a:rPr lang="en-US" altLang="pt-BR" sz="2000"/>
              <a:t>Repeated Squaring</a:t>
            </a:r>
            <a:r>
              <a:rPr lang="ja-JP" altLang="pt-BR" sz="2000">
                <a:latin typeface="Arial" panose="020B0604020202020204" pitchFamily="34" charset="0"/>
              </a:rPr>
              <a:t>”</a:t>
            </a:r>
            <a:r>
              <a:rPr lang="en-US" altLang="pt-BR" sz="2000"/>
              <a:t>: O(V</a:t>
            </a:r>
            <a:r>
              <a:rPr lang="en-US" altLang="pt-BR" sz="2000" baseline="30000"/>
              <a:t>3</a:t>
            </a:r>
            <a:r>
              <a:rPr lang="en-US" altLang="pt-BR" sz="2000"/>
              <a:t>lg V) </a:t>
            </a:r>
          </a:p>
          <a:p>
            <a:pPr lvl="1" indent="0">
              <a:buClrTx/>
              <a:buFontTx/>
              <a:buNone/>
            </a:pPr>
            <a:r>
              <a:rPr lang="en-US" altLang="pt-BR" sz="2000"/>
              <a:t>Floyd-Warshall: O(V</a:t>
            </a:r>
            <a:r>
              <a:rPr lang="en-US" altLang="pt-BR" sz="2000" baseline="30000"/>
              <a:t>3</a:t>
            </a:r>
            <a:r>
              <a:rPr lang="en-US" altLang="pt-BR" sz="2000"/>
              <a:t>)</a:t>
            </a:r>
          </a:p>
          <a:p>
            <a:pPr lvl="1" indent="0">
              <a:buClrTx/>
              <a:buFontTx/>
              <a:buNone/>
            </a:pPr>
            <a:r>
              <a:rPr lang="en-US" altLang="pt-BR" sz="2000"/>
              <a:t>Johnson</a:t>
            </a:r>
            <a:r>
              <a:rPr lang="ja-JP" altLang="pt-BR" sz="2000">
                <a:latin typeface="Arial" panose="020B0604020202020204" pitchFamily="34" charset="0"/>
              </a:rPr>
              <a:t>’</a:t>
            </a:r>
            <a:r>
              <a:rPr lang="en-US" altLang="pt-BR" sz="2000"/>
              <a:t>s: O(V</a:t>
            </a:r>
            <a:r>
              <a:rPr lang="en-US" altLang="pt-BR" sz="2000" baseline="30000"/>
              <a:t>2</a:t>
            </a:r>
            <a:r>
              <a:rPr lang="en-US" altLang="pt-BR" sz="2000"/>
              <a:t>lg V + VE)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CE2A9037-1CCB-DE03-6850-9B1029A2B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88" y="2352675"/>
            <a:ext cx="47625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u="sng">
                <a:solidFill>
                  <a:srgbClr val="CC0000"/>
                </a:solidFill>
              </a:rPr>
              <a:t>Negative Edges:</a:t>
            </a:r>
            <a:r>
              <a:rPr lang="en-US" altLang="pt-BR"/>
              <a:t> Use Bellman-Ford. </a:t>
            </a:r>
          </a:p>
          <a:p>
            <a:pPr>
              <a:buClrTx/>
              <a:buFontTx/>
              <a:buNone/>
            </a:pPr>
            <a:r>
              <a:rPr lang="en-US" altLang="pt-BR"/>
              <a:t>  Time Complexity:</a:t>
            </a:r>
          </a:p>
          <a:p>
            <a:pPr lvl="1" indent="0">
              <a:buClrTx/>
              <a:buFontTx/>
              <a:buNone/>
            </a:pPr>
            <a:r>
              <a:rPr lang="en-US" altLang="pt-BR" sz="2000"/>
              <a:t>O(V</a:t>
            </a:r>
            <a:r>
              <a:rPr lang="en-US" altLang="pt-BR" sz="2000" baseline="30000"/>
              <a:t>2</a:t>
            </a:r>
            <a:r>
              <a:rPr lang="en-US" altLang="pt-BR" sz="2000"/>
              <a:t>E) = O(V</a:t>
            </a:r>
            <a:r>
              <a:rPr lang="en-US" altLang="pt-BR" sz="2000" baseline="30000"/>
              <a:t>4</a:t>
            </a:r>
            <a:r>
              <a:rPr lang="en-US" altLang="pt-BR" sz="2000"/>
              <a:t>) for dense graphs</a:t>
            </a:r>
          </a:p>
          <a:p>
            <a:pPr lvl="1" indent="0">
              <a:buClrTx/>
              <a:buFontTx/>
              <a:buNone/>
            </a:pPr>
            <a:r>
              <a:rPr lang="en-US" altLang="pt-BR" sz="2000"/>
              <a:t>  </a:t>
            </a:r>
            <a:r>
              <a:rPr lang="en-US" altLang="pt-BR" sz="2000">
                <a:solidFill>
                  <a:srgbClr val="FF0000"/>
                </a:solidFill>
              </a:rPr>
              <a:t>Here we can improve!</a:t>
            </a:r>
          </a:p>
          <a:p>
            <a:pPr>
              <a:buClrTx/>
              <a:buFontTx/>
              <a:buNone/>
            </a:pPr>
            <a:endParaRPr lang="en-US" altLang="pt-BR" sz="1200"/>
          </a:p>
          <a:p>
            <a:pPr>
              <a:buClrTx/>
              <a:buFontTx/>
              <a:buNone/>
            </a:pPr>
            <a:endParaRPr lang="en-US" altLang="pt-BR" sz="1200"/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EE0908FA-7EBA-8FA5-433E-D06F1B6F7964}"/>
              </a:ext>
            </a:extLst>
          </p:cNvPr>
          <p:cNvSpPr>
            <a:spLocks/>
          </p:cNvSpPr>
          <p:nvPr/>
        </p:nvSpPr>
        <p:spPr bwMode="auto">
          <a:xfrm>
            <a:off x="4706938" y="5002213"/>
            <a:ext cx="346075" cy="822325"/>
          </a:xfrm>
          <a:prstGeom prst="rightBrace">
            <a:avLst>
              <a:gd name="adj1" fmla="val 19801"/>
              <a:gd name="adj2" fmla="val 50000"/>
            </a:avLst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E2844431-371D-D5DF-7F0D-92DB37A19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4992688"/>
            <a:ext cx="31051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1F497D"/>
                </a:solidFill>
              </a:rPr>
              <a:t>negative edges allowed,</a:t>
            </a:r>
          </a:p>
          <a:p>
            <a:pPr>
              <a:buClrTx/>
              <a:buFontTx/>
              <a:buNone/>
            </a:pPr>
            <a:r>
              <a:rPr lang="en-US" altLang="pt-BR">
                <a:solidFill>
                  <a:srgbClr val="1F497D"/>
                </a:solidFill>
              </a:rPr>
              <a:t>but no negative cycles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34EF6B52-89B2-1571-6A0A-A899FF173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68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ja-JP" altLang="pt-BR" sz="4400">
                <a:latin typeface="Arial" panose="020B0604020202020204" pitchFamily="34" charset="0"/>
              </a:rPr>
              <a:t>“</a:t>
            </a:r>
            <a:r>
              <a:rPr lang="en-US" altLang="pt-BR" sz="4400">
                <a:latin typeface="Calibri" panose="020F0502020204030204" pitchFamily="34" charset="0"/>
              </a:rPr>
              <a:t>Repeated Squaring</a:t>
            </a:r>
            <a:r>
              <a:rPr lang="ja-JP" altLang="pt-BR" sz="4400">
                <a:latin typeface="Arial" panose="020B0604020202020204" pitchFamily="34" charset="0"/>
              </a:rPr>
              <a:t>”</a:t>
            </a:r>
            <a:r>
              <a:rPr lang="en-US" altLang="pt-BR" sz="4400">
                <a:latin typeface="Calibri" panose="020F0502020204030204" pitchFamily="34" charset="0"/>
              </a:rPr>
              <a:t> Algorithm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12BF4CCB-1F5F-5383-591A-76A4925DC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D08F4275-D26E-4481-8163-8BD7EB9E6058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386FDDC1-77C1-20B1-0F80-1F97C175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089025"/>
            <a:ext cx="8129588" cy="569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9144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A </a:t>
            </a:r>
            <a:r>
              <a:rPr lang="en-US" altLang="pt-BR">
                <a:solidFill>
                  <a:srgbClr val="CC0000"/>
                </a:solidFill>
              </a:rPr>
              <a:t>dynamic-programming</a:t>
            </a:r>
            <a:r>
              <a:rPr lang="en-US" altLang="pt-BR"/>
              <a:t> algorithm.</a:t>
            </a:r>
          </a:p>
          <a:p>
            <a:pPr>
              <a:buClrTx/>
              <a:buFontTx/>
              <a:buNone/>
            </a:pPr>
            <a:endParaRPr lang="en-US" altLang="pt-BR" sz="1200"/>
          </a:p>
          <a:p>
            <a:pPr>
              <a:buClrTx/>
              <a:buFontTx/>
              <a:buNone/>
            </a:pPr>
            <a:r>
              <a:rPr lang="en-US" altLang="pt-BR"/>
              <a:t>Assume input graph is given by an adjacency matrix.</a:t>
            </a:r>
          </a:p>
          <a:p>
            <a:pPr lvl="2" indent="0">
              <a:buClrTx/>
              <a:buFontTx/>
              <a:buNone/>
            </a:pPr>
            <a:r>
              <a:rPr lang="en-US" altLang="pt-BR">
                <a:solidFill>
                  <a:srgbClr val="1F497D"/>
                </a:solidFill>
              </a:rPr>
              <a:t>W = (w</a:t>
            </a:r>
            <a:r>
              <a:rPr lang="en-US" altLang="pt-BR" baseline="-25000">
                <a:solidFill>
                  <a:srgbClr val="1F497D"/>
                </a:solidFill>
              </a:rPr>
              <a:t>ij</a:t>
            </a:r>
            <a:r>
              <a:rPr lang="en-US" altLang="pt-BR">
                <a:solidFill>
                  <a:srgbClr val="1F497D"/>
                </a:solidFill>
              </a:rPr>
              <a:t>)</a:t>
            </a:r>
          </a:p>
          <a:p>
            <a:pPr>
              <a:buClrTx/>
              <a:buFontTx/>
              <a:buNone/>
            </a:pPr>
            <a:endParaRPr lang="en-US" altLang="pt-BR" sz="1200"/>
          </a:p>
          <a:p>
            <a:pPr>
              <a:buClrTx/>
              <a:buFontTx/>
              <a:buNone/>
            </a:pPr>
            <a:r>
              <a:rPr lang="en-US" altLang="pt-BR"/>
              <a:t>Let </a:t>
            </a:r>
            <a:r>
              <a:rPr lang="en-US" altLang="pt-BR">
                <a:solidFill>
                  <a:srgbClr val="1F497D"/>
                </a:solidFill>
              </a:rPr>
              <a:t>d</a:t>
            </a:r>
            <a:r>
              <a:rPr lang="en-US" altLang="pt-BR" baseline="-25000">
                <a:solidFill>
                  <a:srgbClr val="1F497D"/>
                </a:solidFill>
              </a:rPr>
              <a:t>ij</a:t>
            </a:r>
            <a:r>
              <a:rPr lang="en-US" altLang="pt-BR" baseline="30000">
                <a:solidFill>
                  <a:srgbClr val="1F497D"/>
                </a:solidFill>
              </a:rPr>
              <a:t>(m)</a:t>
            </a:r>
            <a:r>
              <a:rPr lang="en-US" altLang="pt-BR" baseline="30000"/>
              <a:t> </a:t>
            </a:r>
            <a:r>
              <a:rPr lang="en-US" altLang="pt-BR"/>
              <a:t> = minimum weight of any path from vertex i to vertex j,</a:t>
            </a:r>
          </a:p>
          <a:p>
            <a:pPr>
              <a:buClrTx/>
              <a:buFontTx/>
              <a:buNone/>
            </a:pPr>
            <a:r>
              <a:rPr lang="en-US" altLang="pt-BR"/>
              <a:t>                  containing at most </a:t>
            </a:r>
            <a:r>
              <a:rPr lang="en-US" altLang="pt-BR" b="1"/>
              <a:t>m</a:t>
            </a:r>
            <a:r>
              <a:rPr lang="en-US" altLang="pt-BR"/>
              <a:t> edges.</a:t>
            </a:r>
          </a:p>
          <a:p>
            <a:pPr>
              <a:buClrTx/>
              <a:buFontTx/>
              <a:buNone/>
            </a:pPr>
            <a:endParaRPr lang="en-US" altLang="pt-BR"/>
          </a:p>
          <a:p>
            <a:pPr>
              <a:buClrTx/>
              <a:buFontTx/>
              <a:buNone/>
            </a:pPr>
            <a:r>
              <a:rPr lang="en-US" altLang="pt-BR"/>
              <a:t>d</a:t>
            </a:r>
            <a:r>
              <a:rPr lang="en-US" altLang="pt-BR" baseline="-25000"/>
              <a:t>ij</a:t>
            </a:r>
            <a:r>
              <a:rPr lang="en-US" altLang="pt-BR" baseline="30000"/>
              <a:t>(0)</a:t>
            </a:r>
            <a:r>
              <a:rPr lang="en-US" altLang="pt-BR"/>
              <a:t> =</a:t>
            </a:r>
          </a:p>
          <a:p>
            <a:pPr>
              <a:buClrTx/>
              <a:buFontTx/>
              <a:buNone/>
            </a:pPr>
            <a:endParaRPr lang="en-US" altLang="pt-BR"/>
          </a:p>
          <a:p>
            <a:pPr>
              <a:buClrTx/>
              <a:buFontTx/>
              <a:buNone/>
            </a:pPr>
            <a:endParaRPr lang="en-US" altLang="pt-BR" sz="1200"/>
          </a:p>
          <a:p>
            <a:pPr>
              <a:buClrTx/>
              <a:buFontTx/>
              <a:buNone/>
            </a:pPr>
            <a:r>
              <a:rPr lang="en-US" altLang="pt-BR"/>
              <a:t>d</a:t>
            </a:r>
            <a:r>
              <a:rPr lang="en-US" altLang="pt-BR" baseline="-25000"/>
              <a:t>ij</a:t>
            </a:r>
            <a:r>
              <a:rPr lang="en-US" altLang="pt-BR" baseline="30000"/>
              <a:t>(m)</a:t>
            </a:r>
            <a:r>
              <a:rPr lang="en-US" altLang="pt-BR"/>
              <a:t> = min(d</a:t>
            </a:r>
            <a:r>
              <a:rPr lang="en-US" altLang="pt-BR" baseline="-25000"/>
              <a:t>ij</a:t>
            </a:r>
            <a:r>
              <a:rPr lang="en-US" altLang="pt-BR" baseline="30000"/>
              <a:t>(m-1)</a:t>
            </a:r>
            <a:r>
              <a:rPr lang="en-US" altLang="pt-BR"/>
              <a:t>, min{d</a:t>
            </a:r>
            <a:r>
              <a:rPr lang="en-US" altLang="pt-BR" baseline="-25000"/>
              <a:t>ik</a:t>
            </a:r>
            <a:r>
              <a:rPr lang="en-US" altLang="pt-BR" baseline="30000"/>
              <a:t>(m-1)</a:t>
            </a:r>
            <a:r>
              <a:rPr lang="en-US" altLang="pt-BR"/>
              <a:t> + w</a:t>
            </a:r>
            <a:r>
              <a:rPr lang="en-US" altLang="pt-BR" baseline="-25000"/>
              <a:t>kj</a:t>
            </a:r>
            <a:r>
              <a:rPr lang="en-US" altLang="pt-BR"/>
              <a:t>})</a:t>
            </a:r>
          </a:p>
          <a:p>
            <a:pPr>
              <a:buClrTx/>
              <a:buFontTx/>
              <a:buNone/>
            </a:pPr>
            <a:r>
              <a:rPr lang="en-US" altLang="pt-BR"/>
              <a:t>        = min</a:t>
            </a:r>
            <a:r>
              <a:rPr lang="en-US" altLang="pt-BR" baseline="-25000"/>
              <a:t>1 </a:t>
            </a:r>
            <a:r>
              <a:rPr lang="en-US" altLang="pt-BR" baseline="-25000">
                <a:latin typeface="Symbol" panose="05050102010706020507" pitchFamily="18" charset="2"/>
              </a:rPr>
              <a:t></a:t>
            </a:r>
            <a:r>
              <a:rPr lang="en-US" altLang="pt-BR" baseline="-25000"/>
              <a:t> k </a:t>
            </a:r>
            <a:r>
              <a:rPr lang="en-US" altLang="pt-BR" baseline="-25000">
                <a:latin typeface="Symbol" panose="05050102010706020507" pitchFamily="18" charset="2"/>
              </a:rPr>
              <a:t></a:t>
            </a:r>
            <a:r>
              <a:rPr lang="en-US" altLang="pt-BR" baseline="-25000"/>
              <a:t> n</a:t>
            </a:r>
            <a:r>
              <a:rPr lang="en-US" altLang="pt-BR"/>
              <a:t>{d</a:t>
            </a:r>
            <a:r>
              <a:rPr lang="en-US" altLang="pt-BR" baseline="-25000"/>
              <a:t>ik</a:t>
            </a:r>
            <a:r>
              <a:rPr lang="en-US" altLang="pt-BR" baseline="30000"/>
              <a:t>(m-1)</a:t>
            </a:r>
            <a:r>
              <a:rPr lang="en-US" altLang="pt-BR"/>
              <a:t> + w</a:t>
            </a:r>
            <a:r>
              <a:rPr lang="en-US" altLang="pt-BR" baseline="-25000"/>
              <a:t>kj</a:t>
            </a:r>
            <a:r>
              <a:rPr lang="en-US" altLang="pt-BR"/>
              <a:t>}, since w</a:t>
            </a:r>
            <a:r>
              <a:rPr lang="en-US" altLang="pt-BR" baseline="-25000"/>
              <a:t>jj </a:t>
            </a:r>
            <a:r>
              <a:rPr lang="en-US" altLang="pt-BR"/>
              <a:t>= 0.</a:t>
            </a:r>
          </a:p>
          <a:p>
            <a:pPr>
              <a:buClrTx/>
              <a:buFontTx/>
              <a:buNone/>
            </a:pPr>
            <a:endParaRPr lang="en-US" altLang="pt-BR"/>
          </a:p>
          <a:p>
            <a:pPr>
              <a:buClrTx/>
              <a:buFontTx/>
              <a:buNone/>
            </a:pPr>
            <a:r>
              <a:rPr lang="en-US" altLang="pt-BR"/>
              <a:t>Assuming no negative-weight cycles:</a:t>
            </a:r>
          </a:p>
          <a:p>
            <a:pPr lvl="1" indent="0">
              <a:buClrTx/>
              <a:buFontTx/>
              <a:buNone/>
            </a:pPr>
            <a:r>
              <a:rPr lang="en-US" altLang="pt-BR"/>
              <a:t>δ(i,j) = d</a:t>
            </a:r>
            <a:r>
              <a:rPr lang="en-US" altLang="pt-BR" baseline="-25000"/>
              <a:t>ij</a:t>
            </a:r>
            <a:r>
              <a:rPr lang="en-US" altLang="pt-BR" baseline="30000"/>
              <a:t>(n-1)</a:t>
            </a:r>
            <a:r>
              <a:rPr lang="en-US" altLang="pt-BR"/>
              <a:t> = d</a:t>
            </a:r>
            <a:r>
              <a:rPr lang="en-US" altLang="pt-BR" baseline="-25000"/>
              <a:t>ij</a:t>
            </a:r>
            <a:r>
              <a:rPr lang="en-US" altLang="pt-BR" baseline="30000"/>
              <a:t>(n)</a:t>
            </a:r>
            <a:r>
              <a:rPr lang="en-US" altLang="pt-BR"/>
              <a:t> = d</a:t>
            </a:r>
            <a:r>
              <a:rPr lang="en-US" altLang="pt-BR" baseline="-25000"/>
              <a:t>ij</a:t>
            </a:r>
            <a:r>
              <a:rPr lang="en-US" altLang="pt-BR" baseline="30000"/>
              <a:t>(n+1)</a:t>
            </a:r>
            <a:r>
              <a:rPr lang="en-US" altLang="pt-BR"/>
              <a:t> = … 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70FB5D56-E28B-0B4D-6476-1176E9764F29}"/>
              </a:ext>
            </a:extLst>
          </p:cNvPr>
          <p:cNvGrpSpPr>
            <a:grpSpLocks/>
          </p:cNvGrpSpPr>
          <p:nvPr/>
        </p:nvGrpSpPr>
        <p:grpSpPr bwMode="auto">
          <a:xfrm>
            <a:off x="1311275" y="3402013"/>
            <a:ext cx="1430338" cy="825500"/>
            <a:chOff x="826" y="2143"/>
            <a:chExt cx="901" cy="520"/>
          </a:xfrm>
        </p:grpSpPr>
        <p:sp>
          <p:nvSpPr>
            <p:cNvPr id="8197" name="AutoShape 5">
              <a:extLst>
                <a:ext uri="{FF2B5EF4-FFF2-40B4-BE49-F238E27FC236}">
                  <a16:creationId xmlns:a16="http://schemas.microsoft.com/office/drawing/2014/main" id="{AB76832C-8DF5-1E53-A5F5-8C99F2D8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2202"/>
              <a:ext cx="106" cy="461"/>
            </a:xfrm>
            <a:prstGeom prst="leftBrace">
              <a:avLst>
                <a:gd name="adj1" fmla="val 36242"/>
                <a:gd name="adj2" fmla="val 50000"/>
              </a:avLst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8" name="Text Box 6">
              <a:extLst>
                <a:ext uri="{FF2B5EF4-FFF2-40B4-BE49-F238E27FC236}">
                  <a16:creationId xmlns:a16="http://schemas.microsoft.com/office/drawing/2014/main" id="{5A89DD54-1F3E-6C9B-83FC-4E23E8799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143"/>
              <a:ext cx="83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0   </a:t>
              </a:r>
              <a:r>
                <a:rPr lang="en-US" altLang="pt-BR" b="1"/>
                <a:t>if</a:t>
              </a:r>
              <a:r>
                <a:rPr lang="en-US" altLang="pt-BR"/>
                <a:t> i = j</a:t>
              </a:r>
            </a:p>
            <a:p>
              <a:pPr>
                <a:buClrTx/>
                <a:buFontTx/>
                <a:buNone/>
              </a:pPr>
              <a:r>
                <a:rPr lang="en-US" altLang="pt-BR">
                  <a:latin typeface="Symbol" panose="05050102010706020507" pitchFamily="18" charset="2"/>
                </a:rPr>
                <a:t></a:t>
              </a:r>
              <a:r>
                <a:rPr lang="en-US" altLang="pt-BR"/>
                <a:t>  </a:t>
              </a:r>
              <a:r>
                <a:rPr lang="en-US" altLang="pt-BR" b="1"/>
                <a:t>if</a:t>
              </a:r>
              <a:r>
                <a:rPr lang="en-US" altLang="pt-BR"/>
                <a:t> i </a:t>
              </a:r>
              <a:r>
                <a:rPr lang="en-US" altLang="pt-BR">
                  <a:latin typeface="Symbol" panose="05050102010706020507" pitchFamily="18" charset="2"/>
                </a:rPr>
                <a:t></a:t>
              </a:r>
              <a:r>
                <a:rPr lang="en-US" altLang="pt-BR"/>
                <a:t> j</a:t>
              </a:r>
            </a:p>
          </p:txBody>
        </p:sp>
      </p:grpSp>
      <p:sp>
        <p:nvSpPr>
          <p:cNvPr id="8199" name="Text Box 7">
            <a:extLst>
              <a:ext uri="{FF2B5EF4-FFF2-40B4-BE49-F238E27FC236}">
                <a16:creationId xmlns:a16="http://schemas.microsoft.com/office/drawing/2014/main" id="{26638ED0-9BBA-ED46-4E84-B64D64DC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3440113"/>
            <a:ext cx="397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4F81BD"/>
                </a:solidFill>
              </a:rPr>
              <a:t>dij is the shortest path from i to j using &lt;= m edges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33D00F6C-B18D-6629-A58A-24E199CEE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889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ja-JP" altLang="pt-BR" sz="4400">
                <a:latin typeface="Arial" panose="020B0604020202020204" pitchFamily="34" charset="0"/>
              </a:rPr>
              <a:t>“</a:t>
            </a:r>
            <a:r>
              <a:rPr lang="en-US" altLang="pt-BR" sz="4400">
                <a:latin typeface="Calibri" panose="020F0502020204030204" pitchFamily="34" charset="0"/>
              </a:rPr>
              <a:t>Repeated Squaring</a:t>
            </a:r>
            <a:r>
              <a:rPr lang="ja-JP" altLang="pt-BR" sz="4400"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4CF6F140-6323-E4EE-0A32-4FFAB60A4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B658199B-FBC8-43B2-B568-21666C700500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F68A32-7184-A902-BDD8-08ACFCCB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887663"/>
            <a:ext cx="8267700" cy="3492500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C90A7866-3438-ECA4-5F85-6CB1CFF5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815975"/>
            <a:ext cx="8770938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So, given W, we can simply compute a series of matrices D</a:t>
            </a:r>
            <a:r>
              <a:rPr lang="en-US" altLang="pt-BR" baseline="30000"/>
              <a:t>(1)</a:t>
            </a:r>
            <a:r>
              <a:rPr lang="en-US" altLang="pt-BR"/>
              <a:t>, D</a:t>
            </a:r>
            <a:r>
              <a:rPr lang="en-US" altLang="pt-BR" baseline="30000"/>
              <a:t>(2)</a:t>
            </a:r>
            <a:r>
              <a:rPr lang="en-US" altLang="pt-BR"/>
              <a:t>, …,</a:t>
            </a:r>
          </a:p>
          <a:p>
            <a:pPr>
              <a:buClrTx/>
              <a:buFontTx/>
              <a:buNone/>
            </a:pPr>
            <a:r>
              <a:rPr lang="en-US" altLang="pt-BR"/>
              <a:t>D</a:t>
            </a:r>
            <a:r>
              <a:rPr lang="en-US" altLang="pt-BR" baseline="30000"/>
              <a:t>(n-1)</a:t>
            </a:r>
            <a:r>
              <a:rPr lang="en-US" altLang="pt-BR"/>
              <a:t> where:</a:t>
            </a:r>
          </a:p>
          <a:p>
            <a:pPr lvl="1" indent="0">
              <a:buClrTx/>
              <a:buFontTx/>
              <a:buNone/>
            </a:pPr>
            <a:r>
              <a:rPr lang="en-US" altLang="pt-BR">
                <a:solidFill>
                  <a:srgbClr val="1F497D"/>
                </a:solidFill>
              </a:rPr>
              <a:t>D</a:t>
            </a:r>
            <a:r>
              <a:rPr lang="en-US" altLang="pt-BR" baseline="30000">
                <a:solidFill>
                  <a:srgbClr val="1F497D"/>
                </a:solidFill>
              </a:rPr>
              <a:t>(1)</a:t>
            </a:r>
            <a:r>
              <a:rPr lang="en-US" altLang="pt-BR">
                <a:solidFill>
                  <a:srgbClr val="1F497D"/>
                </a:solidFill>
              </a:rPr>
              <a:t> = W</a:t>
            </a:r>
          </a:p>
          <a:p>
            <a:pPr lvl="1" indent="0">
              <a:buClrTx/>
              <a:buFontTx/>
              <a:buNone/>
            </a:pPr>
            <a:r>
              <a:rPr lang="en-US" altLang="pt-BR">
                <a:solidFill>
                  <a:srgbClr val="1F497D"/>
                </a:solidFill>
              </a:rPr>
              <a:t>D</a:t>
            </a:r>
            <a:r>
              <a:rPr lang="en-US" altLang="pt-BR" baseline="30000">
                <a:solidFill>
                  <a:srgbClr val="1F497D"/>
                </a:solidFill>
              </a:rPr>
              <a:t>(m)</a:t>
            </a:r>
            <a:r>
              <a:rPr lang="en-US" altLang="pt-BR">
                <a:solidFill>
                  <a:srgbClr val="1F497D"/>
                </a:solidFill>
              </a:rPr>
              <a:t> = (d</a:t>
            </a:r>
            <a:r>
              <a:rPr lang="en-US" altLang="pt-BR" baseline="-25000">
                <a:solidFill>
                  <a:srgbClr val="1F497D"/>
                </a:solidFill>
              </a:rPr>
              <a:t>ij</a:t>
            </a:r>
            <a:r>
              <a:rPr lang="en-US" altLang="pt-BR" baseline="30000">
                <a:solidFill>
                  <a:srgbClr val="1F497D"/>
                </a:solidFill>
              </a:rPr>
              <a:t>(m)</a:t>
            </a:r>
            <a:r>
              <a:rPr lang="en-US" altLang="pt-BR">
                <a:solidFill>
                  <a:srgbClr val="1F497D"/>
                </a:solidFill>
              </a:rPr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[We</a:t>
            </a:r>
            <a:r>
              <a:rPr lang="ja-JP" altLang="pt-BR">
                <a:latin typeface="Arial" panose="020B0604020202020204" pitchFamily="34" charset="0"/>
              </a:rPr>
              <a:t>’</a:t>
            </a:r>
            <a:r>
              <a:rPr lang="en-US" altLang="pt-BR"/>
              <a:t>ll improve on this shortly.]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56834D28-E123-EFDB-6C8C-A8D3D3FFC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946400"/>
            <a:ext cx="3325813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n := rows[W];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D</a:t>
            </a:r>
            <a:r>
              <a:rPr lang="en-US" altLang="pt-BR" sz="2000" baseline="30000"/>
              <a:t>(1)</a:t>
            </a:r>
            <a:r>
              <a:rPr lang="en-US" altLang="pt-BR" sz="2000"/>
              <a:t> := W;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for</a:t>
            </a:r>
            <a:r>
              <a:rPr lang="en-US" altLang="pt-BR" sz="2000"/>
              <a:t> m := 2 </a:t>
            </a:r>
            <a:r>
              <a:rPr lang="en-US" altLang="pt-BR" sz="2000" b="1"/>
              <a:t>to</a:t>
            </a:r>
            <a:r>
              <a:rPr lang="en-US" altLang="pt-BR" sz="2000"/>
              <a:t> n – 1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</a:t>
            </a:r>
            <a:r>
              <a:rPr lang="en-US" altLang="pt-BR" sz="2000"/>
              <a:t>D</a:t>
            </a:r>
            <a:r>
              <a:rPr lang="en-US" altLang="pt-BR" sz="2000" baseline="30000"/>
              <a:t>(m)</a:t>
            </a:r>
            <a:r>
              <a:rPr lang="en-US" altLang="pt-BR" sz="2000"/>
              <a:t> := Extend-SP(D</a:t>
            </a:r>
            <a:r>
              <a:rPr lang="en-US" altLang="pt-BR" sz="2000" baseline="30000"/>
              <a:t>(m-1)</a:t>
            </a:r>
            <a:r>
              <a:rPr lang="en-US" altLang="pt-BR" sz="2000"/>
              <a:t>, W)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return</a:t>
            </a:r>
            <a:r>
              <a:rPr lang="en-US" altLang="pt-BR" sz="2000"/>
              <a:t> D</a:t>
            </a:r>
            <a:r>
              <a:rPr lang="en-US" altLang="pt-BR" sz="2000" baseline="30000"/>
              <a:t>(n-1)</a:t>
            </a:r>
            <a:r>
              <a:rPr lang="en-US" altLang="pt-BR" sz="2000"/>
              <a:t> 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706C9E25-7AF3-762F-3E5D-37C9CDB7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2944813"/>
            <a:ext cx="3763963" cy="353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  Extend-SP(D, W)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n := rows[D];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for</a:t>
            </a:r>
            <a:r>
              <a:rPr lang="en-US" altLang="pt-BR" sz="2000"/>
              <a:t> i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for</a:t>
            </a:r>
            <a:r>
              <a:rPr lang="en-US" altLang="pt-BR" sz="2000"/>
              <a:t> j :=1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        d´</a:t>
            </a:r>
            <a:r>
              <a:rPr lang="en-US" altLang="pt-BR" sz="2000" baseline="-25000"/>
              <a:t>ij</a:t>
            </a:r>
            <a:r>
              <a:rPr lang="en-US" altLang="pt-BR" sz="2000"/>
              <a:t> := </a:t>
            </a:r>
            <a:r>
              <a:rPr lang="en-US" altLang="pt-BR" sz="2000">
                <a:latin typeface="Symbol" panose="05050102010706020507" pitchFamily="18" charset="2"/>
              </a:rPr>
              <a:t></a:t>
            </a:r>
            <a:r>
              <a:rPr lang="en-US" altLang="pt-BR" sz="2000"/>
              <a:t>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    for</a:t>
            </a:r>
            <a:r>
              <a:rPr lang="en-US" altLang="pt-BR" sz="2000"/>
              <a:t> k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            d´</a:t>
            </a:r>
            <a:r>
              <a:rPr lang="en-US" altLang="pt-BR" sz="2000" baseline="-25000"/>
              <a:t>ij</a:t>
            </a:r>
            <a:r>
              <a:rPr lang="en-US" altLang="pt-BR" sz="2000"/>
              <a:t> := min(d´</a:t>
            </a:r>
            <a:r>
              <a:rPr lang="en-US" altLang="pt-BR" sz="2000" baseline="-25000"/>
              <a:t>ij</a:t>
            </a:r>
            <a:r>
              <a:rPr lang="en-US" altLang="pt-BR" sz="2000"/>
              <a:t>, d</a:t>
            </a:r>
            <a:r>
              <a:rPr lang="en-US" altLang="pt-BR" sz="2000" baseline="-25000"/>
              <a:t>ik</a:t>
            </a:r>
            <a:r>
              <a:rPr lang="en-US" altLang="pt-BR" sz="2000"/>
              <a:t> + w</a:t>
            </a:r>
            <a:r>
              <a:rPr lang="en-US" altLang="pt-BR" sz="2000" baseline="-25000"/>
              <a:t>kj</a:t>
            </a:r>
            <a:r>
              <a:rPr lang="en-US" altLang="pt-BR" sz="2000"/>
              <a:t>)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    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return</a:t>
            </a:r>
            <a:r>
              <a:rPr lang="en-US" altLang="pt-BR" sz="2000"/>
              <a:t> D´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464D2E3F-5578-3FA6-9DAE-9268844A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2271713"/>
            <a:ext cx="4438650" cy="337502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5041CE10-8CC0-B230-041B-373BEE64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ja-JP" altLang="pt-BR" sz="4000">
                <a:latin typeface="Arial" panose="020B0604020202020204" pitchFamily="34" charset="0"/>
              </a:rPr>
              <a:t>“</a:t>
            </a:r>
            <a:r>
              <a:rPr lang="en-US" altLang="pt-BR" sz="4000">
                <a:latin typeface="Calibri" panose="020F0502020204030204" pitchFamily="34" charset="0"/>
              </a:rPr>
              <a:t>Repeated Squaring</a:t>
            </a:r>
            <a:r>
              <a:rPr lang="ja-JP" altLang="pt-BR" sz="4000">
                <a:latin typeface="Arial" panose="020B0604020202020204" pitchFamily="34" charset="0"/>
              </a:rPr>
              <a:t>”</a:t>
            </a:r>
            <a:r>
              <a:rPr lang="en-US" altLang="pt-BR" sz="4000">
                <a:latin typeface="Calibri" panose="020F0502020204030204" pitchFamily="34" charset="0"/>
              </a:rPr>
              <a:t> and Matrix Mult.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AB51A995-103A-F062-CF9B-450EDC5A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AB3FC6E0-AFC2-4478-8DD6-0A4B5702675D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9709DBDB-2815-1D27-F913-02EC9B1F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901700"/>
            <a:ext cx="552926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Running time is O(V</a:t>
            </a:r>
            <a:r>
              <a:rPr lang="en-US" altLang="pt-BR" baseline="30000"/>
              <a:t>4</a:t>
            </a:r>
            <a:r>
              <a:rPr lang="en-US" altLang="pt-BR"/>
              <a:t>).</a:t>
            </a:r>
          </a:p>
          <a:p>
            <a:pPr>
              <a:buClrTx/>
              <a:buFontTx/>
              <a:buNone/>
            </a:pPr>
            <a:endParaRPr lang="en-US" altLang="pt-BR" sz="1200"/>
          </a:p>
          <a:p>
            <a:pPr>
              <a:buClrTx/>
              <a:buFontTx/>
              <a:buNone/>
            </a:pPr>
            <a:r>
              <a:rPr lang="en-US" altLang="pt-BR"/>
              <a:t>Note the similarity to </a:t>
            </a:r>
            <a:r>
              <a:rPr lang="en-US" altLang="pt-BR">
                <a:solidFill>
                  <a:srgbClr val="CC0000"/>
                </a:solidFill>
              </a:rPr>
              <a:t>matrix multiplication</a:t>
            </a:r>
            <a:r>
              <a:rPr lang="en-US" altLang="pt-BR"/>
              <a:t>: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100F67ED-E500-EF6D-DEAD-1AD6BE7A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193925"/>
            <a:ext cx="2870200" cy="3532188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Matrix-Multiply(A, B)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n := rows[A];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for</a:t>
            </a:r>
            <a:r>
              <a:rPr lang="en-US" altLang="pt-BR" sz="2000"/>
              <a:t> i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for</a:t>
            </a:r>
            <a:r>
              <a:rPr lang="en-US" altLang="pt-BR" sz="2000"/>
              <a:t> j :=1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        c</a:t>
            </a:r>
            <a:r>
              <a:rPr lang="en-US" altLang="pt-BR" sz="2000" baseline="-25000"/>
              <a:t>ij</a:t>
            </a:r>
            <a:r>
              <a:rPr lang="en-US" altLang="pt-BR" sz="2000"/>
              <a:t> := 0;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    for</a:t>
            </a:r>
            <a:r>
              <a:rPr lang="en-US" altLang="pt-BR" sz="2000"/>
              <a:t> k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            c</a:t>
            </a:r>
            <a:r>
              <a:rPr lang="en-US" altLang="pt-BR" sz="2000" baseline="-25000"/>
              <a:t>ij</a:t>
            </a:r>
            <a:r>
              <a:rPr lang="en-US" altLang="pt-BR" sz="2000"/>
              <a:t> := c</a:t>
            </a:r>
            <a:r>
              <a:rPr lang="en-US" altLang="pt-BR" sz="2000" baseline="-25000"/>
              <a:t>ij</a:t>
            </a:r>
            <a:r>
              <a:rPr lang="en-US" altLang="pt-BR" sz="2000"/>
              <a:t> + a</a:t>
            </a:r>
            <a:r>
              <a:rPr lang="en-US" altLang="pt-BR" sz="2000" baseline="-25000"/>
              <a:t>ik</a:t>
            </a:r>
            <a:r>
              <a:rPr lang="en-US" altLang="pt-BR" sz="2000">
                <a:latin typeface="Symbol" panose="05050102010706020507" pitchFamily="18" charset="2"/>
              </a:rPr>
              <a:t></a:t>
            </a:r>
            <a:r>
              <a:rPr lang="en-US" altLang="pt-BR" sz="2000"/>
              <a:t>b</a:t>
            </a:r>
            <a:r>
              <a:rPr lang="en-US" altLang="pt-BR" sz="2000" baseline="-25000"/>
              <a:t>kj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    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return</a:t>
            </a:r>
            <a:r>
              <a:rPr lang="en-US" altLang="pt-BR" sz="2000"/>
              <a:t> C  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2448257A-EABA-4B3F-F454-BB386BC0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2230438"/>
            <a:ext cx="3763962" cy="353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  Extend-SP(D, W)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n := rows[D];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for</a:t>
            </a:r>
            <a:r>
              <a:rPr lang="en-US" altLang="pt-BR" sz="2000"/>
              <a:t> i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for</a:t>
            </a:r>
            <a:r>
              <a:rPr lang="en-US" altLang="pt-BR" sz="2000"/>
              <a:t> j :=1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        d´</a:t>
            </a:r>
            <a:r>
              <a:rPr lang="en-US" altLang="pt-BR" sz="2000" baseline="-25000"/>
              <a:t>ij</a:t>
            </a:r>
            <a:r>
              <a:rPr lang="en-US" altLang="pt-BR" sz="2000"/>
              <a:t> := </a:t>
            </a:r>
            <a:r>
              <a:rPr lang="en-US" altLang="pt-BR" sz="2000">
                <a:latin typeface="Symbol" panose="05050102010706020507" pitchFamily="18" charset="2"/>
              </a:rPr>
              <a:t></a:t>
            </a:r>
            <a:r>
              <a:rPr lang="en-US" altLang="pt-BR" sz="2000"/>
              <a:t>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        f</a:t>
            </a:r>
            <a:r>
              <a:rPr lang="en-US" altLang="pt-BR" sz="2000" b="1"/>
              <a:t>or</a:t>
            </a:r>
            <a:r>
              <a:rPr lang="en-US" altLang="pt-BR" sz="2000"/>
              <a:t> k := 1 </a:t>
            </a:r>
            <a:r>
              <a:rPr lang="en-US" altLang="pt-BR" sz="2000" b="1"/>
              <a:t>to</a:t>
            </a:r>
            <a:r>
              <a:rPr lang="en-US" altLang="pt-BR" sz="2000"/>
              <a:t> n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            d´</a:t>
            </a:r>
            <a:r>
              <a:rPr lang="en-US" altLang="pt-BR" sz="2000" baseline="-25000"/>
              <a:t>ij</a:t>
            </a:r>
            <a:r>
              <a:rPr lang="en-US" altLang="pt-BR" sz="2000"/>
              <a:t> := min(d´</a:t>
            </a:r>
            <a:r>
              <a:rPr lang="en-US" altLang="pt-BR" sz="2000" baseline="-25000"/>
              <a:t>ij</a:t>
            </a:r>
            <a:r>
              <a:rPr lang="en-US" altLang="pt-BR" sz="2000"/>
              <a:t>, d</a:t>
            </a:r>
            <a:r>
              <a:rPr lang="en-US" altLang="pt-BR" sz="2000" baseline="-25000"/>
              <a:t>ik</a:t>
            </a:r>
            <a:r>
              <a:rPr lang="en-US" altLang="pt-BR" sz="2000"/>
              <a:t> + w</a:t>
            </a:r>
            <a:r>
              <a:rPr lang="en-US" altLang="pt-BR" sz="2000" baseline="-25000"/>
              <a:t>kj</a:t>
            </a:r>
            <a:r>
              <a:rPr lang="en-US" altLang="pt-BR" sz="2000"/>
              <a:t>)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	</a:t>
            </a:r>
            <a:r>
              <a:rPr lang="en-US" altLang="pt-BR" sz="2000" b="1"/>
              <a:t>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    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end for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      return</a:t>
            </a:r>
            <a:r>
              <a:rPr lang="en-US" altLang="pt-BR" sz="2000"/>
              <a:t> D´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C1FD7751-62C3-5FE1-DF30-13BE309D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1492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Improving the Running Time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DECDB443-47C1-7413-BBD5-6401382E3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7808E8C3-F558-42FC-8455-8EC054BC7BF0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36EF5848-2934-B8EA-26E3-01FCA8C2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830263"/>
            <a:ext cx="86106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Can improve time to </a:t>
            </a:r>
            <a:r>
              <a:rPr lang="en-US" altLang="pt-BR">
                <a:solidFill>
                  <a:srgbClr val="CC0000"/>
                </a:solidFill>
              </a:rPr>
              <a:t>O(V</a:t>
            </a:r>
            <a:r>
              <a:rPr lang="en-US" altLang="pt-BR" baseline="30000">
                <a:solidFill>
                  <a:srgbClr val="CC0000"/>
                </a:solidFill>
              </a:rPr>
              <a:t>3</a:t>
            </a:r>
            <a:r>
              <a:rPr lang="en-US" altLang="pt-BR">
                <a:solidFill>
                  <a:srgbClr val="CC0000"/>
                </a:solidFill>
              </a:rPr>
              <a:t> lg V)</a:t>
            </a:r>
            <a:r>
              <a:rPr lang="en-US" altLang="pt-BR"/>
              <a:t> by computing </a:t>
            </a:r>
            <a:r>
              <a:rPr lang="ja-JP" altLang="pt-BR">
                <a:latin typeface="Arial" panose="020B0604020202020204" pitchFamily="34" charset="0"/>
              </a:rPr>
              <a:t>“</a:t>
            </a:r>
            <a:r>
              <a:rPr lang="en-US" altLang="pt-BR"/>
              <a:t>products</a:t>
            </a:r>
            <a:r>
              <a:rPr lang="ja-JP" altLang="pt-BR">
                <a:latin typeface="Arial" panose="020B0604020202020204" pitchFamily="34" charset="0"/>
              </a:rPr>
              <a:t>”</a:t>
            </a:r>
            <a:r>
              <a:rPr lang="en-US" altLang="pt-BR"/>
              <a:t> as follows:</a:t>
            </a:r>
          </a:p>
          <a:p>
            <a:pPr lvl="1" indent="0">
              <a:buClrTx/>
              <a:buFontTx/>
              <a:buNone/>
            </a:pPr>
            <a:r>
              <a:rPr lang="en-US" altLang="pt-BR" sz="2000">
                <a:solidFill>
                  <a:srgbClr val="1F497D"/>
                </a:solidFill>
              </a:rPr>
              <a:t>D</a:t>
            </a:r>
            <a:r>
              <a:rPr lang="en-US" altLang="pt-BR" sz="2000" baseline="30000">
                <a:solidFill>
                  <a:srgbClr val="1F497D"/>
                </a:solidFill>
              </a:rPr>
              <a:t>(1)</a:t>
            </a:r>
            <a:r>
              <a:rPr lang="en-US" altLang="pt-BR" sz="2000">
                <a:solidFill>
                  <a:srgbClr val="1F497D"/>
                </a:solidFill>
              </a:rPr>
              <a:t> = W</a:t>
            </a:r>
          </a:p>
          <a:p>
            <a:pPr lvl="1" indent="0">
              <a:buClrTx/>
              <a:buFontTx/>
              <a:buNone/>
            </a:pPr>
            <a:r>
              <a:rPr lang="en-US" altLang="pt-BR" sz="2000">
                <a:solidFill>
                  <a:srgbClr val="1F497D"/>
                </a:solidFill>
              </a:rPr>
              <a:t>D</a:t>
            </a:r>
            <a:r>
              <a:rPr lang="en-US" altLang="pt-BR" sz="2000" baseline="30000">
                <a:solidFill>
                  <a:srgbClr val="1F497D"/>
                </a:solidFill>
              </a:rPr>
              <a:t>(2)</a:t>
            </a:r>
            <a:r>
              <a:rPr lang="en-US" altLang="pt-BR" sz="2000">
                <a:solidFill>
                  <a:srgbClr val="1F497D"/>
                </a:solidFill>
              </a:rPr>
              <a:t> = W</a:t>
            </a:r>
            <a:r>
              <a:rPr lang="en-US" altLang="pt-BR" sz="2000" baseline="30000">
                <a:solidFill>
                  <a:srgbClr val="1F497D"/>
                </a:solidFill>
              </a:rPr>
              <a:t>2</a:t>
            </a:r>
            <a:r>
              <a:rPr lang="en-US" altLang="pt-BR" sz="2000">
                <a:solidFill>
                  <a:srgbClr val="1F497D"/>
                </a:solidFill>
              </a:rPr>
              <a:t> = W</a:t>
            </a:r>
            <a:r>
              <a:rPr lang="en-US" altLang="pt-BR" sz="2000">
                <a:solidFill>
                  <a:srgbClr val="1F497D"/>
                </a:solidFill>
                <a:latin typeface="Symbol" panose="05050102010706020507" pitchFamily="18" charset="2"/>
              </a:rPr>
              <a:t></a:t>
            </a:r>
            <a:r>
              <a:rPr lang="en-US" altLang="pt-BR" sz="2000">
                <a:solidFill>
                  <a:srgbClr val="1F497D"/>
                </a:solidFill>
              </a:rPr>
              <a:t>W</a:t>
            </a:r>
          </a:p>
          <a:p>
            <a:pPr lvl="1" indent="0">
              <a:buClrTx/>
              <a:buFontTx/>
              <a:buNone/>
            </a:pPr>
            <a:r>
              <a:rPr lang="en-US" altLang="pt-BR" sz="2000">
                <a:solidFill>
                  <a:srgbClr val="1F497D"/>
                </a:solidFill>
              </a:rPr>
              <a:t>D</a:t>
            </a:r>
            <a:r>
              <a:rPr lang="en-US" altLang="pt-BR" sz="2000" baseline="30000">
                <a:solidFill>
                  <a:srgbClr val="1F497D"/>
                </a:solidFill>
              </a:rPr>
              <a:t>(4)</a:t>
            </a:r>
            <a:r>
              <a:rPr lang="en-US" altLang="pt-BR" sz="2000">
                <a:solidFill>
                  <a:srgbClr val="1F497D"/>
                </a:solidFill>
              </a:rPr>
              <a:t> = W</a:t>
            </a:r>
            <a:r>
              <a:rPr lang="en-US" altLang="pt-BR" sz="2000" baseline="30000">
                <a:solidFill>
                  <a:srgbClr val="1F497D"/>
                </a:solidFill>
              </a:rPr>
              <a:t>4</a:t>
            </a:r>
            <a:r>
              <a:rPr lang="en-US" altLang="pt-BR" sz="2000">
                <a:solidFill>
                  <a:srgbClr val="1F497D"/>
                </a:solidFill>
              </a:rPr>
              <a:t> = W</a:t>
            </a:r>
            <a:r>
              <a:rPr lang="en-US" altLang="pt-BR" sz="2000" baseline="30000">
                <a:solidFill>
                  <a:srgbClr val="1F497D"/>
                </a:solidFill>
              </a:rPr>
              <a:t>2</a:t>
            </a:r>
            <a:r>
              <a:rPr lang="en-US" altLang="pt-BR" sz="2000">
                <a:solidFill>
                  <a:srgbClr val="1F497D"/>
                </a:solidFill>
                <a:latin typeface="Symbol" panose="05050102010706020507" pitchFamily="18" charset="2"/>
              </a:rPr>
              <a:t></a:t>
            </a:r>
            <a:r>
              <a:rPr lang="en-US" altLang="pt-BR" sz="2000">
                <a:solidFill>
                  <a:srgbClr val="1F497D"/>
                </a:solidFill>
              </a:rPr>
              <a:t>W</a:t>
            </a:r>
            <a:r>
              <a:rPr lang="en-US" altLang="pt-BR" sz="2000" baseline="30000">
                <a:solidFill>
                  <a:srgbClr val="1F497D"/>
                </a:solidFill>
              </a:rPr>
              <a:t>2</a:t>
            </a:r>
          </a:p>
          <a:p>
            <a:pPr lvl="1" indent="0">
              <a:buClrTx/>
              <a:buFontTx/>
              <a:buNone/>
            </a:pPr>
            <a:r>
              <a:rPr lang="en-US" altLang="pt-BR" sz="2000">
                <a:solidFill>
                  <a:srgbClr val="1F497D"/>
                </a:solidFill>
              </a:rPr>
              <a:t>D</a:t>
            </a:r>
            <a:r>
              <a:rPr lang="en-US" altLang="pt-BR" sz="2000" baseline="30000">
                <a:solidFill>
                  <a:srgbClr val="1F497D"/>
                </a:solidFill>
              </a:rPr>
              <a:t>(8)</a:t>
            </a:r>
            <a:r>
              <a:rPr lang="en-US" altLang="pt-BR" sz="2000">
                <a:solidFill>
                  <a:srgbClr val="1F497D"/>
                </a:solidFill>
              </a:rPr>
              <a:t> = W</a:t>
            </a:r>
            <a:r>
              <a:rPr lang="en-US" altLang="pt-BR" sz="2000" baseline="30000">
                <a:solidFill>
                  <a:srgbClr val="1F497D"/>
                </a:solidFill>
              </a:rPr>
              <a:t>8</a:t>
            </a:r>
            <a:r>
              <a:rPr lang="en-US" altLang="pt-BR" sz="2000">
                <a:solidFill>
                  <a:srgbClr val="1F497D"/>
                </a:solidFill>
              </a:rPr>
              <a:t> = W</a:t>
            </a:r>
            <a:r>
              <a:rPr lang="en-US" altLang="pt-BR" sz="2000" baseline="30000">
                <a:solidFill>
                  <a:srgbClr val="1F497D"/>
                </a:solidFill>
              </a:rPr>
              <a:t>4</a:t>
            </a:r>
            <a:r>
              <a:rPr lang="en-US" altLang="pt-BR" sz="2000">
                <a:solidFill>
                  <a:srgbClr val="1F497D"/>
                </a:solidFill>
                <a:latin typeface="Symbol" panose="05050102010706020507" pitchFamily="18" charset="2"/>
              </a:rPr>
              <a:t></a:t>
            </a:r>
            <a:r>
              <a:rPr lang="en-US" altLang="pt-BR" sz="2000">
                <a:solidFill>
                  <a:srgbClr val="1F497D"/>
                </a:solidFill>
              </a:rPr>
              <a:t>W</a:t>
            </a:r>
            <a:r>
              <a:rPr lang="en-US" altLang="pt-BR" sz="2000" baseline="30000">
                <a:solidFill>
                  <a:srgbClr val="1F497D"/>
                </a:solidFill>
              </a:rPr>
              <a:t>4</a:t>
            </a:r>
          </a:p>
          <a:p>
            <a:pPr lvl="1" indent="0">
              <a:buClrTx/>
              <a:buFontTx/>
              <a:buNone/>
            </a:pPr>
            <a:r>
              <a:rPr lang="en-US" altLang="pt-BR" sz="2000">
                <a:solidFill>
                  <a:srgbClr val="1F497D"/>
                </a:solidFill>
                <a:latin typeface="MT Extra" panose="05050102010205020202" pitchFamily="18" charset="2"/>
              </a:rPr>
              <a:t></a:t>
            </a:r>
          </a:p>
          <a:p>
            <a:pPr lvl="1" indent="0">
              <a:buClrTx/>
              <a:buFontTx/>
              <a:buNone/>
            </a:pPr>
            <a:r>
              <a:rPr lang="en-US" altLang="pt-BR" sz="2000">
                <a:solidFill>
                  <a:srgbClr val="1F497D"/>
                </a:solidFill>
              </a:rPr>
              <a:t>D</a:t>
            </a:r>
            <a:r>
              <a:rPr lang="en-US" altLang="pt-BR" sz="2000" baseline="30000">
                <a:solidFill>
                  <a:srgbClr val="1F497D"/>
                </a:solidFill>
              </a:rPr>
              <a:t>(2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</a:t>
            </a:r>
            <a:r>
              <a:rPr lang="en-US" altLang="pt-BR" sz="2000" baseline="52000">
                <a:solidFill>
                  <a:srgbClr val="1F497D"/>
                </a:solidFill>
              </a:rPr>
              <a:t>lg(n-1)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</a:t>
            </a:r>
            <a:r>
              <a:rPr lang="en-US" altLang="pt-BR" sz="2000" baseline="30000">
                <a:solidFill>
                  <a:srgbClr val="1F497D"/>
                </a:solidFill>
              </a:rPr>
              <a:t>)</a:t>
            </a:r>
            <a:r>
              <a:rPr lang="en-US" altLang="pt-BR" sz="2000">
                <a:solidFill>
                  <a:srgbClr val="1F497D"/>
                </a:solidFill>
              </a:rPr>
              <a:t> = W</a:t>
            </a:r>
            <a:r>
              <a:rPr lang="en-US" altLang="pt-BR" sz="2000" baseline="30000">
                <a:solidFill>
                  <a:srgbClr val="1F497D"/>
                </a:solidFill>
              </a:rPr>
              <a:t>(2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</a:t>
            </a:r>
            <a:r>
              <a:rPr lang="en-US" altLang="pt-BR" sz="2000" baseline="52000">
                <a:solidFill>
                  <a:srgbClr val="1F497D"/>
                </a:solidFill>
              </a:rPr>
              <a:t>lg(n-1)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</a:t>
            </a:r>
            <a:r>
              <a:rPr lang="en-US" altLang="pt-BR" sz="2000" baseline="52000">
                <a:solidFill>
                  <a:srgbClr val="1F497D"/>
                </a:solidFill>
              </a:rPr>
              <a:t> </a:t>
            </a:r>
            <a:r>
              <a:rPr lang="en-US" altLang="pt-BR" sz="2000" baseline="30000">
                <a:solidFill>
                  <a:srgbClr val="1F497D"/>
                </a:solidFill>
              </a:rPr>
              <a:t>)</a:t>
            </a:r>
            <a:r>
              <a:rPr lang="en-US" altLang="pt-BR" sz="2000">
                <a:solidFill>
                  <a:srgbClr val="1F497D"/>
                </a:solidFill>
              </a:rPr>
              <a:t> = W </a:t>
            </a:r>
            <a:r>
              <a:rPr lang="en-US" altLang="pt-BR" sz="2000" baseline="30000">
                <a:solidFill>
                  <a:srgbClr val="1F497D"/>
                </a:solidFill>
              </a:rPr>
              <a:t>2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</a:t>
            </a:r>
            <a:r>
              <a:rPr lang="en-US" altLang="pt-BR" sz="2000" baseline="52000">
                <a:solidFill>
                  <a:srgbClr val="1F497D"/>
                </a:solidFill>
              </a:rPr>
              <a:t>lg(n-1)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</a:t>
            </a:r>
            <a:r>
              <a:rPr lang="en-US" altLang="pt-BR" sz="2000" baseline="52000">
                <a:solidFill>
                  <a:srgbClr val="1F497D"/>
                </a:solidFill>
              </a:rPr>
              <a:t> </a:t>
            </a:r>
            <a:r>
              <a:rPr lang="en-US" altLang="pt-BR" sz="2000" baseline="30000">
                <a:solidFill>
                  <a:srgbClr val="1F497D"/>
                </a:solidFill>
              </a:rPr>
              <a:t>-1</a:t>
            </a:r>
            <a:r>
              <a:rPr lang="en-US" altLang="pt-BR" sz="2000">
                <a:solidFill>
                  <a:srgbClr val="1F497D"/>
                </a:solidFill>
                <a:latin typeface="Symbol" panose="05050102010706020507" pitchFamily="18" charset="2"/>
              </a:rPr>
              <a:t></a:t>
            </a:r>
            <a:r>
              <a:rPr lang="en-US" altLang="pt-BR" sz="2000">
                <a:solidFill>
                  <a:srgbClr val="1F497D"/>
                </a:solidFill>
              </a:rPr>
              <a:t>W </a:t>
            </a:r>
            <a:r>
              <a:rPr lang="en-US" altLang="pt-BR" sz="2000" baseline="30000">
                <a:solidFill>
                  <a:srgbClr val="1F497D"/>
                </a:solidFill>
              </a:rPr>
              <a:t>2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</a:t>
            </a:r>
            <a:r>
              <a:rPr lang="en-US" altLang="pt-BR" sz="2000" baseline="52000">
                <a:solidFill>
                  <a:srgbClr val="1F497D"/>
                </a:solidFill>
              </a:rPr>
              <a:t>lg(n-1)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</a:t>
            </a:r>
            <a:r>
              <a:rPr lang="en-US" altLang="pt-BR" sz="2000" baseline="52000">
                <a:solidFill>
                  <a:srgbClr val="1F497D"/>
                </a:solidFill>
              </a:rPr>
              <a:t> </a:t>
            </a:r>
            <a:r>
              <a:rPr lang="en-US" altLang="pt-BR" sz="2000" baseline="30000">
                <a:solidFill>
                  <a:srgbClr val="1F497D"/>
                </a:solidFill>
              </a:rPr>
              <a:t>-1</a:t>
            </a:r>
          </a:p>
          <a:p>
            <a:pPr lvl="1" indent="0">
              <a:buClrTx/>
              <a:buFontTx/>
              <a:buNone/>
            </a:pPr>
            <a:r>
              <a:rPr lang="en-US" altLang="pt-BR" sz="2000">
                <a:solidFill>
                  <a:srgbClr val="1F497D"/>
                </a:solidFill>
              </a:rPr>
              <a:t>D</a:t>
            </a:r>
            <a:r>
              <a:rPr lang="en-US" altLang="pt-BR" sz="2000" baseline="30000">
                <a:solidFill>
                  <a:srgbClr val="1F497D"/>
                </a:solidFill>
              </a:rPr>
              <a:t>(n-1)</a:t>
            </a:r>
            <a:r>
              <a:rPr lang="en-US" altLang="pt-BR" sz="2000">
                <a:solidFill>
                  <a:srgbClr val="1F497D"/>
                </a:solidFill>
              </a:rPr>
              <a:t> = D</a:t>
            </a:r>
            <a:r>
              <a:rPr lang="en-US" altLang="pt-BR" sz="2000" baseline="30000">
                <a:solidFill>
                  <a:srgbClr val="1F497D"/>
                </a:solidFill>
              </a:rPr>
              <a:t>(2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</a:t>
            </a:r>
            <a:r>
              <a:rPr lang="en-US" altLang="pt-BR" sz="2000" baseline="52000">
                <a:solidFill>
                  <a:srgbClr val="1F497D"/>
                </a:solidFill>
              </a:rPr>
              <a:t>lg(n-1)</a:t>
            </a:r>
            <a:r>
              <a:rPr lang="en-US" altLang="pt-BR" sz="2000" baseline="52000">
                <a:solidFill>
                  <a:srgbClr val="1F497D"/>
                </a:solidFill>
                <a:latin typeface="Symbol" panose="05050102010706020507" pitchFamily="18" charset="2"/>
              </a:rPr>
              <a:t></a:t>
            </a:r>
            <a:r>
              <a:rPr lang="en-US" altLang="pt-BR" sz="2000" baseline="30000">
                <a:solidFill>
                  <a:srgbClr val="1F497D"/>
                </a:solidFill>
              </a:rPr>
              <a:t>)</a:t>
            </a:r>
            <a:r>
              <a:rPr lang="en-US" altLang="pt-BR" sz="2000">
                <a:solidFill>
                  <a:srgbClr val="1F497D"/>
                </a:solidFill>
              </a:rPr>
              <a:t> </a:t>
            </a:r>
          </a:p>
          <a:p>
            <a:pPr>
              <a:buClrTx/>
              <a:buFontTx/>
              <a:buNone/>
            </a:pPr>
            <a:endParaRPr lang="en-US" altLang="pt-BR" sz="900"/>
          </a:p>
          <a:p>
            <a:pPr>
              <a:buClrTx/>
              <a:buFontTx/>
              <a:buNone/>
            </a:pPr>
            <a:r>
              <a:rPr lang="en-US" altLang="pt-BR"/>
              <a:t>Called </a:t>
            </a:r>
            <a:r>
              <a:rPr lang="en-US" altLang="pt-BR" b="1">
                <a:solidFill>
                  <a:srgbClr val="CC0000"/>
                </a:solidFill>
              </a:rPr>
              <a:t>repeated squaring</a:t>
            </a:r>
            <a:r>
              <a:rPr lang="en-US" altLang="pt-BR"/>
              <a:t>.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50600F49-33DA-7428-DEBD-606DCF103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3751263"/>
            <a:ext cx="3694113" cy="2228850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>
            <a:outerShdw dist="107933" dir="2700000" algn="ctr" rotWithShape="0">
              <a:srgbClr val="EEECE1">
                <a:alpha val="75014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/>
              <a:t>n := rows[W];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D</a:t>
            </a:r>
            <a:r>
              <a:rPr lang="en-US" altLang="pt-BR" sz="2000" baseline="30000"/>
              <a:t>(1)</a:t>
            </a:r>
            <a:r>
              <a:rPr lang="en-US" altLang="pt-BR" sz="2000"/>
              <a:t> := W;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m := 1;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while </a:t>
            </a:r>
            <a:r>
              <a:rPr lang="en-US" altLang="pt-BR" sz="2000"/>
              <a:t>n – 1 &gt; m </a:t>
            </a:r>
            <a:r>
              <a:rPr lang="en-US" altLang="pt-BR" sz="2000" b="1"/>
              <a:t>do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 D</a:t>
            </a:r>
            <a:r>
              <a:rPr lang="en-US" altLang="pt-BR" sz="2000" baseline="30000"/>
              <a:t>(2m)</a:t>
            </a:r>
            <a:r>
              <a:rPr lang="en-US" altLang="pt-BR" sz="2000"/>
              <a:t> := Extend-SP(D</a:t>
            </a:r>
            <a:r>
              <a:rPr lang="en-US" altLang="pt-BR" sz="2000" baseline="30000"/>
              <a:t>(m)</a:t>
            </a:r>
            <a:r>
              <a:rPr lang="en-US" altLang="pt-BR" sz="2000"/>
              <a:t>, D</a:t>
            </a:r>
            <a:r>
              <a:rPr lang="en-US" altLang="pt-BR" sz="2000" baseline="30000"/>
              <a:t>(m)</a:t>
            </a:r>
            <a:r>
              <a:rPr lang="en-US" altLang="pt-BR" sz="2000"/>
              <a:t>);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       m := 2m</a:t>
            </a:r>
          </a:p>
          <a:p>
            <a:pPr>
              <a:buClrTx/>
              <a:buFontTx/>
              <a:buNone/>
            </a:pPr>
            <a:r>
              <a:rPr lang="en-US" altLang="pt-BR" sz="2000" b="1"/>
              <a:t>return</a:t>
            </a:r>
            <a:r>
              <a:rPr lang="en-US" altLang="pt-BR" sz="2000"/>
              <a:t> D</a:t>
            </a:r>
            <a:r>
              <a:rPr lang="en-US" altLang="pt-BR" sz="2000" baseline="30000"/>
              <a:t>(m)</a:t>
            </a:r>
            <a:r>
              <a:rPr lang="en-US" altLang="pt-BR" sz="2000"/>
              <a:t> 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7BD10CFC-E5D5-A668-BFFF-0CCDC369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094163"/>
            <a:ext cx="3200400" cy="825500"/>
          </a:xfrm>
          <a:prstGeom prst="rect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Can modify algorithm to</a:t>
            </a:r>
          </a:p>
          <a:p>
            <a:pPr>
              <a:buClrTx/>
              <a:buFontTx/>
              <a:buNone/>
            </a:pPr>
            <a:r>
              <a:rPr lang="en-US" altLang="pt-BR"/>
              <a:t>use only two matrices.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5576103-F218-E4EF-7ECA-38945AD47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6078538"/>
            <a:ext cx="4346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Can I detect negative cycles here?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742487B1-747B-27E7-3313-4AC224B5F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4400">
                <a:latin typeface="Calibri" panose="020F0502020204030204" pitchFamily="34" charset="0"/>
              </a:rPr>
              <a:t>Floyd-Warshall Algorithm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AF5EEEF1-33FB-AC61-FFAC-32BED223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1200">
                <a:solidFill>
                  <a:srgbClr val="898989"/>
                </a:solidFill>
              </a:rPr>
              <a:t> All-pairs SPs  -  </a:t>
            </a:r>
            <a:fld id="{744ACDD4-4640-4567-8DC5-8003390C162F}" type="slidenum">
              <a:rPr lang="en-US" altLang="pt-BR" sz="1200">
                <a:solidFill>
                  <a:srgbClr val="898989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altLang="pt-BR" sz="1200">
              <a:solidFill>
                <a:srgbClr val="898989"/>
              </a:solidFill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CCA2AB5D-C718-5536-9CED-B4D28603A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060450"/>
            <a:ext cx="8945562" cy="275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pt-BR"/>
              <a:t>Also dynamic programming, but with different recurrence.</a:t>
            </a:r>
          </a:p>
          <a:p>
            <a:pPr marL="342900">
              <a:buClrTx/>
              <a:buFontTx/>
              <a:buNone/>
            </a:pPr>
            <a:endParaRPr lang="en-US" altLang="pt-BR"/>
          </a:p>
          <a:p>
            <a:pPr>
              <a:buFont typeface="Arial" panose="020B0604020202020204" pitchFamily="34" charset="0"/>
              <a:buChar char="•"/>
            </a:pPr>
            <a:r>
              <a:rPr lang="en-US" altLang="pt-BR"/>
              <a:t>Let</a:t>
            </a:r>
            <a:r>
              <a:rPr lang="en-US" altLang="pt-BR">
                <a:solidFill>
                  <a:srgbClr val="1F497D"/>
                </a:solidFill>
              </a:rPr>
              <a:t> d</a:t>
            </a:r>
            <a:r>
              <a:rPr lang="en-US" altLang="pt-BR" baseline="-25000">
                <a:solidFill>
                  <a:srgbClr val="1F497D"/>
                </a:solidFill>
              </a:rPr>
              <a:t>ij</a:t>
            </a:r>
            <a:r>
              <a:rPr lang="en-US" altLang="pt-BR" baseline="30000">
                <a:solidFill>
                  <a:srgbClr val="1F497D"/>
                </a:solidFill>
              </a:rPr>
              <a:t>(</a:t>
            </a:r>
            <a:r>
              <a:rPr lang="en-US" altLang="pt-BR" baseline="30000">
                <a:solidFill>
                  <a:srgbClr val="FF0000"/>
                </a:solidFill>
              </a:rPr>
              <a:t>k</a:t>
            </a:r>
            <a:r>
              <a:rPr lang="en-US" altLang="pt-BR" baseline="30000">
                <a:solidFill>
                  <a:srgbClr val="1F497D"/>
                </a:solidFill>
              </a:rPr>
              <a:t>)</a:t>
            </a:r>
            <a:r>
              <a:rPr lang="en-US" altLang="pt-BR">
                <a:solidFill>
                  <a:srgbClr val="1F497D"/>
                </a:solidFill>
              </a:rPr>
              <a:t> </a:t>
            </a:r>
            <a:r>
              <a:rPr lang="en-US" altLang="pt-BR"/>
              <a:t>=</a:t>
            </a:r>
            <a:r>
              <a:rPr lang="en-US" altLang="pt-BR">
                <a:solidFill>
                  <a:srgbClr val="1F497D"/>
                </a:solidFill>
              </a:rPr>
              <a:t> </a:t>
            </a:r>
            <a:r>
              <a:rPr lang="en-US" altLang="pt-BR"/>
              <a:t>weight of SP from vertex i to vertex j with all intermediate</a:t>
            </a:r>
          </a:p>
          <a:p>
            <a:pPr marL="342900">
              <a:buClrTx/>
              <a:buFontTx/>
              <a:buNone/>
            </a:pPr>
            <a:r>
              <a:rPr lang="en-US" altLang="pt-BR"/>
              <a:t>                      vertices in the set {1, 2, …, k}.</a:t>
            </a:r>
          </a:p>
          <a:p>
            <a:pPr marL="342900">
              <a:buClrTx/>
              <a:buFontTx/>
              <a:buNone/>
            </a:pPr>
            <a:endParaRPr lang="en-US" altLang="pt-BR"/>
          </a:p>
          <a:p>
            <a:pPr marL="342900">
              <a:buClrTx/>
              <a:buFontTx/>
              <a:buNone/>
            </a:pPr>
            <a:endParaRPr lang="en-US" altLang="pt-BR"/>
          </a:p>
          <a:p>
            <a:pPr marL="342900">
              <a:buClrTx/>
              <a:buFontTx/>
              <a:buNone/>
            </a:pPr>
            <a:r>
              <a:rPr lang="en-US" altLang="pt-BR"/>
              <a:t>d</a:t>
            </a:r>
            <a:r>
              <a:rPr lang="en-US" altLang="pt-BR" baseline="-25000"/>
              <a:t>ij</a:t>
            </a:r>
            <a:r>
              <a:rPr lang="en-US" altLang="pt-BR" baseline="30000"/>
              <a:t>(k)</a:t>
            </a:r>
            <a:r>
              <a:rPr lang="en-US" altLang="pt-BR">
                <a:solidFill>
                  <a:srgbClr val="1F497D"/>
                </a:solidFill>
              </a:rPr>
              <a:t> </a:t>
            </a:r>
            <a:r>
              <a:rPr lang="en-US" altLang="pt-BR"/>
              <a:t>=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63938EF6-4B76-0F71-C775-6AB56221722F}"/>
              </a:ext>
            </a:extLst>
          </p:cNvPr>
          <p:cNvGrpSpPr>
            <a:grpSpLocks/>
          </p:cNvGrpSpPr>
          <p:nvPr/>
        </p:nvGrpSpPr>
        <p:grpSpPr bwMode="auto">
          <a:xfrm>
            <a:off x="1208088" y="3036888"/>
            <a:ext cx="4865687" cy="923925"/>
            <a:chOff x="761" y="1913"/>
            <a:chExt cx="3065" cy="582"/>
          </a:xfrm>
        </p:grpSpPr>
        <p:sp>
          <p:nvSpPr>
            <p:cNvPr id="12293" name="Text Box 5">
              <a:extLst>
                <a:ext uri="{FF2B5EF4-FFF2-40B4-BE49-F238E27FC236}">
                  <a16:creationId xmlns:a16="http://schemas.microsoft.com/office/drawing/2014/main" id="{BCB197F3-73F2-5084-B2BE-9B89EACF2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1913"/>
              <a:ext cx="293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w</a:t>
              </a:r>
              <a:r>
                <a:rPr lang="en-US" altLang="pt-BR" baseline="-25000"/>
                <a:t>ij</a:t>
              </a:r>
              <a:r>
                <a:rPr lang="en-US" altLang="pt-BR"/>
                <a:t>                                           </a:t>
              </a:r>
              <a:r>
                <a:rPr lang="en-US" altLang="pt-BR" b="1"/>
                <a:t>if</a:t>
              </a:r>
              <a:r>
                <a:rPr lang="en-US" altLang="pt-BR"/>
                <a:t> k = 0</a:t>
              </a:r>
            </a:p>
            <a:p>
              <a:pPr>
                <a:buClrTx/>
                <a:buFontTx/>
                <a:buNone/>
              </a:pPr>
              <a:r>
                <a:rPr lang="en-US" altLang="pt-BR"/>
                <a:t>min(d</a:t>
              </a:r>
              <a:r>
                <a:rPr lang="en-US" altLang="pt-BR" baseline="-25000"/>
                <a:t>ij</a:t>
              </a:r>
              <a:r>
                <a:rPr lang="en-US" altLang="pt-BR" baseline="30000"/>
                <a:t>(k-1)</a:t>
              </a:r>
              <a:r>
                <a:rPr lang="en-US" altLang="pt-BR"/>
                <a:t>, d</a:t>
              </a:r>
              <a:r>
                <a:rPr lang="en-US" altLang="pt-BR" baseline="-25000"/>
                <a:t>ik</a:t>
              </a:r>
              <a:r>
                <a:rPr lang="en-US" altLang="pt-BR" baseline="30000"/>
                <a:t>(k-1)</a:t>
              </a:r>
              <a:r>
                <a:rPr lang="en-US" altLang="pt-BR"/>
                <a:t> + d</a:t>
              </a:r>
              <a:r>
                <a:rPr lang="en-US" altLang="pt-BR" baseline="-25000"/>
                <a:t>kj</a:t>
              </a:r>
              <a:r>
                <a:rPr lang="en-US" altLang="pt-BR" baseline="30000"/>
                <a:t>(k-1)</a:t>
              </a:r>
              <a:r>
                <a:rPr lang="en-US" altLang="pt-BR"/>
                <a:t>)     </a:t>
              </a:r>
              <a:r>
                <a:rPr lang="en-US" altLang="pt-BR" b="1"/>
                <a:t>if</a:t>
              </a:r>
              <a:r>
                <a:rPr lang="en-US" altLang="pt-BR"/>
                <a:t> k </a:t>
              </a:r>
              <a:r>
                <a:rPr lang="en-US" altLang="pt-BR">
                  <a:latin typeface="Symbol" panose="05050102010706020507" pitchFamily="18" charset="2"/>
                </a:rPr>
                <a:t></a:t>
              </a:r>
              <a:r>
                <a:rPr lang="en-US" altLang="pt-BR"/>
                <a:t> 1</a:t>
              </a:r>
            </a:p>
          </p:txBody>
        </p:sp>
        <p:sp>
          <p:nvSpPr>
            <p:cNvPr id="12294" name="AutoShape 6">
              <a:extLst>
                <a:ext uri="{FF2B5EF4-FFF2-40B4-BE49-F238E27FC236}">
                  <a16:creationId xmlns:a16="http://schemas.microsoft.com/office/drawing/2014/main" id="{52017E8D-AB47-1702-8F29-88BB1BF83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" y="1963"/>
              <a:ext cx="179" cy="460"/>
            </a:xfrm>
            <a:prstGeom prst="leftBrace">
              <a:avLst>
                <a:gd name="adj1" fmla="val 21415"/>
                <a:gd name="adj2" fmla="val 50000"/>
              </a:avLst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295" name="AutoShape 7">
            <a:extLst>
              <a:ext uri="{FF2B5EF4-FFF2-40B4-BE49-F238E27FC236}">
                <a16:creationId xmlns:a16="http://schemas.microsoft.com/office/drawing/2014/main" id="{6979F5AD-EA5D-4B54-D17C-009397A0015E}"/>
              </a:ext>
            </a:extLst>
          </p:cNvPr>
          <p:cNvSpPr>
            <a:spLocks noChangeArrowheads="1"/>
          </p:cNvSpPr>
          <p:nvPr/>
        </p:nvSpPr>
        <p:spPr bwMode="auto">
          <a:xfrm rot="7560000">
            <a:off x="1547020" y="4212431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1260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6" name="AutoShape 8">
            <a:extLst>
              <a:ext uri="{FF2B5EF4-FFF2-40B4-BE49-F238E27FC236}">
                <a16:creationId xmlns:a16="http://schemas.microsoft.com/office/drawing/2014/main" id="{53489591-FCC8-9D88-496D-7E00B329F1F1}"/>
              </a:ext>
            </a:extLst>
          </p:cNvPr>
          <p:cNvSpPr>
            <a:spLocks noChangeArrowheads="1"/>
          </p:cNvSpPr>
          <p:nvPr/>
        </p:nvSpPr>
        <p:spPr bwMode="auto">
          <a:xfrm rot="14040000" flipH="1">
            <a:off x="3907631" y="4207669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1260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6D215EDD-BB72-180C-BC68-F9A617717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3905250"/>
            <a:ext cx="16430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two</a:t>
            </a:r>
          </a:p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CC0000"/>
                </a:solidFill>
              </a:rPr>
              <a:t>possibilities</a:t>
            </a:r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3F60333B-FE60-0725-F5A7-BBCDF1E0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156200"/>
            <a:ext cx="490537" cy="490538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3188D4ED-BDF5-5B70-F9DC-4E4F8FB7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5133975"/>
            <a:ext cx="490538" cy="490538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j</a:t>
            </a:r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BB7C8B0C-B7F3-9C83-4558-AC8B1E5A1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5148263"/>
            <a:ext cx="490538" cy="490537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68287F16-4067-5EB8-030A-40C8991B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5141913"/>
            <a:ext cx="490538" cy="490537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j</a:t>
            </a:r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67CD5DD0-168A-6D02-B97A-7929056C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5127625"/>
            <a:ext cx="490537" cy="490538"/>
          </a:xfrm>
          <a:prstGeom prst="ellipse">
            <a:avLst/>
          </a:prstGeom>
          <a:solidFill>
            <a:srgbClr val="99C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k</a:t>
            </a:r>
          </a:p>
        </p:txBody>
      </p:sp>
      <p:sp>
        <p:nvSpPr>
          <p:cNvPr id="12303" name="Freeform 15">
            <a:extLst>
              <a:ext uri="{FF2B5EF4-FFF2-40B4-BE49-F238E27FC236}">
                <a16:creationId xmlns:a16="http://schemas.microsoft.com/office/drawing/2014/main" id="{14447704-683B-0F9C-641C-460BD5708E3A}"/>
              </a:ext>
            </a:extLst>
          </p:cNvPr>
          <p:cNvSpPr>
            <a:spLocks/>
          </p:cNvSpPr>
          <p:nvPr/>
        </p:nvSpPr>
        <p:spPr bwMode="auto">
          <a:xfrm>
            <a:off x="952500" y="5324475"/>
            <a:ext cx="1457325" cy="190500"/>
          </a:xfrm>
          <a:custGeom>
            <a:avLst/>
            <a:gdLst>
              <a:gd name="G0" fmla="+- 39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*/ 1 0 51712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*/ 1 0 51712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T0" fmla="*/ 0 w 918"/>
              <a:gd name="T1" fmla="*/ 61913 h 120"/>
              <a:gd name="T2" fmla="*/ 201613 w 918"/>
              <a:gd name="T3" fmla="*/ 176213 h 120"/>
              <a:gd name="T4" fmla="*/ 360363 w 918"/>
              <a:gd name="T5" fmla="*/ 3175 h 120"/>
              <a:gd name="T6" fmla="*/ 592138 w 918"/>
              <a:gd name="T7" fmla="*/ 190500 h 120"/>
              <a:gd name="T8" fmla="*/ 765175 w 918"/>
              <a:gd name="T9" fmla="*/ 3175 h 120"/>
              <a:gd name="T10" fmla="*/ 1023938 w 918"/>
              <a:gd name="T11" fmla="*/ 176213 h 120"/>
              <a:gd name="T12" fmla="*/ 1196975 w 918"/>
              <a:gd name="T13" fmla="*/ 47625 h 120"/>
              <a:gd name="T14" fmla="*/ 1457325 w 918"/>
              <a:gd name="T15" fmla="*/ 61913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8" h="120">
                <a:moveTo>
                  <a:pt x="0" y="39"/>
                </a:moveTo>
                <a:cubicBezTo>
                  <a:pt x="44" y="78"/>
                  <a:pt x="89" y="117"/>
                  <a:pt x="127" y="111"/>
                </a:cubicBezTo>
                <a:cubicBezTo>
                  <a:pt x="165" y="105"/>
                  <a:pt x="186" y="0"/>
                  <a:pt x="227" y="2"/>
                </a:cubicBezTo>
                <a:cubicBezTo>
                  <a:pt x="268" y="4"/>
                  <a:pt x="331" y="120"/>
                  <a:pt x="373" y="120"/>
                </a:cubicBezTo>
                <a:cubicBezTo>
                  <a:pt x="415" y="120"/>
                  <a:pt x="437" y="4"/>
                  <a:pt x="482" y="2"/>
                </a:cubicBezTo>
                <a:cubicBezTo>
                  <a:pt x="527" y="0"/>
                  <a:pt x="600" y="106"/>
                  <a:pt x="645" y="111"/>
                </a:cubicBezTo>
                <a:cubicBezTo>
                  <a:pt x="690" y="116"/>
                  <a:pt x="709" y="42"/>
                  <a:pt x="754" y="30"/>
                </a:cubicBezTo>
                <a:cubicBezTo>
                  <a:pt x="799" y="18"/>
                  <a:pt x="858" y="28"/>
                  <a:pt x="918" y="39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04" name="Freeform 16">
            <a:extLst>
              <a:ext uri="{FF2B5EF4-FFF2-40B4-BE49-F238E27FC236}">
                <a16:creationId xmlns:a16="http://schemas.microsoft.com/office/drawing/2014/main" id="{7C9071F2-C29E-D02A-2DC3-98AAF04EF6A6}"/>
              </a:ext>
            </a:extLst>
          </p:cNvPr>
          <p:cNvSpPr>
            <a:spLocks/>
          </p:cNvSpPr>
          <p:nvPr/>
        </p:nvSpPr>
        <p:spPr bwMode="auto">
          <a:xfrm>
            <a:off x="4876800" y="5308600"/>
            <a:ext cx="1125538" cy="250825"/>
          </a:xfrm>
          <a:custGeom>
            <a:avLst/>
            <a:gdLst>
              <a:gd name="G0" fmla="+- 58 0 0"/>
              <a:gd name="G1" fmla="+- 1 0 0"/>
              <a:gd name="G2" fmla="+- 1 0 0"/>
              <a:gd name="G3" fmla="+- 1 0 0"/>
              <a:gd name="G4" fmla="+- 1 0 0"/>
              <a:gd name="G5" fmla="*/ 1 0 51712"/>
              <a:gd name="G6" fmla="cos 54736 G5"/>
              <a:gd name="G7" fmla="*/ 1 0 51712"/>
              <a:gd name="G8" fmla="sin 54742 G7"/>
              <a:gd name="G9" fmla="+- G6 G8 0"/>
              <a:gd name="G10" fmla="+- G9 1080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17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T0" fmla="*/ 0 w 709"/>
              <a:gd name="T1" fmla="*/ 92075 h 158"/>
              <a:gd name="T2" fmla="*/ 130175 w 709"/>
              <a:gd name="T3" fmla="*/ 236538 h 158"/>
              <a:gd name="T4" fmla="*/ 274638 w 709"/>
              <a:gd name="T5" fmla="*/ 4763 h 158"/>
              <a:gd name="T6" fmla="*/ 549275 w 709"/>
              <a:gd name="T7" fmla="*/ 206375 h 158"/>
              <a:gd name="T8" fmla="*/ 708025 w 709"/>
              <a:gd name="T9" fmla="*/ 4763 h 158"/>
              <a:gd name="T10" fmla="*/ 866775 w 709"/>
              <a:gd name="T11" fmla="*/ 192088 h 158"/>
              <a:gd name="T12" fmla="*/ 982663 w 709"/>
              <a:gd name="T13" fmla="*/ 47625 h 158"/>
              <a:gd name="T14" fmla="*/ 1125538 w 709"/>
              <a:gd name="T15" fmla="*/ 6350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9" h="158">
                <a:moveTo>
                  <a:pt x="0" y="58"/>
                </a:moveTo>
                <a:cubicBezTo>
                  <a:pt x="26" y="108"/>
                  <a:pt x="53" y="158"/>
                  <a:pt x="82" y="149"/>
                </a:cubicBezTo>
                <a:cubicBezTo>
                  <a:pt x="111" y="140"/>
                  <a:pt x="129" y="6"/>
                  <a:pt x="173" y="3"/>
                </a:cubicBezTo>
                <a:cubicBezTo>
                  <a:pt x="217" y="0"/>
                  <a:pt x="301" y="130"/>
                  <a:pt x="346" y="130"/>
                </a:cubicBezTo>
                <a:cubicBezTo>
                  <a:pt x="391" y="130"/>
                  <a:pt x="413" y="4"/>
                  <a:pt x="446" y="3"/>
                </a:cubicBezTo>
                <a:cubicBezTo>
                  <a:pt x="479" y="2"/>
                  <a:pt x="517" y="117"/>
                  <a:pt x="546" y="121"/>
                </a:cubicBezTo>
                <a:cubicBezTo>
                  <a:pt x="575" y="125"/>
                  <a:pt x="592" y="44"/>
                  <a:pt x="619" y="30"/>
                </a:cubicBezTo>
                <a:cubicBezTo>
                  <a:pt x="646" y="16"/>
                  <a:pt x="677" y="28"/>
                  <a:pt x="709" y="40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05" name="Freeform 17">
            <a:extLst>
              <a:ext uri="{FF2B5EF4-FFF2-40B4-BE49-F238E27FC236}">
                <a16:creationId xmlns:a16="http://schemas.microsoft.com/office/drawing/2014/main" id="{7588AD8E-31CB-7632-B757-8A55BFE89493}"/>
              </a:ext>
            </a:extLst>
          </p:cNvPr>
          <p:cNvSpPr>
            <a:spLocks/>
          </p:cNvSpPr>
          <p:nvPr/>
        </p:nvSpPr>
        <p:spPr bwMode="auto">
          <a:xfrm>
            <a:off x="6529388" y="5275263"/>
            <a:ext cx="1125537" cy="250825"/>
          </a:xfrm>
          <a:custGeom>
            <a:avLst/>
            <a:gdLst>
              <a:gd name="G0" fmla="+- 58 0 0"/>
              <a:gd name="G1" fmla="+- 1 0 0"/>
              <a:gd name="G2" fmla="+- 1 0 0"/>
              <a:gd name="G3" fmla="+- 1 0 0"/>
              <a:gd name="G4" fmla="+- 1 0 0"/>
              <a:gd name="G5" fmla="*/ 1 0 51712"/>
              <a:gd name="G6" fmla="cos 54736 G5"/>
              <a:gd name="G7" fmla="*/ 1 0 51712"/>
              <a:gd name="G8" fmla="sin 54742 G7"/>
              <a:gd name="G9" fmla="+- G6 G8 0"/>
              <a:gd name="G10" fmla="+- G9 1080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17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T0" fmla="*/ 0 w 709"/>
              <a:gd name="T1" fmla="*/ 92075 h 158"/>
              <a:gd name="T2" fmla="*/ 130175 w 709"/>
              <a:gd name="T3" fmla="*/ 236538 h 158"/>
              <a:gd name="T4" fmla="*/ 274637 w 709"/>
              <a:gd name="T5" fmla="*/ 4763 h 158"/>
              <a:gd name="T6" fmla="*/ 549275 w 709"/>
              <a:gd name="T7" fmla="*/ 206375 h 158"/>
              <a:gd name="T8" fmla="*/ 708025 w 709"/>
              <a:gd name="T9" fmla="*/ 4763 h 158"/>
              <a:gd name="T10" fmla="*/ 866775 w 709"/>
              <a:gd name="T11" fmla="*/ 192088 h 158"/>
              <a:gd name="T12" fmla="*/ 982662 w 709"/>
              <a:gd name="T13" fmla="*/ 47625 h 158"/>
              <a:gd name="T14" fmla="*/ 1125537 w 709"/>
              <a:gd name="T15" fmla="*/ 6350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9" h="158">
                <a:moveTo>
                  <a:pt x="0" y="58"/>
                </a:moveTo>
                <a:cubicBezTo>
                  <a:pt x="26" y="108"/>
                  <a:pt x="53" y="158"/>
                  <a:pt x="82" y="149"/>
                </a:cubicBezTo>
                <a:cubicBezTo>
                  <a:pt x="111" y="140"/>
                  <a:pt x="129" y="6"/>
                  <a:pt x="173" y="3"/>
                </a:cubicBezTo>
                <a:cubicBezTo>
                  <a:pt x="217" y="0"/>
                  <a:pt x="301" y="130"/>
                  <a:pt x="346" y="130"/>
                </a:cubicBezTo>
                <a:cubicBezTo>
                  <a:pt x="391" y="130"/>
                  <a:pt x="413" y="4"/>
                  <a:pt x="446" y="3"/>
                </a:cubicBezTo>
                <a:cubicBezTo>
                  <a:pt x="479" y="2"/>
                  <a:pt x="517" y="117"/>
                  <a:pt x="546" y="121"/>
                </a:cubicBezTo>
                <a:cubicBezTo>
                  <a:pt x="575" y="125"/>
                  <a:pt x="592" y="44"/>
                  <a:pt x="619" y="30"/>
                </a:cubicBezTo>
                <a:cubicBezTo>
                  <a:pt x="646" y="16"/>
                  <a:pt x="677" y="28"/>
                  <a:pt x="709" y="40"/>
                </a:cubicBezTo>
              </a:path>
            </a:pathLst>
          </a:cu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06" name="AutoShape 18">
            <a:extLst>
              <a:ext uri="{FF2B5EF4-FFF2-40B4-BE49-F238E27FC236}">
                <a16:creationId xmlns:a16="http://schemas.microsoft.com/office/drawing/2014/main" id="{1B24CC8A-8005-386A-6C64-045480E10D83}"/>
              </a:ext>
            </a:extLst>
          </p:cNvPr>
          <p:cNvSpPr>
            <a:spLocks/>
          </p:cNvSpPr>
          <p:nvPr/>
        </p:nvSpPr>
        <p:spPr bwMode="auto">
          <a:xfrm rot="16200000">
            <a:off x="1509712" y="5154613"/>
            <a:ext cx="288925" cy="1270000"/>
          </a:xfrm>
          <a:prstGeom prst="leftBrace">
            <a:avLst>
              <a:gd name="adj1" fmla="val 36630"/>
              <a:gd name="adj2" fmla="val 50000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07" name="AutoShape 19">
            <a:extLst>
              <a:ext uri="{FF2B5EF4-FFF2-40B4-BE49-F238E27FC236}">
                <a16:creationId xmlns:a16="http://schemas.microsoft.com/office/drawing/2014/main" id="{D469B5B7-D33F-C235-327E-9CF35C2C8BD5}"/>
              </a:ext>
            </a:extLst>
          </p:cNvPr>
          <p:cNvSpPr>
            <a:spLocks/>
          </p:cNvSpPr>
          <p:nvPr/>
        </p:nvSpPr>
        <p:spPr bwMode="auto">
          <a:xfrm rot="16200000">
            <a:off x="6943725" y="5176838"/>
            <a:ext cx="288925" cy="1270000"/>
          </a:xfrm>
          <a:prstGeom prst="leftBrace">
            <a:avLst>
              <a:gd name="adj1" fmla="val 36630"/>
              <a:gd name="adj2" fmla="val 50000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08" name="AutoShape 20">
            <a:extLst>
              <a:ext uri="{FF2B5EF4-FFF2-40B4-BE49-F238E27FC236}">
                <a16:creationId xmlns:a16="http://schemas.microsoft.com/office/drawing/2014/main" id="{887937A0-740C-F585-16F4-69D7E78EFEAE}"/>
              </a:ext>
            </a:extLst>
          </p:cNvPr>
          <p:cNvSpPr>
            <a:spLocks/>
          </p:cNvSpPr>
          <p:nvPr/>
        </p:nvSpPr>
        <p:spPr bwMode="auto">
          <a:xfrm rot="16200000">
            <a:off x="5292725" y="5170488"/>
            <a:ext cx="288925" cy="1270000"/>
          </a:xfrm>
          <a:prstGeom prst="leftBrace">
            <a:avLst>
              <a:gd name="adj1" fmla="val 36630"/>
              <a:gd name="adj2" fmla="val 50000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187693DB-0C03-4371-5751-79745A60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5918200"/>
            <a:ext cx="2025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>
                <a:solidFill>
                  <a:srgbClr val="CC0000"/>
                </a:solidFill>
              </a:rPr>
              <a:t>all in {1, …, k–1}</a:t>
            </a:r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BC85DD64-B89B-7633-1067-4491761F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5948363"/>
            <a:ext cx="20256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>
                <a:solidFill>
                  <a:srgbClr val="CC0000"/>
                </a:solidFill>
              </a:rPr>
              <a:t>all in {1, …, k–1}</a:t>
            </a:r>
          </a:p>
        </p:txBody>
      </p:sp>
      <p:sp>
        <p:nvSpPr>
          <p:cNvPr id="12311" name="Rectangle 23">
            <a:extLst>
              <a:ext uri="{FF2B5EF4-FFF2-40B4-BE49-F238E27FC236}">
                <a16:creationId xmlns:a16="http://schemas.microsoft.com/office/drawing/2014/main" id="{4C56AC1C-296F-03C0-6A54-5C9F735A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3044825"/>
            <a:ext cx="5872162" cy="911225"/>
          </a:xfrm>
          <a:prstGeom prst="rect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24493</TotalTime>
  <Words>3839</Words>
  <Application>Microsoft Office PowerPoint</Application>
  <PresentationFormat>Apresentação na tela (4:3)</PresentationFormat>
  <Paragraphs>1102</Paragraphs>
  <Slides>32</Slides>
  <Notes>32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32</vt:i4>
      </vt:variant>
    </vt:vector>
  </HeadingPairs>
  <TitlesOfParts>
    <vt:vector size="44" baseType="lpstr">
      <vt:lpstr>Times New Roman</vt:lpstr>
      <vt:lpstr>Calibri</vt:lpstr>
      <vt:lpstr>ＭＳ Ｐゴシック</vt:lpstr>
      <vt:lpstr>Lucida Sans Unicode</vt:lpstr>
      <vt:lpstr>Arial</vt:lpstr>
      <vt:lpstr>MT Extra</vt:lpstr>
      <vt:lpstr>Symbol</vt:lpstr>
      <vt:lpstr>Arial Black</vt:lpstr>
      <vt:lpstr>Courier New</vt:lpstr>
      <vt:lpstr>Microsoft Sans Serif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All-Pairs Shortest Paths</dc:title>
  <dc:subject>Comp 202</dc:subject>
  <dc:creator>James H. Anderson</dc:creator>
  <cp:lastModifiedBy>João Vítor Fernandes Dias</cp:lastModifiedBy>
  <cp:revision>554</cp:revision>
  <cp:lastPrinted>2013-05-27T09:07:12Z</cp:lastPrinted>
  <dcterms:created xsi:type="dcterms:W3CDTF">1995-06-17T23:31:02Z</dcterms:created>
  <dcterms:modified xsi:type="dcterms:W3CDTF">2025-02-13T00:15:25Z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8454143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false</vt:bool>
  </property>
  <property fmtid="{D5CDD505-2E9C-101B-9397-08002B2CF9AE}" pid="6" name="DownloadOriginal">
    <vt:bool>false</vt:bool>
  </property>
  <property fmtid="{D5CDD505-2E9C-101B-9397-08002B2CF9AE}" pid="7" name="GraphicType">
    <vt:i4>2</vt:i4>
  </property>
  <property fmtid="{D5CDD505-2E9C-101B-9397-08002B2CF9AE}" pid="8" name="HomePage">
    <vt:lpwstr>http://www.cs.pitt.edu/~moir</vt:lpwstr>
  </property>
  <property fmtid="{D5CDD505-2E9C-101B-9397-08002B2CF9AE}" pid="9" name="LinkColor">
    <vt:i4>16711782</vt:i4>
  </property>
  <property fmtid="{D5CDD505-2E9C-101B-9397-08002B2CF9AE}" pid="10" name="MailAddress">
    <vt:lpwstr>moir@cs.pitt.edu</vt:lpwstr>
  </property>
  <property fmtid="{D5CDD505-2E9C-101B-9397-08002B2CF9AE}" pid="11" name="NavBtnPos">
    <vt:i4>3</vt:i4>
  </property>
  <property fmtid="{D5CDD505-2E9C-101B-9397-08002B2CF9AE}" pid="12" name="OutputDir">
    <vt:lpwstr>D:\My Documents</vt:lpwstr>
  </property>
  <property fmtid="{D5CDD505-2E9C-101B-9397-08002B2CF9AE}" pid="13" name="ScreenSize">
    <vt:i4>2</vt:i4>
  </property>
  <property fmtid="{D5CDD505-2E9C-101B-9397-08002B2CF9AE}" pid="14" name="ScreenUsage">
    <vt:i4>3</vt:i4>
  </property>
  <property fmtid="{D5CDD505-2E9C-101B-9397-08002B2CF9AE}" pid="15" name="ShowNotes">
    <vt:bool>false</vt:bool>
  </property>
  <property fmtid="{D5CDD505-2E9C-101B-9397-08002B2CF9AE}" pid="16" name="TemplateType">
    <vt:i4>1</vt:i4>
  </property>
  <property fmtid="{D5CDD505-2E9C-101B-9397-08002B2CF9AE}" pid="17" name="TextColor">
    <vt:i4>0</vt:i4>
  </property>
  <property fmtid="{D5CDD505-2E9C-101B-9397-08002B2CF9AE}" pid="18" name="TransparentButton">
    <vt:i4>0</vt:i4>
  </property>
  <property fmtid="{D5CDD505-2E9C-101B-9397-08002B2CF9AE}" pid="19" name="UseBrowserColor">
    <vt:bool>true</vt:bool>
  </property>
  <property fmtid="{D5CDD505-2E9C-101B-9397-08002B2CF9AE}" pid="20" name="VisitedColor">
    <vt:i4>10040268</vt:i4>
  </property>
</Properties>
</file>