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894" r:id="rId2"/>
    <p:sldMasterId id="2147483918" r:id="rId3"/>
  </p:sldMasterIdLst>
  <p:sldIdLst>
    <p:sldId id="256" r:id="rId4"/>
    <p:sldId id="272" r:id="rId5"/>
    <p:sldId id="263" r:id="rId6"/>
    <p:sldId id="262" r:id="rId7"/>
    <p:sldId id="257" r:id="rId8"/>
    <p:sldId id="258" r:id="rId9"/>
    <p:sldId id="269" r:id="rId10"/>
    <p:sldId id="266" r:id="rId11"/>
    <p:sldId id="265" r:id="rId12"/>
    <p:sldId id="268" r:id="rId13"/>
    <p:sldId id="267" r:id="rId14"/>
    <p:sldId id="271" r:id="rId15"/>
    <p:sldId id="274" r:id="rId16"/>
    <p:sldId id="26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AAF9871F-EDDD-4CAF-9F8F-D37D3400F237}">
          <p14:sldIdLst>
            <p14:sldId id="256"/>
          </p14:sldIdLst>
        </p14:section>
        <p14:section name="Intro" id="{DA2449F1-7619-45F7-B4A2-880EBA1EA3CE}">
          <p14:sldIdLst>
            <p14:sldId id="272"/>
            <p14:sldId id="263"/>
            <p14:sldId id="262"/>
            <p14:sldId id="257"/>
            <p14:sldId id="258"/>
          </p14:sldIdLst>
        </p14:section>
        <p14:section name="TREC" id="{5130BA55-0B08-4C7B-A484-9304CBB60838}">
          <p14:sldIdLst>
            <p14:sldId id="269"/>
            <p14:sldId id="266"/>
            <p14:sldId id="265"/>
            <p14:sldId id="268"/>
            <p14:sldId id="267"/>
            <p14:sldId id="271"/>
          </p14:sldIdLst>
        </p14:section>
        <p14:section name="Conclusão" id="{3B5A1E8F-C2C6-46B2-81CA-F8BA92FDDE53}">
          <p14:sldIdLst>
            <p14:sldId id="274"/>
            <p14:sldId id="264"/>
          </p14:sldIdLst>
        </p14:section>
        <p14:section name="Capa" id="{CA7227DE-79C7-4C8D-AC74-08A4A17D7AD8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4846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3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0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5180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874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50457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791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261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545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774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7652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751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61678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128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911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1027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71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8039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9339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604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634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4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840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370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12880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727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2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43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13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49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84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037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5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663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11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EE26A78-4006-4543-A5CB-EBE2F0FE4F1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5891F5C-CEA7-4DC4-908E-57FB1955E60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61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rec-product-search.github.io/search.html" TargetMode="External"/><Relationship Id="rId2" Type="http://schemas.openxmlformats.org/officeDocument/2006/relationships/hyperlink" Target="https://trec-product-search.github.io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rec-product-search.github.io/recommendation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rec-rag.github.io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c-product-search.github.io/search.html" TargetMode="External"/><Relationship Id="rId2" Type="http://schemas.openxmlformats.org/officeDocument/2006/relationships/hyperlink" Target="https://trec.nist.gov/cfp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rec-product-search.github.io/recommendation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ec.nist.gov/pubs/trec32/papers/trackorg.P.pdf" TargetMode="External"/><Relationship Id="rId2" Type="http://schemas.openxmlformats.org/officeDocument/2006/relationships/hyperlink" Target="https://trec.nist.gov/pubs/trec32/papers/Overview_deep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datasets/trec-product-search/product-search-corpus/blob/main/notebooks/Create%20TREC%20Product%20Dataset.ipyn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csyschallenge.com/2025/" TargetMode="External"/><Relationship Id="rId2" Type="http://schemas.openxmlformats.org/officeDocument/2006/relationships/hyperlink" Target="https://kdd2025.kdd.org/call-for-kdd-cup-proposa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rel-mir.github.io/challenge/overview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c.nist.gov/cfp.html" TargetMode="Externa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rec.nist.gov/cfp.html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trec-mllm.github.io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94096-9008-11E7-5AAE-256592A11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Product Search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AE98D8-77B7-95CF-7D86-CB5206067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João Vítor Fernandes Dias</a:t>
            </a:r>
          </a:p>
        </p:txBody>
      </p:sp>
    </p:spTree>
    <p:extLst>
      <p:ext uri="{BB962C8B-B14F-4D97-AF65-F5344CB8AC3E}">
        <p14:creationId xmlns:p14="http://schemas.microsoft.com/office/powerpoint/2010/main" val="221053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2BBA1-E8F4-EA11-4982-58628D580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94C10-6EEF-C93E-2743-47BCD3D6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&gt; Tracks &gt;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E7C44F-844B-FAE5-10DF-91909CA9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4572000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Áreas de pesquisa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Product Search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Recommendation Systems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Dataset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Diversos produtos em várias línguas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Descrições textuais e visuais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Tarefas</a:t>
            </a:r>
          </a:p>
          <a:p>
            <a:pPr lvl="1"/>
            <a:r>
              <a:rPr lang="pt-BR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Task: Query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Expansion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Product Search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Recommendation Task: Item-to-Item 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Complementary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; </a:t>
            </a:r>
            <a:r>
              <a:rPr lang="pt-BR" b="1" dirty="0" err="1">
                <a:solidFill>
                  <a:schemeClr val="accent4">
                    <a:lumMod val="50000"/>
                  </a:schemeClr>
                </a:solidFill>
              </a:rPr>
              <a:t>Substitute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;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Compatible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CF4032A-7759-8320-CE61-A5A9AA1BCD40}"/>
              </a:ext>
            </a:extLst>
          </p:cNvPr>
          <p:cNvSpPr txBox="1">
            <a:spLocks/>
          </p:cNvSpPr>
          <p:nvPr/>
        </p:nvSpPr>
        <p:spPr>
          <a:xfrm>
            <a:off x="6172200" y="2286000"/>
            <a:ext cx="4724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Recommendation Timeline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Task Data Release: May 15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Development Period: Summer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Test Query Release: Late August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Submission Deadline: Early Sept.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Search Timeline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To Be Determined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43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58E8B-3460-6CD6-25DC-DACCFA48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E8BB5-037E-11CC-F36C-EC88A4DD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919012" cy="1485900"/>
          </a:xfrm>
        </p:spPr>
        <p:txBody>
          <a:bodyPr>
            <a:normAutofit/>
          </a:bodyPr>
          <a:lstStyle/>
          <a:p>
            <a:r>
              <a:rPr lang="pt-BR" dirty="0"/>
              <a:t>&gt; Tracks &gt;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RAG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BF6CC4-31D8-E8EC-1D34-B869473E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4572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Combinar métodos de RI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Usar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LLMs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Aprimorar a qualidade do conteúdo retornado (relevância, acurácia, atualização e contextual)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Tarefas</a:t>
            </a:r>
          </a:p>
          <a:p>
            <a:pPr lvl="1"/>
            <a:r>
              <a:rPr lang="pt-BR" u="sng" dirty="0" err="1">
                <a:solidFill>
                  <a:schemeClr val="accent4">
                    <a:lumMod val="50000"/>
                  </a:schemeClr>
                </a:solidFill>
              </a:rPr>
              <a:t>R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etrieval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pt-BR" u="sng" dirty="0" err="1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ugmented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u="sng" dirty="0">
                <a:solidFill>
                  <a:schemeClr val="accent4">
                    <a:lumMod val="50000"/>
                  </a:schemeClr>
                </a:solidFill>
              </a:rPr>
              <a:t>G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eneration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RAG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D3E3035-E329-9A13-8406-9202045990F0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4724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5E7AF8E-0A1D-3436-9C18-5976665B0A98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4724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u="sng" dirty="0" err="1">
                <a:solidFill>
                  <a:schemeClr val="accent4">
                    <a:lumMod val="50000"/>
                  </a:schemeClr>
                </a:solidFill>
              </a:rPr>
              <a:t>R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etrieval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Recuperar e ranquear os textos mais relevantes para certas queries</a:t>
            </a:r>
          </a:p>
          <a:p>
            <a:r>
              <a:rPr lang="pt-BR" u="sng" dirty="0" err="1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ugmented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u="sng" dirty="0">
                <a:solidFill>
                  <a:schemeClr val="accent4">
                    <a:lumMod val="50000"/>
                  </a:schemeClr>
                </a:solidFill>
              </a:rPr>
              <a:t>G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eneration</a:t>
            </a:r>
          </a:p>
          <a:p>
            <a:pPr lvl="1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Gerar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resposta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baseada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em top-k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segmentos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relevantes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indicando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fonte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usada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  <a:p>
            <a:r>
              <a:rPr lang="en-US" u="sng" dirty="0">
                <a:solidFill>
                  <a:schemeClr val="accent4">
                    <a:lumMod val="50000"/>
                  </a:schemeClr>
                </a:solidFill>
              </a:rPr>
              <a:t>RAG</a:t>
            </a:r>
          </a:p>
          <a:p>
            <a:pPr lvl="1"/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Junção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dos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dois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anteriores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75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6639E-9235-2F9A-01D6-4C46C6DF0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1A2C0-C2D9-24D5-2D07-0E558789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919012" cy="1485900"/>
          </a:xfrm>
        </p:spPr>
        <p:txBody>
          <a:bodyPr>
            <a:normAutofit/>
          </a:bodyPr>
          <a:lstStyle/>
          <a:p>
            <a:r>
              <a:rPr lang="pt-BR" dirty="0"/>
              <a:t>&gt; </a:t>
            </a:r>
            <a:r>
              <a:rPr lang="pt-BR" dirty="0">
                <a:hlinkClick r:id="rId2"/>
              </a:rPr>
              <a:t>TREC 2025</a:t>
            </a:r>
            <a:r>
              <a:rPr lang="pt-BR" dirty="0"/>
              <a:t> &gt;</a:t>
            </a:r>
            <a:r>
              <a:rPr lang="en-US" dirty="0"/>
              <a:t> Análise das Tracks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5D063-DD24-C4F5-45FF-F0C0ABAE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4572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Million LLM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Product</a:t>
            </a:r>
          </a:p>
          <a:p>
            <a:pPr lvl="1"/>
            <a:r>
              <a:rPr lang="pt-BR" strike="sngStrike" dirty="0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Task: Query </a:t>
            </a:r>
            <a:r>
              <a:rPr lang="pt-BR" strike="sngStrike" dirty="0" err="1">
                <a:solidFill>
                  <a:schemeClr val="accent6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Expansion</a:t>
            </a:r>
            <a:endParaRPr lang="pt-BR" strike="sngStrike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pt-BR" dirty="0" err="1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Recommendation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Substitutos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RAG (+ LLM?)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</a:t>
            </a:r>
          </a:p>
          <a:p>
            <a:pPr lvl="1"/>
            <a:r>
              <a:rPr lang="pt-BR" strike="sngStrike" dirty="0">
                <a:solidFill>
                  <a:schemeClr val="accent4">
                    <a:lumMod val="50000"/>
                  </a:schemeClr>
                </a:solidFill>
              </a:rPr>
              <a:t>AG</a:t>
            </a:r>
          </a:p>
          <a:p>
            <a:pPr lvl="1"/>
            <a:r>
              <a:rPr lang="pt-BR" strike="sngStrike" dirty="0">
                <a:solidFill>
                  <a:schemeClr val="accent4">
                    <a:lumMod val="50000"/>
                  </a:schemeClr>
                </a:solidFill>
              </a:rPr>
              <a:t>RAG</a:t>
            </a:r>
          </a:p>
          <a:p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B347E5E-D425-7976-2BB4-304A49367758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4724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7751810-4D7D-CF7D-98B2-D7EF206875B7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5588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Million LLM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Product &gt; Recomendação de Substitutos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RAG (+ LLM?):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Retrieval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1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7A7FB-95B6-839A-5AAC-B4ADDA16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pt-BR" dirty="0"/>
              <a:t>Trabalhos anteriores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FFA311-F23D-A77E-32B7-86ED0F6A4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Million LLM - </a:t>
            </a:r>
            <a:r>
              <a:rPr lang="pt-BR" dirty="0">
                <a:hlinkClick r:id="rId2"/>
              </a:rPr>
              <a:t>TREC 2023: Deep Learning</a:t>
            </a:r>
            <a:endParaRPr lang="pt-BR" dirty="0"/>
          </a:p>
          <a:p>
            <a:pPr lvl="1"/>
            <a:r>
              <a:rPr lang="en-US" dirty="0"/>
              <a:t>“runs using Large Language Model (LLM) prompting in some way outperformed runs that use the ‘</a:t>
            </a:r>
            <a:r>
              <a:rPr lang="en-US" dirty="0" err="1"/>
              <a:t>nnlm</a:t>
            </a:r>
            <a:r>
              <a:rPr lang="en-US" dirty="0"/>
              <a:t>’ approach, which was the best approach in the previous four years</a:t>
            </a:r>
            <a:r>
              <a:rPr lang="pt-BR" dirty="0"/>
              <a:t>"</a:t>
            </a:r>
          </a:p>
          <a:p>
            <a:r>
              <a:rPr lang="pt-BR" dirty="0"/>
              <a:t>Product Search - </a:t>
            </a:r>
            <a:r>
              <a:rPr lang="pt-BR" dirty="0">
                <a:hlinkClick r:id="rId3"/>
              </a:rPr>
              <a:t>TREC 2023: Product Search</a:t>
            </a:r>
            <a:endParaRPr lang="pt-BR" dirty="0"/>
          </a:p>
          <a:p>
            <a:pPr lvl="1"/>
            <a:r>
              <a:rPr lang="pt-BR" dirty="0"/>
              <a:t>“</a:t>
            </a:r>
            <a:r>
              <a:rPr lang="en-US" dirty="0"/>
              <a:t>in the product search domain, traditional retrieval systems are highly effective and commonly outperform general-purpose pretrained embedding models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Perda de desempenho pelo uso de </a:t>
            </a:r>
            <a:r>
              <a:rPr lang="pt-BR" dirty="0">
                <a:hlinkClick r:id="rId4"/>
              </a:rPr>
              <a:t>metadados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574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2166E-6D3A-6BA5-DEF7-80931AA7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ideias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1D156-2287-9AE8-3F29-D61A869A6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Million LLM/RAG</a:t>
            </a:r>
          </a:p>
          <a:p>
            <a:r>
              <a:rPr lang="pt-BR" dirty="0">
                <a:solidFill>
                  <a:schemeClr val="tx1"/>
                </a:solidFill>
              </a:rPr>
              <a:t>Testes em </a:t>
            </a:r>
            <a:r>
              <a:rPr lang="pt-BR" dirty="0" err="1">
                <a:solidFill>
                  <a:schemeClr val="tx1"/>
                </a:solidFill>
              </a:rPr>
              <a:t>LLMs</a:t>
            </a:r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 err="1">
                <a:solidFill>
                  <a:schemeClr val="tx1"/>
                </a:solidFill>
              </a:rPr>
              <a:t>Llama</a:t>
            </a:r>
            <a:r>
              <a:rPr lang="pt-BR" dirty="0">
                <a:solidFill>
                  <a:schemeClr val="tx1"/>
                </a:solidFill>
              </a:rPr>
              <a:t>, Gemini, GPT, </a:t>
            </a:r>
            <a:r>
              <a:rPr lang="pt-BR" dirty="0" err="1">
                <a:solidFill>
                  <a:schemeClr val="tx1"/>
                </a:solidFill>
              </a:rPr>
              <a:t>Perplexity</a:t>
            </a:r>
            <a:r>
              <a:rPr lang="pt-BR" dirty="0">
                <a:solidFill>
                  <a:schemeClr val="tx1"/>
                </a:solidFill>
              </a:rPr>
              <a:t>, Bing, etc.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Definir testes</a:t>
            </a:r>
          </a:p>
          <a:p>
            <a:r>
              <a:rPr lang="pt-BR" dirty="0">
                <a:solidFill>
                  <a:schemeClr val="tx1"/>
                </a:solidFill>
              </a:rPr>
              <a:t>Sistemas de Organização de Conhecimento (KOS)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Folksonomia; glossários; taxonomias; thesauri; ontologias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SCHEMA (Ontologia)</a:t>
            </a:r>
          </a:p>
          <a:p>
            <a:pPr lvl="2"/>
            <a:r>
              <a:rPr lang="pt-BR" dirty="0">
                <a:solidFill>
                  <a:schemeClr val="tx1"/>
                </a:solidFill>
              </a:rPr>
              <a:t>Forma de estruturar as informações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0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73A6E-9FA5-1601-BC34-BE17C6C95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77884-5453-081F-2DBF-4B4F9A013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Product Search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6C171F-0712-2DA9-CE29-2B492772E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João Vítor Fernandes Dias</a:t>
            </a:r>
          </a:p>
        </p:txBody>
      </p:sp>
    </p:spTree>
    <p:extLst>
      <p:ext uri="{BB962C8B-B14F-4D97-AF65-F5344CB8AC3E}">
        <p14:creationId xmlns:p14="http://schemas.microsoft.com/office/powerpoint/2010/main" val="314981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E25E7-8560-F582-6331-FC8123FF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1B7D47-E468-E3F2-B368-4B492B29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Pré-projeto de Pesquisa</a:t>
            </a:r>
          </a:p>
          <a:p>
            <a:r>
              <a:rPr lang="pt-BR" dirty="0"/>
              <a:t>Área de Pesquisa</a:t>
            </a:r>
          </a:p>
          <a:p>
            <a:r>
              <a:rPr lang="pt-BR" dirty="0"/>
              <a:t>Conferências</a:t>
            </a:r>
          </a:p>
          <a:p>
            <a:pPr lvl="1"/>
            <a:r>
              <a:rPr lang="pt-BR" dirty="0"/>
              <a:t>TREC</a:t>
            </a:r>
          </a:p>
          <a:p>
            <a:pPr lvl="2"/>
            <a:r>
              <a:rPr lang="pt-BR" dirty="0"/>
              <a:t>Tracks</a:t>
            </a:r>
          </a:p>
          <a:p>
            <a:r>
              <a:rPr lang="pt-BR" dirty="0"/>
              <a:t>Decisões</a:t>
            </a:r>
          </a:p>
          <a:p>
            <a:r>
              <a:rPr lang="pt-BR" dirty="0"/>
              <a:t>Ideias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0ABC6-3270-F20E-C7D5-B05064AB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C861F1-42BD-9B3F-B874-F8141187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Apresentação</a:t>
            </a:r>
          </a:p>
          <a:p>
            <a:pPr lvl="1"/>
            <a:r>
              <a:rPr lang="pt-BR" dirty="0"/>
              <a:t>Hobbies: organização e tabelas</a:t>
            </a:r>
          </a:p>
        </p:txBody>
      </p:sp>
    </p:spTree>
    <p:extLst>
      <p:ext uri="{BB962C8B-B14F-4D97-AF65-F5344CB8AC3E}">
        <p14:creationId xmlns:p14="http://schemas.microsoft.com/office/powerpoint/2010/main" val="4002185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DFAD1-7C84-0BAA-F520-105B80A9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BE3CFA-1FDE-DE40-8440-E2505732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993"/>
            <a:ext cx="12192000" cy="55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00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C5BB9-AB4F-6842-FE3A-65EE4C36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Pré-projeto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84AF4-E777-8678-76E0-DDCF91F08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mineração, organização e visualização de informação</a:t>
            </a:r>
          </a:p>
          <a:p>
            <a:r>
              <a:rPr lang="pt-BR" dirty="0"/>
              <a:t>Motivações</a:t>
            </a:r>
          </a:p>
          <a:p>
            <a:pPr lvl="1"/>
            <a:r>
              <a:rPr lang="pt-BR" dirty="0"/>
              <a:t>Indecisão</a:t>
            </a:r>
          </a:p>
          <a:p>
            <a:pPr lvl="1"/>
            <a:r>
              <a:rPr lang="pt-BR" dirty="0"/>
              <a:t>Dilema da busca</a:t>
            </a:r>
          </a:p>
          <a:p>
            <a:pPr lvl="1"/>
            <a:r>
              <a:rPr lang="pt-BR" dirty="0"/>
              <a:t>Organização</a:t>
            </a:r>
          </a:p>
          <a:p>
            <a:r>
              <a:rPr lang="pt-BR" dirty="0"/>
              <a:t>O que desejo fazer?</a:t>
            </a:r>
          </a:p>
          <a:p>
            <a:pPr lvl="1"/>
            <a:r>
              <a:rPr lang="pt-BR" dirty="0"/>
              <a:t>Explorar; coletar; organizar</a:t>
            </a:r>
          </a:p>
          <a:p>
            <a:pPr lvl="1"/>
            <a:r>
              <a:rPr lang="pt-BR" dirty="0"/>
              <a:t>No geral? Facilitar o acesso</a:t>
            </a:r>
          </a:p>
          <a:p>
            <a:pPr lvl="1"/>
            <a:r>
              <a:rPr lang="pt-BR" dirty="0"/>
              <a:t>O quê? </a:t>
            </a:r>
            <a:r>
              <a:rPr lang="pt-BR" strike="sngStrike" dirty="0"/>
              <a:t>Tudo o que for categorizável; Pessoas; Seres Vivos;</a:t>
            </a:r>
            <a:r>
              <a:rPr lang="pt-BR" dirty="0"/>
              <a:t> 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Produtos</a:t>
            </a:r>
            <a:r>
              <a:rPr lang="pt-BR" dirty="0"/>
              <a:t> </a:t>
            </a:r>
            <a:r>
              <a:rPr lang="pt-BR" i="0" dirty="0"/>
              <a:t>🤑</a:t>
            </a:r>
          </a:p>
        </p:txBody>
      </p:sp>
    </p:spTree>
    <p:extLst>
      <p:ext uri="{BB962C8B-B14F-4D97-AF65-F5344CB8AC3E}">
        <p14:creationId xmlns:p14="http://schemas.microsoft.com/office/powerpoint/2010/main" val="151758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25D01-9AC6-6566-9767-7C4087EB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71510-DD36-E37B-9AB8-24C2EB23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805082" cy="3581400"/>
          </a:xfrm>
        </p:spPr>
        <p:txBody>
          <a:bodyPr>
            <a:normAutofit/>
          </a:bodyPr>
          <a:lstStyle/>
          <a:p>
            <a:r>
              <a:rPr lang="pt-BR" dirty="0"/>
              <a:t>SIGIR</a:t>
            </a:r>
          </a:p>
          <a:p>
            <a:r>
              <a:rPr lang="pt-BR" b="1" dirty="0"/>
              <a:t>NIST: TREC</a:t>
            </a:r>
          </a:p>
          <a:p>
            <a:r>
              <a:rPr lang="pt-BR" dirty="0">
                <a:hlinkClick r:id="rId2"/>
              </a:rPr>
              <a:t>KDDCup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C486ECF-2B9E-2554-1577-F2D72525CDA0}"/>
              </a:ext>
            </a:extLst>
          </p:cNvPr>
          <p:cNvSpPr txBox="1">
            <a:spLocks/>
          </p:cNvSpPr>
          <p:nvPr/>
        </p:nvSpPr>
        <p:spPr>
          <a:xfrm>
            <a:off x="6167718" y="2286000"/>
            <a:ext cx="4805082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ACM </a:t>
            </a:r>
            <a:r>
              <a:rPr lang="pt-BR" dirty="0" err="1"/>
              <a:t>Recommender</a:t>
            </a:r>
            <a:r>
              <a:rPr lang="pt-BR" dirty="0"/>
              <a:t> Systems</a:t>
            </a:r>
          </a:p>
          <a:p>
            <a:pPr lvl="1"/>
            <a:r>
              <a:rPr lang="pt-BR" dirty="0">
                <a:hlinkClick r:id="rId3"/>
              </a:rPr>
              <a:t>RecSys Challenge 25</a:t>
            </a:r>
            <a:endParaRPr lang="pt-BR" dirty="0"/>
          </a:p>
          <a:p>
            <a:r>
              <a:rPr lang="pt-BR" dirty="0">
                <a:hlinkClick r:id="rId4"/>
              </a:rPr>
              <a:t>WWW</a:t>
            </a:r>
            <a:endParaRPr lang="pt-BR" dirty="0"/>
          </a:p>
          <a:p>
            <a:r>
              <a:rPr lang="pt-BR" dirty="0"/>
              <a:t>NII: NTCIR</a:t>
            </a:r>
          </a:p>
          <a:p>
            <a:r>
              <a:rPr lang="pt-BR" dirty="0"/>
              <a:t>CLEF</a:t>
            </a:r>
          </a:p>
          <a:p>
            <a:r>
              <a:rPr lang="pt-BR" dirty="0"/>
              <a:t>ECIR</a:t>
            </a:r>
          </a:p>
          <a:p>
            <a:r>
              <a:rPr lang="pt-BR" dirty="0"/>
              <a:t>AIRS</a:t>
            </a:r>
          </a:p>
          <a:p>
            <a:r>
              <a:rPr lang="pt-BR" dirty="0"/>
              <a:t>ADCS</a:t>
            </a:r>
          </a:p>
          <a:p>
            <a:r>
              <a:rPr lang="pt-BR" dirty="0"/>
              <a:t>DESIRES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036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C2B73-49A9-BB26-24AB-5D0976CED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54469-6FC9-06C1-2843-62720A51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Conferências &gt; </a:t>
            </a:r>
            <a:r>
              <a:rPr lang="pt-BR" dirty="0">
                <a:hlinkClick r:id="rId2"/>
              </a:rPr>
              <a:t>TREC 2025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39083A-215A-3C2C-CACD-70BD374F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  <a:p>
            <a:pPr lvl="1"/>
            <a:r>
              <a:rPr lang="pt-BR" dirty="0"/>
              <a:t>“Coopetição”</a:t>
            </a:r>
          </a:p>
          <a:p>
            <a:pPr lvl="1"/>
            <a:r>
              <a:rPr lang="pt-BR" dirty="0"/>
              <a:t>Tracks</a:t>
            </a:r>
          </a:p>
          <a:p>
            <a:pPr lvl="2"/>
            <a:r>
              <a:rPr lang="pt-BR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82573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5488A-5BFF-1DFE-AC18-B299ADE03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69AA2-5111-ADAA-2482-28EBDA10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&gt; </a:t>
            </a:r>
            <a:r>
              <a:rPr lang="pt-BR" dirty="0">
                <a:hlinkClick r:id="rId2"/>
              </a:rPr>
              <a:t>TREC 2025</a:t>
            </a:r>
            <a:r>
              <a:rPr lang="pt-BR" dirty="0"/>
              <a:t> &gt; Tracks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B547A-77AB-029C-8A53-199AC18C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Ad-hoc Video Search (AVS)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Biomedical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Generative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Retrieval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BioGen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Change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Detection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Detection, Retrieval, and Augmented Generation for Understanding News (DRAGUN)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Interactive Knowledge Assistance Track (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iKAT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Million LLM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Product Search and Recommendation Track (Product)</a:t>
            </a:r>
          </a:p>
          <a:p>
            <a:pPr marL="457200" indent="-457200">
              <a:buFont typeface="+mj-lt"/>
              <a:buAutoNum type="arabicPeriod"/>
            </a:pPr>
            <a:r>
              <a:rPr lang="pt-BR" b="1" dirty="0" err="1">
                <a:solidFill>
                  <a:schemeClr val="accent5">
                    <a:lumMod val="50000"/>
                  </a:schemeClr>
                </a:solidFill>
              </a:rPr>
              <a:t>Retrieval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</a:rPr>
              <a:t>Augmented</a:t>
            </a:r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 Generation (RAG)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RAG TREC Instrument for Multilingual Evaluation (RAGTIME) Track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Tip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-of-the-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Tongue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 Track (</a:t>
            </a:r>
            <a:r>
              <a:rPr lang="pt-BR" dirty="0" err="1">
                <a:solidFill>
                  <a:schemeClr val="accent5">
                    <a:lumMod val="50000"/>
                  </a:schemeClr>
                </a:solidFill>
              </a:rPr>
              <a:t>ToT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Video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Question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Answering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(VQA)</a:t>
            </a:r>
          </a:p>
        </p:txBody>
      </p:sp>
    </p:spTree>
    <p:extLst>
      <p:ext uri="{BB962C8B-B14F-4D97-AF65-F5344CB8AC3E}">
        <p14:creationId xmlns:p14="http://schemas.microsoft.com/office/powerpoint/2010/main" val="381546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19B23-8E4E-4662-8C98-EA557C751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01E4F-CCE8-479E-DC8B-B50C4CD8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&gt; Tracks &gt; </a:t>
            </a:r>
            <a:r>
              <a:rPr lang="en-US" dirty="0">
                <a:hlinkClick r:id="rId2"/>
              </a:rPr>
              <a:t>Million LLM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452F39-0975-1B13-1031-DBF0D766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724400" cy="4572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Formato de resposta: Citação VS objetiva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Cooperação entre LLM: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Embeddings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VS Texto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Preço: grátis VS pago</a:t>
            </a: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Domínios de expertise</a:t>
            </a:r>
            <a:endParaRPr lang="pt-BR" u="sng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Áreas de pesquisa</a:t>
            </a:r>
          </a:p>
          <a:p>
            <a:pPr lvl="1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Information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Retrieval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(DIR)</a:t>
            </a:r>
          </a:p>
          <a:p>
            <a:pPr lvl="1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Federated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Search (FS)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Meta-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search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ECAD2B4-433A-BC3D-6E3E-0FCF75C9A598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4724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Desafios Chave</a:t>
            </a:r>
          </a:p>
          <a:p>
            <a:pPr lvl="1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Evaluation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Framework Development</a:t>
            </a: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LLM Expertise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Quantification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LLM Ranking Optimization</a:t>
            </a:r>
          </a:p>
          <a:p>
            <a:pPr lvl="1"/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Answer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Synthesis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104000"/>
              </a:lnSpc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Objetivos</a:t>
            </a:r>
          </a:p>
          <a:p>
            <a:pPr lvl="1">
              <a:lnSpc>
                <a:spcPct val="104000"/>
              </a:lnSpc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Explorar métodos de query seletiva às </a:t>
            </a:r>
            <a:r>
              <a:rPr lang="pt-BR" dirty="0" err="1">
                <a:solidFill>
                  <a:schemeClr val="accent4">
                    <a:lumMod val="50000"/>
                  </a:schemeClr>
                </a:solidFill>
              </a:rPr>
              <a:t>LLMs</a:t>
            </a:r>
            <a:endParaRPr lang="pt-BR" dirty="0">
              <a:solidFill>
                <a:schemeClr val="accent4">
                  <a:lumMod val="50000"/>
                </a:schemeClr>
              </a:solidFill>
            </a:endParaRPr>
          </a:p>
          <a:p>
            <a:pPr lvl="1">
              <a:lnSpc>
                <a:spcPct val="104000"/>
              </a:lnSpc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Desenvolver frameworks de avaliação robustos</a:t>
            </a:r>
          </a:p>
          <a:p>
            <a:pPr lvl="1">
              <a:lnSpc>
                <a:spcPct val="104000"/>
              </a:lnSpc>
            </a:pP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Construir uma comunidade de pesquisa colaborativa</a:t>
            </a:r>
          </a:p>
        </p:txBody>
      </p:sp>
      <p:pic>
        <p:nvPicPr>
          <p:cNvPr id="1028" name="Picture 4" descr="Llama Or Alpaca? Here's How To Tell (And Why It Matters) – Wheel and Anchor">
            <a:extLst>
              <a:ext uri="{FF2B5EF4-FFF2-40B4-BE49-F238E27FC236}">
                <a16:creationId xmlns:a16="http://schemas.microsoft.com/office/drawing/2014/main" id="{7EBB71BC-9934-12EA-E267-6593EF41A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8"/>
          <a:stretch/>
        </p:blipFill>
        <p:spPr bwMode="auto">
          <a:xfrm>
            <a:off x="10501460" y="0"/>
            <a:ext cx="169054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pt PNGs para download gratuito">
            <a:extLst>
              <a:ext uri="{FF2B5EF4-FFF2-40B4-BE49-F238E27FC236}">
                <a16:creationId xmlns:a16="http://schemas.microsoft.com/office/drawing/2014/main" id="{DD3F74E5-2A8B-0516-FFF0-55EDE760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721" y="1600199"/>
            <a:ext cx="1684280" cy="170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Palm Tree Symbolism and Spiritual Meaning">
            <a:extLst>
              <a:ext uri="{FF2B5EF4-FFF2-40B4-BE49-F238E27FC236}">
                <a16:creationId xmlns:a16="http://schemas.microsoft.com/office/drawing/2014/main" id="{0868CF5F-F614-AEBC-7821-D277E8DDA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8"/>
          <a:stretch/>
        </p:blipFill>
        <p:spPr bwMode="auto">
          <a:xfrm>
            <a:off x="8810371" y="0"/>
            <a:ext cx="1691090" cy="160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rplexityAI">
            <a:extLst>
              <a:ext uri="{FF2B5EF4-FFF2-40B4-BE49-F238E27FC236}">
                <a16:creationId xmlns:a16="http://schemas.microsoft.com/office/drawing/2014/main" id="{09A02945-0859-F74A-78DA-F9077D1FF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170" y="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28868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2_Cortar">
  <a:themeElements>
    <a:clrScheme name="Cortar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ppt/theme/theme3.xml><?xml version="1.0" encoding="utf-8"?>
<a:theme xmlns:a="http://schemas.openxmlformats.org/drawingml/2006/main" name="1_Cortar">
  <a:themeElements>
    <a:clrScheme name="Cortar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380</TotalTime>
  <Words>569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Franklin Gothic Book</vt:lpstr>
      <vt:lpstr>Cortar</vt:lpstr>
      <vt:lpstr>2_Cortar</vt:lpstr>
      <vt:lpstr>1_Cortar</vt:lpstr>
      <vt:lpstr>Product Search</vt:lpstr>
      <vt:lpstr>Estrutura da apresentação</vt:lpstr>
      <vt:lpstr>Introdução</vt:lpstr>
      <vt:lpstr>Exemplo</vt:lpstr>
      <vt:lpstr>Pré-projeto de Pesquisa</vt:lpstr>
      <vt:lpstr>Conferências</vt:lpstr>
      <vt:lpstr>Conferências &gt; TREC 2025</vt:lpstr>
      <vt:lpstr>&gt; TREC 2025 &gt; Tracks</vt:lpstr>
      <vt:lpstr>&gt; Tracks &gt; Million LLM </vt:lpstr>
      <vt:lpstr>&gt; Tracks &gt; Product </vt:lpstr>
      <vt:lpstr>&gt; Tracks &gt; RAG </vt:lpstr>
      <vt:lpstr>&gt; TREC 2025 &gt; Análise das Tracks </vt:lpstr>
      <vt:lpstr>Trabalhos anteriores</vt:lpstr>
      <vt:lpstr>Algumas ideias</vt:lpstr>
      <vt:lpstr>Product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Vítor Fernandes Dias</dc:creator>
  <cp:lastModifiedBy>João Vítor Fernandes Dias</cp:lastModifiedBy>
  <cp:revision>25</cp:revision>
  <dcterms:created xsi:type="dcterms:W3CDTF">2025-05-13T14:32:11Z</dcterms:created>
  <dcterms:modified xsi:type="dcterms:W3CDTF">2025-05-22T20:08:00Z</dcterms:modified>
</cp:coreProperties>
</file>