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1" r:id="rId4"/>
    <p:sldId id="266" r:id="rId5"/>
    <p:sldId id="265" r:id="rId6"/>
    <p:sldId id="264" r:id="rId7"/>
    <p:sldId id="262" r:id="rId8"/>
    <p:sldId id="263" r:id="rId9"/>
    <p:sldId id="258" r:id="rId10"/>
    <p:sldId id="257" r:id="rId11"/>
    <p:sldId id="259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自由民 时空" initials="自时" lastIdx="1" clrIdx="0">
    <p:extLst>
      <p:ext uri="{19B8F6BF-5375-455C-9EA6-DF929625EA0E}">
        <p15:presenceInfo xmlns:p15="http://schemas.microsoft.com/office/powerpoint/2012/main" userId="5b514a6b773f4ef8" providerId="Windows Live"/>
      </p:ext>
    </p:extLst>
  </p:cmAuthor>
  <p:cmAuthor id="2" name="王硕" initials="硕王" lastIdx="1" clrIdx="1">
    <p:extLst>
      <p:ext uri="{19B8F6BF-5375-455C-9EA6-DF929625EA0E}">
        <p15:presenceInfo xmlns:p15="http://schemas.microsoft.com/office/powerpoint/2012/main" userId="S::qwe@ufo2900809685.onmicrosoft.com::eca4fb51-344f-4df4-9b6d-36fe3bb122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09:13:00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24575,'1'12'0,"1"1"0,1-1 0,0 1 0,0-1 0,9 20 0,-6-16 0,3 3 0,0 0 0,15 23 0,-11-19 0,-11-21 0,0 1 0,0-1 0,0 0 0,1 1 0,-1-1 0,0 0 0,1-1 0,0 1 0,-1 0 0,1-1 0,0 1 0,0-1 0,0 0 0,0 0 0,0 0 0,0 0 0,0 0 0,0-1 0,6 1 0,8-1 0,-1 0 0,27-3 0,-28 2 0,-11 0 9,0 0-1,0 0 1,-1 0-1,1 0 1,0 0 0,0-1-1,-1 0 1,1 1-1,0-1 1,-1-1-1,0 1 1,0 0-1,5-5 1,-2 0-306,1 0 0,-1-1 0,0 1 0,6-13 0,0 1-6529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2:40:49.6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24575,'1'5'0,"0"0"0,1 0 0,-1-1 0,1 1 0,0 0 0,1-1 0,-1 1 0,1-1 0,4 6 0,1 3 0,-5-9 0,0 1 0,1-2 0,-1 1 0,1 0 0,-1-1 0,1 0 0,0 0 0,0 0 0,1 0 0,-1 0 0,0-1 0,1 0 0,0 0 0,-1 0 0,1-1 0,0 1 0,7 0 0,9 1 0,1 0 0,36-2 0,-54-1 0,0 0-62,1 0 0,-1-1 0,0 0 0,1 0 0,-1 0 0,0-1 0,0 1 0,0-1 0,0 0 0,0 0 0,-1-1 0,1 1-1,-1-1 1,1 0 0,-1 0 0,0 0 0,0 0 0,0 0 0,0-1 0,-1 1 0,4-7 0,-1 2-6764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433FA-0F66-0AB6-73C8-4DCD86F35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29687F-2EAF-A8BE-4320-0EF8AD987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5AF85-41EC-6248-24E2-444E0A43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B7E9-1D35-4857-857A-C8D6A4CDF0F6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38772-B230-C79D-4FA0-357F66F2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14436-D4B9-2D1C-ECBF-83E3A354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34EC-3523-4F59-A38D-CC61603E8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4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1A5D9-6B85-C7A4-349C-00D3B249D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624CB3-9E04-9926-EA00-3F1242242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9F969-8F9A-4C74-1965-CFB696EE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B7E9-1D35-4857-857A-C8D6A4CDF0F6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335D4-87D4-1AD8-8FE8-B18CB8C1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EB680-8448-E793-8CCE-BFA73FCB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34EC-3523-4F59-A38D-CC61603E8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4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F068AB-4C1A-2877-3856-80BA2D9B3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2BCE1A-6313-AE8A-F2A0-43938FB58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7285F-50CB-3B60-7093-19288FEE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B7E9-1D35-4857-857A-C8D6A4CDF0F6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14A19-28FE-AEC1-B13E-69DFA9A1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A4F16-D4DF-6B18-39C9-7CA10034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34EC-3523-4F59-A38D-CC61603E8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42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3E4FC-AA4C-E0B7-6672-02106ACE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30177-3DDE-CF6A-F72B-DFE49AD61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944CB-81B9-659A-CD22-85D5D3D9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B7E9-1D35-4857-857A-C8D6A4CDF0F6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3C6C6-482A-38E6-3F3B-38D8C9D5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B3B1A-BD3B-CC7A-6190-8EDF90A6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34EC-3523-4F59-A38D-CC61603E8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39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4D5ED-A9CF-6894-2476-9D62A2B3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C5466B-81A4-E0A8-72EF-BE6301B09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9FC2B8-4B89-C922-3512-F3D61576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B7E9-1D35-4857-857A-C8D6A4CDF0F6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2CBFB-9486-C5D9-77DD-3015BDEE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AF280E-F300-1456-3264-BB1AA8FB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34EC-3523-4F59-A38D-CC61603E8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56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B3FB2-43F0-D414-EA22-44628485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E352B-2076-4C86-2B2C-F293F25C4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BC4D4E-2FE1-24D4-F15A-0996714BF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6DAE26-CEE5-7B39-7F7C-8601C011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B7E9-1D35-4857-857A-C8D6A4CDF0F6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CF7827-3372-CEF6-587F-E15A72D8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877718-463C-DE35-A7B1-2B14508D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34EC-3523-4F59-A38D-CC61603E8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10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4776C-808D-F5D1-50E7-A4C0C893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39112C-55E3-C787-B4D9-737C1280B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CCDE9A-827C-4BB6-1382-072949675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C51595-E1D4-4E81-E03B-40C07B1E4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62B47A-1793-22CD-C7C6-4DDD6348C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F1EF7B-945F-5283-0695-E05E484E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B7E9-1D35-4857-857A-C8D6A4CDF0F6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5AFB2F-D91A-B9DA-A185-D1B185D3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C6E765-E1BB-EAB7-BB33-F88EBED0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34EC-3523-4F59-A38D-CC61603E8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55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BCFF5-D6DD-8F27-4B34-F7C584DD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E2F922-3EBC-6287-74A2-EA15634F2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B7E9-1D35-4857-857A-C8D6A4CDF0F6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7059DF-A840-9972-2760-2B808513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2F5665-4C5F-78D2-5AB4-E47A59F0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34EC-3523-4F59-A38D-CC61603E8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73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5A0FD4-0938-CEC6-AF2F-95B0324C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B7E9-1D35-4857-857A-C8D6A4CDF0F6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3CEFAD-0C0C-BE7B-7E34-24BB09B7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FDCA68-E1F2-1B54-A6FC-F5FE1855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34EC-3523-4F59-A38D-CC61603E8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20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D1D8B-D970-4C77-FECB-898511B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D4F32-8304-1598-E366-97C984F2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834ECD-D9CC-F618-BEB0-4AB3A6A9B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137805-31FE-EE53-0923-BC46E3B1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B7E9-1D35-4857-857A-C8D6A4CDF0F6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143840-B3C6-BB1E-EC2A-F3D39063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063F6C-5352-A596-1650-89E748D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34EC-3523-4F59-A38D-CC61603E8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30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D5F4A-E582-B321-6E81-11037E19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A13137-DF20-6C7F-AA00-F42DA52DE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4A8020-139E-3D67-F678-41312EDB9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CFF9E4-DA1E-72EC-C517-0119B1E9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B7E9-1D35-4857-857A-C8D6A4CDF0F6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083955-2C57-0FBF-1B20-D4F0EF34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26BAC7-7248-B697-D4FA-557FC4EF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34EC-3523-4F59-A38D-CC61603E8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77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FFB67A-2B81-B20A-4132-B5314FBF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104B74-59ED-236F-486E-E2194F449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95099-953D-A970-ACA0-88C55A52E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5B7E9-1D35-4857-857A-C8D6A4CDF0F6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8D26FF-AA0B-DD8F-56BD-3FF4E4F70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2BC24-C7C0-573B-4C99-3933E8EE6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434EC-3523-4F59-A38D-CC61603E8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0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8AFD4BC-331A-47EC-92BA-085E760B772D}"/>
              </a:ext>
            </a:extLst>
          </p:cNvPr>
          <p:cNvCxnSpPr>
            <a:cxnSpLocks/>
          </p:cNvCxnSpPr>
          <p:nvPr/>
        </p:nvCxnSpPr>
        <p:spPr>
          <a:xfrm>
            <a:off x="6838488" y="1180730"/>
            <a:ext cx="85280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0F6B5F8-738A-FF35-87C1-2AEA743FAF6F}"/>
              </a:ext>
            </a:extLst>
          </p:cNvPr>
          <p:cNvSpPr/>
          <p:nvPr/>
        </p:nvSpPr>
        <p:spPr>
          <a:xfrm>
            <a:off x="1490475" y="721858"/>
            <a:ext cx="2636667" cy="126063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机器人主控系统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嵌入式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Linux)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E547CE9-4723-A426-4A97-354D23E9173D}"/>
              </a:ext>
            </a:extLst>
          </p:cNvPr>
          <p:cNvSpPr/>
          <p:nvPr/>
        </p:nvSpPr>
        <p:spPr>
          <a:xfrm>
            <a:off x="1284271" y="3498364"/>
            <a:ext cx="3207828" cy="1880956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机器人传感器数据采集与驱动系统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(MCU+RTOS)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D9ECB12-E8C4-26ED-4151-368306B58FA4}"/>
              </a:ext>
            </a:extLst>
          </p:cNvPr>
          <p:cNvSpPr/>
          <p:nvPr/>
        </p:nvSpPr>
        <p:spPr>
          <a:xfrm>
            <a:off x="7691296" y="767179"/>
            <a:ext cx="3177654" cy="1105516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机器人无线控制系统（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MCU+RTOS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20D651C-FE81-D02B-6783-D48230047139}"/>
              </a:ext>
            </a:extLst>
          </p:cNvPr>
          <p:cNvCxnSpPr>
            <a:cxnSpLocks/>
          </p:cNvCxnSpPr>
          <p:nvPr/>
        </p:nvCxnSpPr>
        <p:spPr>
          <a:xfrm flipV="1">
            <a:off x="2539014" y="2051852"/>
            <a:ext cx="0" cy="135162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26BCFE8-CB28-29D9-68E4-2DCC4959FA5A}"/>
              </a:ext>
            </a:extLst>
          </p:cNvPr>
          <p:cNvSpPr/>
          <p:nvPr/>
        </p:nvSpPr>
        <p:spPr>
          <a:xfrm>
            <a:off x="5115110" y="1059212"/>
            <a:ext cx="1677879" cy="585923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串口蓝牙模块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041F466-AAFF-8A4D-279E-F673EC55A6DB}"/>
              </a:ext>
            </a:extLst>
          </p:cNvPr>
          <p:cNvCxnSpPr>
            <a:cxnSpLocks/>
          </p:cNvCxnSpPr>
          <p:nvPr/>
        </p:nvCxnSpPr>
        <p:spPr>
          <a:xfrm flipH="1">
            <a:off x="6792989" y="1503285"/>
            <a:ext cx="88563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429524F-7927-02C6-E18B-EB74744B822F}"/>
              </a:ext>
            </a:extLst>
          </p:cNvPr>
          <p:cNvCxnSpPr>
            <a:cxnSpLocks/>
          </p:cNvCxnSpPr>
          <p:nvPr/>
        </p:nvCxnSpPr>
        <p:spPr>
          <a:xfrm>
            <a:off x="4199135" y="1182210"/>
            <a:ext cx="85280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29876C3-6FA1-61DA-B1BB-699C17F12918}"/>
              </a:ext>
            </a:extLst>
          </p:cNvPr>
          <p:cNvCxnSpPr>
            <a:cxnSpLocks/>
          </p:cNvCxnSpPr>
          <p:nvPr/>
        </p:nvCxnSpPr>
        <p:spPr>
          <a:xfrm flipH="1">
            <a:off x="4166306" y="1503285"/>
            <a:ext cx="88563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DE537D9-34F8-B1AD-A69E-481E16D092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53303" y="2077375"/>
            <a:ext cx="0" cy="135162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9D86107-E998-BE97-308D-0A1AB89C93E0}"/>
              </a:ext>
            </a:extLst>
          </p:cNvPr>
          <p:cNvSpPr txBox="1"/>
          <p:nvPr/>
        </p:nvSpPr>
        <p:spPr>
          <a:xfrm rot="16200000">
            <a:off x="2193763" y="2542998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</a:t>
            </a:r>
            <a:r>
              <a:rPr lang="zh-CN" altLang="en-US" dirty="0"/>
              <a:t>总线</a:t>
            </a:r>
          </a:p>
        </p:txBody>
      </p:sp>
    </p:spTree>
    <p:extLst>
      <p:ext uri="{BB962C8B-B14F-4D97-AF65-F5344CB8AC3E}">
        <p14:creationId xmlns:p14="http://schemas.microsoft.com/office/powerpoint/2010/main" val="288803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429524F-7927-02C6-E18B-EB74744B822F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3302493" y="2596372"/>
            <a:ext cx="62143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29876C3-6FA1-61DA-B1BB-699C17F12918}"/>
              </a:ext>
            </a:extLst>
          </p:cNvPr>
          <p:cNvCxnSpPr>
            <a:cxnSpLocks/>
            <a:stCxn id="38" idx="2"/>
            <a:endCxn id="10" idx="0"/>
          </p:cNvCxnSpPr>
          <p:nvPr/>
        </p:nvCxnSpPr>
        <p:spPr>
          <a:xfrm>
            <a:off x="5855732" y="3284880"/>
            <a:ext cx="0" cy="49423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1B6D7DB-D86F-EF09-070F-BCB540A6A05F}"/>
              </a:ext>
            </a:extLst>
          </p:cNvPr>
          <p:cNvSpPr/>
          <p:nvPr/>
        </p:nvSpPr>
        <p:spPr>
          <a:xfrm>
            <a:off x="4545199" y="605026"/>
            <a:ext cx="2493011" cy="765514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温湿度传感器驱动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(IIC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接口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589A957-7B04-7950-C177-A4391ECB59E3}"/>
              </a:ext>
            </a:extLst>
          </p:cNvPr>
          <p:cNvSpPr/>
          <p:nvPr/>
        </p:nvSpPr>
        <p:spPr>
          <a:xfrm>
            <a:off x="4709262" y="3779110"/>
            <a:ext cx="2292940" cy="624955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STM32 CAN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驱动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2D58B9C-CF09-B1E1-006C-0D8DF1568603}"/>
              </a:ext>
            </a:extLst>
          </p:cNvPr>
          <p:cNvSpPr/>
          <p:nvPr/>
        </p:nvSpPr>
        <p:spPr>
          <a:xfrm>
            <a:off x="828331" y="2263043"/>
            <a:ext cx="2474162" cy="66665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姿态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角度传感器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驱动（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IIC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接口）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1D2BF8C-1527-5454-A95B-7C9879486961}"/>
              </a:ext>
            </a:extLst>
          </p:cNvPr>
          <p:cNvCxnSpPr>
            <a:cxnSpLocks/>
          </p:cNvCxnSpPr>
          <p:nvPr/>
        </p:nvCxnSpPr>
        <p:spPr>
          <a:xfrm flipH="1" flipV="1">
            <a:off x="5791705" y="1361151"/>
            <a:ext cx="1" cy="58582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AA83A41-E1BE-71D1-4B92-1EF263DABBB9}"/>
              </a:ext>
            </a:extLst>
          </p:cNvPr>
          <p:cNvSpPr/>
          <p:nvPr/>
        </p:nvSpPr>
        <p:spPr>
          <a:xfrm>
            <a:off x="3898557" y="1907867"/>
            <a:ext cx="3914350" cy="1377013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机器人传感器数据采集与驱动系统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(STM32F103C8T6+FreeRTOS)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7837F814-FED5-A0B7-06D9-CB1539EB9E9D}"/>
              </a:ext>
            </a:extLst>
          </p:cNvPr>
          <p:cNvSpPr/>
          <p:nvPr/>
        </p:nvSpPr>
        <p:spPr>
          <a:xfrm>
            <a:off x="8479992" y="2189193"/>
            <a:ext cx="1530840" cy="814359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永磁无刷直流电机驱动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9BAB8C8-9628-EF5A-C05B-84D27F6F18D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812907" y="2596374"/>
            <a:ext cx="667085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795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429524F-7927-02C6-E18B-EB74744B822F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3302492" y="2596372"/>
            <a:ext cx="62143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29876C3-6FA1-61DA-B1BB-699C17F12918}"/>
              </a:ext>
            </a:extLst>
          </p:cNvPr>
          <p:cNvCxnSpPr>
            <a:cxnSpLocks/>
            <a:stCxn id="38" idx="2"/>
            <a:endCxn id="10" idx="0"/>
          </p:cNvCxnSpPr>
          <p:nvPr/>
        </p:nvCxnSpPr>
        <p:spPr>
          <a:xfrm>
            <a:off x="5811065" y="3284880"/>
            <a:ext cx="0" cy="53732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589A957-7B04-7950-C177-A4391ECB59E3}"/>
              </a:ext>
            </a:extLst>
          </p:cNvPr>
          <p:cNvSpPr/>
          <p:nvPr/>
        </p:nvSpPr>
        <p:spPr>
          <a:xfrm>
            <a:off x="4646591" y="3822207"/>
            <a:ext cx="2328948" cy="9083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STM32 ADC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驱动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+PS2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摇杆动作算法处理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2D58B9C-CF09-B1E1-006C-0D8DF1568603}"/>
              </a:ext>
            </a:extLst>
          </p:cNvPr>
          <p:cNvSpPr/>
          <p:nvPr/>
        </p:nvSpPr>
        <p:spPr>
          <a:xfrm>
            <a:off x="1500325" y="2263043"/>
            <a:ext cx="1802167" cy="66665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TFT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显示屏驱动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接口）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AA83A41-E1BE-71D1-4B92-1EF263DABBB9}"/>
              </a:ext>
            </a:extLst>
          </p:cNvPr>
          <p:cNvSpPr/>
          <p:nvPr/>
        </p:nvSpPr>
        <p:spPr>
          <a:xfrm>
            <a:off x="3898557" y="2041864"/>
            <a:ext cx="3825016" cy="1243016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无线控制系统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(STM32F103C8T6+FreeRTOS)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9BAB8C8-9628-EF5A-C05B-84D27F6F18D3}"/>
              </a:ext>
            </a:extLst>
          </p:cNvPr>
          <p:cNvCxnSpPr>
            <a:cxnSpLocks/>
            <a:stCxn id="38" idx="3"/>
            <a:endCxn id="4" idx="1"/>
          </p:cNvCxnSpPr>
          <p:nvPr/>
        </p:nvCxnSpPr>
        <p:spPr>
          <a:xfrm>
            <a:off x="7723573" y="2663372"/>
            <a:ext cx="662634" cy="116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E369318-260C-6DA7-C054-BA1684DB074B}"/>
              </a:ext>
            </a:extLst>
          </p:cNvPr>
          <p:cNvSpPr/>
          <p:nvPr/>
        </p:nvSpPr>
        <p:spPr>
          <a:xfrm>
            <a:off x="8386207" y="2396971"/>
            <a:ext cx="1951270" cy="535121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STM32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驱动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763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A0C11E4-3D0F-3B64-9933-842192613FA4}"/>
              </a:ext>
            </a:extLst>
          </p:cNvPr>
          <p:cNvCxnSpPr>
            <a:cxnSpLocks/>
          </p:cNvCxnSpPr>
          <p:nvPr/>
        </p:nvCxnSpPr>
        <p:spPr>
          <a:xfrm flipH="1" flipV="1">
            <a:off x="824394" y="1913491"/>
            <a:ext cx="712644" cy="6158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DF678F9-E2B0-4888-C657-ACF2739C7463}"/>
              </a:ext>
            </a:extLst>
          </p:cNvPr>
          <p:cNvCxnSpPr>
            <a:cxnSpLocks/>
          </p:cNvCxnSpPr>
          <p:nvPr/>
        </p:nvCxnSpPr>
        <p:spPr>
          <a:xfrm>
            <a:off x="1519996" y="2503387"/>
            <a:ext cx="55678" cy="10579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C87D702-9AFC-24C1-9675-F56A98D996D7}"/>
              </a:ext>
            </a:extLst>
          </p:cNvPr>
          <p:cNvCxnSpPr>
            <a:cxnSpLocks/>
          </p:cNvCxnSpPr>
          <p:nvPr/>
        </p:nvCxnSpPr>
        <p:spPr>
          <a:xfrm flipV="1">
            <a:off x="1516575" y="1866280"/>
            <a:ext cx="529948" cy="663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1062DF3-5AE4-8118-7279-03BAD9AAEF4C}"/>
              </a:ext>
            </a:extLst>
          </p:cNvPr>
          <p:cNvCxnSpPr>
            <a:cxnSpLocks/>
          </p:cNvCxnSpPr>
          <p:nvPr/>
        </p:nvCxnSpPr>
        <p:spPr>
          <a:xfrm>
            <a:off x="1537038" y="2529345"/>
            <a:ext cx="1382856" cy="11524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D4B91FE-08FB-74E7-CACD-FDD9897ADAF9}"/>
              </a:ext>
            </a:extLst>
          </p:cNvPr>
          <p:cNvSpPr txBox="1"/>
          <p:nvPr/>
        </p:nvSpPr>
        <p:spPr>
          <a:xfrm>
            <a:off x="841871" y="1589102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牵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404F4A4-6FE3-18F7-EFBE-5C4FECC3E957}"/>
              </a:ext>
            </a:extLst>
          </p:cNvPr>
          <p:cNvSpPr txBox="1"/>
          <p:nvPr/>
        </p:nvSpPr>
        <p:spPr>
          <a:xfrm>
            <a:off x="2015799" y="1589102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0E21A8-0E88-A662-A541-F299FAD96DD9}"/>
              </a:ext>
            </a:extLst>
          </p:cNvPr>
          <p:cNvSpPr txBox="1"/>
          <p:nvPr/>
        </p:nvSpPr>
        <p:spPr>
          <a:xfrm>
            <a:off x="1533301" y="333005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3D387DB-43DD-2DE4-CC49-6A80602E54BE}"/>
              </a:ext>
            </a:extLst>
          </p:cNvPr>
          <p:cNvSpPr txBox="1"/>
          <p:nvPr/>
        </p:nvSpPr>
        <p:spPr>
          <a:xfrm>
            <a:off x="2715148" y="3209803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FD9F4F4-97C3-EDE5-928D-5A59A02B7DBB}"/>
              </a:ext>
            </a:extLst>
          </p:cNvPr>
          <p:cNvCxnSpPr>
            <a:cxnSpLocks/>
          </p:cNvCxnSpPr>
          <p:nvPr/>
        </p:nvCxnSpPr>
        <p:spPr>
          <a:xfrm>
            <a:off x="1504768" y="2503387"/>
            <a:ext cx="872556" cy="734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977FEC2-1919-3716-EC14-FE99F0A748E0}"/>
              </a:ext>
            </a:extLst>
          </p:cNvPr>
          <p:cNvSpPr txBox="1"/>
          <p:nvPr/>
        </p:nvSpPr>
        <p:spPr>
          <a:xfrm>
            <a:off x="2019879" y="266587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气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78A5A38-07F1-0C7C-4E3A-BE05BCD691F9}"/>
              </a:ext>
            </a:extLst>
          </p:cNvPr>
          <p:cNvCxnSpPr>
            <a:cxnSpLocks/>
          </p:cNvCxnSpPr>
          <p:nvPr/>
        </p:nvCxnSpPr>
        <p:spPr>
          <a:xfrm flipH="1">
            <a:off x="808259" y="2501617"/>
            <a:ext cx="728779" cy="10025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6C57B86-7DDF-1D21-9167-2D54EEBBF491}"/>
              </a:ext>
            </a:extLst>
          </p:cNvPr>
          <p:cNvSpPr txBox="1"/>
          <p:nvPr/>
        </p:nvSpPr>
        <p:spPr>
          <a:xfrm>
            <a:off x="453476" y="3161203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220C0912-91B7-2DCB-99E8-689D049500CF}"/>
                  </a:ext>
                </a:extLst>
              </p14:cNvPr>
              <p14:cNvContentPartPr/>
              <p14:nvPr/>
            </p14:nvContentPartPr>
            <p14:xfrm>
              <a:off x="1394664" y="2722121"/>
              <a:ext cx="122400" cy="8856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220C0912-91B7-2DCB-99E8-689D049500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8544" y="2716001"/>
                <a:ext cx="134640" cy="100800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文本框 53">
            <a:extLst>
              <a:ext uri="{FF2B5EF4-FFF2-40B4-BE49-F238E27FC236}">
                <a16:creationId xmlns:a16="http://schemas.microsoft.com/office/drawing/2014/main" id="{7A2041CD-FFC7-44BC-1057-9EA164AFAD6E}"/>
              </a:ext>
            </a:extLst>
          </p:cNvPr>
          <p:cNvSpPr txBox="1"/>
          <p:nvPr/>
        </p:nvSpPr>
        <p:spPr>
          <a:xfrm rot="19419624">
            <a:off x="1246103" y="2705757"/>
            <a:ext cx="396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1400" dirty="0"/>
              <a:t>θ</a:t>
            </a:r>
            <a:endParaRPr lang="zh-CN" altLang="en-US" sz="1400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6F1886B-C915-1A8C-B476-82A274A86318}"/>
              </a:ext>
            </a:extLst>
          </p:cNvPr>
          <p:cNvCxnSpPr>
            <a:cxnSpLocks/>
          </p:cNvCxnSpPr>
          <p:nvPr/>
        </p:nvCxnSpPr>
        <p:spPr>
          <a:xfrm>
            <a:off x="1044965" y="3217277"/>
            <a:ext cx="524857" cy="33775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8CB58A3-43DA-EA30-A0CB-A1AB210703B7}"/>
              </a:ext>
            </a:extLst>
          </p:cNvPr>
          <p:cNvCxnSpPr>
            <a:cxnSpLocks/>
          </p:cNvCxnSpPr>
          <p:nvPr/>
        </p:nvCxnSpPr>
        <p:spPr>
          <a:xfrm>
            <a:off x="1527689" y="2515975"/>
            <a:ext cx="993865" cy="83787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C9FD8953-2B3D-43E0-9A20-E2E3E39E1EBB}"/>
              </a:ext>
            </a:extLst>
          </p:cNvPr>
          <p:cNvSpPr txBox="1"/>
          <p:nvPr/>
        </p:nvSpPr>
        <p:spPr>
          <a:xfrm>
            <a:off x="1047042" y="324920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200C60A-48F3-18DB-EEB3-A3A67BF6CD10}"/>
              </a:ext>
            </a:extLst>
          </p:cNvPr>
          <p:cNvSpPr txBox="1"/>
          <p:nvPr/>
        </p:nvSpPr>
        <p:spPr>
          <a:xfrm>
            <a:off x="2347140" y="2953743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4145213-195D-C47A-F755-4B69D495CE2F}"/>
              </a:ext>
            </a:extLst>
          </p:cNvPr>
          <p:cNvSpPr txBox="1"/>
          <p:nvPr/>
        </p:nvSpPr>
        <p:spPr>
          <a:xfrm>
            <a:off x="5052216" y="255084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843094D0-24C0-2FFB-5458-C6A7CDA7F1B5}"/>
                  </a:ext>
                </a:extLst>
              </p:cNvPr>
              <p:cNvSpPr txBox="1"/>
              <p:nvPr/>
            </p:nvSpPr>
            <p:spPr>
              <a:xfrm>
                <a:off x="4386736" y="1883616"/>
                <a:ext cx="2007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843094D0-24C0-2FFB-5458-C6A7CDA7F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736" y="1883616"/>
                <a:ext cx="2007023" cy="276999"/>
              </a:xfrm>
              <a:prstGeom prst="rect">
                <a:avLst/>
              </a:prstGeom>
              <a:blipFill>
                <a:blip r:embed="rId4"/>
                <a:stretch>
                  <a:fillRect l="-2128" r="-152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E058A23-09B4-A6EE-0A67-AAEA71B16890}"/>
                  </a:ext>
                </a:extLst>
              </p:cNvPr>
              <p:cNvSpPr txBox="1"/>
              <p:nvPr/>
            </p:nvSpPr>
            <p:spPr>
              <a:xfrm>
                <a:off x="4386736" y="2263276"/>
                <a:ext cx="1424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E058A23-09B4-A6EE-0A67-AAEA71B16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736" y="2263276"/>
                <a:ext cx="1424621" cy="276999"/>
              </a:xfrm>
              <a:prstGeom prst="rect">
                <a:avLst/>
              </a:prstGeom>
              <a:blipFill>
                <a:blip r:embed="rId5"/>
                <a:stretch>
                  <a:fillRect l="-3433" r="-257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69D1D00-AFBE-16A6-2424-968F5E936DB0}"/>
                  </a:ext>
                </a:extLst>
              </p:cNvPr>
              <p:cNvSpPr txBox="1"/>
              <p:nvPr/>
            </p:nvSpPr>
            <p:spPr>
              <a:xfrm>
                <a:off x="4386736" y="2573118"/>
                <a:ext cx="873572" cy="349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气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69D1D00-AFBE-16A6-2424-968F5E936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736" y="2573118"/>
                <a:ext cx="873572" cy="349070"/>
              </a:xfrm>
              <a:prstGeom prst="rect">
                <a:avLst/>
              </a:prstGeom>
              <a:blipFill>
                <a:blip r:embed="rId6"/>
                <a:stretch>
                  <a:fillRect l="-5594" r="-5594" b="-35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13D8328-D949-6748-4245-333F160210A6}"/>
                  </a:ext>
                </a:extLst>
              </p:cNvPr>
              <p:cNvSpPr txBox="1"/>
              <p:nvPr/>
            </p:nvSpPr>
            <p:spPr>
              <a:xfrm>
                <a:off x="4434249" y="1608795"/>
                <a:ext cx="826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mg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13D8328-D949-6748-4245-333F16021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249" y="1608795"/>
                <a:ext cx="826059" cy="276999"/>
              </a:xfrm>
              <a:prstGeom prst="rect">
                <a:avLst/>
              </a:prstGeom>
              <a:blipFill>
                <a:blip r:embed="rId7"/>
                <a:stretch>
                  <a:fillRect l="-5147" r="-661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3D9868BC-D2EB-E8AD-436F-04D13895B9DD}"/>
                  </a:ext>
                </a:extLst>
              </p:cNvPr>
              <p:cNvSpPr txBox="1"/>
              <p:nvPr/>
            </p:nvSpPr>
            <p:spPr>
              <a:xfrm>
                <a:off x="4247583" y="3486229"/>
                <a:ext cx="2337691" cy="421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牵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气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3D9868BC-D2EB-E8AD-436F-04D13895B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583" y="3486229"/>
                <a:ext cx="2337691" cy="421141"/>
              </a:xfrm>
              <a:prstGeom prst="rect">
                <a:avLst/>
              </a:prstGeom>
              <a:blipFill>
                <a:blip r:embed="rId8"/>
                <a:stretch>
                  <a:fillRect l="-1828" b="-24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85CD3F56-8334-6EB5-BD9E-776180BD43FE}"/>
                  </a:ext>
                </a:extLst>
              </p:cNvPr>
              <p:cNvSpPr txBox="1"/>
              <p:nvPr/>
            </p:nvSpPr>
            <p:spPr>
              <a:xfrm>
                <a:off x="4391816" y="3048202"/>
                <a:ext cx="101393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85CD3F56-8334-6EB5-BD9E-776180BD4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816" y="3048202"/>
                <a:ext cx="1013932" cy="299313"/>
              </a:xfrm>
              <a:prstGeom prst="rect">
                <a:avLst/>
              </a:prstGeom>
              <a:blipFill>
                <a:blip r:embed="rId9"/>
                <a:stretch>
                  <a:fillRect l="-4192" r="-1198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BABDE4CA-5172-7658-B3F7-88456CE0C5D1}"/>
                  </a:ext>
                </a:extLst>
              </p:cNvPr>
              <p:cNvSpPr txBox="1"/>
              <p:nvPr/>
            </p:nvSpPr>
            <p:spPr>
              <a:xfrm>
                <a:off x="4085965" y="1028537"/>
                <a:ext cx="2846901" cy="6108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牵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(电机扭矩值)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转弯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半径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BABDE4CA-5172-7658-B3F7-88456CE0C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965" y="1028537"/>
                <a:ext cx="2846901" cy="6108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178180F6-2793-58E4-DA80-F8FC95A08FCE}"/>
                  </a:ext>
                </a:extLst>
              </p:cNvPr>
              <p:cNvSpPr txBox="1"/>
              <p:nvPr/>
            </p:nvSpPr>
            <p:spPr>
              <a:xfrm>
                <a:off x="7933624" y="1013296"/>
                <a:ext cx="35723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≥(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178180F6-2793-58E4-DA80-F8FC95A08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624" y="1013296"/>
                <a:ext cx="3572388" cy="276999"/>
              </a:xfrm>
              <a:prstGeom prst="rect">
                <a:avLst/>
              </a:prstGeom>
              <a:blipFill>
                <a:blip r:embed="rId11"/>
                <a:stretch>
                  <a:fillRect l="-853" t="-2174" r="-171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165C42F5-62D5-DE6D-5703-5EE5DA26BCBD}"/>
              </a:ext>
            </a:extLst>
          </p:cNvPr>
          <p:cNvSpPr/>
          <p:nvPr/>
        </p:nvSpPr>
        <p:spPr>
          <a:xfrm>
            <a:off x="296316" y="1442150"/>
            <a:ext cx="2970466" cy="277138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B0D0FB3-AC7D-45F8-4A4B-1CC8E05F01CA}"/>
                  </a:ext>
                </a:extLst>
              </p:cNvPr>
              <p:cNvSpPr txBox="1"/>
              <p:nvPr/>
            </p:nvSpPr>
            <p:spPr>
              <a:xfrm>
                <a:off x="8168276" y="1725756"/>
                <a:ext cx="2613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≥(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B0D0FB3-AC7D-45F8-4A4B-1CC8E05F0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276" y="1725756"/>
                <a:ext cx="2613023" cy="276999"/>
              </a:xfrm>
              <a:prstGeom prst="rect">
                <a:avLst/>
              </a:prstGeom>
              <a:blipFill>
                <a:blip r:embed="rId12"/>
                <a:stretch>
                  <a:fillRect l="-1632" t="-2174" r="-1632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CCB6E322-D977-66F7-4C08-A2F3D59A8087}"/>
                  </a:ext>
                </a:extLst>
              </p:cNvPr>
              <p:cNvSpPr txBox="1"/>
              <p:nvPr/>
            </p:nvSpPr>
            <p:spPr>
              <a:xfrm>
                <a:off x="8212269" y="3206215"/>
                <a:ext cx="2613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≥(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CCB6E322-D977-66F7-4C08-A2F3D59A8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269" y="3206215"/>
                <a:ext cx="2613023" cy="276999"/>
              </a:xfrm>
              <a:prstGeom prst="rect">
                <a:avLst/>
              </a:prstGeom>
              <a:blipFill>
                <a:blip r:embed="rId13"/>
                <a:stretch>
                  <a:fillRect l="-1399" t="-2222" r="-163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本框 81">
            <a:extLst>
              <a:ext uri="{FF2B5EF4-FFF2-40B4-BE49-F238E27FC236}">
                <a16:creationId xmlns:a16="http://schemas.microsoft.com/office/drawing/2014/main" id="{1E279228-3046-1E8D-A376-1BD87D4CF5BD}"/>
              </a:ext>
            </a:extLst>
          </p:cNvPr>
          <p:cNvSpPr txBox="1"/>
          <p:nvPr/>
        </p:nvSpPr>
        <p:spPr>
          <a:xfrm>
            <a:off x="7933284" y="245851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夸张计算：</a:t>
            </a:r>
            <a:r>
              <a:rPr lang="el-GR" altLang="zh-CN" dirty="0"/>
              <a:t>θ</a:t>
            </a:r>
            <a:r>
              <a:rPr lang="en-US" altLang="zh-CN" dirty="0"/>
              <a:t>=60°</a:t>
            </a:r>
            <a:r>
              <a:rPr lang="zh-CN" altLang="en-US" dirty="0"/>
              <a:t>，</a:t>
            </a:r>
            <a:r>
              <a:rPr lang="el-GR" altLang="zh-CN" dirty="0"/>
              <a:t>μ</a:t>
            </a:r>
            <a:r>
              <a:rPr lang="en-US" altLang="zh-CN" dirty="0"/>
              <a:t>=1</a:t>
            </a:r>
            <a:r>
              <a:rPr lang="zh-CN" altLang="en-US" dirty="0"/>
              <a:t>，</a:t>
            </a:r>
            <a:r>
              <a:rPr lang="en-US" altLang="zh-CN" dirty="0"/>
              <a:t>g=10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08FFE7DC-0E71-9245-7990-AE811C9B75C6}"/>
                  </a:ext>
                </a:extLst>
              </p:cNvPr>
              <p:cNvSpPr txBox="1"/>
              <p:nvPr/>
            </p:nvSpPr>
            <p:spPr>
              <a:xfrm>
                <a:off x="8346236" y="3961733"/>
                <a:ext cx="313893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 （单位：</a:t>
                </a:r>
                <a:r>
                  <a:rPr lang="en-US" altLang="zh-CN" dirty="0"/>
                  <a:t>kg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cm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为小车质量）</a:t>
                </a: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08FFE7DC-0E71-9245-7990-AE811C9B7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236" y="3961733"/>
                <a:ext cx="3138936" cy="553998"/>
              </a:xfrm>
              <a:prstGeom prst="rect">
                <a:avLst/>
              </a:prstGeom>
              <a:blipFill>
                <a:blip r:embed="rId14"/>
                <a:stretch>
                  <a:fillRect l="-4466" t="-14286" r="-4272" b="-24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箭头: 右 84">
            <a:extLst>
              <a:ext uri="{FF2B5EF4-FFF2-40B4-BE49-F238E27FC236}">
                <a16:creationId xmlns:a16="http://schemas.microsoft.com/office/drawing/2014/main" id="{045D29F6-9D80-4D16-7219-495D12B4CF80}"/>
              </a:ext>
            </a:extLst>
          </p:cNvPr>
          <p:cNvSpPr/>
          <p:nvPr/>
        </p:nvSpPr>
        <p:spPr>
          <a:xfrm>
            <a:off x="7218879" y="2573701"/>
            <a:ext cx="454596" cy="2968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A5D82D8-8FBA-D6DE-5BA1-867B55BB11CE}"/>
              </a:ext>
            </a:extLst>
          </p:cNvPr>
          <p:cNvSpPr/>
          <p:nvPr/>
        </p:nvSpPr>
        <p:spPr>
          <a:xfrm>
            <a:off x="7802997" y="754208"/>
            <a:ext cx="3796091" cy="39154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DEB7689-C97E-7B9E-12F1-AB69D2395AF5}"/>
              </a:ext>
            </a:extLst>
          </p:cNvPr>
          <p:cNvSpPr/>
          <p:nvPr/>
        </p:nvSpPr>
        <p:spPr>
          <a:xfrm>
            <a:off x="4114800" y="939800"/>
            <a:ext cx="2970466" cy="34205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箭头: 右 88">
            <a:extLst>
              <a:ext uri="{FF2B5EF4-FFF2-40B4-BE49-F238E27FC236}">
                <a16:creationId xmlns:a16="http://schemas.microsoft.com/office/drawing/2014/main" id="{9DF732F5-AE3D-9A35-4425-797A0EF69011}"/>
              </a:ext>
            </a:extLst>
          </p:cNvPr>
          <p:cNvSpPr/>
          <p:nvPr/>
        </p:nvSpPr>
        <p:spPr>
          <a:xfrm>
            <a:off x="3430915" y="2689344"/>
            <a:ext cx="454596" cy="2968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箭头: 右 89">
            <a:extLst>
              <a:ext uri="{FF2B5EF4-FFF2-40B4-BE49-F238E27FC236}">
                <a16:creationId xmlns:a16="http://schemas.microsoft.com/office/drawing/2014/main" id="{489726CA-5EBB-E9B5-89E7-CFFCCE43D4EC}"/>
              </a:ext>
            </a:extLst>
          </p:cNvPr>
          <p:cNvSpPr/>
          <p:nvPr/>
        </p:nvSpPr>
        <p:spPr>
          <a:xfrm rot="5400000">
            <a:off x="9221076" y="1417579"/>
            <a:ext cx="296840" cy="21058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箭头: 右 90">
            <a:extLst>
              <a:ext uri="{FF2B5EF4-FFF2-40B4-BE49-F238E27FC236}">
                <a16:creationId xmlns:a16="http://schemas.microsoft.com/office/drawing/2014/main" id="{903365E8-12EE-C253-7348-773DBE810707}"/>
              </a:ext>
            </a:extLst>
          </p:cNvPr>
          <p:cNvSpPr/>
          <p:nvPr/>
        </p:nvSpPr>
        <p:spPr>
          <a:xfrm rot="5400000">
            <a:off x="9265070" y="2145970"/>
            <a:ext cx="296840" cy="21058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箭头: 右 91">
            <a:extLst>
              <a:ext uri="{FF2B5EF4-FFF2-40B4-BE49-F238E27FC236}">
                <a16:creationId xmlns:a16="http://schemas.microsoft.com/office/drawing/2014/main" id="{0A5DAA64-ADAB-884B-28FA-E499DFC73403}"/>
              </a:ext>
            </a:extLst>
          </p:cNvPr>
          <p:cNvSpPr/>
          <p:nvPr/>
        </p:nvSpPr>
        <p:spPr>
          <a:xfrm rot="5400000">
            <a:off x="9265070" y="2925719"/>
            <a:ext cx="296840" cy="21058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箭头: 右 92">
            <a:extLst>
              <a:ext uri="{FF2B5EF4-FFF2-40B4-BE49-F238E27FC236}">
                <a16:creationId xmlns:a16="http://schemas.microsoft.com/office/drawing/2014/main" id="{0897D042-062A-B0EF-3089-4C174507E997}"/>
              </a:ext>
            </a:extLst>
          </p:cNvPr>
          <p:cNvSpPr/>
          <p:nvPr/>
        </p:nvSpPr>
        <p:spPr>
          <a:xfrm rot="5400000">
            <a:off x="9278253" y="3644249"/>
            <a:ext cx="296840" cy="21058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54312EC-D8F1-EC05-8275-893F4E79BF6A}"/>
              </a:ext>
            </a:extLst>
          </p:cNvPr>
          <p:cNvSpPr txBox="1"/>
          <p:nvPr/>
        </p:nvSpPr>
        <p:spPr>
          <a:xfrm>
            <a:off x="2749814" y="4669654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ighlight>
                  <a:srgbClr val="C0C0C0"/>
                </a:highlight>
              </a:rPr>
              <a:t>所计算出来的为最小电机扭矩值，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>
                <a:highlight>
                  <a:srgbClr val="C0C0C0"/>
                </a:highlight>
              </a:rPr>
              <a:t>建议买这个双倍大小的</a:t>
            </a:r>
          </a:p>
        </p:txBody>
      </p:sp>
    </p:spTree>
    <p:extLst>
      <p:ext uri="{BB962C8B-B14F-4D97-AF65-F5344CB8AC3E}">
        <p14:creationId xmlns:p14="http://schemas.microsoft.com/office/powerpoint/2010/main" val="62063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AA83A41-E1BE-71D1-4B92-1EF263DABBB9}"/>
              </a:ext>
            </a:extLst>
          </p:cNvPr>
          <p:cNvSpPr/>
          <p:nvPr/>
        </p:nvSpPr>
        <p:spPr>
          <a:xfrm>
            <a:off x="2245960" y="2925572"/>
            <a:ext cx="1007840" cy="2046575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9BAB8C8-9628-EF5A-C05B-84D27F6F18D3}"/>
              </a:ext>
            </a:extLst>
          </p:cNvPr>
          <p:cNvCxnSpPr>
            <a:cxnSpLocks/>
          </p:cNvCxnSpPr>
          <p:nvPr/>
        </p:nvCxnSpPr>
        <p:spPr>
          <a:xfrm>
            <a:off x="3259586" y="3331152"/>
            <a:ext cx="59480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6F15631-D18D-C296-D34E-1FE8698A7209}"/>
              </a:ext>
            </a:extLst>
          </p:cNvPr>
          <p:cNvSpPr txBox="1"/>
          <p:nvPr/>
        </p:nvSpPr>
        <p:spPr>
          <a:xfrm>
            <a:off x="2625065" y="3152236"/>
            <a:ext cx="68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TXD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11F2E28-A56F-C56F-AF54-380E47FCE285}"/>
              </a:ext>
            </a:extLst>
          </p:cNvPr>
          <p:cNvSpPr txBox="1"/>
          <p:nvPr/>
        </p:nvSpPr>
        <p:spPr>
          <a:xfrm>
            <a:off x="2610993" y="4196270"/>
            <a:ext cx="7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RXD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92CD618-230D-A91A-CD72-274A2B7AB2BC}"/>
              </a:ext>
            </a:extLst>
          </p:cNvPr>
          <p:cNvSpPr/>
          <p:nvPr/>
        </p:nvSpPr>
        <p:spPr>
          <a:xfrm>
            <a:off x="3854389" y="2923515"/>
            <a:ext cx="1726846" cy="187084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HC04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蓝牙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串口模块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30C6E6C-7A38-17B5-10CD-8487AB0F4337}"/>
              </a:ext>
            </a:extLst>
          </p:cNvPr>
          <p:cNvSpPr txBox="1"/>
          <p:nvPr/>
        </p:nvSpPr>
        <p:spPr>
          <a:xfrm>
            <a:off x="3801121" y="3146486"/>
            <a:ext cx="68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RXD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4A01E97-A333-74A0-1DCE-33149A491FBB}"/>
              </a:ext>
            </a:extLst>
          </p:cNvPr>
          <p:cNvSpPr txBox="1"/>
          <p:nvPr/>
        </p:nvSpPr>
        <p:spPr>
          <a:xfrm>
            <a:off x="3807532" y="4221995"/>
            <a:ext cx="72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TXD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73B7521-8063-521B-5C23-FE8FF1CDD162}"/>
              </a:ext>
            </a:extLst>
          </p:cNvPr>
          <p:cNvCxnSpPr>
            <a:cxnSpLocks/>
          </p:cNvCxnSpPr>
          <p:nvPr/>
        </p:nvCxnSpPr>
        <p:spPr>
          <a:xfrm flipH="1">
            <a:off x="3253800" y="4380936"/>
            <a:ext cx="600589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056C42A-3028-EE02-44B3-39B50C941A18}"/>
              </a:ext>
            </a:extLst>
          </p:cNvPr>
          <p:cNvSpPr txBox="1"/>
          <p:nvPr/>
        </p:nvSpPr>
        <p:spPr>
          <a:xfrm>
            <a:off x="4988172" y="44254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从机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0C90512-380A-956E-9020-101520AE8C28}"/>
              </a:ext>
            </a:extLst>
          </p:cNvPr>
          <p:cNvSpPr/>
          <p:nvPr/>
        </p:nvSpPr>
        <p:spPr>
          <a:xfrm>
            <a:off x="8888886" y="2856880"/>
            <a:ext cx="1007841" cy="2046575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94F7B54-432C-FC10-3644-B2872F7F06A8}"/>
              </a:ext>
            </a:extLst>
          </p:cNvPr>
          <p:cNvCxnSpPr>
            <a:cxnSpLocks/>
          </p:cNvCxnSpPr>
          <p:nvPr/>
        </p:nvCxnSpPr>
        <p:spPr>
          <a:xfrm>
            <a:off x="8246078" y="3392596"/>
            <a:ext cx="64280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2988D98-5969-D38E-6ACE-1564099D712B}"/>
              </a:ext>
            </a:extLst>
          </p:cNvPr>
          <p:cNvSpPr txBox="1"/>
          <p:nvPr/>
        </p:nvSpPr>
        <p:spPr>
          <a:xfrm>
            <a:off x="8888886" y="3215407"/>
            <a:ext cx="73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TXD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CF15DC0-7D5D-F5A7-EF45-21FB27EE8E43}"/>
              </a:ext>
            </a:extLst>
          </p:cNvPr>
          <p:cNvSpPr txBox="1"/>
          <p:nvPr/>
        </p:nvSpPr>
        <p:spPr>
          <a:xfrm>
            <a:off x="8876062" y="4257714"/>
            <a:ext cx="73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RXD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6CC1394-4711-39A8-8B89-90096C1FE5ED}"/>
              </a:ext>
            </a:extLst>
          </p:cNvPr>
          <p:cNvSpPr/>
          <p:nvPr/>
        </p:nvSpPr>
        <p:spPr>
          <a:xfrm>
            <a:off x="6519232" y="2923515"/>
            <a:ext cx="1726846" cy="187084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HC04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蓝牙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串口模块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E071EEA-B144-B0EA-ADB9-F68691B21E8F}"/>
              </a:ext>
            </a:extLst>
          </p:cNvPr>
          <p:cNvSpPr txBox="1"/>
          <p:nvPr/>
        </p:nvSpPr>
        <p:spPr>
          <a:xfrm>
            <a:off x="7535867" y="3207930"/>
            <a:ext cx="73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RXD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674228A-E580-559D-FF8F-CA96250E10E6}"/>
              </a:ext>
            </a:extLst>
          </p:cNvPr>
          <p:cNvSpPr txBox="1"/>
          <p:nvPr/>
        </p:nvSpPr>
        <p:spPr>
          <a:xfrm>
            <a:off x="7521794" y="4240776"/>
            <a:ext cx="73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TXD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05D29AD-53F2-AACC-9FBC-5EFBCB939E48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8260151" y="4425442"/>
            <a:ext cx="614662" cy="1693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4D06D2E-3A40-0F99-DF53-92FDADBB4423}"/>
              </a:ext>
            </a:extLst>
          </p:cNvPr>
          <p:cNvSpPr txBox="1"/>
          <p:nvPr/>
        </p:nvSpPr>
        <p:spPr>
          <a:xfrm>
            <a:off x="6521841" y="43926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主机</a:t>
            </a:r>
          </a:p>
        </p:txBody>
      </p:sp>
      <p:pic>
        <p:nvPicPr>
          <p:cNvPr id="48" name="图形 47" descr="无线">
            <a:extLst>
              <a:ext uri="{FF2B5EF4-FFF2-40B4-BE49-F238E27FC236}">
                <a16:creationId xmlns:a16="http://schemas.microsoft.com/office/drawing/2014/main" id="{22BB0953-4D00-4FF1-DA0F-8694E3A09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698741">
            <a:off x="6029098" y="3618738"/>
            <a:ext cx="515831" cy="515831"/>
          </a:xfrm>
          <a:prstGeom prst="rect">
            <a:avLst/>
          </a:prstGeom>
        </p:spPr>
      </p:pic>
      <p:pic>
        <p:nvPicPr>
          <p:cNvPr id="49" name="图形 48" descr="无线">
            <a:extLst>
              <a:ext uri="{FF2B5EF4-FFF2-40B4-BE49-F238E27FC236}">
                <a16:creationId xmlns:a16="http://schemas.microsoft.com/office/drawing/2014/main" id="{A600B69E-4F97-D65C-473D-F9E53F2AE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830548">
            <a:off x="5539074" y="3651684"/>
            <a:ext cx="515831" cy="5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44F7BA5-0F73-062E-B642-5F4744F52D2D}"/>
              </a:ext>
            </a:extLst>
          </p:cNvPr>
          <p:cNvSpPr txBox="1"/>
          <p:nvPr/>
        </p:nvSpPr>
        <p:spPr>
          <a:xfrm>
            <a:off x="5227867" y="2995969"/>
            <a:ext cx="27283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l-GR" altLang="zh-CN" sz="1200" dirty="0">
                <a:ea typeface="宋体" panose="02010600030101010101" pitchFamily="2" charset="-122"/>
              </a:rPr>
              <a:t>θ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5348673-61E8-BBAE-AA1B-44021EC42C70}"/>
              </a:ext>
            </a:extLst>
          </p:cNvPr>
          <p:cNvCxnSpPr>
            <a:cxnSpLocks/>
          </p:cNvCxnSpPr>
          <p:nvPr/>
        </p:nvCxnSpPr>
        <p:spPr>
          <a:xfrm flipH="1">
            <a:off x="5471668" y="2835091"/>
            <a:ext cx="3626" cy="1019359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D3F4489-1BE4-31DF-D627-ADEEC352E1C3}"/>
              </a:ext>
            </a:extLst>
          </p:cNvPr>
          <p:cNvCxnSpPr>
            <a:cxnSpLocks/>
          </p:cNvCxnSpPr>
          <p:nvPr/>
        </p:nvCxnSpPr>
        <p:spPr>
          <a:xfrm flipV="1">
            <a:off x="5475294" y="2247900"/>
            <a:ext cx="468306" cy="587191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013AE3F-3988-2F85-5EB4-DC3B6B272382}"/>
              </a:ext>
            </a:extLst>
          </p:cNvPr>
          <p:cNvCxnSpPr>
            <a:cxnSpLocks/>
          </p:cNvCxnSpPr>
          <p:nvPr/>
        </p:nvCxnSpPr>
        <p:spPr>
          <a:xfrm flipH="1">
            <a:off x="4932680" y="2835091"/>
            <a:ext cx="542614" cy="710749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1E37565-A41B-F742-A11F-23958615408B}"/>
              </a:ext>
            </a:extLst>
          </p:cNvPr>
          <p:cNvCxnSpPr>
            <a:cxnSpLocks/>
          </p:cNvCxnSpPr>
          <p:nvPr/>
        </p:nvCxnSpPr>
        <p:spPr>
          <a:xfrm flipH="1" flipV="1">
            <a:off x="4932679" y="2332636"/>
            <a:ext cx="542614" cy="499914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67F9746-2E95-E101-45BF-84155B407FF3}"/>
              </a:ext>
            </a:extLst>
          </p:cNvPr>
          <p:cNvCxnSpPr>
            <a:cxnSpLocks/>
          </p:cNvCxnSpPr>
          <p:nvPr/>
        </p:nvCxnSpPr>
        <p:spPr>
          <a:xfrm>
            <a:off x="4929057" y="3529578"/>
            <a:ext cx="538987" cy="324872"/>
          </a:xfrm>
          <a:prstGeom prst="straightConnector1">
            <a:avLst/>
          </a:prstGeom>
          <a:ln w="63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523B650-C57F-7F88-DD75-DC4C827FF21F}"/>
              </a:ext>
            </a:extLst>
          </p:cNvPr>
          <p:cNvCxnSpPr>
            <a:cxnSpLocks/>
          </p:cNvCxnSpPr>
          <p:nvPr/>
        </p:nvCxnSpPr>
        <p:spPr>
          <a:xfrm>
            <a:off x="5471668" y="2832550"/>
            <a:ext cx="651783" cy="5520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19B5E749-DE4D-0683-4521-D2D107F46E33}"/>
              </a:ext>
            </a:extLst>
          </p:cNvPr>
          <p:cNvSpPr txBox="1"/>
          <p:nvPr/>
        </p:nvSpPr>
        <p:spPr>
          <a:xfrm>
            <a:off x="5886450" y="2133770"/>
            <a:ext cx="319318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AC52382-834D-8491-9230-A5026E8D59FA}"/>
              </a:ext>
            </a:extLst>
          </p:cNvPr>
          <p:cNvSpPr txBox="1"/>
          <p:nvPr/>
        </p:nvSpPr>
        <p:spPr>
          <a:xfrm>
            <a:off x="4934281" y="2171758"/>
            <a:ext cx="36420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牵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BAE269A-0A00-2453-CFD2-A6866C3975A0}"/>
              </a:ext>
            </a:extLst>
          </p:cNvPr>
          <p:cNvSpPr txBox="1"/>
          <p:nvPr/>
        </p:nvSpPr>
        <p:spPr>
          <a:xfrm>
            <a:off x="5694169" y="2851097"/>
            <a:ext cx="36420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气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E878529-0D75-FDFD-A52D-6AA74920C75E}"/>
              </a:ext>
            </a:extLst>
          </p:cNvPr>
          <p:cNvCxnSpPr>
            <a:cxnSpLocks/>
          </p:cNvCxnSpPr>
          <p:nvPr/>
        </p:nvCxnSpPr>
        <p:spPr>
          <a:xfrm>
            <a:off x="5478918" y="2832550"/>
            <a:ext cx="377151" cy="332925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999D13FF-AB2C-E1E0-201F-FC54E8DF0FB1}"/>
              </a:ext>
            </a:extLst>
          </p:cNvPr>
          <p:cNvSpPr txBox="1"/>
          <p:nvPr/>
        </p:nvSpPr>
        <p:spPr>
          <a:xfrm>
            <a:off x="5977178" y="3069451"/>
            <a:ext cx="312906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1FD725E5-AFD6-9ED7-299E-F59B43FFE06F}"/>
              </a:ext>
            </a:extLst>
          </p:cNvPr>
          <p:cNvCxnSpPr>
            <a:cxnSpLocks/>
          </p:cNvCxnSpPr>
          <p:nvPr/>
        </p:nvCxnSpPr>
        <p:spPr>
          <a:xfrm>
            <a:off x="5475292" y="2832550"/>
            <a:ext cx="855658" cy="73615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E0A93623-F6E2-4633-840E-74D685A11C15}"/>
              </a:ext>
            </a:extLst>
          </p:cNvPr>
          <p:cNvSpPr txBox="1"/>
          <p:nvPr/>
        </p:nvSpPr>
        <p:spPr>
          <a:xfrm>
            <a:off x="6205115" y="3269956"/>
            <a:ext cx="338554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E1C2E47-976F-9C3A-560E-9E1900E772CE}"/>
              </a:ext>
            </a:extLst>
          </p:cNvPr>
          <p:cNvSpPr txBox="1"/>
          <p:nvPr/>
        </p:nvSpPr>
        <p:spPr>
          <a:xfrm>
            <a:off x="4793852" y="3198968"/>
            <a:ext cx="312906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10BB69F-0B9F-3303-7C06-792BF76B50FC}"/>
              </a:ext>
            </a:extLst>
          </p:cNvPr>
          <p:cNvSpPr txBox="1"/>
          <p:nvPr/>
        </p:nvSpPr>
        <p:spPr>
          <a:xfrm>
            <a:off x="5142030" y="3690868"/>
            <a:ext cx="312906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A3670C9-9B96-7777-24EF-1ACBE7C615FC}"/>
              </a:ext>
            </a:extLst>
          </p:cNvPr>
          <p:cNvSpPr txBox="1"/>
          <p:nvPr/>
        </p:nvSpPr>
        <p:spPr>
          <a:xfrm>
            <a:off x="5436594" y="3626028"/>
            <a:ext cx="261610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0" name="墨迹 99">
                <a:extLst>
                  <a:ext uri="{FF2B5EF4-FFF2-40B4-BE49-F238E27FC236}">
                    <a16:creationId xmlns:a16="http://schemas.microsoft.com/office/drawing/2014/main" id="{54025539-653C-98D6-3386-016A3164866D}"/>
                  </a:ext>
                </a:extLst>
              </p14:cNvPr>
              <p14:cNvContentPartPr/>
              <p14:nvPr/>
            </p14:nvContentPartPr>
            <p14:xfrm>
              <a:off x="5356235" y="3009515"/>
              <a:ext cx="110520" cy="45000"/>
            </p14:xfrm>
          </p:contentPart>
        </mc:Choice>
        <mc:Fallback xmlns="">
          <p:pic>
            <p:nvPicPr>
              <p:cNvPr id="100" name="墨迹 99">
                <a:extLst>
                  <a:ext uri="{FF2B5EF4-FFF2-40B4-BE49-F238E27FC236}">
                    <a16:creationId xmlns:a16="http://schemas.microsoft.com/office/drawing/2014/main" id="{54025539-653C-98D6-3386-016A316486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0115" y="3003395"/>
                <a:ext cx="122760" cy="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670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25650C6-152A-F4C3-53CA-D96D3DF893CE}"/>
              </a:ext>
            </a:extLst>
          </p:cNvPr>
          <p:cNvSpPr/>
          <p:nvPr/>
        </p:nvSpPr>
        <p:spPr>
          <a:xfrm>
            <a:off x="3415089" y="1697583"/>
            <a:ext cx="1757777" cy="910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机器人主控（嵌入式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679C10-A19C-525B-DBCC-44FB13D29602}"/>
              </a:ext>
            </a:extLst>
          </p:cNvPr>
          <p:cNvSpPr/>
          <p:nvPr/>
        </p:nvSpPr>
        <p:spPr>
          <a:xfrm>
            <a:off x="7802316" y="1659323"/>
            <a:ext cx="2555289" cy="910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机器无线控制系统（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STM32+FreeRTOS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67A295-F4C5-AC34-7EFD-B18488D1CF50}"/>
              </a:ext>
            </a:extLst>
          </p:cNvPr>
          <p:cNvSpPr/>
          <p:nvPr/>
        </p:nvSpPr>
        <p:spPr>
          <a:xfrm>
            <a:off x="3040144" y="4023021"/>
            <a:ext cx="2507666" cy="11111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机器传感器数据采集及驱动系统（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STM32+FreeRTOS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85C5A2-894A-2D24-21F2-38F17E49D7E2}"/>
              </a:ext>
            </a:extLst>
          </p:cNvPr>
          <p:cNvSpPr/>
          <p:nvPr/>
        </p:nvSpPr>
        <p:spPr>
          <a:xfrm>
            <a:off x="3377222" y="551821"/>
            <a:ext cx="1833512" cy="7986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图像传感器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OV2640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F9B0BD-D914-5A96-894E-7EB45D32E325}"/>
              </a:ext>
            </a:extLst>
          </p:cNvPr>
          <p:cNvSpPr/>
          <p:nvPr/>
        </p:nvSpPr>
        <p:spPr>
          <a:xfrm>
            <a:off x="1380859" y="1753744"/>
            <a:ext cx="1552388" cy="7986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寸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RGB-LCD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显示屏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A63F5D-0CF7-EC57-5827-BC021BED6FB6}"/>
              </a:ext>
            </a:extLst>
          </p:cNvPr>
          <p:cNvSpPr/>
          <p:nvPr/>
        </p:nvSpPr>
        <p:spPr>
          <a:xfrm>
            <a:off x="5654708" y="1861943"/>
            <a:ext cx="1665766" cy="58221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串口蓝牙模块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370A178-FD43-D14B-DCBD-2F4C0C80460C}"/>
              </a:ext>
            </a:extLst>
          </p:cNvPr>
          <p:cNvSpPr/>
          <p:nvPr/>
        </p:nvSpPr>
        <p:spPr>
          <a:xfrm>
            <a:off x="3461094" y="3025608"/>
            <a:ext cx="1665766" cy="58221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通信模块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8A0133-320A-36ED-A268-461AE29ABDFD}"/>
              </a:ext>
            </a:extLst>
          </p:cNvPr>
          <p:cNvSpPr/>
          <p:nvPr/>
        </p:nvSpPr>
        <p:spPr>
          <a:xfrm>
            <a:off x="6005903" y="4234946"/>
            <a:ext cx="1723893" cy="68726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温湿度传感器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AHT10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F6C7A3C-FE2D-78E6-844D-7380B0AC440E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4293978" y="1350428"/>
            <a:ext cx="0" cy="34715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46D8DF6-970C-8D5F-1F91-DB7968E52046}"/>
              </a:ext>
            </a:extLst>
          </p:cNvPr>
          <p:cNvCxnSpPr>
            <a:cxnSpLocks/>
            <a:stCxn id="2" idx="1"/>
            <a:endCxn id="10" idx="3"/>
          </p:cNvCxnSpPr>
          <p:nvPr/>
        </p:nvCxnSpPr>
        <p:spPr>
          <a:xfrm flipH="1" flipV="1">
            <a:off x="2933247" y="2153048"/>
            <a:ext cx="481842" cy="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D4BE0D4-F89A-7D98-7271-31197E2FED9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5172866" y="2153049"/>
            <a:ext cx="481842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FAA4599-332D-3D0B-E01B-276D67EB61F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320474" y="2153050"/>
            <a:ext cx="504752" cy="697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74007C7-BE34-AEE0-0390-3F9162B08F7E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4293977" y="2608514"/>
            <a:ext cx="1" cy="41709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E5F1F3C-738B-07AD-7ADE-F6C1DCAA68D4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flipV="1">
            <a:off x="4293977" y="3607821"/>
            <a:ext cx="0" cy="4152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82E019F-BCE8-9ACF-3868-CDC00695E781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>
            <a:off x="5547810" y="4578580"/>
            <a:ext cx="458093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B9961DBE-8D37-F6D2-8EA9-943DA14000B5}"/>
              </a:ext>
            </a:extLst>
          </p:cNvPr>
          <p:cNvSpPr/>
          <p:nvPr/>
        </p:nvSpPr>
        <p:spPr>
          <a:xfrm>
            <a:off x="496455" y="4580122"/>
            <a:ext cx="1916773" cy="7986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姿态角度传感器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MPU6050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6C23660-A43A-DE48-17ED-1EA7F2FAE050}"/>
              </a:ext>
            </a:extLst>
          </p:cNvPr>
          <p:cNvSpPr/>
          <p:nvPr/>
        </p:nvSpPr>
        <p:spPr>
          <a:xfrm>
            <a:off x="689335" y="3778780"/>
            <a:ext cx="1723893" cy="68726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OLED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显示屏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FB71975-8C19-2D2E-A95E-168AE38DAF6F}"/>
              </a:ext>
            </a:extLst>
          </p:cNvPr>
          <p:cNvSpPr/>
          <p:nvPr/>
        </p:nvSpPr>
        <p:spPr>
          <a:xfrm>
            <a:off x="3600601" y="5549339"/>
            <a:ext cx="1386752" cy="6920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L298N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电机驱动模块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3D334DA-6F60-2F30-4791-F9AF17B078A3}"/>
              </a:ext>
            </a:extLst>
          </p:cNvPr>
          <p:cNvCxnSpPr>
            <a:cxnSpLocks/>
            <a:stCxn id="7" idx="2"/>
            <a:endCxn id="89" idx="0"/>
          </p:cNvCxnSpPr>
          <p:nvPr/>
        </p:nvCxnSpPr>
        <p:spPr>
          <a:xfrm>
            <a:off x="4293977" y="5134139"/>
            <a:ext cx="0" cy="41520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4D13A9A-C55A-DAEB-6156-F064794FC2B5}"/>
              </a:ext>
            </a:extLst>
          </p:cNvPr>
          <p:cNvCxnSpPr>
            <a:cxnSpLocks/>
            <a:stCxn id="89" idx="3"/>
            <a:endCxn id="120" idx="1"/>
          </p:cNvCxnSpPr>
          <p:nvPr/>
        </p:nvCxnSpPr>
        <p:spPr>
          <a:xfrm flipV="1">
            <a:off x="4987353" y="5895342"/>
            <a:ext cx="582596" cy="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AE5DBC1D-1094-A53A-10DB-D2A9BFDD26D6}"/>
              </a:ext>
            </a:extLst>
          </p:cNvPr>
          <p:cNvSpPr/>
          <p:nvPr/>
        </p:nvSpPr>
        <p:spPr>
          <a:xfrm>
            <a:off x="5569949" y="5549338"/>
            <a:ext cx="1386752" cy="6920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永磁有刷直流电动机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B0289EBD-6A17-9EFB-A883-44C32C8A5C67}"/>
              </a:ext>
            </a:extLst>
          </p:cNvPr>
          <p:cNvSpPr/>
          <p:nvPr/>
        </p:nvSpPr>
        <p:spPr>
          <a:xfrm>
            <a:off x="8427223" y="3023931"/>
            <a:ext cx="1305475" cy="4033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PS2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摇杆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7CEAC3C0-CCD9-CB9F-3626-F2F9C91C0C2A}"/>
              </a:ext>
            </a:extLst>
          </p:cNvPr>
          <p:cNvSpPr/>
          <p:nvPr/>
        </p:nvSpPr>
        <p:spPr>
          <a:xfrm>
            <a:off x="8163205" y="551821"/>
            <a:ext cx="1833512" cy="7986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TFT-LCD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显示屏</a:t>
            </a: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19E787A4-722A-CF2A-DE5A-26E1C734D764}"/>
              </a:ext>
            </a:extLst>
          </p:cNvPr>
          <p:cNvCxnSpPr>
            <a:cxnSpLocks/>
            <a:stCxn id="3" idx="0"/>
            <a:endCxn id="122" idx="2"/>
          </p:cNvCxnSpPr>
          <p:nvPr/>
        </p:nvCxnSpPr>
        <p:spPr>
          <a:xfrm flipV="1">
            <a:off x="9079961" y="1350428"/>
            <a:ext cx="0" cy="30889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FD22BFE-C79B-58AA-5ACF-42F7D2C708F2}"/>
              </a:ext>
            </a:extLst>
          </p:cNvPr>
          <p:cNvCxnSpPr>
            <a:cxnSpLocks/>
            <a:stCxn id="121" idx="0"/>
            <a:endCxn id="3" idx="2"/>
          </p:cNvCxnSpPr>
          <p:nvPr/>
        </p:nvCxnSpPr>
        <p:spPr>
          <a:xfrm flipV="1">
            <a:off x="9079961" y="2570254"/>
            <a:ext cx="0" cy="45367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D10C17E0-5CF7-E28D-28CE-159AA89EEF27}"/>
              </a:ext>
            </a:extLst>
          </p:cNvPr>
          <p:cNvCxnSpPr>
            <a:cxnSpLocks/>
            <a:endCxn id="83" idx="3"/>
          </p:cNvCxnSpPr>
          <p:nvPr/>
        </p:nvCxnSpPr>
        <p:spPr>
          <a:xfrm flipH="1">
            <a:off x="2413228" y="4122414"/>
            <a:ext cx="603105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AE4E26BA-F9C2-6CC0-A2B0-AF6F1AFDA625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2413228" y="4979426"/>
            <a:ext cx="603105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52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25650C6-152A-F4C3-53CA-D96D3DF893CE}"/>
              </a:ext>
            </a:extLst>
          </p:cNvPr>
          <p:cNvSpPr/>
          <p:nvPr/>
        </p:nvSpPr>
        <p:spPr>
          <a:xfrm>
            <a:off x="3415089" y="1697583"/>
            <a:ext cx="1757777" cy="910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机器人主控（嵌入式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679C10-A19C-525B-DBCC-44FB13D29602}"/>
              </a:ext>
            </a:extLst>
          </p:cNvPr>
          <p:cNvSpPr/>
          <p:nvPr/>
        </p:nvSpPr>
        <p:spPr>
          <a:xfrm>
            <a:off x="7825226" y="1721509"/>
            <a:ext cx="2513536" cy="75694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机器无线控制系统（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STM32+FreeRTOS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67A295-F4C5-AC34-7EFD-B18488D1CF50}"/>
              </a:ext>
            </a:extLst>
          </p:cNvPr>
          <p:cNvSpPr/>
          <p:nvPr/>
        </p:nvSpPr>
        <p:spPr>
          <a:xfrm>
            <a:off x="3040144" y="4023021"/>
            <a:ext cx="2507666" cy="11111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机器传感器数据采集及驱动系统（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STM32+FreeRTOS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85C5A2-894A-2D24-21F2-38F17E49D7E2}"/>
              </a:ext>
            </a:extLst>
          </p:cNvPr>
          <p:cNvSpPr/>
          <p:nvPr/>
        </p:nvSpPr>
        <p:spPr>
          <a:xfrm>
            <a:off x="3377222" y="551821"/>
            <a:ext cx="1833512" cy="7986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图像传感器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OV2640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F9B0BD-D914-5A96-894E-7EB45D32E325}"/>
              </a:ext>
            </a:extLst>
          </p:cNvPr>
          <p:cNvSpPr/>
          <p:nvPr/>
        </p:nvSpPr>
        <p:spPr>
          <a:xfrm>
            <a:off x="1380859" y="1753744"/>
            <a:ext cx="1552388" cy="7986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寸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RGB-LCD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显示屏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A63F5D-0CF7-EC57-5827-BC021BED6FB6}"/>
              </a:ext>
            </a:extLst>
          </p:cNvPr>
          <p:cNvSpPr/>
          <p:nvPr/>
        </p:nvSpPr>
        <p:spPr>
          <a:xfrm>
            <a:off x="5654708" y="1861939"/>
            <a:ext cx="1665766" cy="58221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串口蓝牙模块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370A178-FD43-D14B-DCBD-2F4C0C80460C}"/>
              </a:ext>
            </a:extLst>
          </p:cNvPr>
          <p:cNvSpPr/>
          <p:nvPr/>
        </p:nvSpPr>
        <p:spPr>
          <a:xfrm>
            <a:off x="3507100" y="2989115"/>
            <a:ext cx="1665766" cy="58221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通信模块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8A0133-320A-36ED-A268-461AE29ABDFD}"/>
              </a:ext>
            </a:extLst>
          </p:cNvPr>
          <p:cNvSpPr/>
          <p:nvPr/>
        </p:nvSpPr>
        <p:spPr>
          <a:xfrm>
            <a:off x="6005903" y="4234946"/>
            <a:ext cx="1723893" cy="68726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温湿度传感器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AHT10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F6C7A3C-FE2D-78E6-844D-7380B0AC440E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4293978" y="1350428"/>
            <a:ext cx="0" cy="34715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46D8DF6-970C-8D5F-1F91-DB7968E52046}"/>
              </a:ext>
            </a:extLst>
          </p:cNvPr>
          <p:cNvCxnSpPr>
            <a:cxnSpLocks/>
            <a:stCxn id="2" idx="1"/>
            <a:endCxn id="10" idx="3"/>
          </p:cNvCxnSpPr>
          <p:nvPr/>
        </p:nvCxnSpPr>
        <p:spPr>
          <a:xfrm flipH="1" flipV="1">
            <a:off x="2933247" y="2153048"/>
            <a:ext cx="481842" cy="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D4BE0D4-F89A-7D98-7271-31197E2FED9E}"/>
              </a:ext>
            </a:extLst>
          </p:cNvPr>
          <p:cNvCxnSpPr>
            <a:cxnSpLocks/>
          </p:cNvCxnSpPr>
          <p:nvPr/>
        </p:nvCxnSpPr>
        <p:spPr>
          <a:xfrm>
            <a:off x="5172866" y="2153046"/>
            <a:ext cx="481842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74007C7-BE34-AEE0-0390-3F9162B08F7E}"/>
              </a:ext>
            </a:extLst>
          </p:cNvPr>
          <p:cNvCxnSpPr>
            <a:cxnSpLocks/>
          </p:cNvCxnSpPr>
          <p:nvPr/>
        </p:nvCxnSpPr>
        <p:spPr>
          <a:xfrm flipH="1">
            <a:off x="4293976" y="2572021"/>
            <a:ext cx="1" cy="41709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82E019F-BCE8-9ACF-3868-CDC00695E781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>
            <a:off x="5547810" y="4578580"/>
            <a:ext cx="458093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B9961DBE-8D37-F6D2-8EA9-943DA14000B5}"/>
              </a:ext>
            </a:extLst>
          </p:cNvPr>
          <p:cNvSpPr/>
          <p:nvPr/>
        </p:nvSpPr>
        <p:spPr>
          <a:xfrm>
            <a:off x="496455" y="4580122"/>
            <a:ext cx="1916773" cy="7986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姿态角度传感器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MPU6050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6C23660-A43A-DE48-17ED-1EA7F2FAE050}"/>
              </a:ext>
            </a:extLst>
          </p:cNvPr>
          <p:cNvSpPr/>
          <p:nvPr/>
        </p:nvSpPr>
        <p:spPr>
          <a:xfrm>
            <a:off x="689335" y="3778780"/>
            <a:ext cx="1723893" cy="68726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OLED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显示屏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FB71975-8C19-2D2E-A95E-168AE38DAF6F}"/>
              </a:ext>
            </a:extLst>
          </p:cNvPr>
          <p:cNvSpPr/>
          <p:nvPr/>
        </p:nvSpPr>
        <p:spPr>
          <a:xfrm>
            <a:off x="3600601" y="5549339"/>
            <a:ext cx="1386752" cy="6920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L298N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电机驱动模块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3D334DA-6F60-2F30-4791-F9AF17B078A3}"/>
              </a:ext>
            </a:extLst>
          </p:cNvPr>
          <p:cNvCxnSpPr>
            <a:cxnSpLocks/>
            <a:stCxn id="7" idx="2"/>
            <a:endCxn id="89" idx="0"/>
          </p:cNvCxnSpPr>
          <p:nvPr/>
        </p:nvCxnSpPr>
        <p:spPr>
          <a:xfrm>
            <a:off x="4293977" y="5134139"/>
            <a:ext cx="0" cy="41520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4D13A9A-C55A-DAEB-6156-F064794FC2B5}"/>
              </a:ext>
            </a:extLst>
          </p:cNvPr>
          <p:cNvCxnSpPr>
            <a:cxnSpLocks/>
            <a:stCxn id="89" idx="3"/>
            <a:endCxn id="120" idx="1"/>
          </p:cNvCxnSpPr>
          <p:nvPr/>
        </p:nvCxnSpPr>
        <p:spPr>
          <a:xfrm flipV="1">
            <a:off x="4987353" y="5895342"/>
            <a:ext cx="582596" cy="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AE5DBC1D-1094-A53A-10DB-D2A9BFDD26D6}"/>
              </a:ext>
            </a:extLst>
          </p:cNvPr>
          <p:cNvSpPr/>
          <p:nvPr/>
        </p:nvSpPr>
        <p:spPr>
          <a:xfrm>
            <a:off x="5569949" y="5549338"/>
            <a:ext cx="1386752" cy="6920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永磁有刷直流电动机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B0289EBD-6A17-9EFB-A883-44C32C8A5C67}"/>
              </a:ext>
            </a:extLst>
          </p:cNvPr>
          <p:cNvSpPr/>
          <p:nvPr/>
        </p:nvSpPr>
        <p:spPr>
          <a:xfrm>
            <a:off x="8429256" y="2867256"/>
            <a:ext cx="1305475" cy="4033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PS2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摇杆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7CEAC3C0-CCD9-CB9F-3626-F2F9C91C0C2A}"/>
              </a:ext>
            </a:extLst>
          </p:cNvPr>
          <p:cNvSpPr/>
          <p:nvPr/>
        </p:nvSpPr>
        <p:spPr>
          <a:xfrm>
            <a:off x="8163205" y="992401"/>
            <a:ext cx="1833512" cy="3580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TFT-LCD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显示屏</a:t>
            </a: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19E787A4-722A-CF2A-DE5A-26E1C734D764}"/>
              </a:ext>
            </a:extLst>
          </p:cNvPr>
          <p:cNvCxnSpPr>
            <a:cxnSpLocks/>
            <a:stCxn id="3" idx="0"/>
            <a:endCxn id="122" idx="2"/>
          </p:cNvCxnSpPr>
          <p:nvPr/>
        </p:nvCxnSpPr>
        <p:spPr>
          <a:xfrm flipH="1" flipV="1">
            <a:off x="9079961" y="1350428"/>
            <a:ext cx="2033" cy="37108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FD22BFE-C79B-58AA-5ACF-42F7D2C708F2}"/>
              </a:ext>
            </a:extLst>
          </p:cNvPr>
          <p:cNvCxnSpPr>
            <a:cxnSpLocks/>
            <a:stCxn id="121" idx="0"/>
            <a:endCxn id="3" idx="2"/>
          </p:cNvCxnSpPr>
          <p:nvPr/>
        </p:nvCxnSpPr>
        <p:spPr>
          <a:xfrm flipV="1">
            <a:off x="9081994" y="2478454"/>
            <a:ext cx="0" cy="38880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D10C17E0-5CF7-E28D-28CE-159AA89EEF27}"/>
              </a:ext>
            </a:extLst>
          </p:cNvPr>
          <p:cNvCxnSpPr>
            <a:cxnSpLocks/>
            <a:endCxn id="83" idx="3"/>
          </p:cNvCxnSpPr>
          <p:nvPr/>
        </p:nvCxnSpPr>
        <p:spPr>
          <a:xfrm flipH="1">
            <a:off x="2413228" y="4122414"/>
            <a:ext cx="603105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AE4E26BA-F9C2-6CC0-A2B0-AF6F1AFDA625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2413228" y="4979426"/>
            <a:ext cx="603105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6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25650C6-152A-F4C3-53CA-D96D3DF893CE}"/>
              </a:ext>
            </a:extLst>
          </p:cNvPr>
          <p:cNvSpPr/>
          <p:nvPr/>
        </p:nvSpPr>
        <p:spPr>
          <a:xfrm>
            <a:off x="5128479" y="1766292"/>
            <a:ext cx="1757777" cy="9109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机器人主控（嵌入式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67A295-F4C5-AC34-7EFD-B18488D1CF50}"/>
              </a:ext>
            </a:extLst>
          </p:cNvPr>
          <p:cNvSpPr/>
          <p:nvPr/>
        </p:nvSpPr>
        <p:spPr>
          <a:xfrm>
            <a:off x="4753534" y="4091730"/>
            <a:ext cx="2507666" cy="11111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机器传感器数据采集及驱动系统（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STM32+FreeRTOS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85C5A2-894A-2D24-21F2-38F17E49D7E2}"/>
              </a:ext>
            </a:extLst>
          </p:cNvPr>
          <p:cNvSpPr/>
          <p:nvPr/>
        </p:nvSpPr>
        <p:spPr>
          <a:xfrm>
            <a:off x="5090612" y="620530"/>
            <a:ext cx="1833512" cy="79860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图像传感器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OV2640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F9B0BD-D914-5A96-894E-7EB45D32E325}"/>
              </a:ext>
            </a:extLst>
          </p:cNvPr>
          <p:cNvSpPr/>
          <p:nvPr/>
        </p:nvSpPr>
        <p:spPr>
          <a:xfrm>
            <a:off x="3094249" y="1822453"/>
            <a:ext cx="1552388" cy="79860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4.3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寸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RGB-LCD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显示屏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A63F5D-0CF7-EC57-5827-BC021BED6FB6}"/>
              </a:ext>
            </a:extLst>
          </p:cNvPr>
          <p:cNvSpPr/>
          <p:nvPr/>
        </p:nvSpPr>
        <p:spPr>
          <a:xfrm>
            <a:off x="7596485" y="1930652"/>
            <a:ext cx="1665766" cy="58221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串口蓝牙模块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370A178-FD43-D14B-DCBD-2F4C0C80460C}"/>
              </a:ext>
            </a:extLst>
          </p:cNvPr>
          <p:cNvSpPr/>
          <p:nvPr/>
        </p:nvSpPr>
        <p:spPr>
          <a:xfrm>
            <a:off x="5174484" y="3094317"/>
            <a:ext cx="1665766" cy="58221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CAN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通信模块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8A0133-320A-36ED-A268-461AE29ABDFD}"/>
              </a:ext>
            </a:extLst>
          </p:cNvPr>
          <p:cNvSpPr/>
          <p:nvPr/>
        </p:nvSpPr>
        <p:spPr>
          <a:xfrm>
            <a:off x="7719293" y="4303655"/>
            <a:ext cx="1723893" cy="68726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温湿度传感器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AHT10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F6C7A3C-FE2D-78E6-844D-7380B0AC440E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6007368" y="1419137"/>
            <a:ext cx="0" cy="34715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46D8DF6-970C-8D5F-1F91-DB7968E52046}"/>
              </a:ext>
            </a:extLst>
          </p:cNvPr>
          <p:cNvCxnSpPr>
            <a:cxnSpLocks/>
            <a:stCxn id="2" idx="1"/>
            <a:endCxn id="10" idx="3"/>
          </p:cNvCxnSpPr>
          <p:nvPr/>
        </p:nvCxnSpPr>
        <p:spPr>
          <a:xfrm flipH="1" flipV="1">
            <a:off x="4646637" y="2221757"/>
            <a:ext cx="481842" cy="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D4BE0D4-F89A-7D98-7271-31197E2FED9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6886256" y="2221758"/>
            <a:ext cx="710229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74007C7-BE34-AEE0-0390-3F9162B08F7E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6007367" y="2677223"/>
            <a:ext cx="1" cy="41709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E5F1F3C-738B-07AD-7ADE-F6C1DCAA68D4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flipV="1">
            <a:off x="6007367" y="3676530"/>
            <a:ext cx="0" cy="415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82E019F-BCE8-9ACF-3868-CDC00695E781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>
            <a:off x="7261200" y="4647289"/>
            <a:ext cx="45809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B9961DBE-8D37-F6D2-8EA9-943DA14000B5}"/>
              </a:ext>
            </a:extLst>
          </p:cNvPr>
          <p:cNvSpPr/>
          <p:nvPr/>
        </p:nvSpPr>
        <p:spPr>
          <a:xfrm>
            <a:off x="2209845" y="4648831"/>
            <a:ext cx="1916773" cy="79860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姿态角度传感器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MPU6050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6C23660-A43A-DE48-17ED-1EA7F2FAE050}"/>
              </a:ext>
            </a:extLst>
          </p:cNvPr>
          <p:cNvSpPr/>
          <p:nvPr/>
        </p:nvSpPr>
        <p:spPr>
          <a:xfrm>
            <a:off x="2402725" y="3847489"/>
            <a:ext cx="1723893" cy="68726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OLED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显示屏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FB71975-8C19-2D2E-A95E-168AE38DAF6F}"/>
              </a:ext>
            </a:extLst>
          </p:cNvPr>
          <p:cNvSpPr/>
          <p:nvPr/>
        </p:nvSpPr>
        <p:spPr>
          <a:xfrm>
            <a:off x="5313991" y="5618048"/>
            <a:ext cx="1386752" cy="69200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L298N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电机驱动模块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3D334DA-6F60-2F30-4791-F9AF17B078A3}"/>
              </a:ext>
            </a:extLst>
          </p:cNvPr>
          <p:cNvCxnSpPr>
            <a:cxnSpLocks/>
            <a:stCxn id="7" idx="2"/>
            <a:endCxn id="89" idx="0"/>
          </p:cNvCxnSpPr>
          <p:nvPr/>
        </p:nvCxnSpPr>
        <p:spPr>
          <a:xfrm>
            <a:off x="6007367" y="5202848"/>
            <a:ext cx="0" cy="4152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4D13A9A-C55A-DAEB-6156-F064794FC2B5}"/>
              </a:ext>
            </a:extLst>
          </p:cNvPr>
          <p:cNvCxnSpPr>
            <a:cxnSpLocks/>
            <a:stCxn id="89" idx="3"/>
            <a:endCxn id="120" idx="1"/>
          </p:cNvCxnSpPr>
          <p:nvPr/>
        </p:nvCxnSpPr>
        <p:spPr>
          <a:xfrm flipV="1">
            <a:off x="6700743" y="5964051"/>
            <a:ext cx="582596" cy="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AE5DBC1D-1094-A53A-10DB-D2A9BFDD26D6}"/>
              </a:ext>
            </a:extLst>
          </p:cNvPr>
          <p:cNvSpPr/>
          <p:nvPr/>
        </p:nvSpPr>
        <p:spPr>
          <a:xfrm>
            <a:off x="7283339" y="5618047"/>
            <a:ext cx="1386752" cy="69200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永磁有刷直流电动机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D10C17E0-5CF7-E28D-28CE-159AA89EEF27}"/>
              </a:ext>
            </a:extLst>
          </p:cNvPr>
          <p:cNvCxnSpPr>
            <a:cxnSpLocks/>
            <a:endCxn id="83" idx="3"/>
          </p:cNvCxnSpPr>
          <p:nvPr/>
        </p:nvCxnSpPr>
        <p:spPr>
          <a:xfrm flipH="1">
            <a:off x="4126618" y="4191123"/>
            <a:ext cx="603105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AE4E26BA-F9C2-6CC0-A2B0-AF6F1AFDA625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4126618" y="5048135"/>
            <a:ext cx="603105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32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1679C10-A19C-525B-DBCC-44FB13D29602}"/>
              </a:ext>
            </a:extLst>
          </p:cNvPr>
          <p:cNvSpPr/>
          <p:nvPr/>
        </p:nvSpPr>
        <p:spPr>
          <a:xfrm>
            <a:off x="5834716" y="2682428"/>
            <a:ext cx="2555289" cy="9109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机器无线控制系统（</a:t>
            </a:r>
            <a:r>
              <a:rPr lang="en-US" altLang="zh-CN" dirty="0"/>
              <a:t>STM32+FreeRTOS</a:t>
            </a:r>
            <a:r>
              <a:rPr lang="zh-CN" altLang="en-US" dirty="0"/>
              <a:t>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A63F5D-0CF7-EC57-5827-BC021BED6FB6}"/>
              </a:ext>
            </a:extLst>
          </p:cNvPr>
          <p:cNvSpPr/>
          <p:nvPr/>
        </p:nvSpPr>
        <p:spPr>
          <a:xfrm>
            <a:off x="3494841" y="2846787"/>
            <a:ext cx="1665766" cy="58221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串口蓝牙模块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FAA4599-332D-3D0B-E01B-276D67EB61F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5160607" y="3137894"/>
            <a:ext cx="6741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B0289EBD-6A17-9EFB-A883-44C32C8A5C67}"/>
              </a:ext>
            </a:extLst>
          </p:cNvPr>
          <p:cNvSpPr/>
          <p:nvPr/>
        </p:nvSpPr>
        <p:spPr>
          <a:xfrm>
            <a:off x="6195605" y="4010453"/>
            <a:ext cx="1833512" cy="79860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PS2</a:t>
            </a:r>
            <a:r>
              <a:rPr lang="zh-CN" altLang="en-US" dirty="0"/>
              <a:t>摇杆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7CEAC3C0-CCD9-CB9F-3626-F2F9C91C0C2A}"/>
              </a:ext>
            </a:extLst>
          </p:cNvPr>
          <p:cNvSpPr/>
          <p:nvPr/>
        </p:nvSpPr>
        <p:spPr>
          <a:xfrm>
            <a:off x="6195604" y="1536665"/>
            <a:ext cx="1833512" cy="79860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TFT-LCD</a:t>
            </a:r>
            <a:r>
              <a:rPr lang="zh-CN" altLang="en-US" dirty="0"/>
              <a:t>显示屏</a:t>
            </a: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19E787A4-722A-CF2A-DE5A-26E1C734D764}"/>
              </a:ext>
            </a:extLst>
          </p:cNvPr>
          <p:cNvCxnSpPr>
            <a:cxnSpLocks/>
            <a:stCxn id="3" idx="0"/>
            <a:endCxn id="122" idx="2"/>
          </p:cNvCxnSpPr>
          <p:nvPr/>
        </p:nvCxnSpPr>
        <p:spPr>
          <a:xfrm flipH="1" flipV="1">
            <a:off x="7112360" y="2335272"/>
            <a:ext cx="1" cy="34715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FD22BFE-C79B-58AA-5ACF-42F7D2C708F2}"/>
              </a:ext>
            </a:extLst>
          </p:cNvPr>
          <p:cNvCxnSpPr>
            <a:cxnSpLocks/>
            <a:stCxn id="121" idx="0"/>
            <a:endCxn id="3" idx="2"/>
          </p:cNvCxnSpPr>
          <p:nvPr/>
        </p:nvCxnSpPr>
        <p:spPr>
          <a:xfrm flipV="1">
            <a:off x="7112361" y="3593359"/>
            <a:ext cx="0" cy="41709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F3103F8-FE75-6EED-5B54-DE5F1619B630}"/>
              </a:ext>
            </a:extLst>
          </p:cNvPr>
          <p:cNvSpPr txBox="1"/>
          <p:nvPr/>
        </p:nvSpPr>
        <p:spPr>
          <a:xfrm>
            <a:off x="5299978" y="867892"/>
            <a:ext cx="1266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控制端</a:t>
            </a:r>
          </a:p>
        </p:txBody>
      </p:sp>
    </p:spTree>
    <p:extLst>
      <p:ext uri="{BB962C8B-B14F-4D97-AF65-F5344CB8AC3E}">
        <p14:creationId xmlns:p14="http://schemas.microsoft.com/office/powerpoint/2010/main" val="377712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25650C6-152A-F4C3-53CA-D96D3DF893CE}"/>
              </a:ext>
            </a:extLst>
          </p:cNvPr>
          <p:cNvSpPr/>
          <p:nvPr/>
        </p:nvSpPr>
        <p:spPr>
          <a:xfrm>
            <a:off x="4585312" y="2400249"/>
            <a:ext cx="1234537" cy="49781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机器人主控（嵌入式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85C5A2-894A-2D24-21F2-38F17E49D7E2}"/>
              </a:ext>
            </a:extLst>
          </p:cNvPr>
          <p:cNvSpPr/>
          <p:nvPr/>
        </p:nvSpPr>
        <p:spPr>
          <a:xfrm>
            <a:off x="4693024" y="1625609"/>
            <a:ext cx="1033644" cy="49781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图像传感器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OV2640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F9B0BD-D914-5A96-894E-7EB45D32E325}"/>
              </a:ext>
            </a:extLst>
          </p:cNvPr>
          <p:cNvSpPr/>
          <p:nvPr/>
        </p:nvSpPr>
        <p:spPr>
          <a:xfrm>
            <a:off x="3498632" y="2371373"/>
            <a:ext cx="778045" cy="5555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RGB-LCD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显示屏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A63F5D-0CF7-EC57-5827-BC021BED6FB6}"/>
              </a:ext>
            </a:extLst>
          </p:cNvPr>
          <p:cNvSpPr/>
          <p:nvPr/>
        </p:nvSpPr>
        <p:spPr>
          <a:xfrm>
            <a:off x="6128484" y="2439494"/>
            <a:ext cx="864358" cy="4193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串口蓝牙模块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370A178-FD43-D14B-DCBD-2F4C0C80460C}"/>
              </a:ext>
            </a:extLst>
          </p:cNvPr>
          <p:cNvSpPr/>
          <p:nvPr/>
        </p:nvSpPr>
        <p:spPr>
          <a:xfrm>
            <a:off x="4610854" y="3174889"/>
            <a:ext cx="1183452" cy="28689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CAN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通信模块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F6C7A3C-FE2D-78E6-844D-7380B0AC440E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 flipH="1">
            <a:off x="5202581" y="2123428"/>
            <a:ext cx="7265" cy="27682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46D8DF6-970C-8D5F-1F91-DB7968E52046}"/>
              </a:ext>
            </a:extLst>
          </p:cNvPr>
          <p:cNvCxnSpPr>
            <a:cxnSpLocks/>
            <a:stCxn id="2" idx="1"/>
            <a:endCxn id="10" idx="3"/>
          </p:cNvCxnSpPr>
          <p:nvPr/>
        </p:nvCxnSpPr>
        <p:spPr>
          <a:xfrm flipH="1" flipV="1">
            <a:off x="4276677" y="2649156"/>
            <a:ext cx="308635" cy="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D4BE0D4-F89A-7D98-7271-31197E2FED9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5819849" y="2649157"/>
            <a:ext cx="308635" cy="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74007C7-BE34-AEE0-0390-3F9162B08F7E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5202580" y="2898068"/>
            <a:ext cx="1" cy="27682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55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B67A295-F4C5-AC34-7EFD-B18488D1CF50}"/>
              </a:ext>
            </a:extLst>
          </p:cNvPr>
          <p:cNvSpPr/>
          <p:nvPr/>
        </p:nvSpPr>
        <p:spPr>
          <a:xfrm>
            <a:off x="4158731" y="2704089"/>
            <a:ext cx="2507666" cy="11111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机器传感器数据采集及驱动系统（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STM32+FreeRTOS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370A178-FD43-D14B-DCBD-2F4C0C80460C}"/>
              </a:ext>
            </a:extLst>
          </p:cNvPr>
          <p:cNvSpPr/>
          <p:nvPr/>
        </p:nvSpPr>
        <p:spPr>
          <a:xfrm>
            <a:off x="4579680" y="1696761"/>
            <a:ext cx="1665766" cy="58221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通信模块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8A0133-320A-36ED-A268-461AE29ABDFD}"/>
              </a:ext>
            </a:extLst>
          </p:cNvPr>
          <p:cNvSpPr/>
          <p:nvPr/>
        </p:nvSpPr>
        <p:spPr>
          <a:xfrm>
            <a:off x="6982448" y="2916014"/>
            <a:ext cx="1723893" cy="68726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温湿度传感器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AHT10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E5F1F3C-738B-07AD-7ADE-F6C1DCAA68D4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flipH="1" flipV="1">
            <a:off x="5412563" y="2278974"/>
            <a:ext cx="1" cy="42511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82E019F-BCE8-9ACF-3868-CDC00695E781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>
            <a:off x="6666397" y="3259648"/>
            <a:ext cx="316051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B9961DBE-8D37-F6D2-8EA9-943DA14000B5}"/>
              </a:ext>
            </a:extLst>
          </p:cNvPr>
          <p:cNvSpPr/>
          <p:nvPr/>
        </p:nvSpPr>
        <p:spPr>
          <a:xfrm>
            <a:off x="1615042" y="3311582"/>
            <a:ext cx="1916773" cy="7986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姿态角度传感器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MPU6050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6C23660-A43A-DE48-17ED-1EA7F2FAE050}"/>
              </a:ext>
            </a:extLst>
          </p:cNvPr>
          <p:cNvSpPr/>
          <p:nvPr/>
        </p:nvSpPr>
        <p:spPr>
          <a:xfrm>
            <a:off x="1807922" y="2459848"/>
            <a:ext cx="1723893" cy="68726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OLED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显示屏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FB71975-8C19-2D2E-A95E-168AE38DAF6F}"/>
              </a:ext>
            </a:extLst>
          </p:cNvPr>
          <p:cNvSpPr/>
          <p:nvPr/>
        </p:nvSpPr>
        <p:spPr>
          <a:xfrm>
            <a:off x="4719187" y="4185424"/>
            <a:ext cx="1386752" cy="6920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L298N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电机驱动模块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3D334DA-6F60-2F30-4791-F9AF17B078A3}"/>
              </a:ext>
            </a:extLst>
          </p:cNvPr>
          <p:cNvCxnSpPr>
            <a:cxnSpLocks/>
            <a:stCxn id="7" idx="2"/>
            <a:endCxn id="89" idx="0"/>
          </p:cNvCxnSpPr>
          <p:nvPr/>
        </p:nvCxnSpPr>
        <p:spPr>
          <a:xfrm flipH="1">
            <a:off x="5412563" y="3815207"/>
            <a:ext cx="1" cy="37021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4D13A9A-C55A-DAEB-6156-F064794FC2B5}"/>
              </a:ext>
            </a:extLst>
          </p:cNvPr>
          <p:cNvCxnSpPr>
            <a:cxnSpLocks/>
            <a:stCxn id="89" idx="3"/>
            <a:endCxn id="120" idx="1"/>
          </p:cNvCxnSpPr>
          <p:nvPr/>
        </p:nvCxnSpPr>
        <p:spPr>
          <a:xfrm>
            <a:off x="6105939" y="4531428"/>
            <a:ext cx="560456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AE5DBC1D-1094-A53A-10DB-D2A9BFDD26D6}"/>
              </a:ext>
            </a:extLst>
          </p:cNvPr>
          <p:cNvSpPr/>
          <p:nvPr/>
        </p:nvSpPr>
        <p:spPr>
          <a:xfrm>
            <a:off x="6666395" y="4185424"/>
            <a:ext cx="1386752" cy="6920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永磁有刷直流电动机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D10C17E0-5CF7-E28D-28CE-159AA89EEF27}"/>
              </a:ext>
            </a:extLst>
          </p:cNvPr>
          <p:cNvCxnSpPr>
            <a:cxnSpLocks/>
            <a:endCxn id="83" idx="3"/>
          </p:cNvCxnSpPr>
          <p:nvPr/>
        </p:nvCxnSpPr>
        <p:spPr>
          <a:xfrm flipH="1">
            <a:off x="3531815" y="2803482"/>
            <a:ext cx="603105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AE4E26BA-F9C2-6CC0-A2B0-AF6F1AFDA625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3531815" y="3710886"/>
            <a:ext cx="603105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71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1679C10-A19C-525B-DBCC-44FB13D29602}"/>
              </a:ext>
            </a:extLst>
          </p:cNvPr>
          <p:cNvSpPr/>
          <p:nvPr/>
        </p:nvSpPr>
        <p:spPr>
          <a:xfrm>
            <a:off x="6045311" y="2509890"/>
            <a:ext cx="2555289" cy="910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机器无线控制系统（</a:t>
            </a:r>
            <a:r>
              <a:rPr lang="en-US" altLang="zh-CN" dirty="0"/>
              <a:t>STM32+FreeRTOS</a:t>
            </a:r>
            <a:r>
              <a:rPr lang="zh-CN" altLang="en-US" dirty="0"/>
              <a:t>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A63F5D-0CF7-EC57-5827-BC021BED6FB6}"/>
              </a:ext>
            </a:extLst>
          </p:cNvPr>
          <p:cNvSpPr/>
          <p:nvPr/>
        </p:nvSpPr>
        <p:spPr>
          <a:xfrm>
            <a:off x="3738736" y="2674249"/>
            <a:ext cx="1665766" cy="58221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串口蓝牙模块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FAA4599-332D-3D0B-E01B-276D67EB61F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5404502" y="2965356"/>
            <a:ext cx="64080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B0289EBD-6A17-9EFB-A883-44C32C8A5C67}"/>
              </a:ext>
            </a:extLst>
          </p:cNvPr>
          <p:cNvSpPr/>
          <p:nvPr/>
        </p:nvSpPr>
        <p:spPr>
          <a:xfrm>
            <a:off x="6406199" y="3767977"/>
            <a:ext cx="1833512" cy="7986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PS2</a:t>
            </a:r>
            <a:r>
              <a:rPr lang="zh-CN" altLang="en-US" dirty="0"/>
              <a:t>摇杆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7CEAC3C0-CCD9-CB9F-3626-F2F9C91C0C2A}"/>
              </a:ext>
            </a:extLst>
          </p:cNvPr>
          <p:cNvSpPr/>
          <p:nvPr/>
        </p:nvSpPr>
        <p:spPr>
          <a:xfrm>
            <a:off x="6406199" y="1364127"/>
            <a:ext cx="1833512" cy="7986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TFT-LCD</a:t>
            </a:r>
            <a:r>
              <a:rPr lang="zh-CN" altLang="en-US" dirty="0"/>
              <a:t>显示屏</a:t>
            </a: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19E787A4-722A-CF2A-DE5A-26E1C734D764}"/>
              </a:ext>
            </a:extLst>
          </p:cNvPr>
          <p:cNvCxnSpPr>
            <a:cxnSpLocks/>
            <a:stCxn id="3" idx="0"/>
            <a:endCxn id="122" idx="2"/>
          </p:cNvCxnSpPr>
          <p:nvPr/>
        </p:nvCxnSpPr>
        <p:spPr>
          <a:xfrm flipH="1" flipV="1">
            <a:off x="7322955" y="2162734"/>
            <a:ext cx="1" cy="34715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FD22BFE-C79B-58AA-5ACF-42F7D2C708F2}"/>
              </a:ext>
            </a:extLst>
          </p:cNvPr>
          <p:cNvCxnSpPr>
            <a:cxnSpLocks/>
            <a:stCxn id="121" idx="0"/>
            <a:endCxn id="3" idx="2"/>
          </p:cNvCxnSpPr>
          <p:nvPr/>
        </p:nvCxnSpPr>
        <p:spPr>
          <a:xfrm flipV="1">
            <a:off x="7322955" y="3420821"/>
            <a:ext cx="1" cy="34715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46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0F6B5F8-738A-FF35-87C1-2AEA743FAF6F}"/>
              </a:ext>
            </a:extLst>
          </p:cNvPr>
          <p:cNvSpPr/>
          <p:nvPr/>
        </p:nvSpPr>
        <p:spPr>
          <a:xfrm>
            <a:off x="5068176" y="2168370"/>
            <a:ext cx="2636667" cy="126063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机器人主控系统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嵌入式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Linux)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26BCFE8-CB28-29D9-68E4-2DCC4959FA5A}"/>
              </a:ext>
            </a:extLst>
          </p:cNvPr>
          <p:cNvSpPr/>
          <p:nvPr/>
        </p:nvSpPr>
        <p:spPr>
          <a:xfrm>
            <a:off x="5547569" y="5530792"/>
            <a:ext cx="1677879" cy="585923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串口蓝牙模块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429524F-7927-02C6-E18B-EB74744B822F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 flipV="1">
            <a:off x="4498521" y="2795775"/>
            <a:ext cx="569655" cy="291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29876C3-6FA1-61DA-B1BB-699C17F12918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386510" y="3429000"/>
            <a:ext cx="21638" cy="56707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1B6D7DB-D86F-EF09-070F-BCB540A6A05F}"/>
              </a:ext>
            </a:extLst>
          </p:cNvPr>
          <p:cNvSpPr/>
          <p:nvPr/>
        </p:nvSpPr>
        <p:spPr>
          <a:xfrm>
            <a:off x="4099979" y="935442"/>
            <a:ext cx="4573060" cy="856431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图像数据传感器驱动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Linux V4L2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框架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589A957-7B04-7950-C177-A4391ECB59E3}"/>
              </a:ext>
            </a:extLst>
          </p:cNvPr>
          <p:cNvSpPr/>
          <p:nvPr/>
        </p:nvSpPr>
        <p:spPr>
          <a:xfrm>
            <a:off x="5430076" y="3996076"/>
            <a:ext cx="1956143" cy="85113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嵌入式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Linux UART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驱动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2D58B9C-CF09-B1E1-006C-0D8DF1568603}"/>
              </a:ext>
            </a:extLst>
          </p:cNvPr>
          <p:cNvSpPr/>
          <p:nvPr/>
        </p:nvSpPr>
        <p:spPr>
          <a:xfrm>
            <a:off x="1589103" y="2493244"/>
            <a:ext cx="2909418" cy="60506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嵌入式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Linux CAN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驱动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1D2BF8C-1527-5454-A95B-7C9879486961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H="1" flipV="1">
            <a:off x="6386509" y="1791873"/>
            <a:ext cx="1" cy="37649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29355F4-5174-DD17-602A-9908A69320CD}"/>
              </a:ext>
            </a:extLst>
          </p:cNvPr>
          <p:cNvCxnSpPr>
            <a:cxnSpLocks/>
          </p:cNvCxnSpPr>
          <p:nvPr/>
        </p:nvCxnSpPr>
        <p:spPr>
          <a:xfrm flipH="1">
            <a:off x="6237066" y="4847208"/>
            <a:ext cx="1" cy="6537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6732D7E-51A9-02E5-7337-F7752B3047F5}"/>
              </a:ext>
            </a:extLst>
          </p:cNvPr>
          <p:cNvCxnSpPr>
            <a:cxnSpLocks/>
          </p:cNvCxnSpPr>
          <p:nvPr/>
        </p:nvCxnSpPr>
        <p:spPr>
          <a:xfrm flipH="1" flipV="1">
            <a:off x="6575899" y="4862133"/>
            <a:ext cx="1" cy="65373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09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538</Words>
  <Application>Microsoft Office PowerPoint</Application>
  <PresentationFormat>宽屏</PresentationFormat>
  <Paragraphs>130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楷体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自由民 时空</dc:creator>
  <cp:lastModifiedBy>王硕</cp:lastModifiedBy>
  <cp:revision>309</cp:revision>
  <dcterms:created xsi:type="dcterms:W3CDTF">2024-03-17T13:49:33Z</dcterms:created>
  <dcterms:modified xsi:type="dcterms:W3CDTF">2024-05-30T12:53:39Z</dcterms:modified>
</cp:coreProperties>
</file>