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3156480" y="2079000"/>
            <a:ext cx="2833560" cy="226080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3156480" y="2079000"/>
            <a:ext cx="2833560" cy="2260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3156480" y="2079000"/>
            <a:ext cx="2833560" cy="226080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3156480" y="2079000"/>
            <a:ext cx="2833560" cy="2260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3156480" y="2079000"/>
            <a:ext cx="2833560" cy="226080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3156480" y="2079000"/>
            <a:ext cx="2833560" cy="2260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16200000">
            <a:off x="1366560" y="1027800"/>
            <a:ext cx="45360" cy="37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16200000">
            <a:off x="995400" y="1026360"/>
            <a:ext cx="45360" cy="3754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tIns="91440" bIns="9144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AE38C66-3A95-4068-AED9-89EBB33955F7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estrutura de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estrutur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de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nível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estr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utur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de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tópic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 rot="16200000">
            <a:off x="1366560" y="1027800"/>
            <a:ext cx="45360" cy="37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3"/>
          <p:cNvSpPr/>
          <p:nvPr/>
        </p:nvSpPr>
        <p:spPr>
          <a:xfrm rot="16200000">
            <a:off x="995400" y="1026360"/>
            <a:ext cx="45360" cy="3754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tIns="91440" bIns="9144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73880" cy="226080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643640" y="2079000"/>
            <a:ext cx="3773880" cy="226080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0701E1B9-B43E-4E2F-8A39-1DBB5E5A4C5D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 rot="16200000">
            <a:off x="1366560" y="1027800"/>
            <a:ext cx="45360" cy="37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 rot="16200000">
            <a:off x="995400" y="1026360"/>
            <a:ext cx="45360" cy="3754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PlaceHolder 4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tIns="91440" bIns="9144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DD7A62BE-19EE-4067-A201-913DFF05DE4C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32000" y="1322280"/>
            <a:ext cx="8352000" cy="1664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1a1a1a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Evolution Strategy (ES) e Differential Evolution (DE)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808200" y="3635280"/>
            <a:ext cx="7687800" cy="540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Função de Rastrigin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Resultados - AG x DE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1" name="Table 2"/>
          <p:cNvGraphicFramePr/>
          <p:nvPr/>
        </p:nvGraphicFramePr>
        <p:xfrm>
          <a:off x="803880" y="2240280"/>
          <a:ext cx="7238520" cy="2285640"/>
        </p:xfrm>
        <a:graphic>
          <a:graphicData uri="http://schemas.openxmlformats.org/drawingml/2006/table">
            <a:tbl>
              <a:tblPr/>
              <a:tblGrid>
                <a:gridCol w="2412720"/>
                <a:gridCol w="2412720"/>
                <a:gridCol w="2413080"/>
              </a:tblGrid>
              <a:tr h="382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Algoritmo Genético (AG)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Differential Evolution (DE)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823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Melhor Indivíduo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7,01E-11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0,061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823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Pior Indivíduo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5,44E-05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0,098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823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Média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3,53E-06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0,082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823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Desvio Padrão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1,04E-05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0,007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823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Tempo Médio de Execução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13 ms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301,47 ms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7" descr=""/>
          <p:cNvPicPr/>
          <p:nvPr/>
        </p:nvPicPr>
        <p:blipFill>
          <a:blip r:embed="rId1"/>
          <a:stretch/>
        </p:blipFill>
        <p:spPr>
          <a:xfrm>
            <a:off x="1933200" y="582480"/>
            <a:ext cx="5962320" cy="446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Parâmetros - ES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729360" y="2079000"/>
            <a:ext cx="377388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Mínimo: -5,12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Máximo: 5,12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Critério de parada:  300 gerações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Número de variáveis: 100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4643640" y="2079000"/>
            <a:ext cx="377388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Tamanho da população: 60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Número de descendentes: 100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Taxa de mutação: 0,08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Parâmetros - DE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729360" y="2079000"/>
            <a:ext cx="377388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Mínimo: -5,12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Máximo: 5,12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8000"/>
              </a:lnSpc>
            </a:pPr>
            <a:r>
              <a:rPr b="0" lang="pt-BR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Critério de parada:  300 gerações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8000"/>
              </a:lnSpc>
            </a:pPr>
            <a:r>
              <a:rPr b="0" lang="pt-BR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Número de variáveis: 100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8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4643640" y="2079000"/>
            <a:ext cx="377388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38000"/>
              </a:lnSpc>
            </a:pPr>
            <a:r>
              <a:rPr b="0" lang="pt-BR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Tamanho da população: 60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8000"/>
              </a:lnSpc>
            </a:pPr>
            <a:r>
              <a:rPr b="0" lang="pt-BR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Coeficiente de mutação: 0,001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8000"/>
              </a:lnSpc>
            </a:pPr>
            <a:r>
              <a:rPr b="0" lang="pt-BR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Coeficiente de crossover: 0,9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Parâmetros - AG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729360" y="2079000"/>
            <a:ext cx="377388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38000"/>
              </a:lnSpc>
            </a:pPr>
            <a:r>
              <a:rPr b="0" lang="pt-BR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Mínimo: -5,12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8000"/>
              </a:lnSpc>
            </a:pPr>
            <a:r>
              <a:rPr b="0" lang="pt-BR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Máximo: 5,12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8000"/>
              </a:lnSpc>
            </a:pPr>
            <a:r>
              <a:rPr b="0" lang="pt-BR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Critério de parada:  300 gerações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8000"/>
              </a:lnSpc>
            </a:pPr>
            <a:r>
              <a:rPr b="0" lang="pt-BR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Número de variáveis: 100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4643640" y="2079000"/>
            <a:ext cx="377388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38000"/>
              </a:lnSpc>
            </a:pPr>
            <a:r>
              <a:rPr b="0" lang="pt-BR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Tamanho da população: 100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8000"/>
              </a:lnSpc>
            </a:pPr>
            <a:r>
              <a:rPr b="0" lang="pt-BR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Taxa de crossover: 0,01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8000"/>
              </a:lnSpc>
            </a:pPr>
            <a:r>
              <a:rPr b="0" lang="pt-BR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Taxa de mutação: 0,0008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Operadores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BR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ES</a:t>
            </a:r>
            <a:r>
              <a:rPr b="0" lang="pt-BR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: mutação aritmética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DE</a:t>
            </a:r>
            <a:r>
              <a:rPr b="0" lang="pt-BR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: DE/rand/1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AG</a:t>
            </a:r>
            <a:r>
              <a:rPr b="0" lang="pt-BR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: crossover aritmético - um ponto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Resultados - ES x DE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5" name="Table 2"/>
          <p:cNvGraphicFramePr/>
          <p:nvPr/>
        </p:nvGraphicFramePr>
        <p:xfrm>
          <a:off x="803880" y="2240280"/>
          <a:ext cx="7238520" cy="2285640"/>
        </p:xfrm>
        <a:graphic>
          <a:graphicData uri="http://schemas.openxmlformats.org/drawingml/2006/table">
            <a:tbl>
              <a:tblPr/>
              <a:tblGrid>
                <a:gridCol w="2412720"/>
                <a:gridCol w="2412720"/>
                <a:gridCol w="2413080"/>
              </a:tblGrid>
              <a:tr h="382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Evolution Strategy (ES)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Differential Evolution (DE)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823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Melhor Indivíduo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4,55E-13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0,061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823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Pior Indivíduo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2,26E-10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0,098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823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Média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2,62E-11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0,082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823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Desvio Padrão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4,54E-11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0,007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823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Tempo Médio de Execução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180,67 ms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301,47 ms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25" descr=""/>
          <p:cNvPicPr/>
          <p:nvPr/>
        </p:nvPicPr>
        <p:blipFill>
          <a:blip r:embed="rId1"/>
          <a:stretch/>
        </p:blipFill>
        <p:spPr>
          <a:xfrm>
            <a:off x="2012400" y="672120"/>
            <a:ext cx="5971680" cy="438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Resultados - ES x AG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8" name="Table 2"/>
          <p:cNvGraphicFramePr/>
          <p:nvPr/>
        </p:nvGraphicFramePr>
        <p:xfrm>
          <a:off x="803880" y="2240280"/>
          <a:ext cx="7238520" cy="2285640"/>
        </p:xfrm>
        <a:graphic>
          <a:graphicData uri="http://schemas.openxmlformats.org/drawingml/2006/table">
            <a:tbl>
              <a:tblPr/>
              <a:tblGrid>
                <a:gridCol w="2412720"/>
                <a:gridCol w="2412720"/>
                <a:gridCol w="2413080"/>
              </a:tblGrid>
              <a:tr h="382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Evolution Strategy (ES)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Algoritmo Genético (AG)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823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Melhor Indivíduo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4,55E-13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7,01E-11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823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Pior Indivíduo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2,26E-10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5,44E-05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823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Média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2,62E-11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3,53E-06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823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Desvio Padrão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4,54E-11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1,04E-05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823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Tempo Médio de Execução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180,67 ms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13 ms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6" descr=""/>
          <p:cNvPicPr/>
          <p:nvPr/>
        </p:nvPicPr>
        <p:blipFill>
          <a:blip r:embed="rId1"/>
          <a:stretch/>
        </p:blipFill>
        <p:spPr>
          <a:xfrm>
            <a:off x="2151360" y="547200"/>
            <a:ext cx="5943240" cy="446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2018-06-05T20:24:25Z</dcterms:modified>
  <cp:revision>1</cp:revision>
  <dc:subject/>
  <dc:title/>
</cp:coreProperties>
</file>