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1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669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14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632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411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037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8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6/5/2018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271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6/5/2018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368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6/5/2018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782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6E86A4C-8E40-4F87-A4F0-01A0687C5742}" type="datetimeFigureOut">
              <a:rPr lang="en-US" smtClean="0"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64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399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913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76920-1953-49E0-82F9-1E9D744BD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277038"/>
            <a:ext cx="10058400" cy="3566160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Atividade Prática 02/03</a:t>
            </a:r>
            <a:br>
              <a:rPr lang="pt-BR" dirty="0"/>
            </a:br>
            <a:r>
              <a:rPr lang="pt-BR" dirty="0"/>
              <a:t>Computação Evolucionária</a:t>
            </a:r>
            <a:br>
              <a:rPr lang="pt-BR" dirty="0"/>
            </a:br>
            <a:br>
              <a:rPr lang="pt-BR" dirty="0"/>
            </a:br>
            <a:r>
              <a:rPr lang="pt-BR" sz="4400" dirty="0"/>
              <a:t>HENRIQUE QUEIROZ DO AMARAL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A285FF-27A8-4E2E-9C1E-4E44590D12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pt-BR" dirty="0"/>
              <a:t>AVALIAÇÃO Entre algoritmos evolucionários, genéticos e Evolucionários diferenciais</a:t>
            </a:r>
          </a:p>
          <a:p>
            <a:pPr algn="ctr"/>
            <a:r>
              <a:rPr lang="pt-BR" dirty="0"/>
              <a:t>Com aplicação ao problema de </a:t>
            </a:r>
            <a:r>
              <a:rPr lang="pt-BR" dirty="0" err="1"/>
              <a:t>rastrigin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2832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3185DA-1246-4819-B38E-DC8B7C5A5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 abordado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EDC1C3-3C19-4EFB-AA51-F9A30A053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problema tratado pelos algoritmos foi o de </a:t>
            </a:r>
            <a:r>
              <a:rPr lang="pt-BR" dirty="0" err="1"/>
              <a:t>Rastrigin</a:t>
            </a:r>
            <a:r>
              <a:rPr lang="pt-BR" dirty="0"/>
              <a:t>, com as seguintes características:</a:t>
            </a:r>
          </a:p>
          <a:p>
            <a:endParaRPr lang="pt-BR" dirty="0"/>
          </a:p>
          <a:p>
            <a:r>
              <a:rPr lang="pt-BR" dirty="0"/>
              <a:t>Função para minimização:</a:t>
            </a:r>
          </a:p>
          <a:p>
            <a:endParaRPr lang="pt-BR" dirty="0"/>
          </a:p>
          <a:p>
            <a:r>
              <a:rPr lang="pt-BR" dirty="0"/>
              <a:t> Intervalo de variáveis: 	           -5,12 &lt;= Xi &lt;= 5,12.</a:t>
            </a:r>
          </a:p>
          <a:p>
            <a:endParaRPr lang="pt-BR" dirty="0"/>
          </a:p>
          <a:p>
            <a:r>
              <a:rPr lang="pt-BR" dirty="0"/>
              <a:t>Mínimo Global: 		          0.</a:t>
            </a:r>
          </a:p>
          <a:p>
            <a:r>
              <a:rPr lang="pt-BR" dirty="0"/>
              <a:t>Representação: 		          Real.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2FF9498-C33F-4C21-B8D3-5ECB71A1ED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068" t="45403" r="23075" b="39815"/>
          <a:stretch/>
        </p:blipFill>
        <p:spPr>
          <a:xfrm>
            <a:off x="4040660" y="2631989"/>
            <a:ext cx="5103340" cy="101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416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AF9D19-F849-4A6E-9B49-F4FCEEEEC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Características globais adotadas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B6049E-104E-4A19-8BE1-DF732640D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b="1" dirty="0"/>
              <a:t>Número de casos de teste:    </a:t>
            </a:r>
            <a:r>
              <a:rPr lang="pt-BR" dirty="0"/>
              <a:t>2 casos de teste com ordem de execução aleatorizadas entre si.</a:t>
            </a:r>
          </a:p>
          <a:p>
            <a:r>
              <a:rPr lang="pt-BR" b="1" dirty="0"/>
              <a:t>Número de execuções por caso de teste: </a:t>
            </a:r>
            <a:r>
              <a:rPr lang="pt-BR" dirty="0"/>
              <a:t>30 execuções. </a:t>
            </a:r>
          </a:p>
          <a:p>
            <a:r>
              <a:rPr lang="pt-BR" b="1" dirty="0"/>
              <a:t>Inicialização da população</a:t>
            </a:r>
            <a:r>
              <a:rPr lang="pt-BR" dirty="0"/>
              <a:t>: Aleatória</a:t>
            </a:r>
          </a:p>
          <a:p>
            <a:r>
              <a:rPr lang="pt-BR" b="1" dirty="0"/>
              <a:t>Número de gerações (condição de parada): </a:t>
            </a:r>
            <a:r>
              <a:rPr lang="pt-BR" dirty="0"/>
              <a:t>300.</a:t>
            </a:r>
          </a:p>
          <a:p>
            <a:r>
              <a:rPr lang="pt-BR" b="1" dirty="0"/>
              <a:t>Número de variáveis: </a:t>
            </a:r>
            <a:r>
              <a:rPr lang="pt-BR" dirty="0"/>
              <a:t>100.</a:t>
            </a:r>
          </a:p>
          <a:p>
            <a:endParaRPr lang="pt-BR" dirty="0"/>
          </a:p>
          <a:p>
            <a:r>
              <a:rPr lang="pt-BR" b="1" dirty="0"/>
              <a:t>Tamanho da população: </a:t>
            </a:r>
            <a:r>
              <a:rPr lang="pt-BR" dirty="0"/>
              <a:t>Aleatorizado.</a:t>
            </a:r>
          </a:p>
          <a:p>
            <a:r>
              <a:rPr lang="pt-BR" b="1" dirty="0"/>
              <a:t>Taxa de Crossover: </a:t>
            </a:r>
            <a:r>
              <a:rPr lang="pt-BR" dirty="0"/>
              <a:t>Aleatorizado entre 50% e 100%.</a:t>
            </a:r>
          </a:p>
          <a:p>
            <a:r>
              <a:rPr lang="pt-BR" b="1" dirty="0"/>
              <a:t>Taxa de Mutação : </a:t>
            </a:r>
            <a:r>
              <a:rPr lang="pt-BR" dirty="0"/>
              <a:t>Aleatorizado entre 0% e 10%.</a:t>
            </a:r>
          </a:p>
          <a:p>
            <a:r>
              <a:rPr lang="pt-BR" b="1" dirty="0"/>
              <a:t>Lambda: </a:t>
            </a:r>
            <a:r>
              <a:rPr lang="pt-BR" dirty="0"/>
              <a:t>Aleatorizado</a:t>
            </a:r>
          </a:p>
        </p:txBody>
      </p:sp>
    </p:spTree>
    <p:extLst>
      <p:ext uri="{BB962C8B-B14F-4D97-AF65-F5344CB8AC3E}">
        <p14:creationId xmlns:p14="http://schemas.microsoft.com/office/powerpoint/2010/main" val="3809459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A47965-AAFD-4DC7-A75A-E8937CA67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dos testes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2277B9-79E7-46B5-99F6-28F5AEB1D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Resultado dos testes com </a:t>
            </a:r>
            <a:r>
              <a:rPr lang="pt-BR" b="1" dirty="0"/>
              <a:t>Algoritmos Genéticos</a:t>
            </a:r>
            <a:r>
              <a:rPr lang="pt-B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Todas execuções atingiram o valor 0.0 como função Objetivo de todos os indivíduos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Eficiência avaliada em relação ao desvio padrão e geração decisiva (quando um dos indivíduos atinge o valor 0 na função objetivo.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Melhor Execução: Função Objetivo do melhor indivíduo: 0.0, F.O. do pior indivíduo: 2,9558, Geração Decisiva: 22; 486 </a:t>
            </a:r>
            <a:r>
              <a:rPr lang="pt-BR" dirty="0" err="1"/>
              <a:t>ms</a:t>
            </a:r>
            <a:r>
              <a:rPr lang="pt-BR" dirty="0"/>
              <a:t> de tempo médio de Execução, Desvio Padrão: 0.00908136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Pior: 	   Função Objetivo:  do melhor indivíduo:  0.0, F.O. do pior indivíduo: 6,8212; Geração Decisiva: 41; 509 </a:t>
            </a:r>
            <a:r>
              <a:rPr lang="pt-BR" dirty="0" err="1"/>
              <a:t>ms</a:t>
            </a:r>
            <a:r>
              <a:rPr lang="pt-BR" dirty="0"/>
              <a:t> de tempo médio de Execução, Desvio Padrão: 0.023508117</a:t>
            </a:r>
          </a:p>
        </p:txBody>
      </p:sp>
    </p:spTree>
    <p:extLst>
      <p:ext uri="{BB962C8B-B14F-4D97-AF65-F5344CB8AC3E}">
        <p14:creationId xmlns:p14="http://schemas.microsoft.com/office/powerpoint/2010/main" val="248651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A47965-AAFD-4DC7-A75A-E8937CA67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dos testes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2277B9-79E7-46B5-99F6-28F5AEB1D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Resultado dos testes com </a:t>
            </a:r>
            <a:r>
              <a:rPr lang="pt-BR" b="1" dirty="0"/>
              <a:t>Evolution </a:t>
            </a:r>
            <a:r>
              <a:rPr lang="pt-BR" b="1" dirty="0" err="1"/>
              <a:t>Strategy</a:t>
            </a:r>
            <a:r>
              <a:rPr lang="pt-B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Nem todas execuções atingiram o valor 0.0 como função Objetivo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Melhor Execução: Função Objetivo do melhor indivíduo: 0.0; </a:t>
            </a:r>
          </a:p>
          <a:p>
            <a:pPr marL="0" indent="0">
              <a:buNone/>
            </a:pPr>
            <a:r>
              <a:rPr lang="pt-BR" dirty="0"/>
              <a:t> 182 </a:t>
            </a:r>
            <a:r>
              <a:rPr lang="pt-BR" dirty="0" err="1"/>
              <a:t>ms</a:t>
            </a:r>
            <a:r>
              <a:rPr lang="pt-BR" dirty="0"/>
              <a:t> de tempo médio de Execução, Desvio Padrão: 0.235081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Pior Execução: 	   Função Objetivo:  do melhor indivíduo: 291421.95881;</a:t>
            </a:r>
          </a:p>
          <a:p>
            <a:pPr marL="0" indent="0">
              <a:buNone/>
            </a:pPr>
            <a:r>
              <a:rPr lang="pt-BR" dirty="0"/>
              <a:t> 123 </a:t>
            </a:r>
            <a:r>
              <a:rPr lang="pt-BR" dirty="0" err="1"/>
              <a:t>ms</a:t>
            </a:r>
            <a:r>
              <a:rPr lang="pt-BR" dirty="0"/>
              <a:t> de tempo médio de Execução, Desvio Padrão: 23087.65884873683</a:t>
            </a:r>
          </a:p>
        </p:txBody>
      </p:sp>
    </p:spTree>
    <p:extLst>
      <p:ext uri="{BB962C8B-B14F-4D97-AF65-F5344CB8AC3E}">
        <p14:creationId xmlns:p14="http://schemas.microsoft.com/office/powerpoint/2010/main" val="2264165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A47965-AAFD-4DC7-A75A-E8937CA67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dos testes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2277B9-79E7-46B5-99F6-28F5AEB1D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Resultado dos testes com : </a:t>
            </a:r>
            <a:r>
              <a:rPr lang="pt-BR" b="1" dirty="0" err="1"/>
              <a:t>Differential</a:t>
            </a:r>
            <a:r>
              <a:rPr lang="pt-BR" b="1" dirty="0"/>
              <a:t> Evolution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Nem todas execuções atingiram o valor 0.0 como função Objetivo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Melhor Execução: Função Objetivo do melhor indivíduo: 7.298411121130471;</a:t>
            </a:r>
          </a:p>
          <a:p>
            <a:pPr marL="0" indent="0">
              <a:buNone/>
            </a:pPr>
            <a:r>
              <a:rPr lang="pt-BR" dirty="0"/>
              <a:t> 68 </a:t>
            </a:r>
            <a:r>
              <a:rPr lang="pt-BR" dirty="0" err="1"/>
              <a:t>ms</a:t>
            </a:r>
            <a:r>
              <a:rPr lang="pt-BR" dirty="0"/>
              <a:t> de tempo médio de Execução, Desvio Padrão: 4912.978262441199.</a:t>
            </a:r>
          </a:p>
          <a:p>
            <a:pPr marL="0" indent="0">
              <a:buNone/>
            </a:pPr>
            <a:endParaRPr lang="pt-BR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Pior Execução: 	   Função Objetivo:  do melhor indivíduo: 14.369020311088661;</a:t>
            </a:r>
          </a:p>
          <a:p>
            <a:pPr marL="0" indent="0">
              <a:buNone/>
            </a:pPr>
            <a:r>
              <a:rPr lang="pt-BR" dirty="0"/>
              <a:t> 47 </a:t>
            </a:r>
            <a:r>
              <a:rPr lang="pt-BR" dirty="0" err="1"/>
              <a:t>ms</a:t>
            </a:r>
            <a:r>
              <a:rPr lang="pt-BR" dirty="0"/>
              <a:t> de tempo médio de Execução, Desvio Padrão: 5977.591181632395.</a:t>
            </a:r>
          </a:p>
        </p:txBody>
      </p:sp>
    </p:spTree>
    <p:extLst>
      <p:ext uri="{BB962C8B-B14F-4D97-AF65-F5344CB8AC3E}">
        <p14:creationId xmlns:p14="http://schemas.microsoft.com/office/powerpoint/2010/main" val="3975698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DDFFD-5E2A-4759-B4B1-5B3C42057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DB4258-5216-42D4-AA71-190EBF624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Dos três algoritmos abordados, o que apresentou melhores resultados, comparando o </a:t>
            </a:r>
            <a:r>
              <a:rPr lang="pt-BR" b="1" dirty="0"/>
              <a:t>valor das funções Objetivo</a:t>
            </a:r>
            <a:r>
              <a:rPr lang="pt-BR" dirty="0"/>
              <a:t> e o </a:t>
            </a:r>
            <a:r>
              <a:rPr lang="pt-BR" b="1" dirty="0"/>
              <a:t>tempo de execução</a:t>
            </a:r>
            <a:r>
              <a:rPr lang="pt-BR" dirty="0"/>
              <a:t>, foi o </a:t>
            </a:r>
            <a:r>
              <a:rPr lang="pt-BR" i="1" u="sng" dirty="0"/>
              <a:t>Evolution </a:t>
            </a:r>
            <a:r>
              <a:rPr lang="pt-BR" i="1" u="sng" dirty="0" err="1"/>
              <a:t>Strategy</a:t>
            </a:r>
            <a:r>
              <a:rPr lang="pt-BR" i="1" u="sng" dirty="0"/>
              <a:t>.</a:t>
            </a:r>
          </a:p>
          <a:p>
            <a:endParaRPr lang="pt-BR" i="1" u="sng" dirty="0"/>
          </a:p>
          <a:p>
            <a:r>
              <a:rPr lang="pt-BR" i="1" u="sng" dirty="0"/>
              <a:t>1º: </a:t>
            </a:r>
            <a:r>
              <a:rPr lang="pt-BR" dirty="0"/>
              <a:t>Evolution </a:t>
            </a:r>
            <a:r>
              <a:rPr lang="pt-BR" dirty="0" err="1"/>
              <a:t>Strategy</a:t>
            </a:r>
            <a:r>
              <a:rPr lang="pt-BR" dirty="0"/>
              <a:t>: F.O.: 0,0 em 182ms. Desvio Padrão: </a:t>
            </a:r>
            <a:r>
              <a:rPr lang="pt-BR" b="1" dirty="0"/>
              <a:t>0.235081</a:t>
            </a:r>
          </a:p>
          <a:p>
            <a:pPr marL="0" indent="0">
              <a:buNone/>
            </a:pPr>
            <a:r>
              <a:rPr lang="pt-BR" i="1" dirty="0"/>
              <a:t>  </a:t>
            </a:r>
            <a:r>
              <a:rPr lang="pt-BR" i="1" u="sng" dirty="0"/>
              <a:t>2º: </a:t>
            </a:r>
            <a:r>
              <a:rPr lang="pt-BR" i="1" dirty="0"/>
              <a:t>Algoritmo Genético: F.O.: 0,0 em 486ms. Desvio Padrão: </a:t>
            </a:r>
            <a:r>
              <a:rPr lang="pt-BR" b="1" dirty="0"/>
              <a:t>0.00908136</a:t>
            </a:r>
          </a:p>
          <a:p>
            <a:pPr marL="0" indent="0">
              <a:buNone/>
            </a:pPr>
            <a:r>
              <a:rPr lang="pt-BR" b="1" i="1" dirty="0"/>
              <a:t>  </a:t>
            </a:r>
            <a:r>
              <a:rPr lang="pt-BR" i="1" u="sng" dirty="0"/>
              <a:t>3º:</a:t>
            </a:r>
            <a:r>
              <a:rPr lang="pt-BR" i="1" dirty="0"/>
              <a:t> </a:t>
            </a:r>
            <a:r>
              <a:rPr lang="pt-BR" i="1" dirty="0" err="1"/>
              <a:t>Differential</a:t>
            </a:r>
            <a:r>
              <a:rPr lang="pt-BR" i="1" dirty="0"/>
              <a:t> Evolution: F.O.: </a:t>
            </a:r>
            <a:r>
              <a:rPr lang="pt-BR" dirty="0"/>
              <a:t>7,29841 em 168ms. Desvio Padrão: </a:t>
            </a:r>
            <a:r>
              <a:rPr lang="pt-BR" b="1" dirty="0"/>
              <a:t>5977.591181</a:t>
            </a:r>
            <a:endParaRPr lang="pt-BR" b="1" i="1" u="sng" dirty="0"/>
          </a:p>
        </p:txBody>
      </p:sp>
    </p:spTree>
    <p:extLst>
      <p:ext uri="{BB962C8B-B14F-4D97-AF65-F5344CB8AC3E}">
        <p14:creationId xmlns:p14="http://schemas.microsoft.com/office/powerpoint/2010/main" val="415549508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164</TotalTime>
  <Words>397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Retrospectiva</vt:lpstr>
      <vt:lpstr>Atividade Prática 02/03 Computação Evolucionária  HENRIQUE QUEIROZ DO AMARAL</vt:lpstr>
      <vt:lpstr>Problema abordado</vt:lpstr>
      <vt:lpstr>Características globais adotadas</vt:lpstr>
      <vt:lpstr>Resultados dos testes</vt:lpstr>
      <vt:lpstr>Resultados dos testes</vt:lpstr>
      <vt:lpstr>Resultados dos testes</vt:lpstr>
      <vt:lpstr>Análise dos Resultados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Atividade Prática 01 Computação Evolucionária  HENRIQUE QUEIROZ DO AMARAL</dc:title>
  <dc:creator>Henrique Queiroz Amaral</dc:creator>
  <cp:lastModifiedBy>Henrique Queiroz Amaral</cp:lastModifiedBy>
  <cp:revision>13</cp:revision>
  <dcterms:created xsi:type="dcterms:W3CDTF">2018-05-03T21:32:37Z</dcterms:created>
  <dcterms:modified xsi:type="dcterms:W3CDTF">2018-06-05T23:37:06Z</dcterms:modified>
</cp:coreProperties>
</file>