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9" r:id="rId5"/>
    <p:sldId id="258" r:id="rId6"/>
    <p:sldId id="267" r:id="rId7"/>
    <p:sldId id="270" r:id="rId8"/>
    <p:sldId id="268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Queiroz Amaral" userId="51f779f9a5bcd261" providerId="LiveId" clId="{B29F2896-C987-4565-9C8D-EF953B03C0D4}"/>
    <pc:docChg chg="custSel addSld modSld">
      <pc:chgData name="Henrique Queiroz Amaral" userId="51f779f9a5bcd261" providerId="LiveId" clId="{B29F2896-C987-4565-9C8D-EF953B03C0D4}" dt="2018-05-03T23:08:38.770" v="1665" actId="20577"/>
      <pc:docMkLst>
        <pc:docMk/>
      </pc:docMkLst>
      <pc:sldChg chg="modSp">
        <pc:chgData name="Henrique Queiroz Amaral" userId="51f779f9a5bcd261" providerId="LiveId" clId="{B29F2896-C987-4565-9C8D-EF953B03C0D4}" dt="2018-05-03T21:51:58.319" v="256" actId="20577"/>
        <pc:sldMkLst>
          <pc:docMk/>
          <pc:sldMk cId="720416018" sldId="257"/>
        </pc:sldMkLst>
        <pc:spChg chg="mod">
          <ac:chgData name="Henrique Queiroz Amaral" userId="51f779f9a5bcd261" providerId="LiveId" clId="{B29F2896-C987-4565-9C8D-EF953B03C0D4}" dt="2018-05-03T21:51:58.319" v="256" actId="20577"/>
          <ac:spMkLst>
            <pc:docMk/>
            <pc:sldMk cId="720416018" sldId="257"/>
            <ac:spMk id="3" creationId="{55EDC1C3-3C19-4EFB-AA51-F9A30A0537A4}"/>
          </ac:spMkLst>
        </pc:spChg>
      </pc:sldChg>
      <pc:sldChg chg="modSp add">
        <pc:chgData name="Henrique Queiroz Amaral" userId="51f779f9a5bcd261" providerId="LiveId" clId="{B29F2896-C987-4565-9C8D-EF953B03C0D4}" dt="2018-05-03T21:56:02.126" v="627" actId="20577"/>
        <pc:sldMkLst>
          <pc:docMk/>
          <pc:sldMk cId="3809459349" sldId="258"/>
        </pc:sldMkLst>
        <pc:spChg chg="mod">
          <ac:chgData name="Henrique Queiroz Amaral" userId="51f779f9a5bcd261" providerId="LiveId" clId="{B29F2896-C987-4565-9C8D-EF953B03C0D4}" dt="2018-05-03T21:49:20.220" v="33" actId="20577"/>
          <ac:spMkLst>
            <pc:docMk/>
            <pc:sldMk cId="3809459349" sldId="258"/>
            <ac:spMk id="2" creationId="{81AF9D19-F849-4A6E-9B49-F4FCEEEECB81}"/>
          </ac:spMkLst>
        </pc:spChg>
        <pc:spChg chg="mod">
          <ac:chgData name="Henrique Queiroz Amaral" userId="51f779f9a5bcd261" providerId="LiveId" clId="{B29F2896-C987-4565-9C8D-EF953B03C0D4}" dt="2018-05-03T21:56:02.126" v="627" actId="20577"/>
          <ac:spMkLst>
            <pc:docMk/>
            <pc:sldMk cId="3809459349" sldId="258"/>
            <ac:spMk id="3" creationId="{DCB6049E-104E-4A19-8BE1-DF732640D55D}"/>
          </ac:spMkLst>
        </pc:spChg>
      </pc:sldChg>
      <pc:sldChg chg="modSp add">
        <pc:chgData name="Henrique Queiroz Amaral" userId="51f779f9a5bcd261" providerId="LiveId" clId="{B29F2896-C987-4565-9C8D-EF953B03C0D4}" dt="2018-05-03T22:00:30.905" v="1125" actId="20577"/>
        <pc:sldMkLst>
          <pc:docMk/>
          <pc:sldMk cId="2350730839" sldId="259"/>
        </pc:sldMkLst>
        <pc:spChg chg="mod">
          <ac:chgData name="Henrique Queiroz Amaral" userId="51f779f9a5bcd261" providerId="LiveId" clId="{B29F2896-C987-4565-9C8D-EF953B03C0D4}" dt="2018-05-03T21:57:29.652" v="727" actId="14100"/>
          <ac:spMkLst>
            <pc:docMk/>
            <pc:sldMk cId="2350730839" sldId="259"/>
            <ac:spMk id="2" creationId="{224FC7D8-37D0-48C2-8EEE-73DDCFD4FE26}"/>
          </ac:spMkLst>
        </pc:spChg>
        <pc:spChg chg="mod">
          <ac:chgData name="Henrique Queiroz Amaral" userId="51f779f9a5bcd261" providerId="LiveId" clId="{B29F2896-C987-4565-9C8D-EF953B03C0D4}" dt="2018-05-03T22:00:30.905" v="1125" actId="20577"/>
          <ac:spMkLst>
            <pc:docMk/>
            <pc:sldMk cId="2350730839" sldId="259"/>
            <ac:spMk id="3" creationId="{D4E4CDAB-7EF8-4B1E-84EE-EC0834B72640}"/>
          </ac:spMkLst>
        </pc:spChg>
      </pc:sldChg>
      <pc:sldChg chg="modSp add">
        <pc:chgData name="Henrique Queiroz Amaral" userId="51f779f9a5bcd261" providerId="LiveId" clId="{B29F2896-C987-4565-9C8D-EF953B03C0D4}" dt="2018-05-03T23:08:38.770" v="1665" actId="20577"/>
        <pc:sldMkLst>
          <pc:docMk/>
          <pc:sldMk cId="248651289" sldId="260"/>
        </pc:sldMkLst>
        <pc:spChg chg="mod">
          <ac:chgData name="Henrique Queiroz Amaral" userId="51f779f9a5bcd261" providerId="LiveId" clId="{B29F2896-C987-4565-9C8D-EF953B03C0D4}" dt="2018-05-03T23:03:21.863" v="1155" actId="20577"/>
          <ac:spMkLst>
            <pc:docMk/>
            <pc:sldMk cId="248651289" sldId="260"/>
            <ac:spMk id="2" creationId="{8EA47965-AAFD-4DC7-A75A-E8937CA675FE}"/>
          </ac:spMkLst>
        </pc:spChg>
        <pc:spChg chg="mod">
          <ac:chgData name="Henrique Queiroz Amaral" userId="51f779f9a5bcd261" providerId="LiveId" clId="{B29F2896-C987-4565-9C8D-EF953B03C0D4}" dt="2018-05-03T23:08:38.770" v="1665" actId="20577"/>
          <ac:spMkLst>
            <pc:docMk/>
            <pc:sldMk cId="248651289" sldId="260"/>
            <ac:spMk id="3" creationId="{872277B9-79E7-46B5-99F6-28F5AEB1DF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5DDE8D7-41A7-4980-903D-15D982E4C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C83D14-B479-4E5F-AD39-F160DFA682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FB1F-44F5-45C0-9A35-6FEFF2DC655C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FDCBFF-BD41-4AE5-A61F-B9BDDBF7D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* Censo Inep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152E42-B45D-4AE6-9DAD-EF9E6D5585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397B-1C70-4CF9-A429-06DD90D9C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45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20D6E-D1B9-4F37-ADB2-31D093DDFBE3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* Censo Inep 2017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EE4E-9A23-41A6-A60B-EFA06C1F9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ABC1-E0E5-475D-A9F8-41B0A4A3E5C3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684E-380E-46C9-BC94-9EF7DFE7CEEC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88B-76A1-49F4-9A37-51776C8D7A7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2761-0FD3-4503-84BA-0737E850AE80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62CD-0E27-4D77-9F24-33D9908C5678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807-A332-4082-A619-6FC89E3D21AF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BC50-0ECD-4A9E-93D4-154CAD9C1700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6A4-03B0-4680-B215-F902D222280B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2414-D6EB-4655-BE4E-D05B08A1CA50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AE13E6-8FB0-4859-AF41-DE09D3DA1FCA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CE27-4B46-425B-9430-01571B95A538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3B2F95-A41E-40A4-A135-B513FB854890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6920-1953-49E0-82F9-1E9D744B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703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Trabalho Final</a:t>
            </a:r>
            <a:br>
              <a:rPr lang="pt-BR" dirty="0"/>
            </a:br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HENRIQUE QUEIROZ DO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285FF-27A8-4E2E-9C1E-4E44590D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Apresentação do problema de roteamento de veículos escolares em localidades rurais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2F8765-FFD9-45B7-876C-5E0497BE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871F-C3B2-4178-B3E0-1141407B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de uma geração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6ED7C-9C3E-40BC-B54D-D7592C64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critério de evolução deve respeitar as características do indivíduo neste problema. </a:t>
            </a:r>
          </a:p>
          <a:p>
            <a:r>
              <a:rPr lang="pt-BR" dirty="0"/>
              <a:t>Como avaliação pessoal, considerei que seria interessante aplicar taxas de mutação significativas em cada cromossomo (variável de decisão) dos indivíduos com pior desempenho e mutações mais discretas em indivíduos com melhor desempenho.</a:t>
            </a:r>
          </a:p>
          <a:p>
            <a:r>
              <a:rPr lang="pt-BR" dirty="0"/>
              <a:t>Foi considerado que o crossover poderia não garantir melhorias, dado que a ordem dos índices influencia no trajeto executado pela estratégia.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87ED5D-5DB7-4179-8B2E-A9AF839E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3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93574-5027-45A2-B7EA-16C80F3C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</a:t>
            </a:r>
            <a:r>
              <a:rPr lang="pt-BR" u="sng" dirty="0"/>
              <a:t>Análise</a:t>
            </a:r>
            <a:r>
              <a:rPr lang="pt-BR" dirty="0"/>
              <a:t> de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32374-BD0E-4408-90B7-DE6D399B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O resultado ótimo depende de cada ambiente e suas características, portanto, não pode ser usado como parâmetro.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Por ser uma etapa recente do projeto de Iniciação, ainda não houveram resultados a serem comparados.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A6D9DD-3DEF-4563-8111-1C5835C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85DA-1246-4819-B38E-DC8B7C5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C1C3-3C19-4EFB-AA51-F9A30A05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O Problema de Roteamento de Veículos Escolares (SBRP) consiste em encontrar rotas interessantes entre alunos e suas respectivas escolas.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Atualmente o Brasil possui aproximadamente 5,3 milhões* de estudantes de todos os níveis de educação em localidades rurais.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Responsabilidade do Governo de transportar os alunos da rede pública em seu trajeto casa-escola-casa.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A definição do orçamento necessário é definida pelo município e repassada ao estado, que não tem uma forma de avaliar a consistência do pedido.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pt-BR" dirty="0"/>
          </a:p>
          <a:p>
            <a:pPr lvl="8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B134E4-2E75-400A-8597-5F0CA8F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747C03-7715-41B6-91BC-76DAC5BC981C}"/>
              </a:ext>
            </a:extLst>
          </p:cNvPr>
          <p:cNvSpPr txBox="1"/>
          <p:nvPr/>
        </p:nvSpPr>
        <p:spPr>
          <a:xfrm>
            <a:off x="8853566" y="5869094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Censo INEP 2017</a:t>
            </a:r>
          </a:p>
        </p:txBody>
      </p:sp>
    </p:spTree>
    <p:extLst>
      <p:ext uri="{BB962C8B-B14F-4D97-AF65-F5344CB8AC3E}">
        <p14:creationId xmlns:p14="http://schemas.microsoft.com/office/powerpoint/2010/main" val="720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F97A-352E-4837-BC76-E4E7AE92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286603"/>
            <a:ext cx="10800520" cy="1450757"/>
          </a:xfrm>
        </p:spPr>
        <p:txBody>
          <a:bodyPr/>
          <a:lstStyle/>
          <a:p>
            <a:r>
              <a:rPr lang="pt-BR" dirty="0"/>
              <a:t>O SBRP no contexto da Comp. Evolucionária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8564C-2D4D-42DB-878F-7D66D3BE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O SBRP pode considerar vários objetivos a serem otimizados, por exemplo: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Menor frota de veículos (diminuição dos custos financeiros);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Menor distância a ser caminhada pelos alunos;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...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Restrições do Problema:</a:t>
            </a:r>
          </a:p>
          <a:p>
            <a:pPr lvl="1"/>
            <a:r>
              <a:rPr lang="pt-BR" dirty="0"/>
              <a:t>Tempo máximo de um aluno embarcado.</a:t>
            </a:r>
          </a:p>
          <a:p>
            <a:pPr lvl="1"/>
            <a:r>
              <a:rPr lang="pt-BR" dirty="0"/>
              <a:t>Distância máxima a ser caminhada pelo aluno.</a:t>
            </a:r>
          </a:p>
          <a:p>
            <a:pPr lvl="1"/>
            <a:r>
              <a:rPr lang="pt-BR" dirty="0"/>
              <a:t>Capacidade máxima de transporte de um veículo.</a:t>
            </a:r>
          </a:p>
          <a:p>
            <a:pPr lvl="1"/>
            <a:r>
              <a:rPr lang="pt-BR" dirty="0"/>
              <a:t>Janelas de horário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F7962-463E-4553-94F6-325E8773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47EE-BF57-42C7-88BE-3BEC680B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286603"/>
            <a:ext cx="10681251" cy="1450757"/>
          </a:xfrm>
        </p:spPr>
        <p:txBody>
          <a:bodyPr/>
          <a:lstStyle/>
          <a:p>
            <a:r>
              <a:rPr lang="pt-BR" dirty="0"/>
              <a:t>O SBRP no contexto da Comp. Evolucionária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35A06-CC12-450B-BE6A-E31730B4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Cálculo de Fitness:</a:t>
            </a:r>
          </a:p>
          <a:p>
            <a:pPr lvl="1"/>
            <a:r>
              <a:rPr lang="pt-BR" dirty="0"/>
              <a:t>Depende do objetivo a ser alcançado.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Quantidade de veículos utilizados para atender todos os alunos (</a:t>
            </a:r>
            <a:r>
              <a:rPr lang="pt-BR" dirty="0" err="1"/>
              <a:t>Obj</a:t>
            </a:r>
            <a:r>
              <a:rPr lang="pt-BR" dirty="0"/>
              <a:t>. de minimizar frota de veículos),</a:t>
            </a:r>
          </a:p>
          <a:p>
            <a:pPr lvl="1"/>
            <a:r>
              <a:rPr lang="pt-BR" dirty="0"/>
              <a:t>Distância percorrida pelos veículos,</a:t>
            </a:r>
          </a:p>
          <a:p>
            <a:pPr lvl="1"/>
            <a:r>
              <a:rPr lang="pt-BR" dirty="0"/>
              <a:t>Distância caminhada pelos alunos,</a:t>
            </a:r>
          </a:p>
          <a:p>
            <a:pPr lvl="1"/>
            <a:r>
              <a:rPr lang="pt-BR" dirty="0"/>
              <a:t>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E259A0-2CFB-4F01-ACAE-1E22C25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D19-F849-4A6E-9B49-F4FCEE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 Estratégia: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049E-104E-4A19-8BE1-DF732640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estratégia usada atualmente em nosso projeto tem o seguinte </a:t>
            </a:r>
            <a:r>
              <a:rPr lang="pt-BR" dirty="0" err="1"/>
              <a:t>pseudo-código</a:t>
            </a:r>
            <a:r>
              <a:rPr lang="pt-BR" dirty="0"/>
              <a:t>: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Dado um conjunto de pontos de ônibus P.</a:t>
            </a:r>
          </a:p>
          <a:p>
            <a:pPr lvl="2"/>
            <a:r>
              <a:rPr lang="pt-BR" dirty="0"/>
              <a:t>Escolher o ponto p </a:t>
            </a:r>
            <a:r>
              <a:rPr lang="el-GR" dirty="0"/>
              <a:t>ϵ</a:t>
            </a:r>
            <a:r>
              <a:rPr lang="pt-BR" dirty="0"/>
              <a:t> P que contenha o aluno mais distante em relação à sua escola</a:t>
            </a:r>
          </a:p>
          <a:p>
            <a:pPr lvl="2"/>
            <a:r>
              <a:rPr lang="pt-BR" dirty="0"/>
              <a:t>Visitar o ponto p e traçar uma rota até a escola.</a:t>
            </a:r>
          </a:p>
          <a:p>
            <a:pPr lvl="2"/>
            <a:r>
              <a:rPr lang="pt-BR" dirty="0"/>
              <a:t>Escolher um ponto p’ que seja o mais próximo de p.</a:t>
            </a:r>
          </a:p>
          <a:p>
            <a:pPr lvl="3"/>
            <a:r>
              <a:rPr lang="pt-BR" dirty="0"/>
              <a:t>Caso p’ faça parte da rota gerada</a:t>
            </a:r>
          </a:p>
          <a:p>
            <a:pPr lvl="4"/>
            <a:r>
              <a:rPr lang="pt-BR" dirty="0"/>
              <a:t>p = p’ e começa nova iteração.</a:t>
            </a:r>
          </a:p>
          <a:p>
            <a:pPr marL="749808" lvl="4" indent="0">
              <a:buNone/>
            </a:pPr>
            <a:r>
              <a:rPr lang="pt-BR" dirty="0"/>
              <a:t>Senão, caso a variável de decisão autorize</a:t>
            </a:r>
          </a:p>
          <a:p>
            <a:pPr marL="749808" lvl="4" indent="0">
              <a:buNone/>
            </a:pPr>
            <a:r>
              <a:rPr lang="pt-BR" dirty="0"/>
              <a:t>	p = p’ e começa nova iteração</a:t>
            </a:r>
          </a:p>
          <a:p>
            <a:pPr marL="749808" lvl="4" indent="0">
              <a:buNone/>
            </a:pPr>
            <a:r>
              <a:rPr lang="pt-BR" dirty="0"/>
              <a:t>Caso a varável não autorize, </a:t>
            </a:r>
          </a:p>
          <a:p>
            <a:pPr marL="749808" lvl="4" indent="0">
              <a:buNone/>
            </a:pPr>
            <a:r>
              <a:rPr lang="pt-BR" dirty="0"/>
              <a:t>	p = p’’, onde p’’ é o próximo ponto da rota gerada até a escola</a:t>
            </a:r>
          </a:p>
          <a:p>
            <a:pPr marL="749808" lvl="4" indent="0">
              <a:buNone/>
            </a:pPr>
            <a:endParaRPr lang="pt-BR" dirty="0"/>
          </a:p>
          <a:p>
            <a:pPr marL="749808" lvl="4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276F4A-4B49-4B01-91AE-0AD5F0F6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8E51B7-F26C-49B8-8C85-53DA0B763B78}"/>
              </a:ext>
            </a:extLst>
          </p:cNvPr>
          <p:cNvSpPr txBox="1"/>
          <p:nvPr/>
        </p:nvSpPr>
        <p:spPr>
          <a:xfrm>
            <a:off x="1205948" y="5698435"/>
            <a:ext cx="849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</a:t>
            </a:r>
            <a:r>
              <a:rPr lang="pt-BR" b="1" dirty="0"/>
              <a:t>Mas o que é a “variável de decisão”?</a:t>
            </a:r>
          </a:p>
        </p:txBody>
      </p:sp>
    </p:spTree>
    <p:extLst>
      <p:ext uri="{BB962C8B-B14F-4D97-AF65-F5344CB8AC3E}">
        <p14:creationId xmlns:p14="http://schemas.microsoft.com/office/powerpoint/2010/main" val="38094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7E73-A0C9-4725-AEDB-B5955F81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760F1-7875-46CC-AF7B-2E545DC3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/>
          <a:lstStyle/>
          <a:p>
            <a:r>
              <a:rPr lang="pt-BR" dirty="0"/>
              <a:t> Intervalo de variáveis no modelo proposto:          0,0 &lt;= X &lt;= 1,0.</a:t>
            </a:r>
          </a:p>
          <a:p>
            <a:endParaRPr lang="pt-BR" dirty="0"/>
          </a:p>
          <a:p>
            <a:r>
              <a:rPr lang="pt-BR" dirty="0"/>
              <a:t>Representação: 		         Matriz de valores reais.</a:t>
            </a:r>
          </a:p>
          <a:p>
            <a:pPr lvl="1"/>
            <a:endParaRPr lang="pt-BR" dirty="0"/>
          </a:p>
          <a:p>
            <a:pPr marL="201168" lvl="1" indent="0">
              <a:buNone/>
            </a:pPr>
            <a:r>
              <a:rPr lang="pt-BR" dirty="0"/>
              <a:t>Cada valor i j representará a probabilidade de ir ou não para o próximo ponto, </a:t>
            </a:r>
          </a:p>
          <a:p>
            <a:pPr marL="201168" lvl="1" indent="0">
              <a:buNone/>
            </a:pPr>
            <a:r>
              <a:rPr lang="pt-BR" dirty="0"/>
              <a:t>onde i é o Ponto de ônibus atual e j o ponto de ônibus candidato a ser visitado.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Por que não utilizar a representação por </a:t>
            </a:r>
            <a:r>
              <a:rPr lang="pt-BR" b="1" dirty="0"/>
              <a:t>permutação, </a:t>
            </a:r>
            <a:r>
              <a:rPr lang="pt-BR" dirty="0"/>
              <a:t>como no problema do Caixeiro Viajante?</a:t>
            </a:r>
          </a:p>
          <a:p>
            <a:pPr marL="201168" lvl="1" indent="0">
              <a:buNone/>
            </a:pPr>
            <a:r>
              <a:rPr lang="pt-BR" dirty="0"/>
              <a:t>	Embaralhar as ordens de visitação dos pontos dificilmente resultaria em uma solução interessante.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E2E2A-4B69-4D49-8CC0-5509FDE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95E9-DA1A-4E79-B79C-CB56EC1E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-461745"/>
            <a:ext cx="10058400" cy="1450757"/>
          </a:xfrm>
        </p:spPr>
        <p:txBody>
          <a:bodyPr/>
          <a:lstStyle/>
          <a:p>
            <a:r>
              <a:rPr lang="pt-BR" dirty="0"/>
              <a:t>Variável de Decisão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5C3881-80F3-48B9-9163-A0236AEB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64" y="1183655"/>
            <a:ext cx="6761671" cy="47930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C0A373-526D-45DA-BCC9-55B44160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A0F4B1-5C7B-40FE-B021-2C6356DE7A66}"/>
              </a:ext>
            </a:extLst>
          </p:cNvPr>
          <p:cNvSpPr txBox="1"/>
          <p:nvPr/>
        </p:nvSpPr>
        <p:spPr>
          <a:xfrm>
            <a:off x="7328452" y="1895061"/>
            <a:ext cx="4187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Suponha as permutações neste exemplo:</a:t>
            </a:r>
          </a:p>
          <a:p>
            <a:endParaRPr lang="pt-BR" dirty="0"/>
          </a:p>
          <a:p>
            <a:r>
              <a:rPr lang="pt-BR" dirty="0"/>
              <a:t>1 – 3 – 5 - 6 – 2 – 4 – Escola</a:t>
            </a:r>
          </a:p>
          <a:p>
            <a:endParaRPr lang="pt-BR" dirty="0"/>
          </a:p>
          <a:p>
            <a:r>
              <a:rPr lang="pt-BR" dirty="0"/>
              <a:t>1 – 5 – 4 - 2 – 6  – 3 – Escola</a:t>
            </a:r>
          </a:p>
          <a:p>
            <a:endParaRPr lang="pt-BR" dirty="0"/>
          </a:p>
          <a:p>
            <a:r>
              <a:rPr lang="pt-BR" dirty="0"/>
              <a:t>1 – 4 – 3 - 6 – 2 – 5 - Escola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26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CEDCB-DC30-48AB-B34F-2703E4D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25747"/>
            <a:ext cx="10058400" cy="1450757"/>
          </a:xfrm>
        </p:spPr>
        <p:txBody>
          <a:bodyPr/>
          <a:lstStyle/>
          <a:p>
            <a:r>
              <a:rPr lang="pt-BR" dirty="0"/>
              <a:t>Variável de Decisão e as Metaheurísticas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CA237-CF4F-41FF-9855-F7920DB4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25010"/>
            <a:ext cx="10058400" cy="4023360"/>
          </a:xfrm>
        </p:spPr>
        <p:txBody>
          <a:bodyPr/>
          <a:lstStyle/>
          <a:p>
            <a:r>
              <a:rPr lang="pt-BR" dirty="0"/>
              <a:t>A variável de decisão vai definir as incontáveis possibilidades que a estratégia pode oferecer.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EF9D40-F5E2-4D9B-9B13-9490D1DA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DF0E7F-7617-4138-A666-52E2F603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1239915"/>
            <a:ext cx="6891131" cy="47930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8BC8CCD-E208-46FE-BF73-9D8D30DB94A6}"/>
              </a:ext>
            </a:extLst>
          </p:cNvPr>
          <p:cNvSpPr txBox="1"/>
          <p:nvPr/>
        </p:nvSpPr>
        <p:spPr>
          <a:xfrm>
            <a:off x="7527235" y="1789043"/>
            <a:ext cx="359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Mat</a:t>
            </a:r>
            <a:r>
              <a:rPr lang="pt-BR" dirty="0"/>
              <a:t> [1,2] = X, 0,0 &lt;= X &lt;= 1,0</a:t>
            </a:r>
          </a:p>
        </p:txBody>
      </p:sp>
    </p:spTree>
    <p:extLst>
      <p:ext uri="{BB962C8B-B14F-4D97-AF65-F5344CB8AC3E}">
        <p14:creationId xmlns:p14="http://schemas.microsoft.com/office/powerpoint/2010/main" val="3947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9012F-D147-43A2-B9EE-F4FF780B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de Decisão e as Metaheurísticas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93298-9B23-4391-A48E-3D40203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definir os métodos de evolução das soluções, utilizamos no projeto a biblioteca </a:t>
            </a:r>
            <a:r>
              <a:rPr lang="pt-BR" b="1" u="sng" dirty="0" err="1"/>
              <a:t>JMetal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JMetal</a:t>
            </a:r>
            <a:r>
              <a:rPr lang="pt-BR" dirty="0"/>
              <a:t> é um projeto incorporado às dependências do SBRP que fornece os recursos necessários para executar as metaheurísticas, sem a necessidade de implementá-las.</a:t>
            </a:r>
          </a:p>
          <a:p>
            <a:r>
              <a:rPr lang="pt-BR" dirty="0"/>
              <a:t>Todas as metaheurísticas tendem a convergir, com a correta representação do problema, para uma melhor solução. </a:t>
            </a:r>
          </a:p>
          <a:p>
            <a:r>
              <a:rPr lang="pt-BR" dirty="0"/>
              <a:t>Portanto a escolha da </a:t>
            </a:r>
            <a:r>
              <a:rPr lang="pt-BR" dirty="0" err="1"/>
              <a:t>metaheurística</a:t>
            </a:r>
            <a:r>
              <a:rPr lang="pt-BR" dirty="0"/>
              <a:t> não é fator crucial na definição do problema, mas como estratégia inicial, são utilizadas: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Particle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 (PSO) – Baseada na ideia de enxames, ou conjunto de partículas.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Differential</a:t>
            </a:r>
            <a:r>
              <a:rPr lang="pt-BR" dirty="0"/>
              <a:t> Evolution – Estudado em sala de aula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07B78E-3F66-47C3-98DF-3369CDA3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9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673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Retrospectiva</vt:lpstr>
      <vt:lpstr>Trabalho Final Computação Evolucionária  HENRIQUE QUEIROZ DO AMARAL</vt:lpstr>
      <vt:lpstr>Problema abordado</vt:lpstr>
      <vt:lpstr>O SBRP no contexto da Comp. Evolucionária</vt:lpstr>
      <vt:lpstr>O SBRP no contexto da Comp. Evolucionária</vt:lpstr>
      <vt:lpstr>Características da Estratégia:</vt:lpstr>
      <vt:lpstr>Variável de Decisão</vt:lpstr>
      <vt:lpstr>Variável de Decisão</vt:lpstr>
      <vt:lpstr>Variável de Decisão e as Metaheurísticas</vt:lpstr>
      <vt:lpstr>Variável de Decisão e as Metaheurísticas</vt:lpstr>
      <vt:lpstr>Evolução de uma geração</vt:lpstr>
      <vt:lpstr>Conclusão e Análise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01 Computação Evolucionária  HENRIQUE QUEIROZ DO AMARAL</dc:title>
  <dc:creator>Henrique Queiroz Amaral</dc:creator>
  <cp:lastModifiedBy>Henrique Queiroz Amaral</cp:lastModifiedBy>
  <cp:revision>33</cp:revision>
  <dcterms:created xsi:type="dcterms:W3CDTF">2018-05-03T21:32:37Z</dcterms:created>
  <dcterms:modified xsi:type="dcterms:W3CDTF">2018-07-03T17:50:38Z</dcterms:modified>
</cp:coreProperties>
</file>