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5" r:id="rId13"/>
    <p:sldId id="258" r:id="rId14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00" autoAdjust="0"/>
  </p:normalViewPr>
  <p:slideViewPr>
    <p:cSldViewPr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Fitness</a:t>
            </a:r>
            <a:r>
              <a:rPr lang="pt-BR" baseline="0" dirty="0"/>
              <a:t> X Execução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 = 500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Planilha1!$B$2:$B$31</c:f>
              <c:numCache>
                <c:formatCode>General</c:formatCode>
                <c:ptCount val="30"/>
                <c:pt idx="0">
                  <c:v>35</c:v>
                </c:pt>
                <c:pt idx="1">
                  <c:v>39</c:v>
                </c:pt>
                <c:pt idx="2">
                  <c:v>37</c:v>
                </c:pt>
                <c:pt idx="3">
                  <c:v>44</c:v>
                </c:pt>
                <c:pt idx="4">
                  <c:v>32</c:v>
                </c:pt>
                <c:pt idx="5">
                  <c:v>40</c:v>
                </c:pt>
                <c:pt idx="6">
                  <c:v>38</c:v>
                </c:pt>
                <c:pt idx="7">
                  <c:v>40</c:v>
                </c:pt>
                <c:pt idx="8">
                  <c:v>40</c:v>
                </c:pt>
                <c:pt idx="9">
                  <c:v>39</c:v>
                </c:pt>
                <c:pt idx="10">
                  <c:v>43</c:v>
                </c:pt>
                <c:pt idx="11">
                  <c:v>42</c:v>
                </c:pt>
                <c:pt idx="12">
                  <c:v>37</c:v>
                </c:pt>
                <c:pt idx="13">
                  <c:v>39</c:v>
                </c:pt>
                <c:pt idx="14">
                  <c:v>44</c:v>
                </c:pt>
                <c:pt idx="15">
                  <c:v>36</c:v>
                </c:pt>
                <c:pt idx="16">
                  <c:v>37</c:v>
                </c:pt>
                <c:pt idx="17">
                  <c:v>31</c:v>
                </c:pt>
                <c:pt idx="18">
                  <c:v>35</c:v>
                </c:pt>
                <c:pt idx="19">
                  <c:v>33</c:v>
                </c:pt>
                <c:pt idx="20">
                  <c:v>42</c:v>
                </c:pt>
                <c:pt idx="21">
                  <c:v>39</c:v>
                </c:pt>
                <c:pt idx="22">
                  <c:v>38</c:v>
                </c:pt>
                <c:pt idx="23">
                  <c:v>41</c:v>
                </c:pt>
                <c:pt idx="24">
                  <c:v>39</c:v>
                </c:pt>
                <c:pt idx="25">
                  <c:v>35</c:v>
                </c:pt>
                <c:pt idx="26">
                  <c:v>39</c:v>
                </c:pt>
                <c:pt idx="27">
                  <c:v>41</c:v>
                </c:pt>
                <c:pt idx="28">
                  <c:v>38</c:v>
                </c:pt>
                <c:pt idx="29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74-433B-859E-20A5EEADD15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G = 900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Planilha1!$C$2:$C$31</c:f>
              <c:numCache>
                <c:formatCode>General</c:formatCode>
                <c:ptCount val="30"/>
                <c:pt idx="0">
                  <c:v>42</c:v>
                </c:pt>
                <c:pt idx="1">
                  <c:v>41</c:v>
                </c:pt>
                <c:pt idx="2">
                  <c:v>34</c:v>
                </c:pt>
                <c:pt idx="3">
                  <c:v>40</c:v>
                </c:pt>
                <c:pt idx="4">
                  <c:v>42</c:v>
                </c:pt>
                <c:pt idx="5">
                  <c:v>38</c:v>
                </c:pt>
                <c:pt idx="6">
                  <c:v>46</c:v>
                </c:pt>
                <c:pt idx="7">
                  <c:v>43</c:v>
                </c:pt>
                <c:pt idx="8">
                  <c:v>47</c:v>
                </c:pt>
                <c:pt idx="9">
                  <c:v>41</c:v>
                </c:pt>
                <c:pt idx="10">
                  <c:v>41</c:v>
                </c:pt>
                <c:pt idx="11">
                  <c:v>41</c:v>
                </c:pt>
                <c:pt idx="12">
                  <c:v>38</c:v>
                </c:pt>
                <c:pt idx="13">
                  <c:v>43</c:v>
                </c:pt>
                <c:pt idx="14">
                  <c:v>39</c:v>
                </c:pt>
                <c:pt idx="15">
                  <c:v>37</c:v>
                </c:pt>
                <c:pt idx="16">
                  <c:v>43</c:v>
                </c:pt>
                <c:pt idx="17">
                  <c:v>44</c:v>
                </c:pt>
                <c:pt idx="18">
                  <c:v>42</c:v>
                </c:pt>
                <c:pt idx="19">
                  <c:v>32</c:v>
                </c:pt>
                <c:pt idx="20">
                  <c:v>39</c:v>
                </c:pt>
                <c:pt idx="21">
                  <c:v>42</c:v>
                </c:pt>
                <c:pt idx="22">
                  <c:v>37</c:v>
                </c:pt>
                <c:pt idx="23">
                  <c:v>43</c:v>
                </c:pt>
                <c:pt idx="24">
                  <c:v>48</c:v>
                </c:pt>
                <c:pt idx="25">
                  <c:v>38</c:v>
                </c:pt>
                <c:pt idx="26">
                  <c:v>42</c:v>
                </c:pt>
                <c:pt idx="27">
                  <c:v>38</c:v>
                </c:pt>
                <c:pt idx="28">
                  <c:v>40</c:v>
                </c:pt>
                <c:pt idx="29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74-433B-859E-20A5EEADD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7404936"/>
        <c:axId val="427409200"/>
      </c:lineChart>
      <c:catAx>
        <c:axId val="427404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409200"/>
        <c:crosses val="autoZero"/>
        <c:auto val="1"/>
        <c:lblAlgn val="ctr"/>
        <c:lblOffset val="100"/>
        <c:noMultiLvlLbl val="0"/>
      </c:catAx>
      <c:valAx>
        <c:axId val="42740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404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baseline="0" dirty="0"/>
              <a:t>Tempo X Execução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 = 500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Planilha1!$B$2:$B$31</c:f>
              <c:numCache>
                <c:formatCode>General</c:formatCode>
                <c:ptCount val="30"/>
                <c:pt idx="0">
                  <c:v>1000</c:v>
                </c:pt>
                <c:pt idx="1">
                  <c:v>1019</c:v>
                </c:pt>
                <c:pt idx="2">
                  <c:v>980</c:v>
                </c:pt>
                <c:pt idx="3">
                  <c:v>969</c:v>
                </c:pt>
                <c:pt idx="4">
                  <c:v>968</c:v>
                </c:pt>
                <c:pt idx="5">
                  <c:v>964</c:v>
                </c:pt>
                <c:pt idx="6">
                  <c:v>978</c:v>
                </c:pt>
                <c:pt idx="7">
                  <c:v>988</c:v>
                </c:pt>
                <c:pt idx="8">
                  <c:v>966</c:v>
                </c:pt>
                <c:pt idx="9">
                  <c:v>984</c:v>
                </c:pt>
                <c:pt idx="10">
                  <c:v>977</c:v>
                </c:pt>
                <c:pt idx="11">
                  <c:v>987</c:v>
                </c:pt>
                <c:pt idx="12">
                  <c:v>1025</c:v>
                </c:pt>
                <c:pt idx="13">
                  <c:v>967</c:v>
                </c:pt>
                <c:pt idx="14">
                  <c:v>984</c:v>
                </c:pt>
                <c:pt idx="15">
                  <c:v>986</c:v>
                </c:pt>
                <c:pt idx="16">
                  <c:v>975</c:v>
                </c:pt>
                <c:pt idx="17">
                  <c:v>964</c:v>
                </c:pt>
                <c:pt idx="18">
                  <c:v>970</c:v>
                </c:pt>
                <c:pt idx="19">
                  <c:v>989</c:v>
                </c:pt>
                <c:pt idx="20">
                  <c:v>981</c:v>
                </c:pt>
                <c:pt idx="21">
                  <c:v>973</c:v>
                </c:pt>
                <c:pt idx="22">
                  <c:v>988</c:v>
                </c:pt>
                <c:pt idx="23">
                  <c:v>970</c:v>
                </c:pt>
                <c:pt idx="24">
                  <c:v>980</c:v>
                </c:pt>
                <c:pt idx="25">
                  <c:v>979</c:v>
                </c:pt>
                <c:pt idx="26">
                  <c:v>982</c:v>
                </c:pt>
                <c:pt idx="27">
                  <c:v>982</c:v>
                </c:pt>
                <c:pt idx="28">
                  <c:v>973</c:v>
                </c:pt>
                <c:pt idx="29">
                  <c:v>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E5-4165-B1C6-E6AAA71E825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G = 900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Planilha1!$C$2:$C$31</c:f>
              <c:numCache>
                <c:formatCode>General</c:formatCode>
                <c:ptCount val="30"/>
                <c:pt idx="0">
                  <c:v>2294</c:v>
                </c:pt>
                <c:pt idx="1">
                  <c:v>2058</c:v>
                </c:pt>
                <c:pt idx="2">
                  <c:v>1951</c:v>
                </c:pt>
                <c:pt idx="3">
                  <c:v>1952</c:v>
                </c:pt>
                <c:pt idx="4">
                  <c:v>1938</c:v>
                </c:pt>
                <c:pt idx="5">
                  <c:v>1942</c:v>
                </c:pt>
                <c:pt idx="6">
                  <c:v>2021</c:v>
                </c:pt>
                <c:pt idx="7">
                  <c:v>1991</c:v>
                </c:pt>
                <c:pt idx="8">
                  <c:v>2035</c:v>
                </c:pt>
                <c:pt idx="9">
                  <c:v>2080</c:v>
                </c:pt>
                <c:pt idx="10">
                  <c:v>2001</c:v>
                </c:pt>
                <c:pt idx="11">
                  <c:v>1986</c:v>
                </c:pt>
                <c:pt idx="12">
                  <c:v>2019</c:v>
                </c:pt>
                <c:pt idx="13">
                  <c:v>2000</c:v>
                </c:pt>
                <c:pt idx="14">
                  <c:v>1954</c:v>
                </c:pt>
                <c:pt idx="15">
                  <c:v>1954</c:v>
                </c:pt>
                <c:pt idx="16">
                  <c:v>2017</c:v>
                </c:pt>
                <c:pt idx="17">
                  <c:v>1981</c:v>
                </c:pt>
                <c:pt idx="18">
                  <c:v>2005</c:v>
                </c:pt>
                <c:pt idx="19">
                  <c:v>1957</c:v>
                </c:pt>
                <c:pt idx="20">
                  <c:v>1949</c:v>
                </c:pt>
                <c:pt idx="21">
                  <c:v>1955</c:v>
                </c:pt>
                <c:pt idx="22">
                  <c:v>1948</c:v>
                </c:pt>
                <c:pt idx="23">
                  <c:v>1957</c:v>
                </c:pt>
                <c:pt idx="24">
                  <c:v>1958</c:v>
                </c:pt>
                <c:pt idx="25">
                  <c:v>1947</c:v>
                </c:pt>
                <c:pt idx="26">
                  <c:v>2015</c:v>
                </c:pt>
                <c:pt idx="27">
                  <c:v>1972</c:v>
                </c:pt>
                <c:pt idx="28">
                  <c:v>1962</c:v>
                </c:pt>
                <c:pt idx="29">
                  <c:v>1945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E5-4165-B1C6-E6AAA71E8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7404936"/>
        <c:axId val="427409200"/>
      </c:lineChart>
      <c:catAx>
        <c:axId val="427404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409200"/>
        <c:crosses val="autoZero"/>
        <c:auto val="1"/>
        <c:lblAlgn val="ctr"/>
        <c:lblOffset val="100"/>
        <c:noMultiLvlLbl val="0"/>
      </c:catAx>
      <c:valAx>
        <c:axId val="42740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7404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9D812CD-7EAD-426B-AAD5-A7075074AB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B71AAF-D99F-4640-8246-854D4ABA73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4BCF4-31B2-456C-8E35-58BDCF5EC4BC}" type="datetimeFigureOut">
              <a:rPr lang="pt-BR" smtClean="0"/>
              <a:t>10/07/2018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560F72-1716-407D-A54D-38ADE84999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DFB9D3-DC6C-442F-833F-CB81977A06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05292-8938-422B-B15F-9A944C081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0131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texto principal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6F6E22B-7477-4772-BA7C-6782874C612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575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36B5E-CB02-4739-8717-3692B40A1A96}" type="slidenum">
              <a:rPr lang="pt-BR"/>
              <a:pPr/>
              <a:t>1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Grafo hamiltoniano contem ciclo hamiltoniano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6E22B-7477-4772-BA7C-6782874C612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4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4350"/>
            </a:lvl1pPr>
          </a:lstStyle>
          <a:p>
            <a:pPr lvl="0"/>
            <a:r>
              <a:rPr lang="pt-BR" noProof="0"/>
              <a:t>Clique para editar o título Mestre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>
                <a:latin typeface="+mj-lt"/>
              </a:defRPr>
            </a:lvl1pPr>
          </a:lstStyle>
          <a:p>
            <a:pPr lv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pt-B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100"/>
            </a:lvl1pPr>
          </a:lstStyle>
          <a:p>
            <a:fld id="{AD658FDB-154E-41FB-B7F6-5D72C4C00F53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304800" y="2889255"/>
            <a:ext cx="382693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4131736" y="2889255"/>
            <a:ext cx="3826933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7958668" y="2889255"/>
            <a:ext cx="3826933" cy="2016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89FA62-92F0-48DB-926B-2D7C27739CE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87AE6-0A6E-498B-9551-912EC435455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87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8"/>
            <a:ext cx="109728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5"/>
            <a:ext cx="5384800" cy="218916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5C10AE8-65C2-4C81-B7B6-AC3C29774DD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66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8"/>
            <a:ext cx="1097280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/>
          <a:p>
            <a:r>
              <a:rPr lang="pt-BR"/>
              <a:t>Clique no ícone para adicionar uma imagem online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6A482EE3-EA27-466E-BF28-AA0C72322AA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7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0D36A45A-A3D2-4867-BE18-4302B48EE36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67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78EE3-FC6A-4B07-A1C4-46BA612FC37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6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C958EE-9F76-4DEC-93F3-F72AF564DE6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75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16BB4-FB61-49B4-A2F1-D0E269CBACA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469FD-9024-4A09-AFDB-DCDC69B16D4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06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8D7AC-8636-4257-B873-34B982131472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38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12A33-84D4-4E0E-BB76-0AEAFCCDB56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6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B0D88-8683-4D62-8F41-99E615D72EE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68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8"/>
            <a:ext cx="10972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texto principal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11464"/>
            <a:ext cx="2844800" cy="33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/>
            </a:lvl1pPr>
          </a:lstStyle>
          <a:p>
            <a:endParaRPr lang="pt-BR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15818"/>
            <a:ext cx="3860800" cy="33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00"/>
            </a:lvl1pPr>
          </a:lstStyle>
          <a:p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15818"/>
            <a:ext cx="2844800" cy="33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/>
            </a:lvl1pPr>
          </a:lstStyle>
          <a:p>
            <a:fld id="{9CC1FEBD-C67C-4379-84B6-92E40D4666E9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180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609600" y="1447800"/>
            <a:ext cx="107696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18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pt-BR" sz="18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400">
          <a:solidFill>
            <a:schemeClr val="tx1"/>
          </a:solidFill>
          <a:latin typeface="+mj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j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+mj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400">
          <a:solidFill>
            <a:schemeClr val="tx1"/>
          </a:solidFill>
          <a:latin typeface="+mj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j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9416" y="685800"/>
            <a:ext cx="10441160" cy="2127250"/>
          </a:xfrm>
        </p:spPr>
        <p:txBody>
          <a:bodyPr/>
          <a:lstStyle/>
          <a:p>
            <a:r>
              <a:rPr lang="pt-BR" sz="3600" dirty="0"/>
              <a:t>Problema do Passeio do Cavalo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pt-BR" dirty="0">
                <a:latin typeface="+mj-lt"/>
              </a:rPr>
              <a:t>Carla Sanches Nere dos Santos</a:t>
            </a:r>
          </a:p>
          <a:p>
            <a:pPr>
              <a:lnSpc>
                <a:spcPts val="2000"/>
              </a:lnSpc>
            </a:pPr>
            <a:endParaRPr lang="pt-BR" sz="1050" dirty="0">
              <a:latin typeface="+mj-lt"/>
            </a:endParaRPr>
          </a:p>
          <a:p>
            <a:pPr>
              <a:lnSpc>
                <a:spcPts val="2000"/>
              </a:lnSpc>
            </a:pPr>
            <a:r>
              <a:rPr lang="pt-BR" sz="1800" dirty="0">
                <a:latin typeface="+mj-lt"/>
              </a:rPr>
              <a:t>Universidade Federal de Ouro Preto</a:t>
            </a:r>
          </a:p>
          <a:p>
            <a:pPr>
              <a:lnSpc>
                <a:spcPts val="2000"/>
              </a:lnSpc>
            </a:pPr>
            <a:r>
              <a:rPr lang="pt-BR" sz="1800" dirty="0"/>
              <a:t>ICEA - DECSI</a:t>
            </a:r>
            <a:endParaRPr lang="pt-BR" sz="1800" dirty="0">
              <a:latin typeface="+mj-lt"/>
            </a:endParaRPr>
          </a:p>
          <a:p>
            <a:pPr>
              <a:lnSpc>
                <a:spcPts val="2000"/>
              </a:lnSpc>
            </a:pPr>
            <a:endParaRPr lang="pt-BR" sz="1000" dirty="0">
              <a:latin typeface="+mj-lt"/>
            </a:endParaRPr>
          </a:p>
          <a:p>
            <a:pPr>
              <a:lnSpc>
                <a:spcPts val="2000"/>
              </a:lnSpc>
            </a:pPr>
            <a:r>
              <a:rPr lang="pt-BR" sz="1800" dirty="0"/>
              <a:t>05</a:t>
            </a:r>
            <a:r>
              <a:rPr lang="pt-BR" sz="1800" dirty="0">
                <a:latin typeface="+mj-lt"/>
              </a:rPr>
              <a:t> de Julho de 2018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EC2633-99F9-45DE-915F-9234D51D95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4"/>
          <a:stretch/>
        </p:blipFill>
        <p:spPr>
          <a:xfrm>
            <a:off x="5735960" y="5272859"/>
            <a:ext cx="720080" cy="1328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F8298-9C4C-4C7D-B930-0069431A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7AB19A-858E-406F-9290-D10582DA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A45A-A3D2-4867-BE18-4302B48EE362}" type="slidenum">
              <a:rPr lang="pt-BR" smtClean="0"/>
              <a:pPr/>
              <a:t>10</a:t>
            </a:fld>
            <a:endParaRPr lang="pt-BR" dirty="0"/>
          </a:p>
        </p:txBody>
      </p:sp>
      <p:graphicFrame>
        <p:nvGraphicFramePr>
          <p:cNvPr id="5" name="Espaço Reservado para Conteúdo 6">
            <a:extLst>
              <a:ext uri="{FF2B5EF4-FFF2-40B4-BE49-F238E27FC236}">
                <a16:creationId xmlns:a16="http://schemas.microsoft.com/office/drawing/2014/main" id="{C829C860-8049-4001-9F7C-B8E9B7C00E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028470"/>
              </p:ext>
            </p:extLst>
          </p:nvPr>
        </p:nvGraphicFramePr>
        <p:xfrm>
          <a:off x="609600" y="1772816"/>
          <a:ext cx="109728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94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606A5-B85A-493B-838C-B106EBE9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514D1-228D-42A2-96EC-775BCF22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30 execuções:</a:t>
            </a:r>
          </a:p>
          <a:p>
            <a:pPr lvl="1"/>
            <a:r>
              <a:rPr lang="pt-BR" dirty="0"/>
              <a:t>Melhor indivíduo: 48.</a:t>
            </a:r>
          </a:p>
          <a:p>
            <a:pPr lvl="1"/>
            <a:r>
              <a:rPr lang="pt-BR" dirty="0"/>
              <a:t>Pior indivíduo: 31.</a:t>
            </a:r>
          </a:p>
          <a:p>
            <a:pPr lvl="1"/>
            <a:r>
              <a:rPr lang="pt-BR" dirty="0"/>
              <a:t>Média: 39.63.</a:t>
            </a:r>
          </a:p>
          <a:p>
            <a:pPr lvl="1"/>
            <a:r>
              <a:rPr lang="pt-BR" dirty="0"/>
              <a:t>Desvio Padrão: 3.621811.</a:t>
            </a:r>
          </a:p>
          <a:p>
            <a:pPr lvl="1"/>
            <a:r>
              <a:rPr lang="pt-BR" dirty="0"/>
              <a:t>Tempo médio: 1486.083 ms.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333445-95FB-49EA-98EB-CB4CDD3D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A45A-A3D2-4867-BE18-4302B48EE362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8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E35F7-704A-460D-A9B1-ECB9F3F9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31B4D-C59F-441A-B53B-11105873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10742984" cy="4530725"/>
          </a:xfrm>
        </p:spPr>
        <p:txBody>
          <a:bodyPr/>
          <a:lstStyle/>
          <a:p>
            <a:pPr marL="0" indent="0">
              <a:buNone/>
            </a:pPr>
            <a:r>
              <a:rPr lang="pt-BR" i="1" dirty="0"/>
              <a:t>Problema do Cavalo</a:t>
            </a:r>
            <a:r>
              <a:rPr lang="pt-BR" dirty="0"/>
              <a:t>. UFSC. Disponível em &lt;http://www.inf.ufsc.br/grafos/temas/hamiltoniano/cavalo.html&gt;. Acesso em 2 de Maio de 2018.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i="1" dirty="0"/>
              <a:t>Grafos Hamiltonianos. </a:t>
            </a:r>
            <a:r>
              <a:rPr lang="pt-BR" dirty="0"/>
              <a:t>UFSC. Disponível em &lt;http://www.inf.ufsc.br/grafos/temas/hamiltoniano/hamiltoniano.htm&gt;. Acesso em 2 de Maio de 2018.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r>
              <a:rPr lang="pt-BR" dirty="0"/>
              <a:t>Al-</a:t>
            </a:r>
            <a:r>
              <a:rPr lang="pt-BR" dirty="0" err="1"/>
              <a:t>Gharaibeh</a:t>
            </a:r>
            <a:r>
              <a:rPr lang="pt-BR" dirty="0"/>
              <a:t>, </a:t>
            </a:r>
            <a:r>
              <a:rPr lang="pt-BR" dirty="0" err="1"/>
              <a:t>Jafar</a:t>
            </a:r>
            <a:r>
              <a:rPr lang="pt-BR" dirty="0"/>
              <a:t>, </a:t>
            </a:r>
            <a:r>
              <a:rPr lang="pt-BR" dirty="0" err="1"/>
              <a:t>Zakariya</a:t>
            </a:r>
            <a:r>
              <a:rPr lang="pt-BR" dirty="0"/>
              <a:t> </a:t>
            </a:r>
            <a:r>
              <a:rPr lang="pt-BR" dirty="0" err="1"/>
              <a:t>Qawagneh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Hiba</a:t>
            </a:r>
            <a:r>
              <a:rPr lang="pt-BR" dirty="0"/>
              <a:t> Al-</a:t>
            </a:r>
            <a:r>
              <a:rPr lang="pt-BR" dirty="0" err="1"/>
              <a:t>Zahawi</a:t>
            </a:r>
            <a:r>
              <a:rPr lang="pt-BR" dirty="0"/>
              <a:t>. </a:t>
            </a:r>
            <a:r>
              <a:rPr lang="pt-BR" i="1" dirty="0" err="1"/>
              <a:t>Genetic</a:t>
            </a:r>
            <a:r>
              <a:rPr lang="pt-BR" i="1" dirty="0"/>
              <a:t> </a:t>
            </a:r>
            <a:r>
              <a:rPr lang="pt-BR" i="1" dirty="0" err="1"/>
              <a:t>Algorithms</a:t>
            </a:r>
            <a:r>
              <a:rPr lang="pt-BR" i="1" dirty="0"/>
              <a:t>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Heuristic-Knight's</a:t>
            </a:r>
            <a:r>
              <a:rPr lang="pt-BR" i="1" dirty="0"/>
              <a:t> Tour Problem. </a:t>
            </a:r>
            <a:r>
              <a:rPr lang="pt-BR" dirty="0"/>
              <a:t>GEM. 2007.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7E2066-DA85-447B-BC9C-7978DE60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A45A-A3D2-4867-BE18-4302B48EE362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44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7C004-9E59-4390-AE4B-9CEF48EE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E14D3E-B1C5-46DF-945F-2A4D73A8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30725"/>
          </a:xfrm>
        </p:spPr>
        <p:txBody>
          <a:bodyPr/>
          <a:lstStyle/>
          <a:p>
            <a:r>
              <a:rPr lang="pt-BR" dirty="0"/>
              <a:t>Contexto: jogo de xadrez;</a:t>
            </a:r>
          </a:p>
          <a:p>
            <a:r>
              <a:rPr lang="pt-BR" dirty="0"/>
              <a:t>Objetivo: percorrer todo o tabuleiro visitando cada casa somente uma vez.</a:t>
            </a:r>
          </a:p>
          <a:p>
            <a:r>
              <a:rPr lang="pt-BR" dirty="0"/>
              <a:t>Regra: movimento do cavalo em “L”;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A15F3C-04B1-4174-8C01-990D6096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A45A-A3D2-4867-BE18-4302B48EE36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5D0594-EAFE-40AF-9F20-5E7C723A204F}"/>
              </a:ext>
            </a:extLst>
          </p:cNvPr>
          <p:cNvSpPr txBox="1"/>
          <p:nvPr/>
        </p:nvSpPr>
        <p:spPr>
          <a:xfrm>
            <a:off x="767408" y="6130930"/>
            <a:ext cx="105131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“Problema do Cavalo”. Acesso em 2 de Julho de 2018. http://www.inf.ufsc.br/grafos/temas/hamiltoniano/cavalo.htm.</a:t>
            </a:r>
            <a:br>
              <a:rPr lang="pt-BR" dirty="0"/>
            </a:br>
            <a:endParaRPr lang="pt-BR" dirty="0"/>
          </a:p>
        </p:txBody>
      </p:sp>
      <p:pic>
        <p:nvPicPr>
          <p:cNvPr id="6" name="Picture 2" descr="http://www.inf.ufsc.br/grafos/temas/hamiltoniano/tabuleiro2.gif">
            <a:extLst>
              <a:ext uri="{FF2B5EF4-FFF2-40B4-BE49-F238E27FC236}">
                <a16:creationId xmlns:a16="http://schemas.microsoft.com/office/drawing/2014/main" id="{A76C79FF-AEF1-41EC-967D-6569A422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29" y="3173936"/>
            <a:ext cx="2774432" cy="27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d/da/Knight%27s_tour_anim_2.gif/250px-Knight%27s_tour_anim_2.gif">
            <a:extLst>
              <a:ext uri="{FF2B5EF4-FFF2-40B4-BE49-F238E27FC236}">
                <a16:creationId xmlns:a16="http://schemas.microsoft.com/office/drawing/2014/main" id="{ED75A761-5869-4A92-9B69-CB899F1736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109725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61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DF42F-AD24-4154-B3F8-84A7F448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90A72-A934-4DFC-81AB-C0A56EC5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 definição do problema por Ar–</a:t>
            </a:r>
            <a:r>
              <a:rPr lang="pt-BR" dirty="0" err="1"/>
              <a:t>Rumi</a:t>
            </a:r>
            <a:r>
              <a:rPr lang="pt-BR" dirty="0"/>
              <a:t> em 840. </a:t>
            </a:r>
          </a:p>
          <a:p>
            <a:r>
              <a:rPr lang="pt-BR" dirty="0"/>
              <a:t>Primeira solução num tabuleiro 8x8 por Al-</a:t>
            </a:r>
            <a:r>
              <a:rPr lang="pt-BR" dirty="0" err="1"/>
              <a:t>Hakim</a:t>
            </a:r>
            <a:r>
              <a:rPr lang="pt-BR" dirty="0"/>
              <a:t> em 1350.</a:t>
            </a:r>
          </a:p>
          <a:p>
            <a:r>
              <a:rPr lang="pt-BR" dirty="0"/>
              <a:t>Introdução de uma análise matemática por Euler em 1759. [Al-</a:t>
            </a:r>
            <a:r>
              <a:rPr lang="pt-BR" dirty="0" err="1"/>
              <a:t>Gharaibeh</a:t>
            </a:r>
            <a:r>
              <a:rPr lang="pt-BR" dirty="0"/>
              <a:t> et. al, 2007]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624671-D19B-4B1C-AFE5-FAEE9570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A45A-A3D2-4867-BE18-4302B48EE362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90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98ABA-EB64-4990-8597-D94801CF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e 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97156-4572-4823-BE03-AB995BD5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Grafo Hamiltoniano.</a:t>
            </a:r>
          </a:p>
          <a:p>
            <a:r>
              <a:rPr lang="pt-BR" dirty="0"/>
              <a:t>Rotas para correspondências.</a:t>
            </a:r>
          </a:p>
          <a:p>
            <a:r>
              <a:rPr lang="pt-BR" dirty="0"/>
              <a:t>Problema do Caixeiro Viajante.</a:t>
            </a:r>
          </a:p>
          <a:p>
            <a:r>
              <a:rPr lang="pt-BR" dirty="0"/>
              <a:t>Utilização em criptografia. (nº de soluções = 26.534.728.821.064).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832C38-0301-466A-A4F9-337AEE56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A45A-A3D2-4867-BE18-4302B48EE362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93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FCB27-E33B-40B3-BF5F-B8980BC9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8"/>
            <a:ext cx="10972800" cy="1139825"/>
          </a:xfrm>
        </p:spPr>
        <p:txBody>
          <a:bodyPr/>
          <a:lstStyle/>
          <a:p>
            <a:r>
              <a:rPr lang="pt-BR" dirty="0"/>
              <a:t>Representação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7CF07E-6ADA-44D8-B449-BB150D5B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Algoritmo AG Binário.</a:t>
            </a:r>
          </a:p>
          <a:p>
            <a:r>
              <a:rPr lang="pt-BR" dirty="0"/>
              <a:t>Inicialização aleatória de cromossomos.</a:t>
            </a:r>
          </a:p>
          <a:p>
            <a:r>
              <a:rPr lang="pt-BR" dirty="0"/>
              <a:t>Decodificação com 3 bits de precisão.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417B48-8A1C-4E6C-9E60-29B7408B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A45A-A3D2-4867-BE18-4302B48EE362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125094-1013-41F0-B31A-2FEABE64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3254380"/>
            <a:ext cx="3143250" cy="28765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8FC68-441F-424D-8118-87A7E006DC15}"/>
              </a:ext>
            </a:extLst>
          </p:cNvPr>
          <p:cNvSpPr txBox="1"/>
          <p:nvPr/>
        </p:nvSpPr>
        <p:spPr>
          <a:xfrm>
            <a:off x="767408" y="6130930"/>
            <a:ext cx="105131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“Representação binária do movimento do cavalo”. </a:t>
            </a:r>
            <a:r>
              <a:rPr lang="en-US" sz="1600" dirty="0">
                <a:latin typeface="+mj-lt"/>
              </a:rPr>
              <a:t>Genetic Algorithms with Heuristic: Knight’s Tour Problem. Al-</a:t>
            </a:r>
            <a:r>
              <a:rPr lang="en-US" sz="1600" dirty="0" err="1">
                <a:latin typeface="+mj-lt"/>
              </a:rPr>
              <a:t>Gharaibeh</a:t>
            </a:r>
            <a:r>
              <a:rPr lang="en-US" sz="1600" dirty="0">
                <a:latin typeface="+mj-lt"/>
              </a:rPr>
              <a:t>, et. al., 2007.</a:t>
            </a:r>
            <a:r>
              <a:rPr lang="pt-BR" sz="1600" dirty="0">
                <a:latin typeface="+mj-lt"/>
              </a:rPr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354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FCB27-E33B-40B3-BF5F-B8980BC9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8"/>
            <a:ext cx="10972800" cy="1139825"/>
          </a:xfrm>
        </p:spPr>
        <p:txBody>
          <a:bodyPr/>
          <a:lstStyle/>
          <a:p>
            <a:r>
              <a:rPr lang="pt-BR" dirty="0"/>
              <a:t>Representação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7CF07E-6ADA-44D8-B449-BB150D5B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Inicialização de um tabuleiro com posições de 1 a 64.</a:t>
            </a:r>
          </a:p>
          <a:p>
            <a:r>
              <a:rPr lang="pt-BR" dirty="0"/>
              <a:t>Variáveis: posições no tabuleiro.</a:t>
            </a:r>
          </a:p>
          <a:p>
            <a:r>
              <a:rPr lang="pt-BR" dirty="0"/>
              <a:t>Posição inválida = -1.</a:t>
            </a:r>
          </a:p>
          <a:p>
            <a:r>
              <a:rPr lang="pt-BR" dirty="0"/>
              <a:t>Fitness: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417B48-8A1C-4E6C-9E60-29B7408B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A45A-A3D2-4867-BE18-4302B48EE36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8A8779-49F7-492E-B9DF-80514E3B9005}"/>
              </a:ext>
            </a:extLst>
          </p:cNvPr>
          <p:cNvSpPr txBox="1"/>
          <p:nvPr/>
        </p:nvSpPr>
        <p:spPr>
          <a:xfrm>
            <a:off x="3323692" y="3573016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Lucida Console" panose="020B0609040504020204" pitchFamily="49" charset="0"/>
              </a:rPr>
              <a:t>inteiro soma = 0;</a:t>
            </a:r>
          </a:p>
          <a:p>
            <a:r>
              <a:rPr lang="pt-BR" dirty="0">
                <a:latin typeface="Lucida Console" panose="020B0609040504020204" pitchFamily="49" charset="0"/>
              </a:rPr>
              <a:t>para cada variável do indivíduo faça</a:t>
            </a:r>
          </a:p>
          <a:p>
            <a:r>
              <a:rPr lang="pt-BR" dirty="0">
                <a:latin typeface="Lucida Console" panose="020B0609040504020204" pitchFamily="49" charset="0"/>
              </a:rPr>
              <a:t>	se variável == -1 então</a:t>
            </a:r>
          </a:p>
          <a:p>
            <a:r>
              <a:rPr lang="pt-BR" dirty="0">
                <a:latin typeface="Lucida Console" panose="020B0609040504020204" pitchFamily="49" charset="0"/>
              </a:rPr>
              <a:t>		parar execução</a:t>
            </a:r>
          </a:p>
          <a:p>
            <a:r>
              <a:rPr lang="pt-BR" dirty="0">
                <a:latin typeface="Lucida Console" panose="020B0609040504020204" pitchFamily="49" charset="0"/>
              </a:rPr>
              <a:t>		senão então soma++</a:t>
            </a:r>
          </a:p>
          <a:p>
            <a:r>
              <a:rPr lang="pt-BR" dirty="0">
                <a:latin typeface="Lucida Console" panose="020B0609040504020204" pitchFamily="49" charset="0"/>
              </a:rPr>
              <a:t>	fim se</a:t>
            </a:r>
          </a:p>
          <a:p>
            <a:r>
              <a:rPr lang="pt-BR" dirty="0">
                <a:latin typeface="Lucida Console" panose="020B0609040504020204" pitchFamily="49" charset="0"/>
              </a:rPr>
              <a:t>fim para</a:t>
            </a:r>
          </a:p>
          <a:p>
            <a:r>
              <a:rPr lang="pt-BR" sz="1400" dirty="0">
                <a:latin typeface="Lucida Console" panose="020B0609040504020204" pitchFamily="49" charset="0"/>
              </a:rPr>
              <a:t>	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790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218E1-E25F-4C5E-87E6-D5280C13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D3A764-7EBF-48C1-A48D-FBEE624B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Tamanho da população = 50;</a:t>
            </a:r>
          </a:p>
          <a:p>
            <a:r>
              <a:rPr lang="pt-BR" dirty="0"/>
              <a:t>Gerações = 900;</a:t>
            </a:r>
          </a:p>
          <a:p>
            <a:r>
              <a:rPr lang="pt-BR" dirty="0"/>
              <a:t>Precisão = 3;</a:t>
            </a:r>
          </a:p>
          <a:p>
            <a:r>
              <a:rPr lang="pt-BR" dirty="0"/>
              <a:t>Mínimo = 0;</a:t>
            </a:r>
          </a:p>
          <a:p>
            <a:r>
              <a:rPr lang="pt-BR" dirty="0"/>
              <a:t>Máximo = 7;</a:t>
            </a:r>
          </a:p>
          <a:p>
            <a:r>
              <a:rPr lang="pt-BR" dirty="0"/>
              <a:t>Número de variáveis = 64;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1DF15A-AE7C-4214-B0B9-5BF93356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A45A-A3D2-4867-BE18-4302B48EE362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40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2796C-BE94-4203-89B1-7025D7C7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6289029-73A6-4124-9AF8-59B86F02C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1969"/>
              </p:ext>
            </p:extLst>
          </p:nvPr>
        </p:nvGraphicFramePr>
        <p:xfrm>
          <a:off x="609600" y="1600200"/>
          <a:ext cx="10972800" cy="4530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18DDB7-3920-42A0-AE6F-169A6AC4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A45A-A3D2-4867-BE18-4302B48EE362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72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C3D64-C9D2-4EC6-B19A-56067E9E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515E64-99B2-45B0-A001-D7DCE92D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A45A-A3D2-4867-BE18-4302B48EE362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AD43F7-9E8C-41E8-B09D-5301A230C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05" y="1662458"/>
            <a:ext cx="6303789" cy="47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34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level">
  <a:themeElements>
    <a:clrScheme name="Personalizada 7">
      <a:dk1>
        <a:srgbClr val="000000"/>
      </a:dk1>
      <a:lt1>
        <a:srgbClr val="FFFFFF"/>
      </a:lt1>
      <a:dk2>
        <a:srgbClr val="9E001E"/>
      </a:dk2>
      <a:lt2>
        <a:srgbClr val="969696"/>
      </a:lt2>
      <a:accent1>
        <a:srgbClr val="CC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CC0000"/>
      </a:accent6>
      <a:hlink>
        <a:srgbClr val="9E001E"/>
      </a:hlink>
      <a:folHlink>
        <a:srgbClr val="DDDDDD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10C165-215D-4BC0-B77E-EDD5C7A76B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763</TotalTime>
  <Words>418</Words>
  <Application>Microsoft Office PowerPoint</Application>
  <PresentationFormat>Widescreen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Lucida Console</vt:lpstr>
      <vt:lpstr>Times New Roman</vt:lpstr>
      <vt:lpstr>Wingdings</vt:lpstr>
      <vt:lpstr>presentation_level</vt:lpstr>
      <vt:lpstr>Problema do Passeio do Cavalo</vt:lpstr>
      <vt:lpstr>O Problema</vt:lpstr>
      <vt:lpstr>Contexto Histórico</vt:lpstr>
      <vt:lpstr>Conceito e Aplicações</vt:lpstr>
      <vt:lpstr>Representação do problema</vt:lpstr>
      <vt:lpstr>Representação do problema</vt:lpstr>
      <vt:lpstr>Configurações</vt:lpstr>
      <vt:lpstr>Resultados</vt:lpstr>
      <vt:lpstr>Resultados</vt:lpstr>
      <vt:lpstr>Resultados</vt:lpstr>
      <vt:lpstr>Resultados</vt:lpstr>
      <vt:lpstr>Referências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Carlos</dc:creator>
  <cp:keywords/>
  <dc:description/>
  <cp:lastModifiedBy>Carlos</cp:lastModifiedBy>
  <cp:revision>54</cp:revision>
  <dcterms:created xsi:type="dcterms:W3CDTF">2018-06-29T03:32:26Z</dcterms:created>
  <dcterms:modified xsi:type="dcterms:W3CDTF">2018-07-10T15:37:26Z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