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do\Desktop\Anal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do\Desktop\Anal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Análise</a:t>
            </a:r>
            <a:r>
              <a:rPr lang="pt-BR" baseline="0"/>
              <a:t> Real 1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 AG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Planilha1!$C$2:$C$31</c:f>
              <c:numCache>
                <c:formatCode>0.00E+00</c:formatCode>
                <c:ptCount val="30"/>
                <c:pt idx="0">
                  <c:v>4.19830101577645E-4</c:v>
                </c:pt>
                <c:pt idx="1">
                  <c:v>1.87326557806954E-4</c:v>
                </c:pt>
                <c:pt idx="2">
                  <c:v>3.6141041471182602E-4</c:v>
                </c:pt>
                <c:pt idx="3">
                  <c:v>3.1812054430702098E-6</c:v>
                </c:pt>
                <c:pt idx="4">
                  <c:v>2.9951615374557099E-5</c:v>
                </c:pt>
                <c:pt idx="5">
                  <c:v>1.9940996594414099E-5</c:v>
                </c:pt>
                <c:pt idx="6">
                  <c:v>8.6330260273825803E-8</c:v>
                </c:pt>
                <c:pt idx="7">
                  <c:v>3.1085629530025397E-5</c:v>
                </c:pt>
                <c:pt idx="8">
                  <c:v>5.8634297226944898E-4</c:v>
                </c:pt>
                <c:pt idx="9">
                  <c:v>3.5690097774931898E-6</c:v>
                </c:pt>
                <c:pt idx="10">
                  <c:v>4.0510412759431299E-5</c:v>
                </c:pt>
                <c:pt idx="11" formatCode="General">
                  <c:v>1.7645183768308899E-3</c:v>
                </c:pt>
                <c:pt idx="12">
                  <c:v>5.1395498303463601E-5</c:v>
                </c:pt>
                <c:pt idx="13">
                  <c:v>3.8620654095211601E-5</c:v>
                </c:pt>
                <c:pt idx="14">
                  <c:v>7.2637498612948504E-4</c:v>
                </c:pt>
                <c:pt idx="15" formatCode="General">
                  <c:v>2.5201593273322899E-3</c:v>
                </c:pt>
                <c:pt idx="16">
                  <c:v>2.38234905054923E-4</c:v>
                </c:pt>
                <c:pt idx="17">
                  <c:v>1.04566236473147E-4</c:v>
                </c:pt>
                <c:pt idx="18">
                  <c:v>8.3529491553235803E-4</c:v>
                </c:pt>
                <c:pt idx="19">
                  <c:v>6.0108160369054497E-5</c:v>
                </c:pt>
                <c:pt idx="20">
                  <c:v>1.7963578329727099E-5</c:v>
                </c:pt>
                <c:pt idx="21">
                  <c:v>1.4829621250100899E-5</c:v>
                </c:pt>
                <c:pt idx="22">
                  <c:v>7.4007397188324797E-6</c:v>
                </c:pt>
                <c:pt idx="23" formatCode="General">
                  <c:v>3.9242602854301298E-3</c:v>
                </c:pt>
                <c:pt idx="24" formatCode="General">
                  <c:v>1.0585539035900999E-3</c:v>
                </c:pt>
                <c:pt idx="25">
                  <c:v>7.4572717494447699E-6</c:v>
                </c:pt>
                <c:pt idx="26">
                  <c:v>5.1871440041395501E-4</c:v>
                </c:pt>
                <c:pt idx="27">
                  <c:v>8.04505796168086E-5</c:v>
                </c:pt>
                <c:pt idx="28" formatCode="General">
                  <c:v>2.2555322117796001E-2</c:v>
                </c:pt>
                <c:pt idx="29" formatCode="General">
                  <c:v>6.08263887090743E-3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B4-4607-A171-3A9E0C550A39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Planilha1!$D$2:$D$31</c:f>
              <c:numCache>
                <c:formatCode>General</c:formatCode>
                <c:ptCount val="30"/>
                <c:pt idx="0">
                  <c:v>2.0636048128944799</c:v>
                </c:pt>
                <c:pt idx="1">
                  <c:v>2.0339919858592999</c:v>
                </c:pt>
                <c:pt idx="2">
                  <c:v>2.2870453512976998</c:v>
                </c:pt>
                <c:pt idx="3">
                  <c:v>2.0471422804924901</c:v>
                </c:pt>
                <c:pt idx="4">
                  <c:v>2.1391775797164798</c:v>
                </c:pt>
                <c:pt idx="5">
                  <c:v>1.93387851984937</c:v>
                </c:pt>
                <c:pt idx="6">
                  <c:v>2.3150780459385398</c:v>
                </c:pt>
                <c:pt idx="7">
                  <c:v>2.4458924912651101</c:v>
                </c:pt>
                <c:pt idx="8">
                  <c:v>2.4777587322776</c:v>
                </c:pt>
                <c:pt idx="9">
                  <c:v>2.1728137672840799</c:v>
                </c:pt>
                <c:pt idx="10">
                  <c:v>2.2823364673466799</c:v>
                </c:pt>
                <c:pt idx="11">
                  <c:v>2.2756994770927501</c:v>
                </c:pt>
                <c:pt idx="12">
                  <c:v>2.1440223167822898</c:v>
                </c:pt>
                <c:pt idx="13">
                  <c:v>2.01528071265033</c:v>
                </c:pt>
                <c:pt idx="14">
                  <c:v>2.16580531300405</c:v>
                </c:pt>
                <c:pt idx="15">
                  <c:v>1.94016146284513</c:v>
                </c:pt>
                <c:pt idx="16">
                  <c:v>2.1418560781023599</c:v>
                </c:pt>
                <c:pt idx="17">
                  <c:v>2.1267283710685598</c:v>
                </c:pt>
                <c:pt idx="18">
                  <c:v>2.1251935997676101</c:v>
                </c:pt>
                <c:pt idx="19">
                  <c:v>2.18891508646891</c:v>
                </c:pt>
                <c:pt idx="20">
                  <c:v>2.4217159078810901</c:v>
                </c:pt>
                <c:pt idx="21">
                  <c:v>2.0917931495008499</c:v>
                </c:pt>
                <c:pt idx="22">
                  <c:v>2.2291443441370098</c:v>
                </c:pt>
                <c:pt idx="23">
                  <c:v>2.3055073629664</c:v>
                </c:pt>
                <c:pt idx="24">
                  <c:v>1.98881294628995</c:v>
                </c:pt>
                <c:pt idx="25">
                  <c:v>2.4558113697674999</c:v>
                </c:pt>
                <c:pt idx="26">
                  <c:v>2.2457735356621198</c:v>
                </c:pt>
                <c:pt idx="27">
                  <c:v>2.2298787706894201</c:v>
                </c:pt>
                <c:pt idx="28">
                  <c:v>2.3516961812321102</c:v>
                </c:pt>
                <c:pt idx="29">
                  <c:v>2.2794776718133098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B4-4607-A171-3A9E0C550A39}"/>
            </c:ext>
          </c:extLst>
        </c:ser>
        <c:ser>
          <c:idx val="2"/>
          <c:order val="2"/>
          <c:tx>
            <c:strRef>
              <c:f>Planilha1!$F$1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Planilha1!$F$2:$F$31</c:f>
              <c:numCache>
                <c:formatCode>General</c:formatCode>
                <c:ptCount val="30"/>
                <c:pt idx="0">
                  <c:v>0.29106161121376301</c:v>
                </c:pt>
                <c:pt idx="1">
                  <c:v>2.4165608592155601</c:v>
                </c:pt>
                <c:pt idx="2">
                  <c:v>0.12971026824948201</c:v>
                </c:pt>
                <c:pt idx="3">
                  <c:v>0.256322248207766</c:v>
                </c:pt>
                <c:pt idx="4">
                  <c:v>0.28288622297225102</c:v>
                </c:pt>
                <c:pt idx="5">
                  <c:v>4.92714112303929E-2</c:v>
                </c:pt>
                <c:pt idx="6">
                  <c:v>5.0029309030837696</c:v>
                </c:pt>
                <c:pt idx="7">
                  <c:v>9.5553431744178796E-2</c:v>
                </c:pt>
                <c:pt idx="8">
                  <c:v>0.82595812019053405</c:v>
                </c:pt>
                <c:pt idx="9">
                  <c:v>0.482022919409132</c:v>
                </c:pt>
                <c:pt idx="10">
                  <c:v>0.31558832499297201</c:v>
                </c:pt>
                <c:pt idx="11">
                  <c:v>0.112491965656317</c:v>
                </c:pt>
                <c:pt idx="12">
                  <c:v>0.236912990139103</c:v>
                </c:pt>
                <c:pt idx="13">
                  <c:v>0.29121363306683101</c:v>
                </c:pt>
                <c:pt idx="14">
                  <c:v>1.1420904594208401</c:v>
                </c:pt>
                <c:pt idx="15">
                  <c:v>0.82435859631050301</c:v>
                </c:pt>
                <c:pt idx="16">
                  <c:v>0.53383934256430599</c:v>
                </c:pt>
                <c:pt idx="17">
                  <c:v>0.229734258842654</c:v>
                </c:pt>
                <c:pt idx="18">
                  <c:v>9.7377390604492506E-2</c:v>
                </c:pt>
                <c:pt idx="19">
                  <c:v>0.31128586553927501</c:v>
                </c:pt>
                <c:pt idx="20">
                  <c:v>2.7279732000010801E-2</c:v>
                </c:pt>
                <c:pt idx="21">
                  <c:v>0.49420622696834399</c:v>
                </c:pt>
                <c:pt idx="22">
                  <c:v>0.157499260828103</c:v>
                </c:pt>
                <c:pt idx="23">
                  <c:v>0.191822477962659</c:v>
                </c:pt>
                <c:pt idx="24">
                  <c:v>9.7931141694402798E-2</c:v>
                </c:pt>
                <c:pt idx="25">
                  <c:v>0.27336966760890302</c:v>
                </c:pt>
                <c:pt idx="26">
                  <c:v>0.203025481966847</c:v>
                </c:pt>
                <c:pt idx="27">
                  <c:v>1.2400206547719099</c:v>
                </c:pt>
                <c:pt idx="28">
                  <c:v>0.366054802652797</c:v>
                </c:pt>
                <c:pt idx="29">
                  <c:v>0.70551621557194699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B4-4607-A171-3A9E0C55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167008"/>
        <c:axId val="1085268912"/>
      </c:lineChart>
      <c:catAx>
        <c:axId val="103416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5268912"/>
        <c:crosses val="autoZero"/>
        <c:auto val="1"/>
        <c:lblAlgn val="ctr"/>
        <c:lblOffset val="100"/>
        <c:noMultiLvlLbl val="0"/>
      </c:catAx>
      <c:valAx>
        <c:axId val="10852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416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Análise Real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AG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Planilha1!$C$32:$C$61</c:f>
              <c:numCache>
                <c:formatCode>General</c:formatCode>
                <c:ptCount val="30"/>
                <c:pt idx="0" formatCode="0.00E+00">
                  <c:v>1.8150795199289799E-5</c:v>
                </c:pt>
                <c:pt idx="1">
                  <c:v>6.10920782719404E-3</c:v>
                </c:pt>
                <c:pt idx="2" formatCode="0.00E+00">
                  <c:v>2.5482017917965999E-7</c:v>
                </c:pt>
                <c:pt idx="3" formatCode="0.00E+00">
                  <c:v>3.38500331054092E-6</c:v>
                </c:pt>
                <c:pt idx="4" formatCode="0.00E+00">
                  <c:v>7.2474663056709606E-5</c:v>
                </c:pt>
                <c:pt idx="5" formatCode="0.00E+00">
                  <c:v>8.3381191302578305E-5</c:v>
                </c:pt>
                <c:pt idx="6" formatCode="0.00E+00">
                  <c:v>2.2665378310193699E-5</c:v>
                </c:pt>
                <c:pt idx="7" formatCode="0.00E+00">
                  <c:v>1.00836018646077E-6</c:v>
                </c:pt>
                <c:pt idx="8" formatCode="0.00E+00">
                  <c:v>1.2144187166995801E-6</c:v>
                </c:pt>
                <c:pt idx="9" formatCode="0.00E+00">
                  <c:v>4.69586082090245E-4</c:v>
                </c:pt>
                <c:pt idx="10">
                  <c:v>1.3264680594602301E-3</c:v>
                </c:pt>
                <c:pt idx="11" formatCode="0.00E+00">
                  <c:v>5.4508154846644099E-4</c:v>
                </c:pt>
                <c:pt idx="12" formatCode="0.00E+00">
                  <c:v>8.7741711467970095E-5</c:v>
                </c:pt>
                <c:pt idx="13" formatCode="0.00E+00">
                  <c:v>3.0769298291488599E-6</c:v>
                </c:pt>
                <c:pt idx="14" formatCode="0.00E+00">
                  <c:v>2.0656400579355199E-5</c:v>
                </c:pt>
                <c:pt idx="15" formatCode="0.00E+00">
                  <c:v>1.7576374261807302E-5</c:v>
                </c:pt>
                <c:pt idx="16" formatCode="0.00E+00">
                  <c:v>3.2105324407893902E-6</c:v>
                </c:pt>
                <c:pt idx="17" formatCode="0.00E+00">
                  <c:v>8.3742014567178503E-5</c:v>
                </c:pt>
                <c:pt idx="18" formatCode="0.00E+00">
                  <c:v>8.7206972125386501E-5</c:v>
                </c:pt>
                <c:pt idx="19">
                  <c:v>8.2771057651598295E-3</c:v>
                </c:pt>
                <c:pt idx="20">
                  <c:v>1.64807493615626E-3</c:v>
                </c:pt>
                <c:pt idx="21" formatCode="0.00E+00">
                  <c:v>8.4584988019287201E-4</c:v>
                </c:pt>
                <c:pt idx="22">
                  <c:v>3.1715812663151099E-3</c:v>
                </c:pt>
                <c:pt idx="23" formatCode="0.00E+00">
                  <c:v>2.9245784162412699E-5</c:v>
                </c:pt>
                <c:pt idx="24" formatCode="0.00E+00">
                  <c:v>1.40620602451235E-4</c:v>
                </c:pt>
                <c:pt idx="25" formatCode="0.00E+00">
                  <c:v>2.9660120799235301E-4</c:v>
                </c:pt>
                <c:pt idx="26" formatCode="0.00E+00">
                  <c:v>2.6750041763534601E-4</c:v>
                </c:pt>
                <c:pt idx="27" formatCode="0.00E+00">
                  <c:v>1.3851763162619999E-4</c:v>
                </c:pt>
                <c:pt idx="28">
                  <c:v>2.67454446782267E-3</c:v>
                </c:pt>
                <c:pt idx="29" formatCode="0.00E+00">
                  <c:v>1.26023148823151E-5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1-47FD-A636-7167BA661A97}"/>
            </c:ext>
          </c:extLst>
        </c:ser>
        <c:ser>
          <c:idx val="1"/>
          <c:order val="1"/>
          <c:tx>
            <c:v>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Planilha1!$D$32:$D$61</c:f>
              <c:numCache>
                <c:formatCode>General</c:formatCode>
                <c:ptCount val="30"/>
                <c:pt idx="0">
                  <c:v>1.7128085869726399</c:v>
                </c:pt>
                <c:pt idx="1">
                  <c:v>2.04089392207743</c:v>
                </c:pt>
                <c:pt idx="2">
                  <c:v>2.29906604638176</c:v>
                </c:pt>
                <c:pt idx="3">
                  <c:v>2.2885626774746002</c:v>
                </c:pt>
                <c:pt idx="4">
                  <c:v>2.0209457874180998</c:v>
                </c:pt>
                <c:pt idx="5">
                  <c:v>2.0779670987902801</c:v>
                </c:pt>
                <c:pt idx="6">
                  <c:v>2.1353664532048202</c:v>
                </c:pt>
                <c:pt idx="7">
                  <c:v>2.1622690360643402</c:v>
                </c:pt>
                <c:pt idx="8">
                  <c:v>2.2496429144032302</c:v>
                </c:pt>
                <c:pt idx="9">
                  <c:v>2.2660150748508801</c:v>
                </c:pt>
                <c:pt idx="10">
                  <c:v>2.09367481901654</c:v>
                </c:pt>
                <c:pt idx="11">
                  <c:v>1.8150472308916501</c:v>
                </c:pt>
                <c:pt idx="12">
                  <c:v>1.9952306692492801</c:v>
                </c:pt>
                <c:pt idx="13">
                  <c:v>2.00424837816478</c:v>
                </c:pt>
                <c:pt idx="14">
                  <c:v>2.1093234529996598</c:v>
                </c:pt>
                <c:pt idx="15">
                  <c:v>1.9268452716206601</c:v>
                </c:pt>
                <c:pt idx="16">
                  <c:v>2.0317192661460601</c:v>
                </c:pt>
                <c:pt idx="17">
                  <c:v>2.0477011327063699</c:v>
                </c:pt>
                <c:pt idx="18">
                  <c:v>1.8207831459483199</c:v>
                </c:pt>
                <c:pt idx="19">
                  <c:v>2.24296879398559</c:v>
                </c:pt>
                <c:pt idx="20">
                  <c:v>1.81738433178065</c:v>
                </c:pt>
                <c:pt idx="21">
                  <c:v>2.0695344901645201</c:v>
                </c:pt>
                <c:pt idx="22">
                  <c:v>2.1813787837502301</c:v>
                </c:pt>
                <c:pt idx="23">
                  <c:v>1.81676348750306</c:v>
                </c:pt>
                <c:pt idx="24">
                  <c:v>1.27820761549048</c:v>
                </c:pt>
                <c:pt idx="25">
                  <c:v>2.02844359446066</c:v>
                </c:pt>
                <c:pt idx="26">
                  <c:v>1.7770754780020701</c:v>
                </c:pt>
                <c:pt idx="27">
                  <c:v>2.10597634179214</c:v>
                </c:pt>
                <c:pt idx="28">
                  <c:v>2.3985137716342702</c:v>
                </c:pt>
                <c:pt idx="29">
                  <c:v>1.93161334804688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91-47FD-A636-7167BA661A97}"/>
            </c:ext>
          </c:extLst>
        </c:ser>
        <c:ser>
          <c:idx val="2"/>
          <c:order val="2"/>
          <c:tx>
            <c:v>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Planilha1!$F$32:$F$61</c:f>
              <c:numCache>
                <c:formatCode>General</c:formatCode>
                <c:ptCount val="30"/>
                <c:pt idx="0">
                  <c:v>8.2410081463495999</c:v>
                </c:pt>
                <c:pt idx="1">
                  <c:v>8.6883642490716895</c:v>
                </c:pt>
                <c:pt idx="2">
                  <c:v>25.379765159484599</c:v>
                </c:pt>
                <c:pt idx="3">
                  <c:v>17.186385466564602</c:v>
                </c:pt>
                <c:pt idx="4">
                  <c:v>9.9595808356703994</c:v>
                </c:pt>
                <c:pt idx="5">
                  <c:v>19.411956865782901</c:v>
                </c:pt>
                <c:pt idx="6">
                  <c:v>5.3040813938680396</c:v>
                </c:pt>
                <c:pt idx="7">
                  <c:v>9.0794213655997194</c:v>
                </c:pt>
                <c:pt idx="8">
                  <c:v>12.8627360781396</c:v>
                </c:pt>
                <c:pt idx="9">
                  <c:v>12.6252224200179</c:v>
                </c:pt>
                <c:pt idx="10">
                  <c:v>10.436180126387599</c:v>
                </c:pt>
                <c:pt idx="11">
                  <c:v>8.8821640658283005</c:v>
                </c:pt>
                <c:pt idx="12">
                  <c:v>24.350465372472598</c:v>
                </c:pt>
                <c:pt idx="13">
                  <c:v>9.8621315028640293</c:v>
                </c:pt>
                <c:pt idx="14">
                  <c:v>11.467795610530001</c:v>
                </c:pt>
                <c:pt idx="15">
                  <c:v>11.7025390498763</c:v>
                </c:pt>
                <c:pt idx="16">
                  <c:v>10.0305636581373</c:v>
                </c:pt>
                <c:pt idx="17">
                  <c:v>17.683562939535999</c:v>
                </c:pt>
                <c:pt idx="18">
                  <c:v>16.122133457094002</c:v>
                </c:pt>
                <c:pt idx="19">
                  <c:v>12.3933972706673</c:v>
                </c:pt>
                <c:pt idx="20">
                  <c:v>17.4651054675222</c:v>
                </c:pt>
                <c:pt idx="21">
                  <c:v>18.300909446587902</c:v>
                </c:pt>
                <c:pt idx="22">
                  <c:v>8.9131602606421403</c:v>
                </c:pt>
                <c:pt idx="23">
                  <c:v>16.005771236406499</c:v>
                </c:pt>
                <c:pt idx="24">
                  <c:v>20.677494689141401</c:v>
                </c:pt>
                <c:pt idx="25">
                  <c:v>12.2795664974605</c:v>
                </c:pt>
                <c:pt idx="26">
                  <c:v>14.620770863593499</c:v>
                </c:pt>
                <c:pt idx="27">
                  <c:v>25.202637322199301</c:v>
                </c:pt>
                <c:pt idx="28">
                  <c:v>15.633875587401601</c:v>
                </c:pt>
                <c:pt idx="29">
                  <c:v>11.3744879497619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91-47FD-A636-7167BA66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058688"/>
        <c:axId val="1041092912"/>
      </c:lineChart>
      <c:catAx>
        <c:axId val="108405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1092912"/>
        <c:crosses val="autoZero"/>
        <c:auto val="1"/>
        <c:lblAlgn val="ctr"/>
        <c:lblOffset val="100"/>
        <c:noMultiLvlLbl val="0"/>
      </c:catAx>
      <c:valAx>
        <c:axId val="10410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405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E7CC-EF72-45DE-9FC1-339878CCB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 e </a:t>
            </a:r>
            <a:r>
              <a:rPr lang="pt-BR" dirty="0" err="1"/>
              <a:t>Differential</a:t>
            </a:r>
            <a:r>
              <a:rPr lang="pt-BR" dirty="0"/>
              <a:t> Evolution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1A515-75B9-42EC-90C1-35CAE5A1A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Wando Linhares Marques</a:t>
            </a:r>
          </a:p>
          <a:p>
            <a:r>
              <a:rPr lang="pt-BR" dirty="0"/>
              <a:t>Prof.: Fernando Bernardes de Oliveira</a:t>
            </a:r>
          </a:p>
        </p:txBody>
      </p:sp>
    </p:spTree>
    <p:extLst>
      <p:ext uri="{BB962C8B-B14F-4D97-AF65-F5344CB8AC3E}">
        <p14:creationId xmlns:p14="http://schemas.microsoft.com/office/powerpoint/2010/main" val="379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E771-6ECE-43BD-BC96-4779C6F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66BC-EF67-4DF3-B444-6A7969A3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 avaliação utilizada: </a:t>
            </a:r>
            <a:r>
              <a:rPr lang="pt-BR" dirty="0" err="1"/>
              <a:t>Rastrigin</a:t>
            </a:r>
            <a:endParaRPr lang="pt-BR" dirty="0"/>
          </a:p>
          <a:p>
            <a:r>
              <a:rPr lang="pt-BR" dirty="0"/>
              <a:t>Variáveis = 100</a:t>
            </a:r>
          </a:p>
          <a:p>
            <a:r>
              <a:rPr lang="pt-BR" dirty="0"/>
              <a:t>Número de gerações 300</a:t>
            </a:r>
          </a:p>
          <a:p>
            <a:r>
              <a:rPr lang="pt-BR" dirty="0"/>
              <a:t>Intervalo -5,12 a 5,12.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7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0E3D-DC27-41A1-A897-F81BD66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– </a:t>
            </a:r>
            <a:r>
              <a:rPr lang="pt-BR" dirty="0" err="1"/>
              <a:t>Differential</a:t>
            </a:r>
            <a:r>
              <a:rPr lang="pt-BR" dirty="0"/>
              <a:t> Evolution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F92F3-4F9A-48DE-9FAB-1AFBE0D9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População de 50 e 100</a:t>
            </a:r>
          </a:p>
          <a:p>
            <a:r>
              <a:rPr lang="pt-BR" dirty="0"/>
              <a:t>Mutação F = 0,005</a:t>
            </a:r>
          </a:p>
          <a:p>
            <a:r>
              <a:rPr lang="pt-BR" dirty="0"/>
              <a:t>Crossover Cr = 0,8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9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CF10-5BE7-4B96-85C5-2EA1BD8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C4C7F4B-4149-43AA-A906-A93F8A66E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29092"/>
              </p:ext>
            </p:extLst>
          </p:nvPr>
        </p:nvGraphicFramePr>
        <p:xfrm>
          <a:off x="4200766" y="2051097"/>
          <a:ext cx="3790467" cy="1624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275">
                  <a:extLst>
                    <a:ext uri="{9D8B030D-6E8A-4147-A177-3AD203B41FA5}">
                      <a16:colId xmlns:a16="http://schemas.microsoft.com/office/drawing/2014/main" val="2609799002"/>
                    </a:ext>
                  </a:extLst>
                </a:gridCol>
                <a:gridCol w="1755192">
                  <a:extLst>
                    <a:ext uri="{9D8B030D-6E8A-4147-A177-3AD203B41FA5}">
                      <a16:colId xmlns:a16="http://schemas.microsoft.com/office/drawing/2014/main" val="790931910"/>
                    </a:ext>
                  </a:extLst>
                </a:gridCol>
              </a:tblGrid>
              <a:tr h="52321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Melhor Individuo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Pior Individuo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76630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1,93387852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2,477758732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913290"/>
                  </a:ext>
                </a:extLst>
              </a:tr>
              <a:tr h="52321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Melhor Individuo DE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Pior Individuo DE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557587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1,278207615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2,398513772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1908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6DBC95C-29CA-4FD1-8FDB-AE3769DC4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64105"/>
              </p:ext>
            </p:extLst>
          </p:nvPr>
        </p:nvGraphicFramePr>
        <p:xfrm>
          <a:off x="2324929" y="3953719"/>
          <a:ext cx="7542142" cy="2340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21">
                  <a:extLst>
                    <a:ext uri="{9D8B030D-6E8A-4147-A177-3AD203B41FA5}">
                      <a16:colId xmlns:a16="http://schemas.microsoft.com/office/drawing/2014/main" val="3648410283"/>
                    </a:ext>
                  </a:extLst>
                </a:gridCol>
                <a:gridCol w="1525228">
                  <a:extLst>
                    <a:ext uri="{9D8B030D-6E8A-4147-A177-3AD203B41FA5}">
                      <a16:colId xmlns:a16="http://schemas.microsoft.com/office/drawing/2014/main" val="2584073602"/>
                    </a:ext>
                  </a:extLst>
                </a:gridCol>
                <a:gridCol w="1821431">
                  <a:extLst>
                    <a:ext uri="{9D8B030D-6E8A-4147-A177-3AD203B41FA5}">
                      <a16:colId xmlns:a16="http://schemas.microsoft.com/office/drawing/2014/main" val="2275945228"/>
                    </a:ext>
                  </a:extLst>
                </a:gridCol>
                <a:gridCol w="1525228">
                  <a:extLst>
                    <a:ext uri="{9D8B030D-6E8A-4147-A177-3AD203B41FA5}">
                      <a16:colId xmlns:a16="http://schemas.microsoft.com/office/drawing/2014/main" val="1864292823"/>
                    </a:ext>
                  </a:extLst>
                </a:gridCol>
                <a:gridCol w="1273234">
                  <a:extLst>
                    <a:ext uri="{9D8B030D-6E8A-4147-A177-3AD203B41FA5}">
                      <a16:colId xmlns:a16="http://schemas.microsoft.com/office/drawing/2014/main" val="2180216807"/>
                    </a:ext>
                  </a:extLst>
                </a:gridCol>
              </a:tblGrid>
              <a:tr h="7538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 DE Real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Desvio padrão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Variancia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744159"/>
                  </a:ext>
                </a:extLst>
              </a:tr>
              <a:tr h="416476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2,18E+00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0,149843447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0,022453059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807692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 DE Real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Desvio padrão DE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Variancia DE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92041"/>
                  </a:ext>
                </a:extLst>
              </a:tr>
              <a:tr h="416476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2,044297527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0,2219193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0,049248176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4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C9EA-7282-4617-A441-62DB0530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4ED8D4-32E7-4AC9-A6A9-51B172F1B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792" y="2133600"/>
            <a:ext cx="6528242" cy="3778250"/>
          </a:xfrm>
        </p:spPr>
      </p:pic>
    </p:spTree>
    <p:extLst>
      <p:ext uri="{BB962C8B-B14F-4D97-AF65-F5344CB8AC3E}">
        <p14:creationId xmlns:p14="http://schemas.microsoft.com/office/powerpoint/2010/main" val="13433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D248-10F9-476D-9B33-592EA02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9F987F-393F-4CDE-9D80-80813092A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98240"/>
              </p:ext>
            </p:extLst>
          </p:nvPr>
        </p:nvGraphicFramePr>
        <p:xfrm>
          <a:off x="2516456" y="3816626"/>
          <a:ext cx="7369666" cy="212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73">
                  <a:extLst>
                    <a:ext uri="{9D8B030D-6E8A-4147-A177-3AD203B41FA5}">
                      <a16:colId xmlns:a16="http://schemas.microsoft.com/office/drawing/2014/main" val="1755980756"/>
                    </a:ext>
                  </a:extLst>
                </a:gridCol>
                <a:gridCol w="1490349">
                  <a:extLst>
                    <a:ext uri="{9D8B030D-6E8A-4147-A177-3AD203B41FA5}">
                      <a16:colId xmlns:a16="http://schemas.microsoft.com/office/drawing/2014/main" val="2013100811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1278212103"/>
                    </a:ext>
                  </a:extLst>
                </a:gridCol>
                <a:gridCol w="1490349">
                  <a:extLst>
                    <a:ext uri="{9D8B030D-6E8A-4147-A177-3AD203B41FA5}">
                      <a16:colId xmlns:a16="http://schemas.microsoft.com/office/drawing/2014/main" val="2149167882"/>
                    </a:ext>
                  </a:extLst>
                </a:gridCol>
                <a:gridCol w="1244117">
                  <a:extLst>
                    <a:ext uri="{9D8B030D-6E8A-4147-A177-3AD203B41FA5}">
                      <a16:colId xmlns:a16="http://schemas.microsoft.com/office/drawing/2014/main" val="2235425698"/>
                    </a:ext>
                  </a:extLst>
                </a:gridCol>
              </a:tblGrid>
              <a:tr h="6830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 ES Real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Desvio padrão ES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Variancia ES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259346"/>
                  </a:ext>
                </a:extLst>
              </a:tr>
              <a:tr h="37739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0,286973917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0,963135108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0,927629236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448881"/>
                  </a:ext>
                </a:extLst>
              </a:tr>
              <a:tr h="6830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 ES Real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Desvio padrão ES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Variancia ES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008410"/>
                  </a:ext>
                </a:extLst>
              </a:tr>
              <a:tr h="37739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12,50930985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5,265877057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27,72946118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42799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C858D78-C462-434B-A5AA-4C79AB34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3271"/>
              </p:ext>
            </p:extLst>
          </p:nvPr>
        </p:nvGraphicFramePr>
        <p:xfrm>
          <a:off x="3805226" y="1560444"/>
          <a:ext cx="4792125" cy="2022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11">
                  <a:extLst>
                    <a:ext uri="{9D8B030D-6E8A-4147-A177-3AD203B41FA5}">
                      <a16:colId xmlns:a16="http://schemas.microsoft.com/office/drawing/2014/main" val="3547496318"/>
                    </a:ext>
                  </a:extLst>
                </a:gridCol>
                <a:gridCol w="2219014">
                  <a:extLst>
                    <a:ext uri="{9D8B030D-6E8A-4147-A177-3AD203B41FA5}">
                      <a16:colId xmlns:a16="http://schemas.microsoft.com/office/drawing/2014/main" val="2797633848"/>
                    </a:ext>
                  </a:extLst>
                </a:gridCol>
              </a:tblGrid>
              <a:tr h="626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Melhor Individuo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Pior Individuo DE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02361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0,027279732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5,002930903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885303"/>
                  </a:ext>
                </a:extLst>
              </a:tr>
              <a:tr h="66333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Melhor Individuo DE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Pior Individuo DE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871256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5,304081394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25,37976516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2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8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34A6C-364B-41E4-AE19-5851DB8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A9FAE0-B120-4A30-BC73-71B62ECDF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792" y="2133600"/>
            <a:ext cx="6528242" cy="3778250"/>
          </a:xfrm>
        </p:spPr>
      </p:pic>
    </p:spTree>
    <p:extLst>
      <p:ext uri="{BB962C8B-B14F-4D97-AF65-F5344CB8AC3E}">
        <p14:creationId xmlns:p14="http://schemas.microsoft.com/office/powerpoint/2010/main" val="28688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FE75-4B35-45A5-92D8-65E0F44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57EFEF8-5755-454F-9EEC-695B3BDDD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537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DDF90-4C9E-4022-8EE5-43C1866E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93BEEE4-07E9-4FB3-AFF9-D05BB75FA4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81745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169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Cacho</vt:lpstr>
      <vt:lpstr>Evolution Strategy e Differential Evolution</vt:lpstr>
      <vt:lpstr>Introdução</vt:lpstr>
      <vt:lpstr>DE – Differential Evolution</vt:lpstr>
      <vt:lpstr>Resultados DE</vt:lpstr>
      <vt:lpstr>Resultados DE</vt:lpstr>
      <vt:lpstr>Resultados ES</vt:lpstr>
      <vt:lpstr>Resultados ES</vt:lpstr>
      <vt:lpstr>Análise Gráfica</vt:lpstr>
      <vt:lpstr>Análise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Strategy e Differential Evolution</dc:title>
  <dc:creator>Wando Linhares</dc:creator>
  <cp:lastModifiedBy>Wando Linhares</cp:lastModifiedBy>
  <cp:revision>5</cp:revision>
  <dcterms:created xsi:type="dcterms:W3CDTF">2018-05-29T02:22:59Z</dcterms:created>
  <dcterms:modified xsi:type="dcterms:W3CDTF">2018-05-29T02:41:55Z</dcterms:modified>
</cp:coreProperties>
</file>