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6" r:id="rId3"/>
    <p:sldId id="275" r:id="rId4"/>
    <p:sldId id="276" r:id="rId5"/>
    <p:sldId id="277" r:id="rId6"/>
    <p:sldId id="27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59418" autoAdjust="0"/>
  </p:normalViewPr>
  <p:slideViewPr>
    <p:cSldViewPr snapToGrid="0" showGuides="1">
      <p:cViewPr varScale="1">
        <p:scale>
          <a:sx n="38" d="100"/>
          <a:sy n="38" d="100"/>
        </p:scale>
        <p:origin x="679"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6318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Okay – let’s wrap everything up with a short quiz.  Retrieval practice is important when you’re learning a new topic.  So think of this as a trip to the A.I. gym!  Take 10 minutes to answer the questions at the link provided in Chat.  Afterwards, we’ll reconvene and discuss your responses.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73854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0754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12/9/2020</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12/9/2020</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solidFill>
            <a:srgbClr val="6666FF"/>
          </a:solidFill>
        </p:spPr>
        <p:txBody>
          <a:bodyPr/>
          <a:lstStyle/>
          <a:p>
            <a:r>
              <a:rPr lang="en-US" dirty="0">
                <a:solidFill>
                  <a:schemeClr val="bg1"/>
                </a:solidFill>
                <a:latin typeface="Segoe UI Light" panose="020B0502040204020203" pitchFamily="34" charset="0"/>
                <a:cs typeface="Segoe UI Light" panose="020B0502040204020203" pitchFamily="34" charset="0"/>
              </a:rPr>
              <a:t>Introduction to Python</a:t>
            </a: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Principles and Practice</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r>
              <a:rPr lang="en-US" sz="3200" dirty="0">
                <a:latin typeface="Segoe UI Light" panose="020B0502040204020203" pitchFamily="34" charset="0"/>
                <a:cs typeface="Segoe UI Light" panose="020B0502040204020203" pitchFamily="34" charset="0"/>
              </a:rPr>
              <a:t>Agenda</a:t>
            </a:r>
          </a:p>
        </p:txBody>
      </p:sp>
      <p:cxnSp>
        <p:nvCxnSpPr>
          <p:cNvPr id="13" name="Straight Connector 12">
            <a:extLst>
              <a:ext uri="{FF2B5EF4-FFF2-40B4-BE49-F238E27FC236}">
                <a16:creationId xmlns:a16="http://schemas.microsoft.com/office/drawing/2014/main" id="{83551B43-86A0-4DF2-B716-6BEF0AFAE0B4}"/>
              </a:ext>
            </a:extLst>
          </p:cNvPr>
          <p:cNvCxnSpPr>
            <a:cxnSpLocks/>
          </p:cNvCxnSpPr>
          <p:nvPr/>
        </p:nvCxnSpPr>
        <p:spPr>
          <a:xfrm>
            <a:off x="593680" y="1192542"/>
            <a:ext cx="10979623" cy="0"/>
          </a:xfrm>
          <a:prstGeom prst="line">
            <a:avLst/>
          </a:prstGeom>
          <a:ln w="25400">
            <a:solidFill>
              <a:srgbClr val="6666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3200" dirty="0">
                <a:solidFill>
                  <a:srgbClr val="6666FF"/>
                </a:solidFill>
                <a:latin typeface="+mj-lt"/>
              </a:rPr>
              <a:t> </a:t>
            </a:r>
            <a:r>
              <a:rPr lang="en-US" sz="3200" dirty="0">
                <a:latin typeface="+mj-lt"/>
              </a:rPr>
              <a:t>Learning Strategies</a:t>
            </a:r>
          </a:p>
          <a:p>
            <a:pPr>
              <a:lnSpc>
                <a:spcPct val="150000"/>
              </a:lnSpc>
              <a:buFont typeface="Wingdings" panose="05000000000000000000" pitchFamily="2" charset="2"/>
              <a:buChar char="Ø"/>
            </a:pPr>
            <a:r>
              <a:rPr lang="en-US" sz="3200" dirty="0">
                <a:solidFill>
                  <a:srgbClr val="6666FF"/>
                </a:solidFill>
                <a:latin typeface="+mj-lt"/>
              </a:rPr>
              <a:t> </a:t>
            </a:r>
            <a:r>
              <a:rPr lang="en-US" sz="3200" dirty="0">
                <a:latin typeface="+mj-lt"/>
              </a:rPr>
              <a:t>Architecture</a:t>
            </a:r>
          </a:p>
          <a:p>
            <a:pPr>
              <a:lnSpc>
                <a:spcPct val="150000"/>
              </a:lnSpc>
              <a:buFont typeface="Wingdings" panose="05000000000000000000" pitchFamily="2" charset="2"/>
              <a:buChar char="Ø"/>
            </a:pPr>
            <a:r>
              <a:rPr lang="en-US" sz="3200" dirty="0">
                <a:solidFill>
                  <a:srgbClr val="6666FF"/>
                </a:solidFill>
                <a:latin typeface="+mj-lt"/>
              </a:rPr>
              <a:t> </a:t>
            </a:r>
            <a:r>
              <a:rPr lang="en-US" sz="3200" dirty="0">
                <a:latin typeface="+mj-lt"/>
              </a:rPr>
              <a:t>Resources</a:t>
            </a:r>
            <a:endParaRPr lang="en-US" sz="3200" dirty="0">
              <a:solidFill>
                <a:srgbClr val="6666FF"/>
              </a:solidFill>
              <a:latin typeface="+mj-lt"/>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r>
              <a:rPr lang="en-US" sz="3200" dirty="0">
                <a:latin typeface="Segoe UI Light" panose="020B0502040204020203" pitchFamily="34" charset="0"/>
                <a:cs typeface="Segoe UI Light" panose="020B0502040204020203" pitchFamily="34" charset="0"/>
              </a:rPr>
              <a:t>Learning Strategies</a:t>
            </a:r>
          </a:p>
        </p:txBody>
      </p:sp>
      <p:cxnSp>
        <p:nvCxnSpPr>
          <p:cNvPr id="13" name="Straight Connector 12">
            <a:extLst>
              <a:ext uri="{FF2B5EF4-FFF2-40B4-BE49-F238E27FC236}">
                <a16:creationId xmlns:a16="http://schemas.microsoft.com/office/drawing/2014/main" id="{83551B43-86A0-4DF2-B716-6BEF0AFAE0B4}"/>
              </a:ext>
            </a:extLst>
          </p:cNvPr>
          <p:cNvCxnSpPr>
            <a:cxnSpLocks/>
          </p:cNvCxnSpPr>
          <p:nvPr/>
        </p:nvCxnSpPr>
        <p:spPr>
          <a:xfrm>
            <a:off x="593680" y="1192542"/>
            <a:ext cx="10979623" cy="0"/>
          </a:xfrm>
          <a:prstGeom prst="line">
            <a:avLst/>
          </a:prstGeom>
          <a:ln w="25400">
            <a:solidFill>
              <a:srgbClr val="6666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200" y="1825626"/>
            <a:ext cx="7270820" cy="4351338"/>
          </a:xfrm>
        </p:spPr>
        <p:txBody>
          <a:bodyPr>
            <a:normAutofit/>
          </a:bodyPr>
          <a:lstStyle/>
          <a:p>
            <a:pPr>
              <a:lnSpc>
                <a:spcPct val="150000"/>
              </a:lnSpc>
              <a:buFont typeface="Wingdings" panose="05000000000000000000" pitchFamily="2" charset="2"/>
              <a:buChar char="Ø"/>
            </a:pPr>
            <a:r>
              <a:rPr lang="en-US" dirty="0">
                <a:solidFill>
                  <a:srgbClr val="6666FF"/>
                </a:solidFill>
                <a:latin typeface="+mj-lt"/>
              </a:rPr>
              <a:t> </a:t>
            </a:r>
            <a:r>
              <a:rPr lang="en-US" dirty="0">
                <a:latin typeface="+mj-lt"/>
              </a:rPr>
              <a:t>Space out your practice sessions</a:t>
            </a:r>
          </a:p>
          <a:p>
            <a:pPr>
              <a:lnSpc>
                <a:spcPct val="150000"/>
              </a:lnSpc>
              <a:buFont typeface="Wingdings" panose="05000000000000000000" pitchFamily="2" charset="2"/>
              <a:buChar char="Ø"/>
            </a:pPr>
            <a:r>
              <a:rPr lang="en-US" dirty="0">
                <a:solidFill>
                  <a:srgbClr val="6666FF"/>
                </a:solidFill>
                <a:latin typeface="+mj-lt"/>
              </a:rPr>
              <a:t> </a:t>
            </a:r>
            <a:r>
              <a:rPr lang="en-US" dirty="0">
                <a:latin typeface="+mj-lt"/>
              </a:rPr>
              <a:t>Don’t cut-and-paste code – type it out</a:t>
            </a:r>
          </a:p>
          <a:p>
            <a:pPr>
              <a:lnSpc>
                <a:spcPct val="150000"/>
              </a:lnSpc>
              <a:buFont typeface="Wingdings" panose="05000000000000000000" pitchFamily="2" charset="2"/>
              <a:buChar char="Ø"/>
            </a:pPr>
            <a:r>
              <a:rPr lang="en-US" dirty="0">
                <a:solidFill>
                  <a:srgbClr val="6666FF"/>
                </a:solidFill>
                <a:latin typeface="+mj-lt"/>
              </a:rPr>
              <a:t> </a:t>
            </a:r>
            <a:r>
              <a:rPr lang="en-US" dirty="0">
                <a:latin typeface="+mj-lt"/>
              </a:rPr>
              <a:t>Errors and warnings are learning opportunities</a:t>
            </a:r>
          </a:p>
          <a:p>
            <a:pPr>
              <a:lnSpc>
                <a:spcPct val="150000"/>
              </a:lnSpc>
              <a:buFont typeface="Wingdings" panose="05000000000000000000" pitchFamily="2" charset="2"/>
              <a:buChar char="Ø"/>
            </a:pPr>
            <a:r>
              <a:rPr lang="en-US" dirty="0">
                <a:solidFill>
                  <a:srgbClr val="6666FF"/>
                </a:solidFill>
                <a:latin typeface="+mj-lt"/>
              </a:rPr>
              <a:t> </a:t>
            </a:r>
            <a:r>
              <a:rPr lang="en-US" dirty="0">
                <a:latin typeface="+mj-lt"/>
              </a:rPr>
              <a:t>Get something working and build from there</a:t>
            </a:r>
          </a:p>
          <a:p>
            <a:pPr>
              <a:lnSpc>
                <a:spcPct val="150000"/>
              </a:lnSpc>
              <a:buFont typeface="Wingdings" panose="05000000000000000000" pitchFamily="2" charset="2"/>
              <a:buChar char="Ø"/>
            </a:pPr>
            <a:r>
              <a:rPr lang="en-US" dirty="0">
                <a:solidFill>
                  <a:srgbClr val="6666FF"/>
                </a:solidFill>
                <a:latin typeface="+mj-lt"/>
              </a:rPr>
              <a:t> </a:t>
            </a:r>
            <a:r>
              <a:rPr lang="en-US" dirty="0">
                <a:latin typeface="+mj-lt"/>
              </a:rPr>
              <a:t>Stuck?  Ask for help!</a:t>
            </a:r>
            <a:endParaRPr lang="en-US" dirty="0">
              <a:solidFill>
                <a:srgbClr val="6666FF"/>
              </a:solidFill>
              <a:latin typeface="+mj-lt"/>
            </a:endParaRPr>
          </a:p>
          <a:p>
            <a:pPr marL="0" indent="0">
              <a:buNone/>
            </a:pPr>
            <a:endParaRPr lang="en-US" sz="3200" dirty="0">
              <a:latin typeface="+mj-lt"/>
            </a:endParaRPr>
          </a:p>
        </p:txBody>
      </p:sp>
    </p:spTree>
    <p:extLst>
      <p:ext uri="{BB962C8B-B14F-4D97-AF65-F5344CB8AC3E}">
        <p14:creationId xmlns:p14="http://schemas.microsoft.com/office/powerpoint/2010/main" val="300258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r>
              <a:rPr lang="en-US" sz="3200" dirty="0">
                <a:latin typeface="Segoe UI Light" panose="020B0502040204020203" pitchFamily="34" charset="0"/>
                <a:cs typeface="Segoe UI Light" panose="020B0502040204020203" pitchFamily="34" charset="0"/>
              </a:rPr>
              <a:t>Architecture (Interpreted Languages)</a:t>
            </a:r>
          </a:p>
        </p:txBody>
      </p:sp>
      <p:cxnSp>
        <p:nvCxnSpPr>
          <p:cNvPr id="13" name="Straight Connector 12">
            <a:extLst>
              <a:ext uri="{FF2B5EF4-FFF2-40B4-BE49-F238E27FC236}">
                <a16:creationId xmlns:a16="http://schemas.microsoft.com/office/drawing/2014/main" id="{83551B43-86A0-4DF2-B716-6BEF0AFAE0B4}"/>
              </a:ext>
            </a:extLst>
          </p:cNvPr>
          <p:cNvCxnSpPr>
            <a:cxnSpLocks/>
          </p:cNvCxnSpPr>
          <p:nvPr/>
        </p:nvCxnSpPr>
        <p:spPr>
          <a:xfrm>
            <a:off x="593680" y="1192542"/>
            <a:ext cx="10979623" cy="0"/>
          </a:xfrm>
          <a:prstGeom prst="line">
            <a:avLst/>
          </a:prstGeom>
          <a:ln w="25400">
            <a:solidFill>
              <a:srgbClr val="6666FF"/>
            </a:solidFill>
          </a:ln>
        </p:spPr>
        <p:style>
          <a:lnRef idx="1">
            <a:schemeClr val="accent1"/>
          </a:lnRef>
          <a:fillRef idx="0">
            <a:schemeClr val="accent1"/>
          </a:fillRef>
          <a:effectRef idx="0">
            <a:schemeClr val="accent1"/>
          </a:effectRef>
          <a:fontRef idx="minor">
            <a:schemeClr val="tx1"/>
          </a:fontRef>
        </p:style>
      </p:cxn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r>
              <a:rPr lang="en-US" sz="3200" dirty="0">
                <a:latin typeface="Segoe UI Light" panose="020B0502040204020203" pitchFamily="34" charset="0"/>
                <a:cs typeface="Segoe UI Light" panose="020B0502040204020203" pitchFamily="34" charset="0"/>
              </a:rPr>
              <a:t>Architecture (Variables)</a:t>
            </a:r>
          </a:p>
        </p:txBody>
      </p:sp>
      <p:cxnSp>
        <p:nvCxnSpPr>
          <p:cNvPr id="13" name="Straight Connector 12">
            <a:extLst>
              <a:ext uri="{FF2B5EF4-FFF2-40B4-BE49-F238E27FC236}">
                <a16:creationId xmlns:a16="http://schemas.microsoft.com/office/drawing/2014/main" id="{83551B43-86A0-4DF2-B716-6BEF0AFAE0B4}"/>
              </a:ext>
            </a:extLst>
          </p:cNvPr>
          <p:cNvCxnSpPr>
            <a:cxnSpLocks/>
          </p:cNvCxnSpPr>
          <p:nvPr/>
        </p:nvCxnSpPr>
        <p:spPr>
          <a:xfrm>
            <a:off x="593680" y="1192542"/>
            <a:ext cx="10979623" cy="0"/>
          </a:xfrm>
          <a:prstGeom prst="line">
            <a:avLst/>
          </a:prstGeom>
          <a:ln w="25400">
            <a:solidFill>
              <a:srgbClr val="6666FF"/>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r>
              <a:rPr lang="en-US" sz="2800" dirty="0">
                <a:latin typeface="Segoe UI Light" panose="020B0502040204020203" pitchFamily="34" charset="0"/>
                <a:cs typeface="Segoe UI Light" panose="020B0502040204020203" pitchFamily="34" charset="0"/>
              </a:rPr>
              <a:t>Retrieval Practice</a:t>
            </a:r>
          </a:p>
        </p:txBody>
      </p:sp>
      <p:cxnSp>
        <p:nvCxnSpPr>
          <p:cNvPr id="6" name="Straight Connector 5">
            <a:extLst>
              <a:ext uri="{FF2B5EF4-FFF2-40B4-BE49-F238E27FC236}">
                <a16:creationId xmlns:a16="http://schemas.microsoft.com/office/drawing/2014/main" id="{46FD6899-D479-48A7-9D87-964DC9A04E29}"/>
              </a:ext>
            </a:extLst>
          </p:cNvPr>
          <p:cNvCxnSpPr>
            <a:cxnSpLocks/>
          </p:cNvCxnSpPr>
          <p:nvPr/>
        </p:nvCxnSpPr>
        <p:spPr>
          <a:xfrm>
            <a:off x="593680" y="1192542"/>
            <a:ext cx="10979623" cy="0"/>
          </a:xfrm>
          <a:prstGeom prst="line">
            <a:avLst/>
          </a:prstGeom>
          <a:ln w="25400">
            <a:solidFill>
              <a:srgbClr val="6666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8C5BAE3-5C8C-4EB0-B0E1-D536DB0B6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036" y="2177450"/>
            <a:ext cx="3235214" cy="2716098"/>
          </a:xfrm>
          <a:prstGeom prst="rect">
            <a:avLst/>
          </a:prstGeom>
        </p:spPr>
      </p:pic>
    </p:spTree>
    <p:extLst>
      <p:ext uri="{BB962C8B-B14F-4D97-AF65-F5344CB8AC3E}">
        <p14:creationId xmlns:p14="http://schemas.microsoft.com/office/powerpoint/2010/main" val="114654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Segoe UI Light" panose="020B0502040204020203" pitchFamily="34" charset="0"/>
                <a:cs typeface="Segoe UI Light" panose="020B0502040204020203" pitchFamily="34" charset="0"/>
              </a:rPr>
              <a:t>Resources</a:t>
            </a:r>
          </a:p>
        </p:txBody>
      </p:sp>
      <p:cxnSp>
        <p:nvCxnSpPr>
          <p:cNvPr id="6" name="Straight Connector 5">
            <a:extLst>
              <a:ext uri="{FF2B5EF4-FFF2-40B4-BE49-F238E27FC236}">
                <a16:creationId xmlns:a16="http://schemas.microsoft.com/office/drawing/2014/main" id="{18B2409E-8A44-4952-9C5F-BFB0371B5741}"/>
              </a:ext>
            </a:extLst>
          </p:cNvPr>
          <p:cNvCxnSpPr>
            <a:cxnSpLocks/>
          </p:cNvCxnSpPr>
          <p:nvPr/>
        </p:nvCxnSpPr>
        <p:spPr>
          <a:xfrm>
            <a:off x="593680" y="1192546"/>
            <a:ext cx="10979623" cy="0"/>
          </a:xfrm>
          <a:prstGeom prst="line">
            <a:avLst/>
          </a:prstGeom>
          <a:ln w="25400">
            <a:solidFill>
              <a:srgbClr val="6666F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825626"/>
            <a:ext cx="10546582" cy="4351338"/>
          </a:xfrm>
        </p:spPr>
        <p:txBody>
          <a:bodyPr/>
          <a:lstStyle/>
          <a:p>
            <a:pPr>
              <a:buFont typeface="Wingdings" panose="05000000000000000000" pitchFamily="2" charset="2"/>
              <a:buChar char="Ø"/>
            </a:pPr>
            <a:r>
              <a:rPr lang="en-US" dirty="0">
                <a:solidFill>
                  <a:srgbClr val="6666FF"/>
                </a:solidFill>
                <a:latin typeface="+mj-lt"/>
              </a:rPr>
              <a:t> Text, text, text</a:t>
            </a: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2163</TotalTime>
  <Words>330</Words>
  <Application>Microsoft Office PowerPoint</Application>
  <PresentationFormat>Widescreen</PresentationFormat>
  <Paragraphs>27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Wingdings</vt:lpstr>
      <vt:lpstr>Office Theme</vt:lpstr>
      <vt:lpstr>Introduction to Python</vt:lpstr>
      <vt:lpstr>Agenda</vt:lpstr>
      <vt:lpstr>Learning Strategies</vt:lpstr>
      <vt:lpstr>Architecture (Interpreted Languages)</vt:lpstr>
      <vt:lpstr>Architecture (Variables)</vt:lpstr>
      <vt:lpstr>Retrieval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danielmaxwell@ufl.edu</cp:lastModifiedBy>
  <cp:revision>238</cp:revision>
  <dcterms:created xsi:type="dcterms:W3CDTF">2020-06-14T19:48:25Z</dcterms:created>
  <dcterms:modified xsi:type="dcterms:W3CDTF">2020-12-10T01:36:08Z</dcterms:modified>
</cp:coreProperties>
</file>