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9" r:id="rId2"/>
    <p:sldId id="268" r:id="rId3"/>
    <p:sldId id="256" r:id="rId4"/>
    <p:sldId id="258" r:id="rId5"/>
    <p:sldId id="259" r:id="rId6"/>
    <p:sldId id="260" r:id="rId7"/>
    <p:sldId id="270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2" r:id="rId17"/>
    <p:sldId id="284" r:id="rId18"/>
    <p:sldId id="28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A596"/>
    <a:srgbClr val="997963"/>
    <a:srgbClr val="F3A1CA"/>
    <a:srgbClr val="5120A0"/>
    <a:srgbClr val="AA18AE"/>
    <a:srgbClr val="E67B46"/>
    <a:srgbClr val="E3A549"/>
    <a:srgbClr val="DF6D0F"/>
    <a:srgbClr val="003DFF"/>
    <a:srgbClr val="88E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86952" autoAdjust="0"/>
  </p:normalViewPr>
  <p:slideViewPr>
    <p:cSldViewPr snapToGrid="0">
      <p:cViewPr varScale="1">
        <p:scale>
          <a:sx n="70" d="100"/>
          <a:sy n="70" d="100"/>
        </p:scale>
        <p:origin x="69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D92D8-D4FA-41C6-A759-69A74A48060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28D1F-D5DA-45D7-8001-501A2D665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602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데이터분석을 통한 신규 비디오게임 기획 전략 발표를 하게 된 강민서입니다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8D1F-D5DA-45D7-8001-501A2D6653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30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최근 몇년간의 데이터를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수집할지는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클러스터링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방법을 이용해 구했습니다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시기별 판매량을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군집으로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나누어보았을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년을 기점으로 나뉘는 것을 확인할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지금부터는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년부터 현재까지의 데이터를 통해 분석하겠습니다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8D1F-D5DA-45D7-8001-501A2D6653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17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플랫폼을 선택할까요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최근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잘 팔린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플랫폼은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이구요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다음으로는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플랫폼 모두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최근 새 모델이 출시되었다고 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 신규 게임은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Xbox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시리즈 용으로 만드는 것이 좋겠습니다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8D1F-D5DA-45D7-8001-501A2D6653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09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장르별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시장규모를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분석해보면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푸른색을 띄고 있는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Action, Sports, Shooter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인기임을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알 수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8D1F-D5DA-45D7-8001-501A2D6653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30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퍼블리셔는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선정한 플레이스테이션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엑스박스 플랫폼을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사용했을때의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총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매출량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기준으로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1~4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퍼블리싱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회사를 선정하였습니다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8D1F-D5DA-45D7-8001-501A2D6653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498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이제부터 분석내용을 종합하여 결과를 도출하겠습니다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베이지안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추론 방법을 사용할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것인데요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베이지안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추론은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실험을 통하여 추가 정보를 얻은 다음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베이즈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정리를 사용하여 가설 확률을 업데이트하는 통계적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사전확률을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최근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년간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매출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상위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30%(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만장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들 확률로 두고 위에서 선정한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대해 성공확률을 계산해본다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사전확률을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업데이트하여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장르를 선정하고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구한 확률을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사전확률로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업데이트하여 어떤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Publisher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 가장 성공확률이 높을지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확인하겠습니다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8D1F-D5DA-45D7-8001-501A2D6653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509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사전확률을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성공가능성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30%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두고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일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 성공할 확률을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베이지안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추론으로 나타낸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때의 성공확률은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44 %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8D1F-D5DA-45D7-8001-501A2D6653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05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구한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사전확률을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업데이트해서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단계적으로 분석하면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플랫폼은 플레이스테이션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장르가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Shooter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퍼블리셔가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일렉트로닉아츠일때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성공할 확률이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90.0 %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가장 높습니다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8D1F-D5DA-45D7-8001-501A2D6653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81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베이지안추론 내용을 종합하면 이 </a:t>
            </a:r>
            <a:r>
              <a:rPr lang="ko-KR" altLang="en-US" dirty="0" err="1" smtClean="0"/>
              <a:t>플로우차트와</a:t>
            </a:r>
            <a:r>
              <a:rPr lang="ko-KR" altLang="en-US" dirty="0" smtClean="0"/>
              <a:t>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플레이스테이션과 엑스박스에서 동일한 추론을 해 </a:t>
            </a:r>
            <a:r>
              <a:rPr lang="ko-KR" altLang="en-US" dirty="0" err="1" smtClean="0"/>
              <a:t>보았구요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가장 높은 확률을 보인 두가지 케이스를 선정했습니다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8D1F-D5DA-45D7-8001-501A2D6653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64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프로젝트를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전세계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만장 이상의 판매고를 목표로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최선의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조합을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선정한 결과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Xbox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시리즈의 슈팅게임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퍼블리셔는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유비소프트로 하였을 때 성공확률 약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91%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PlayStation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시리즈의 슈팅게임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퍼블리셔는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Electronic Arts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했을 때 성공확률 약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이상 발표를 마치겠습니다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8D1F-D5DA-45D7-8001-501A2D6653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1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공통과제의</a:t>
            </a:r>
            <a:r>
              <a:rPr lang="ko-KR" altLang="en-US" dirty="0" smtClean="0"/>
              <a:t> 세가지 주제와 </a:t>
            </a:r>
            <a:r>
              <a:rPr lang="ko-KR" altLang="en-US" dirty="0" err="1" smtClean="0"/>
              <a:t>개별과제의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네가지</a:t>
            </a:r>
            <a:r>
              <a:rPr lang="ko-KR" altLang="en-US" dirty="0" smtClean="0"/>
              <a:t> 주제를 살펴 보고</a:t>
            </a:r>
            <a:endParaRPr lang="en-US" altLang="ko-KR" dirty="0" smtClean="0"/>
          </a:p>
          <a:p>
            <a:r>
              <a:rPr lang="ko-KR" altLang="en-US" dirty="0" smtClean="0"/>
              <a:t>이 내용들을 종합 분석하여 결과를 도출하겠습니다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8D1F-D5DA-45D7-8001-501A2D6653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52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목표는 게임 매출 데이터를 통해서 다음 분기에 어떤 게임을 </a:t>
            </a:r>
            <a:r>
              <a:rPr lang="ko-KR" altLang="en-US" dirty="0" err="1" smtClean="0"/>
              <a:t>설계해야할지</a:t>
            </a:r>
            <a:r>
              <a:rPr lang="ko-KR" altLang="en-US" dirty="0" smtClean="0"/>
              <a:t> 도출하는 것입니다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1980</a:t>
            </a:r>
            <a:r>
              <a:rPr lang="ko-KR" altLang="en-US" baseline="0" dirty="0" smtClean="0"/>
              <a:t>년대부터 </a:t>
            </a:r>
            <a:r>
              <a:rPr lang="en-US" altLang="ko-KR" baseline="0" dirty="0" smtClean="0"/>
              <a:t>2020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40</a:t>
            </a:r>
            <a:r>
              <a:rPr lang="ko-KR" altLang="en-US" baseline="0" dirty="0" smtClean="0"/>
              <a:t>년간의 약 </a:t>
            </a:r>
            <a:r>
              <a:rPr lang="en-US" altLang="ko-KR" baseline="0" dirty="0" smtClean="0"/>
              <a:t>16000</a:t>
            </a:r>
            <a:r>
              <a:rPr lang="ko-KR" altLang="en-US" baseline="0" dirty="0" smtClean="0"/>
              <a:t>건의 비디오게임 판매 데이터를 가지고 </a:t>
            </a:r>
            <a:r>
              <a:rPr lang="ko-KR" altLang="en-US" baseline="0" dirty="0" err="1" smtClean="0"/>
              <a:t>파이썬을</a:t>
            </a:r>
            <a:r>
              <a:rPr lang="ko-KR" altLang="en-US" baseline="0" dirty="0" smtClean="0"/>
              <a:t> 이용해 분석 </a:t>
            </a:r>
            <a:r>
              <a:rPr lang="ko-KR" altLang="en-US" baseline="0" dirty="0" err="1" smtClean="0"/>
              <a:t>하였구요</a:t>
            </a:r>
            <a:r>
              <a:rPr lang="en-US" altLang="ko-KR" baseline="0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데이터 클렌징은 아래와 같은 방법으로 진행했습니다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8D1F-D5DA-45D7-8001-501A2D6653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5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분석주제는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지역에 따라서 선호하는 장르가 다를까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북미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유럽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기타에서는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장르가 가장 인기인 반면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일본에서는 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롤플레잉이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인기입니다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8D1F-D5DA-45D7-8001-501A2D6653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2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장르별 평균 판매량을 분석해 보았을 때도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일본에서만 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롤플레잉이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가장 인기있는 것을 볼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8D1F-D5DA-45D7-8001-501A2D6653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0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통계적인 방법으로도 해석해봤습니다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아래 표처럼 데이터</a:t>
            </a:r>
            <a:r>
              <a:rPr lang="ko-KR" altLang="en-US" baseline="0" dirty="0" smtClean="0"/>
              <a:t> 형태를 바꿔서 </a:t>
            </a:r>
            <a:r>
              <a:rPr lang="ko-KR" altLang="en-US" baseline="0" dirty="0" err="1" smtClean="0"/>
              <a:t>카이제곱</a:t>
            </a:r>
            <a:r>
              <a:rPr lang="ko-KR" altLang="en-US" baseline="0" dirty="0" smtClean="0"/>
              <a:t> 테스트라는 것을 </a:t>
            </a:r>
            <a:r>
              <a:rPr lang="ko-KR" altLang="en-US" baseline="0" dirty="0" err="1" smtClean="0"/>
              <a:t>해보았구요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지역과 장르간 연관관계가 없다고 나왔습니다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상관계수 </a:t>
            </a:r>
            <a:r>
              <a:rPr lang="ko-KR" altLang="en-US" b="0" dirty="0" smtClean="0"/>
              <a:t>분석에서는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두</a:t>
            </a:r>
            <a:r>
              <a:rPr lang="ko-KR" altLang="en-US" b="0" baseline="0" dirty="0" smtClean="0"/>
              <a:t> </a:t>
            </a:r>
            <a:r>
              <a:rPr lang="ko-KR" altLang="en-US" b="0" baseline="0" dirty="0" err="1" smtClean="0"/>
              <a:t>지역씩</a:t>
            </a:r>
            <a:r>
              <a:rPr lang="ko-KR" altLang="en-US" b="0" baseline="0" dirty="0" smtClean="0"/>
              <a:t> 짝을 지어서 확인해보았는데</a:t>
            </a:r>
            <a:endParaRPr lang="en-US" altLang="ko-KR" b="0" baseline="0" dirty="0" smtClean="0"/>
          </a:p>
          <a:p>
            <a:r>
              <a:rPr lang="ko-KR" altLang="en-US" baseline="0" dirty="0" smtClean="0"/>
              <a:t>일본만 다른 지역과 선호하는 게임 장르가 다르다고 나왔습니다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8D1F-D5DA-45D7-8001-501A2D6653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287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두번째는 연도별 게임 트렌드 분석입니다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출시된 년도를 기준으로 매출 비율을 봤을 때</a:t>
            </a:r>
            <a:r>
              <a:rPr lang="en-US" altLang="ko-KR" dirty="0" smtClean="0"/>
              <a:t>, 80</a:t>
            </a:r>
            <a:r>
              <a:rPr lang="ko-KR" altLang="en-US" dirty="0" smtClean="0"/>
              <a:t>년대에는 </a:t>
            </a:r>
            <a:r>
              <a:rPr lang="en-US" altLang="ko-KR" dirty="0" smtClean="0"/>
              <a:t>Platform, Shooter,</a:t>
            </a:r>
            <a:r>
              <a:rPr lang="en-US" altLang="ko-KR" baseline="0" dirty="0" smtClean="0"/>
              <a:t> Puzzle </a:t>
            </a:r>
            <a:r>
              <a:rPr lang="ko-KR" altLang="en-US" baseline="0" dirty="0" smtClean="0"/>
              <a:t>게임이 인기였고</a:t>
            </a:r>
            <a:endParaRPr lang="en-US" altLang="ko-KR" baseline="0" dirty="0" smtClean="0"/>
          </a:p>
          <a:p>
            <a:r>
              <a:rPr lang="en-US" altLang="ko-KR" dirty="0" smtClean="0"/>
              <a:t>2010</a:t>
            </a:r>
            <a:r>
              <a:rPr lang="ko-KR" altLang="en-US" dirty="0" smtClean="0"/>
              <a:t>년대 들어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장르가 약간 두드러진 모습을 보였습니다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년간은 데이터상으로 출시된 게임의 수가 매우 적어 트렌드를 판단하기 어려웠습니다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8D1F-D5DA-45D7-8001-501A2D6653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52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다음으로 매출 상위 </a:t>
            </a:r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게임에 대한 분석 입니다</a:t>
            </a:r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Publisher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기준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Nintendo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Platform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기준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닌텐도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Wii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NES, 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게임보이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 팔렸고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장르 기준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Sports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 가장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인기였습니다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8D1F-D5DA-45D7-8001-501A2D6653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080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지금부터는 추가 분석입니다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 보았듯이 비디오게임 시장의 변화가 여러차례 있었으므로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최근 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몇년동안의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데이터를 수집하여 반영할 것인지 구해보겠습니다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기간에 해당하는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자료를 분석해서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 플랫폼을 선택할 것인지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어떤 장르를 선택할 것인지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4.Publisher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어디로 할 것인지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선정하겠습니다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8D1F-D5DA-45D7-8001-501A2D6653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0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02D-A433-48D8-A684-ADB31536F1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22F6-745F-4BDC-9336-0CEA54E64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7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02D-A433-48D8-A684-ADB31536F1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22F6-745F-4BDC-9336-0CEA54E64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63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02D-A433-48D8-A684-ADB31536F1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22F6-745F-4BDC-9336-0CEA54E64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02D-A433-48D8-A684-ADB31536F1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22F6-745F-4BDC-9336-0CEA54E64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20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02D-A433-48D8-A684-ADB31536F1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22F6-745F-4BDC-9336-0CEA54E64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05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02D-A433-48D8-A684-ADB31536F1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22F6-745F-4BDC-9336-0CEA54E64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8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02D-A433-48D8-A684-ADB31536F1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22F6-745F-4BDC-9336-0CEA54E64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83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02D-A433-48D8-A684-ADB31536F1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22F6-745F-4BDC-9336-0CEA54E64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31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02D-A433-48D8-A684-ADB31536F1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22F6-745F-4BDC-9336-0CEA54E64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02D-A433-48D8-A684-ADB31536F1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22F6-745F-4BDC-9336-0CEA54E64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3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02D-A433-48D8-A684-ADB31536F1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22F6-745F-4BDC-9336-0CEA54E64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1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7B02D-A433-48D8-A684-ADB31536F1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F22F6-745F-4BDC-9336-0CEA54E64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2192000" cy="432020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데이터분석을 통한</a:t>
            </a:r>
            <a:r>
              <a:rPr lang="en-US" altLang="ko-K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신규 </a:t>
            </a:r>
            <a:r>
              <a:rPr lang="ko-KR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비디오게임 </a:t>
            </a:r>
            <a:r>
              <a:rPr lang="ko-KR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 전략</a:t>
            </a:r>
            <a:endParaRPr lang="ko-KR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755894"/>
            <a:ext cx="9144000" cy="937591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강민서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242" y="1803124"/>
            <a:ext cx="8235905" cy="505487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222422"/>
            <a:ext cx="12192000" cy="63019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2E53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개별과제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몇년동안의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데이터를 수집할까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63" y="970476"/>
            <a:ext cx="11106150" cy="723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66557" y="2184192"/>
            <a:ext cx="5658885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군집 </a:t>
            </a:r>
            <a:r>
              <a:rPr lang="en-US" altLang="ko-KR" sz="2000" dirty="0" smtClean="0">
                <a:latin typeface="+mn-ea"/>
              </a:rPr>
              <a:t>3</a:t>
            </a:r>
            <a:r>
              <a:rPr lang="ko-KR" altLang="en-US" sz="2000" dirty="0" smtClean="0">
                <a:latin typeface="+mn-ea"/>
              </a:rPr>
              <a:t>개 기준</a:t>
            </a:r>
            <a:r>
              <a:rPr lang="en-US" altLang="ko-KR" sz="2000" dirty="0" smtClean="0">
                <a:latin typeface="+mn-ea"/>
              </a:rPr>
              <a:t>,</a:t>
            </a:r>
            <a:endParaRPr lang="en-US" altLang="ko-KR" sz="2000" dirty="0" smtClean="0">
              <a:effectLst/>
              <a:latin typeface="+mn-ea"/>
            </a:endParaRPr>
          </a:p>
          <a:p>
            <a:r>
              <a:rPr lang="en-US" altLang="ko-KR" sz="2000" dirty="0" smtClean="0">
                <a:solidFill>
                  <a:srgbClr val="000000"/>
                </a:solidFill>
                <a:effectLst/>
                <a:latin typeface="+mn-ea"/>
              </a:rPr>
              <a:t>- 2000</a:t>
            </a:r>
            <a:r>
              <a:rPr lang="ko-KR" altLang="en-US" sz="2000" dirty="0" smtClean="0">
                <a:solidFill>
                  <a:srgbClr val="000000"/>
                </a:solidFill>
                <a:effectLst/>
                <a:latin typeface="+mn-ea"/>
              </a:rPr>
              <a:t>년과 </a:t>
            </a:r>
            <a:r>
              <a:rPr lang="en-US" altLang="ko-KR" sz="2000" dirty="0" smtClean="0">
                <a:solidFill>
                  <a:srgbClr val="000000"/>
                </a:solidFill>
                <a:effectLst/>
                <a:latin typeface="+mn-ea"/>
              </a:rPr>
              <a:t>2008</a:t>
            </a:r>
            <a:r>
              <a:rPr lang="ko-KR" altLang="en-US" sz="2000" dirty="0" smtClean="0">
                <a:solidFill>
                  <a:srgbClr val="000000"/>
                </a:solidFill>
                <a:effectLst/>
                <a:latin typeface="+mn-ea"/>
              </a:rPr>
              <a:t>년을 기점으로 나뉨</a:t>
            </a:r>
            <a:endParaRPr lang="en-US" altLang="ko-KR" sz="2000" dirty="0" smtClean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2000" b="1" dirty="0" smtClean="0">
                <a:solidFill>
                  <a:srgbClr val="003DFF"/>
                </a:solidFill>
                <a:latin typeface="+mn-ea"/>
              </a:rPr>
              <a:t>- 2008</a:t>
            </a:r>
            <a:r>
              <a:rPr lang="ko-KR" altLang="en-US" sz="2000" b="1" dirty="0" smtClean="0">
                <a:solidFill>
                  <a:srgbClr val="003DFF"/>
                </a:solidFill>
                <a:latin typeface="+mn-ea"/>
              </a:rPr>
              <a:t>년부터 현재까지의 데이터를 통해 분석</a:t>
            </a:r>
            <a:endParaRPr lang="en-US" altLang="ko-KR" sz="2000" b="1" dirty="0">
              <a:solidFill>
                <a:srgbClr val="003DFF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38029" y="3903261"/>
            <a:ext cx="2347415" cy="2631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9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409" y="4160627"/>
            <a:ext cx="3722388" cy="209384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22422"/>
            <a:ext cx="12192000" cy="63019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2E53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개별과제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어떤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선택할까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post-phinf.pstatic.net/MjAyMDEwMzBfNDUg/MDAxNjA0MDM4MjAyNDEx.ratv4SkaLRmnZ4BQ87Ee_ji3I3WXSyBV9vGLoR09n84g.Hmd3-qhtXb1UvgeQ2BPSkQ_IvAokwYfN1ZMuMU5tRWEg.PNG/wiki2.png?type=w12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84" y="4160627"/>
            <a:ext cx="2152857" cy="215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ny-PlayStation-3-CECHA01-wController-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766" y="2307127"/>
            <a:ext cx="2837048" cy="127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yStation 3 logo (2009)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01" y="2398915"/>
            <a:ext cx="1086329" cy="4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XBOX logo 2012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042" y="4279895"/>
            <a:ext cx="1040497" cy="31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50" y="1109863"/>
            <a:ext cx="11315700" cy="723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885" y="2047091"/>
            <a:ext cx="7439025" cy="47815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234519" y="2398915"/>
            <a:ext cx="982639" cy="4124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75772" y="2398915"/>
            <a:ext cx="1407667" cy="4124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2422"/>
            <a:ext cx="12192000" cy="63019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2E53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개별과제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장르별 시장규모 분석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62" y="1177698"/>
            <a:ext cx="7610475" cy="55149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61312" y="1303327"/>
            <a:ext cx="914401" cy="566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61312" y="4458234"/>
            <a:ext cx="914401" cy="566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61312" y="5237653"/>
            <a:ext cx="914401" cy="566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2422"/>
            <a:ext cx="12192000" cy="63019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2E53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개별과제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Publisher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어디로 할 것인지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38" y="1039467"/>
            <a:ext cx="9582150" cy="723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511" y="1856131"/>
            <a:ext cx="10076829" cy="48201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61312" y="4553767"/>
            <a:ext cx="1651381" cy="1546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875181" y="3171960"/>
            <a:ext cx="7606750" cy="102333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0</a:t>
            </a:r>
            <a:r>
              <a:rPr lang="en-US" altLang="ko-KR" sz="2000" dirty="0" smtClean="0">
                <a:solidFill>
                  <a:schemeClr val="tx1"/>
                </a:solidFill>
              </a:rPr>
              <a:t>.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사전확률</a:t>
            </a:r>
            <a:r>
              <a:rPr lang="ko-KR" altLang="en-US" sz="2000" dirty="0" smtClean="0">
                <a:solidFill>
                  <a:schemeClr val="tx1"/>
                </a:solidFill>
              </a:rPr>
              <a:t> 설정</a:t>
            </a:r>
            <a:r>
              <a:rPr lang="en-US" altLang="ko-KR" sz="2000" dirty="0">
                <a:solidFill>
                  <a:schemeClr val="tx1"/>
                </a:solidFill>
              </a:rPr>
              <a:t> :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i="0" dirty="0" smtClean="0"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매출 </a:t>
            </a:r>
            <a:r>
              <a:rPr lang="ko-KR" altLang="en-US" sz="2000" b="1" i="0" dirty="0" smtClean="0"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상위 </a:t>
            </a:r>
            <a:r>
              <a:rPr lang="en-US" altLang="ko-KR" sz="2000" b="1" i="0" dirty="0" smtClean="0"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30%(</a:t>
            </a:r>
            <a:r>
              <a:rPr lang="ko-KR" altLang="en-US" sz="2000" b="1" i="0" dirty="0" smtClean="0"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약 </a:t>
            </a:r>
            <a:r>
              <a:rPr lang="en-US" altLang="ko-KR" sz="2000" b="1" i="0" dirty="0" smtClean="0"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30</a:t>
            </a:r>
            <a:r>
              <a:rPr lang="ko-KR" altLang="en-US" sz="2000" b="1" i="0" dirty="0" smtClean="0"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만장</a:t>
            </a:r>
            <a:r>
              <a:rPr lang="en-US" altLang="ko-KR" sz="2000" b="1" i="0" dirty="0" smtClean="0"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)</a:t>
            </a:r>
            <a:r>
              <a:rPr lang="ko-KR" altLang="en-US" sz="2000" b="1" i="0" dirty="0" smtClean="0"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에 들 확률</a:t>
            </a:r>
            <a:endParaRPr lang="ko-KR" altLang="en-US" sz="20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222422"/>
            <a:ext cx="12192000" cy="6301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2E53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종합분석 및 </a:t>
            </a:r>
            <a:r>
              <a:rPr lang="ko-KR" alt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결과도출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베이지안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추론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48138" y="1165038"/>
            <a:ext cx="9660836" cy="1323439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베이지안</a:t>
            </a:r>
            <a:r>
              <a:rPr lang="ko-KR" alt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추론이란</a:t>
            </a:r>
            <a:r>
              <a:rPr lang="en-US" altLang="ko-KR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2000" b="1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ko-KR" alt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실험을 </a:t>
            </a:r>
            <a:r>
              <a:rPr lang="ko-KR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통하여 추가 정보를 얻은 다음</a:t>
            </a:r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endParaRPr lang="en-US" altLang="ko-KR" sz="20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ko-KR" altLang="en-US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베이즈</a:t>
            </a:r>
            <a:r>
              <a:rPr lang="ko-KR" alt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정리를 사용하여 가설 확률을 업데이트하는 통계적 추론 </a:t>
            </a:r>
            <a:r>
              <a:rPr lang="ko-KR" alt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방법</a:t>
            </a:r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875181" y="4221797"/>
            <a:ext cx="2531166" cy="10866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1. Platform </a:t>
            </a:r>
            <a:r>
              <a:rPr lang="ko-KR" altLang="en-US" sz="2000" dirty="0" smtClean="0">
                <a:solidFill>
                  <a:schemeClr val="tx1"/>
                </a:solidFill>
              </a:rPr>
              <a:t>선정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412973" y="4221797"/>
            <a:ext cx="2531166" cy="10866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2. Genre </a:t>
            </a:r>
            <a:r>
              <a:rPr lang="ko-KR" altLang="en-US" sz="2000" dirty="0" smtClean="0">
                <a:solidFill>
                  <a:schemeClr val="tx1"/>
                </a:solidFill>
              </a:rPr>
              <a:t>선정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950765" y="4221797"/>
            <a:ext cx="2531166" cy="10866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3. Publisher </a:t>
            </a:r>
            <a:r>
              <a:rPr lang="ko-KR" altLang="en-US" sz="2000" dirty="0" smtClean="0">
                <a:solidFill>
                  <a:schemeClr val="tx1"/>
                </a:solidFill>
              </a:rPr>
              <a:t>선정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4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2422"/>
            <a:ext cx="12192000" cy="6301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2E53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종합분석 및 </a:t>
            </a:r>
            <a:r>
              <a:rPr lang="ko-KR" alt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결과도출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1. Platform 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선정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35287" y="2292626"/>
            <a:ext cx="4121426" cy="41214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393635" y="2305878"/>
            <a:ext cx="0" cy="40816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56640" y="9607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사전확률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90885" y="1830961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0.3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58774" y="1844213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0.7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243640" y="2606212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AA18AE"/>
                </a:solidFill>
              </a:rPr>
              <a:t>PS3, PS4</a:t>
            </a:r>
            <a:endParaRPr lang="ko-KR" altLang="en-US" sz="2400" dirty="0">
              <a:solidFill>
                <a:srgbClr val="AA18A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2318" y="2626089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AA18AE"/>
                </a:solidFill>
              </a:rPr>
              <a:t>0.28</a:t>
            </a:r>
            <a:endParaRPr lang="ko-KR" altLang="en-US" sz="2400" dirty="0">
              <a:solidFill>
                <a:srgbClr val="AA18A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8773" y="4590640"/>
            <a:ext cx="1116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AA18AE"/>
                </a:solidFill>
              </a:rPr>
              <a:t>Others</a:t>
            </a:r>
            <a:endParaRPr lang="ko-KR" altLang="en-US" sz="2400" dirty="0">
              <a:solidFill>
                <a:srgbClr val="AA18A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2026" y="4631475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AA18AE"/>
                </a:solidFill>
              </a:rPr>
              <a:t>0.72</a:t>
            </a:r>
            <a:endParaRPr lang="ko-KR" altLang="en-US" sz="2400" dirty="0">
              <a:solidFill>
                <a:srgbClr val="AA18A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75855" y="2453815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AA18AE"/>
                </a:solidFill>
              </a:rPr>
              <a:t>PS3, PS4</a:t>
            </a:r>
            <a:endParaRPr lang="ko-KR" altLang="en-US" sz="2400" dirty="0">
              <a:solidFill>
                <a:srgbClr val="AA18A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13729" y="2440560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AA18AE"/>
                </a:solidFill>
              </a:rPr>
              <a:t>0.15</a:t>
            </a:r>
            <a:endParaRPr lang="ko-KR" altLang="en-US" sz="2400" dirty="0">
              <a:solidFill>
                <a:srgbClr val="AA18A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35486" y="4590640"/>
            <a:ext cx="1116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AA18AE"/>
                </a:solidFill>
              </a:rPr>
              <a:t>Others</a:t>
            </a:r>
            <a:endParaRPr lang="ko-KR" altLang="en-US" sz="2400" dirty="0">
              <a:solidFill>
                <a:srgbClr val="AA18A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37935" y="4598343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AA18AE"/>
                </a:solidFill>
              </a:rPr>
              <a:t>0.85</a:t>
            </a:r>
            <a:endParaRPr lang="ko-KR" altLang="en-US" sz="2400" dirty="0">
              <a:solidFill>
                <a:srgbClr val="AA18AE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034995" y="3339548"/>
            <a:ext cx="1358640" cy="0"/>
          </a:xfrm>
          <a:prstGeom prst="line">
            <a:avLst/>
          </a:prstGeom>
          <a:ln w="38100">
            <a:solidFill>
              <a:srgbClr val="AA18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399160" y="2842591"/>
            <a:ext cx="2757553" cy="0"/>
          </a:xfrm>
          <a:prstGeom prst="line">
            <a:avLst/>
          </a:prstGeom>
          <a:ln w="38100">
            <a:solidFill>
              <a:srgbClr val="AA18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034995" y="2305878"/>
            <a:ext cx="1358640" cy="1033670"/>
          </a:xfrm>
          <a:prstGeom prst="rect">
            <a:avLst/>
          </a:prstGeom>
          <a:solidFill>
            <a:srgbClr val="5120A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388111" y="2305878"/>
            <a:ext cx="2768602" cy="551514"/>
          </a:xfrm>
          <a:prstGeom prst="rect">
            <a:avLst/>
          </a:prstGeom>
          <a:solidFill>
            <a:srgbClr val="5120A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314205" y="142670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성공</a:t>
            </a:r>
            <a:endParaRPr lang="ko-KR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154444" y="2591881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44.39%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968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2422"/>
            <a:ext cx="12192000" cy="6301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2E53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종합분석 및 </a:t>
            </a:r>
            <a:r>
              <a:rPr lang="ko-KR" alt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결과도출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2.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Genre,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 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선정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57365" y="2184524"/>
            <a:ext cx="4121426" cy="41214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233596" y="2197776"/>
            <a:ext cx="0" cy="40816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37447" y="11982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사전확률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9900" y="1956794"/>
            <a:ext cx="1683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AA18AE"/>
                </a:solidFill>
              </a:rPr>
              <a:t>Genre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Action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Sports</a:t>
            </a:r>
          </a:p>
          <a:p>
            <a:pPr marL="342900" indent="-342900">
              <a:buFontTx/>
              <a:buChar char="-"/>
            </a:pPr>
            <a:r>
              <a:rPr lang="en-US" altLang="ko-KR" sz="2400" b="1" dirty="0" smtClean="0">
                <a:solidFill>
                  <a:srgbClr val="5120A0"/>
                </a:solidFill>
              </a:rPr>
              <a:t>Shooter</a:t>
            </a:r>
            <a:endParaRPr lang="ko-KR" altLang="en-US" sz="2400" b="1" dirty="0">
              <a:solidFill>
                <a:srgbClr val="5120A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57073" y="3231446"/>
            <a:ext cx="1976522" cy="0"/>
          </a:xfrm>
          <a:prstGeom prst="line">
            <a:avLst/>
          </a:prstGeom>
          <a:ln w="38100">
            <a:solidFill>
              <a:srgbClr val="AA18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233595" y="2714611"/>
            <a:ext cx="2145196" cy="0"/>
          </a:xfrm>
          <a:prstGeom prst="line">
            <a:avLst/>
          </a:prstGeom>
          <a:ln w="38100">
            <a:solidFill>
              <a:srgbClr val="AA18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257072" y="2197776"/>
            <a:ext cx="1976523" cy="1033670"/>
          </a:xfrm>
          <a:prstGeom prst="rect">
            <a:avLst/>
          </a:prstGeom>
          <a:solidFill>
            <a:srgbClr val="5120A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45952" y="2210132"/>
            <a:ext cx="2145196" cy="490332"/>
          </a:xfrm>
          <a:prstGeom prst="rect">
            <a:avLst/>
          </a:prstGeom>
          <a:solidFill>
            <a:srgbClr val="5120A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22406" y="1666543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44.39%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22406" y="2483778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65.69%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971" y="4073532"/>
            <a:ext cx="33636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AA18AE"/>
                </a:solidFill>
              </a:rPr>
              <a:t>Publisher</a:t>
            </a:r>
          </a:p>
          <a:p>
            <a:pPr marL="342900" indent="-342900">
              <a:buFontTx/>
              <a:buChar char="-"/>
            </a:pPr>
            <a:r>
              <a:rPr lang="en-US" altLang="ko-KR" sz="2400" b="1" dirty="0" smtClean="0">
                <a:solidFill>
                  <a:srgbClr val="5120A0"/>
                </a:solidFill>
              </a:rPr>
              <a:t>Electronic Arts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Activision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Take-Two Interactive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Ubisoft</a:t>
            </a:r>
            <a:endParaRPr lang="ko-KR" altLang="en-US" sz="2400" dirty="0">
              <a:solidFill>
                <a:srgbClr val="AA18A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34471" y="2197776"/>
            <a:ext cx="4121426" cy="41214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366627" y="2211028"/>
            <a:ext cx="0" cy="40816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92516" y="12468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사전확률</a:t>
            </a:r>
            <a:endParaRPr lang="ko-KR" altLang="en-US" sz="2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634179" y="3244698"/>
            <a:ext cx="2732447" cy="0"/>
          </a:xfrm>
          <a:prstGeom prst="line">
            <a:avLst/>
          </a:prstGeom>
          <a:ln w="38100">
            <a:solidFill>
              <a:srgbClr val="AA18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366627" y="2727863"/>
            <a:ext cx="1389270" cy="0"/>
          </a:xfrm>
          <a:prstGeom prst="line">
            <a:avLst/>
          </a:prstGeom>
          <a:ln w="38100">
            <a:solidFill>
              <a:srgbClr val="AA18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634178" y="2211028"/>
            <a:ext cx="2732448" cy="1033670"/>
          </a:xfrm>
          <a:prstGeom prst="rect">
            <a:avLst/>
          </a:prstGeom>
          <a:solidFill>
            <a:srgbClr val="5120A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366627" y="2211027"/>
            <a:ext cx="1389270" cy="516836"/>
          </a:xfrm>
          <a:prstGeom prst="rect">
            <a:avLst/>
          </a:prstGeom>
          <a:solidFill>
            <a:srgbClr val="5120A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377475" y="1708527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65.69%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77622" y="2473532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90.00%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직선 화살표 연결선 6"/>
          <p:cNvCxnSpPr>
            <a:endCxn id="28" idx="1"/>
          </p:cNvCxnSpPr>
          <p:nvPr/>
        </p:nvCxnSpPr>
        <p:spPr>
          <a:xfrm flipV="1">
            <a:off x="4868260" y="1939360"/>
            <a:ext cx="3509215" cy="77525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2422"/>
            <a:ext cx="12192000" cy="6301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2E53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종합분석 및 </a:t>
            </a:r>
            <a:r>
              <a:rPr lang="ko-KR" alt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결과도출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플로우차트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076" name="Picture 4" descr="https://documents.lucid.app/documents/c30df423-2b2d-4115-8171-dd524b5d142e/pages/0_0?a=988&amp;x=92&amp;y=170&amp;w=1491&amp;h=660&amp;store=1&amp;accept=image%2F*&amp;auth=LCA%207aa4b5234acafe05df3f8f31216382e9b96440af-ts%3D16112846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9" y="1067420"/>
            <a:ext cx="12169012" cy="53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64904" y="4999381"/>
            <a:ext cx="1083365" cy="1103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59279" y="4999381"/>
            <a:ext cx="1083365" cy="1103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866244" y="3699324"/>
            <a:ext cx="1083365" cy="1103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38531" y="3699323"/>
            <a:ext cx="1083365" cy="1103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79574" y="2390671"/>
            <a:ext cx="1417983" cy="1103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613913" y="2390671"/>
            <a:ext cx="1417983" cy="1103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69397" y="1560442"/>
            <a:ext cx="4754713" cy="4651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222422"/>
            <a:ext cx="12192000" cy="6301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2E53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463747" y="1560443"/>
            <a:ext cx="4754713" cy="4651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15009" y="1371600"/>
            <a:ext cx="1212574" cy="12125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24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</a:t>
            </a:r>
            <a:endParaRPr lang="ko-KR" altLang="en-US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14660" y="1371600"/>
            <a:ext cx="1212574" cy="12125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4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</a:t>
            </a:r>
            <a:endParaRPr lang="ko-KR" altLang="en-US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17543" y="2158068"/>
            <a:ext cx="40651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Platform :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Xbox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시리즈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(X360,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XOne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X Series X,S)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Genre :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Shooter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Publisher : </a:t>
            </a:r>
            <a:r>
              <a:rPr lang="en-US" altLang="ko-KR" sz="2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Ubisoft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성공 확률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en-US" altLang="ko-KR" sz="2400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90.91 %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67498" y="2159790"/>
            <a:ext cx="45509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Platform :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PlayStation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시리즈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(PS3, PS4, PS5)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Genre :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Shooter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Publisher :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Electronic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Arts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성공 확률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en-US" altLang="ko-KR" sz="2400" b="1" u="sng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90.00 </a:t>
            </a:r>
            <a:r>
              <a:rPr lang="en-US" altLang="ko-KR" sz="2400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0540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303496" y="420130"/>
            <a:ext cx="7158344" cy="5970865"/>
            <a:chOff x="2712166" y="447144"/>
            <a:chExt cx="7158344" cy="5970865"/>
          </a:xfrm>
        </p:grpSpPr>
        <p:sp>
          <p:nvSpPr>
            <p:cNvPr id="10" name="직사각형 9"/>
            <p:cNvSpPr/>
            <p:nvPr/>
          </p:nvSpPr>
          <p:spPr>
            <a:xfrm>
              <a:off x="2885162" y="447144"/>
              <a:ext cx="6985348" cy="597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목표</a:t>
              </a:r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데이터클렌징</a:t>
              </a:r>
              <a:endPara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공통과제</a:t>
              </a:r>
              <a:endPara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지역에 따라서 선호하는 게임 장르가 다를까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</a:p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2.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연도별 게임의 트렌드가 있을까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</a:p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3.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매출이 높은 게임에 대한 분석 및 시각화</a:t>
              </a:r>
            </a:p>
            <a:p>
              <a:endPara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개별과제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추가 분석하기</a:t>
              </a:r>
            </a:p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시장의 변화에 따라 몇년간의 데이터를 수집할까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</a:p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2.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어떤 플랫폼을 선택할 것인지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</a:p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3.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장르별 시장규모 분석</a:t>
              </a:r>
            </a:p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4.Publisher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어디로 할 것인지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</a:p>
            <a:p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종합분석 및 </a:t>
              </a:r>
              <a:r>
                <a:rPr lang="ko-KR" alt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결과도출</a:t>
              </a:r>
              <a:endPara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lang="ko-KR" alt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베이지안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추론</a:t>
              </a:r>
            </a:p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1.Platform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선정</a:t>
              </a:r>
            </a:p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2.Genre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선정</a:t>
              </a:r>
            </a:p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3.Publisher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선정</a:t>
              </a:r>
            </a:p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결론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12166" y="1124464"/>
              <a:ext cx="191389" cy="1977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12166" y="1411757"/>
              <a:ext cx="191389" cy="1977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12166" y="1699050"/>
              <a:ext cx="191389" cy="1977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12166" y="3035645"/>
              <a:ext cx="191389" cy="1977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12166" y="4683577"/>
              <a:ext cx="191389" cy="1977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12166" y="6059665"/>
              <a:ext cx="191389" cy="1977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0" y="206362"/>
            <a:ext cx="10151165" cy="59682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2E53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CONTENTS</a:t>
            </a:r>
            <a:endParaRPr lang="ko-KR" altLang="en-US" sz="3600" dirty="0">
              <a:solidFill>
                <a:srgbClr val="2E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0499" b="79533"/>
          <a:stretch/>
        </p:blipFill>
        <p:spPr>
          <a:xfrm>
            <a:off x="818660" y="1087396"/>
            <a:ext cx="10574269" cy="59312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222422"/>
            <a:ext cx="12192000" cy="63019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2E53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564" y="2011085"/>
            <a:ext cx="12194563" cy="63019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2E53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클렌징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35329" y="4586049"/>
            <a:ext cx="4476930" cy="1790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Year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열에서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N/A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 것은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drop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이하이면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년대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초과이면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대로 간주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샘플을 뽑아 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출시년도를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 검색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26054"/>
          <a:stretch/>
        </p:blipFill>
        <p:spPr>
          <a:xfrm>
            <a:off x="556996" y="2746274"/>
            <a:ext cx="3957947" cy="18397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578" y="2156074"/>
            <a:ext cx="2158746" cy="45476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320" y="2156074"/>
            <a:ext cx="2255141" cy="45476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178" y="2156074"/>
            <a:ext cx="2210683" cy="45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22422"/>
            <a:ext cx="12192000" cy="63019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2E53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공통과제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지역에 따라 선호하는 장르 다를까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1592736"/>
            <a:ext cx="9115425" cy="4810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96" y="1013126"/>
            <a:ext cx="31051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22422"/>
            <a:ext cx="12192000" cy="63019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2E53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공통과제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지역에 따라 선호하는 장르 다를까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90" y="1029380"/>
            <a:ext cx="3648075" cy="390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889" y="1531353"/>
            <a:ext cx="93154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22422"/>
            <a:ext cx="12192000" cy="63019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2E53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공통과제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지역에 따라 선호하는 장르 다를까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95" y="3559898"/>
            <a:ext cx="3937043" cy="3594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95" y="1518782"/>
            <a:ext cx="10600809" cy="1965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96" y="4847274"/>
            <a:ext cx="5592848" cy="16308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9992" y="4689867"/>
            <a:ext cx="5190353" cy="1243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616" y="4289817"/>
            <a:ext cx="4953000" cy="4000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616" y="1062091"/>
            <a:ext cx="61912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52" y="1734529"/>
            <a:ext cx="11229295" cy="49907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222422"/>
            <a:ext cx="12192000" cy="63019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2E53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공통과제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 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연도별 게임 트렌드가 있을까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Refer to cap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73" y="2324569"/>
            <a:ext cx="1264570" cy="110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659" y="1014031"/>
            <a:ext cx="61436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7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559" y="4021836"/>
            <a:ext cx="5694596" cy="23668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558" y="1531048"/>
            <a:ext cx="5694596" cy="24328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90" y="1712665"/>
            <a:ext cx="5513148" cy="47809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222422"/>
            <a:ext cx="12192000" cy="63019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2E53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공통과제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매출이 높은 게임에 대한 분석 및 시각화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82957" y="2663687"/>
            <a:ext cx="2411895" cy="5963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Publisher</a:t>
            </a:r>
            <a:r>
              <a:rPr lang="ko-KR" altLang="en-US" dirty="0" smtClean="0"/>
              <a:t>별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870084" y="2182235"/>
            <a:ext cx="2411895" cy="5963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Platform</a:t>
            </a:r>
            <a:r>
              <a:rPr lang="ko-KR" altLang="en-US" dirty="0" smtClean="0"/>
              <a:t>별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870083" y="4494947"/>
            <a:ext cx="2411895" cy="5963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Genre</a:t>
            </a:r>
            <a:r>
              <a:rPr lang="ko-KR" altLang="en-US" dirty="0" smtClean="0"/>
              <a:t>별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389" y="1092140"/>
            <a:ext cx="6038850" cy="381000"/>
          </a:xfrm>
          <a:prstGeom prst="rect">
            <a:avLst/>
          </a:prstGeom>
        </p:spPr>
      </p:pic>
      <p:pic>
        <p:nvPicPr>
          <p:cNvPr id="2050" name="Picture 2" descr="Game-Boy-FL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859" y="1927407"/>
            <a:ext cx="701519" cy="8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2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95591" y="1224451"/>
            <a:ext cx="11803884" cy="4914900"/>
            <a:chOff x="295591" y="1224451"/>
            <a:chExt cx="11803884" cy="49149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9948" r="10642"/>
            <a:stretch/>
          </p:blipFill>
          <p:spPr>
            <a:xfrm>
              <a:off x="295591" y="1224451"/>
              <a:ext cx="11771226" cy="49149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1968845" y="3380013"/>
              <a:ext cx="130630" cy="742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0" y="222422"/>
            <a:ext cx="12192000" cy="63019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2E53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개별과제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추가 분석하기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94919" y="1507526"/>
            <a:ext cx="2434281" cy="108000"/>
          </a:xfrm>
          <a:prstGeom prst="rect">
            <a:avLst/>
          </a:prstGeom>
          <a:solidFill>
            <a:srgbClr val="F3A1CA">
              <a:alpha val="5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flipV="1">
            <a:off x="1116229" y="2837524"/>
            <a:ext cx="700214" cy="108000"/>
          </a:xfrm>
          <a:prstGeom prst="rect">
            <a:avLst/>
          </a:prstGeom>
          <a:solidFill>
            <a:srgbClr val="F3A1CA">
              <a:alpha val="5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816812" y="3681901"/>
            <a:ext cx="2907955" cy="108000"/>
          </a:xfrm>
          <a:prstGeom prst="rect">
            <a:avLst/>
          </a:prstGeom>
          <a:solidFill>
            <a:srgbClr val="F3A1CA">
              <a:alpha val="5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V="1">
            <a:off x="3443673" y="4155576"/>
            <a:ext cx="444843" cy="108000"/>
          </a:xfrm>
          <a:prstGeom prst="rect">
            <a:avLst/>
          </a:prstGeom>
          <a:solidFill>
            <a:srgbClr val="F3A1CA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2530" y="5107456"/>
            <a:ext cx="972065" cy="108000"/>
          </a:xfrm>
          <a:prstGeom prst="rect">
            <a:avLst/>
          </a:prstGeom>
          <a:solidFill>
            <a:srgbClr val="F3A1CA">
              <a:alpha val="5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6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559</Words>
  <Application>Microsoft Office PowerPoint</Application>
  <PresentationFormat>와이드스크린</PresentationFormat>
  <Paragraphs>193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데이터분석을 통한 신규 비디오게임 기획 전략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</cp:lastModifiedBy>
  <cp:revision>55</cp:revision>
  <dcterms:created xsi:type="dcterms:W3CDTF">2021-01-21T10:38:47Z</dcterms:created>
  <dcterms:modified xsi:type="dcterms:W3CDTF">2021-01-22T06:39:28Z</dcterms:modified>
</cp:coreProperties>
</file>