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embeddedFontLst>
    <p:embeddedFont>
      <p:font typeface="Proxima Nova"/>
      <p:regular r:id="rId26"/>
      <p:bold r:id="rId27"/>
      <p:italic r:id="rId28"/>
      <p:boldItalic r:id="rId29"/>
    </p:embeddedFont>
    <p:embeddedFont>
      <p:font typeface="Alfa Slab On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AlfaSlabOn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17d40e11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17d40e1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3f200f3787_1_2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3f200f3787_1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f200f3787_1_2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f200f3787_1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f200f3787_1_2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f200f3787_1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f200f3787_1_3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3f200f3787_1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3f200f3787_1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3f200f3787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3f200f3787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3f200f378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3f200f3787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3f200f378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3668217"/>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794633"/>
            <a:ext cx="8520600" cy="26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4221097"/>
            <a:ext cx="8520600" cy="978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557233"/>
            <a:ext cx="8520600" cy="264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4299000"/>
            <a:ext cx="8520600" cy="1428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2" name="Shape 52"/>
        <p:cNvGrpSpPr/>
        <p:nvPr/>
      </p:nvGrpSpPr>
      <p:grpSpPr>
        <a:xfrm>
          <a:off x="0" y="0"/>
          <a:ext cx="0" cy="0"/>
          <a:chOff x="0" y="0"/>
          <a:chExt cx="0" cy="0"/>
        </a:xfrm>
      </p:grpSpPr>
      <p:sp>
        <p:nvSpPr>
          <p:cNvPr id="53" name="Google Shape;53;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 name="Google Shape;54;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1200"/>
              </a:spcBef>
              <a:spcAft>
                <a:spcPts val="0"/>
              </a:spcAft>
              <a:buClr>
                <a:schemeClr val="dk1"/>
              </a:buClr>
              <a:buSzPts val="1800"/>
              <a:buChar char="○"/>
              <a:defRPr/>
            </a:lvl2pPr>
            <a:lvl3pPr indent="-342900" lvl="2" marL="1371600" rtl="0" algn="l">
              <a:spcBef>
                <a:spcPts val="1200"/>
              </a:spcBef>
              <a:spcAft>
                <a:spcPts val="0"/>
              </a:spcAft>
              <a:buClr>
                <a:schemeClr val="dk1"/>
              </a:buClr>
              <a:buSzPts val="1800"/>
              <a:buChar char="■"/>
              <a:defRPr/>
            </a:lvl3pPr>
            <a:lvl4pPr indent="-342900" lvl="3" marL="1828800" rtl="0" algn="l">
              <a:spcBef>
                <a:spcPts val="1200"/>
              </a:spcBef>
              <a:spcAft>
                <a:spcPts val="0"/>
              </a:spcAft>
              <a:buClr>
                <a:schemeClr val="dk1"/>
              </a:buClr>
              <a:buSzPts val="1800"/>
              <a:buChar char="●"/>
              <a:defRPr/>
            </a:lvl4pPr>
            <a:lvl5pPr indent="-342900" lvl="4" marL="2286000" rtl="0" algn="l">
              <a:spcBef>
                <a:spcPts val="1200"/>
              </a:spcBef>
              <a:spcAft>
                <a:spcPts val="0"/>
              </a:spcAft>
              <a:buClr>
                <a:schemeClr val="dk1"/>
              </a:buClr>
              <a:buSzPts val="1800"/>
              <a:buChar char="○"/>
              <a:defRPr/>
            </a:lvl5pPr>
            <a:lvl6pPr indent="-342900" lvl="5" marL="2743200" rtl="0" algn="l">
              <a:spcBef>
                <a:spcPts val="120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55" name="Google Shape;55;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3307400"/>
            <a:ext cx="8114400" cy="32613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8424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987833"/>
            <a:ext cx="2808000" cy="4104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701800"/>
            <a:ext cx="5683800" cy="5454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33"/>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834132"/>
            <a:ext cx="4045200" cy="20691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3974834"/>
            <a:ext cx="4045200" cy="1794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5644967"/>
            <a:ext cx="5998800" cy="798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arxiv.org/search/cs?searchtype=author&amp;query=Anwar%2C+A" TargetMode="External"/><Relationship Id="rId4" Type="http://schemas.openxmlformats.org/officeDocument/2006/relationships/hyperlink" Target="https://arxiv.org/search/cs?searchtype=author&amp;query=Raychowdhury%2C+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arxiv.org/search/cs?searchtype=author&amp;query=Mandal%2C+B" TargetMode="External"/><Relationship Id="rId4" Type="http://schemas.openxmlformats.org/officeDocument/2006/relationships/hyperlink" Target="https://arxiv.org/search/cs?searchtype=author&amp;query=Okeukwu%2C+A" TargetMode="External"/><Relationship Id="rId5" Type="http://schemas.openxmlformats.org/officeDocument/2006/relationships/hyperlink" Target="https://arxiv.org/search/cs?searchtype=author&amp;query=Theis%2C+Y" TargetMode="External"/><Relationship Id="rId6" Type="http://schemas.openxmlformats.org/officeDocument/2006/relationships/hyperlink" Target="https://ieeexplore.ieee.org/author/37085781271" TargetMode="External"/><Relationship Id="rId7" Type="http://schemas.openxmlformats.org/officeDocument/2006/relationships/hyperlink" Target="https://ieeexplore.ieee.org/author/3759692020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23528" y="277700"/>
            <a:ext cx="8612654" cy="184204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400"/>
              <a:buFont typeface="Times New Roman"/>
              <a:buNone/>
            </a:pPr>
            <a:r>
              <a:rPr lang="en-US" sz="3400">
                <a:latin typeface="Times New Roman"/>
                <a:ea typeface="Times New Roman"/>
                <a:cs typeface="Times New Roman"/>
                <a:sym typeface="Times New Roman"/>
              </a:rPr>
              <a:t>PANIMALAR ENGINEERING COLLEGE</a:t>
            </a:r>
            <a:br>
              <a:rPr lang="en-US" sz="3400">
                <a:latin typeface="Times New Roman"/>
                <a:ea typeface="Times New Roman"/>
                <a:cs typeface="Times New Roman"/>
                <a:sym typeface="Times New Roman"/>
              </a:rPr>
            </a:br>
            <a:r>
              <a:rPr lang="en-US" sz="3400">
                <a:latin typeface="Times New Roman"/>
                <a:ea typeface="Times New Roman"/>
                <a:cs typeface="Times New Roman"/>
                <a:sym typeface="Times New Roman"/>
              </a:rPr>
              <a:t>AN AUTONOMOUS INSTITUTION</a:t>
            </a:r>
            <a:br>
              <a:rPr lang="en-US" sz="3400">
                <a:latin typeface="Times New Roman"/>
                <a:ea typeface="Times New Roman"/>
                <a:cs typeface="Times New Roman"/>
                <a:sym typeface="Times New Roman"/>
              </a:rPr>
            </a:br>
            <a:r>
              <a:rPr lang="en-US" sz="3400">
                <a:latin typeface="Times New Roman"/>
                <a:ea typeface="Times New Roman"/>
                <a:cs typeface="Times New Roman"/>
                <a:sym typeface="Times New Roman"/>
              </a:rPr>
              <a:t>DEPARTMENT OF INFORMATION TECHNOLOGY</a:t>
            </a:r>
            <a:endParaRPr sz="3400">
              <a:latin typeface="Times New Roman"/>
              <a:ea typeface="Times New Roman"/>
              <a:cs typeface="Times New Roman"/>
              <a:sym typeface="Times New Roman"/>
            </a:endParaRPr>
          </a:p>
        </p:txBody>
      </p:sp>
      <p:sp>
        <p:nvSpPr>
          <p:cNvPr id="63" name="Google Shape;63;p14"/>
          <p:cNvSpPr txBox="1"/>
          <p:nvPr>
            <p:ph idx="1" type="subTitle"/>
          </p:nvPr>
        </p:nvSpPr>
        <p:spPr>
          <a:xfrm>
            <a:off x="381386" y="2348880"/>
            <a:ext cx="8496900" cy="4392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         IT8611 Mini Project Project Review </a:t>
            </a:r>
            <a:endParaRPr/>
          </a:p>
          <a:p>
            <a:pPr indent="0" lvl="0" marL="0" rtl="0" algn="l">
              <a:spcBef>
                <a:spcPts val="64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                        III year/VI sem</a:t>
            </a:r>
            <a:endParaRPr>
              <a:solidFill>
                <a:schemeClr val="dk1"/>
              </a:solidFill>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          </a:t>
            </a:r>
            <a:r>
              <a:rPr lang="en-US">
                <a:solidFill>
                  <a:schemeClr val="dk1"/>
                </a:solidFill>
              </a:rPr>
              <a:t>AI TRESPASSER OVER BREACH MAIL</a:t>
            </a:r>
            <a:endParaRPr>
              <a:solidFill>
                <a:schemeClr val="dk1"/>
              </a:solidFill>
            </a:endParaRPr>
          </a:p>
          <a:p>
            <a:pPr indent="0" lvl="0" marL="0" rtl="0" algn="r">
              <a:spcBef>
                <a:spcPts val="480"/>
              </a:spcBef>
              <a:spcAft>
                <a:spcPts val="0"/>
              </a:spcAft>
              <a:buClr>
                <a:srgbClr val="888888"/>
              </a:buClr>
              <a:buSzPts val="2400"/>
              <a:buNone/>
            </a:pPr>
            <a:r>
              <a:t/>
            </a:r>
            <a:endParaRPr sz="2400">
              <a:solidFill>
                <a:schemeClr val="dk1"/>
              </a:solidFill>
            </a:endParaRPr>
          </a:p>
          <a:p>
            <a:pPr indent="0" lvl="0" marL="0" rtl="0" algn="r">
              <a:spcBef>
                <a:spcPts val="480"/>
              </a:spcBef>
              <a:spcAft>
                <a:spcPts val="0"/>
              </a:spcAft>
              <a:buClr>
                <a:schemeClr val="dk1"/>
              </a:buClr>
              <a:buSzPts val="2400"/>
              <a:buNone/>
            </a:pPr>
            <a:r>
              <a:rPr lang="en-US" sz="2400">
                <a:solidFill>
                  <a:schemeClr val="dk1"/>
                </a:solidFill>
              </a:rPr>
              <a:t>G.UGENDAR RAJ (211420205173) </a:t>
            </a:r>
            <a:endParaRPr/>
          </a:p>
          <a:p>
            <a:pPr indent="0" lvl="0" marL="0" rtl="0" algn="r">
              <a:spcBef>
                <a:spcPts val="480"/>
              </a:spcBef>
              <a:spcAft>
                <a:spcPts val="0"/>
              </a:spcAft>
              <a:buClr>
                <a:schemeClr val="dk1"/>
              </a:buClr>
              <a:buSzPts val="2400"/>
              <a:buNone/>
            </a:pPr>
            <a:r>
              <a:rPr lang="en-US" sz="2400">
                <a:solidFill>
                  <a:schemeClr val="dk1"/>
                </a:solidFill>
              </a:rPr>
              <a:t>SYAM SAI.K.G (211420205162)</a:t>
            </a:r>
            <a:endParaRPr/>
          </a:p>
          <a:p>
            <a:pPr indent="0" lvl="0" marL="0" rtl="0" algn="r">
              <a:spcBef>
                <a:spcPts val="480"/>
              </a:spcBef>
              <a:spcAft>
                <a:spcPts val="0"/>
              </a:spcAft>
              <a:buClr>
                <a:schemeClr val="dk1"/>
              </a:buClr>
              <a:buSzPts val="2400"/>
              <a:buNone/>
            </a:pPr>
            <a:r>
              <a:rPr lang="en-US" sz="2400">
                <a:solidFill>
                  <a:schemeClr val="dk1"/>
                </a:solidFill>
              </a:rPr>
              <a:t>S.YOGESHWARAN (211420205184) </a:t>
            </a:r>
            <a:endParaRPr/>
          </a:p>
          <a:p>
            <a:pPr indent="0" lvl="0" marL="0" rtl="0" algn="r">
              <a:spcBef>
                <a:spcPts val="680"/>
              </a:spcBef>
              <a:spcAft>
                <a:spcPts val="0"/>
              </a:spcAft>
              <a:buClr>
                <a:schemeClr val="dk1"/>
              </a:buClr>
              <a:buSzPts val="2000"/>
              <a:buNone/>
            </a:pPr>
            <a:r>
              <a:rPr lang="en-US" sz="2000">
                <a:solidFill>
                  <a:schemeClr val="dk1"/>
                </a:solidFill>
              </a:rPr>
              <a:t> </a:t>
            </a:r>
            <a:r>
              <a:rPr lang="en-US" sz="3400">
                <a:solidFill>
                  <a:schemeClr val="dk1"/>
                </a:solidFill>
                <a:latin typeface="Times New Roman"/>
                <a:ea typeface="Times New Roman"/>
                <a:cs typeface="Times New Roman"/>
                <a:sym typeface="Times New Roman"/>
              </a:rPr>
              <a:t> </a:t>
            </a:r>
            <a:endParaRPr sz="3400">
              <a:solidFill>
                <a:schemeClr val="dk1"/>
              </a:solidFill>
              <a:latin typeface="Times New Roman"/>
              <a:ea typeface="Times New Roman"/>
              <a:cs typeface="Times New Roman"/>
              <a:sym typeface="Times New Roman"/>
            </a:endParaRPr>
          </a:p>
        </p:txBody>
      </p:sp>
      <p:pic>
        <p:nvPicPr>
          <p:cNvPr id="64" name="Google Shape;64;p14"/>
          <p:cNvPicPr preferRelativeResize="0"/>
          <p:nvPr/>
        </p:nvPicPr>
        <p:blipFill rotWithShape="1">
          <a:blip r:embed="rId3">
            <a:alphaModFix/>
          </a:blip>
          <a:srcRect b="0" l="0" r="0" t="0"/>
          <a:stretch/>
        </p:blipFill>
        <p:spPr>
          <a:xfrm>
            <a:off x="49310" y="620688"/>
            <a:ext cx="1047750" cy="10239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Requirements of the Project</a:t>
            </a:r>
            <a:endParaRPr/>
          </a:p>
        </p:txBody>
      </p:sp>
      <p:sp>
        <p:nvSpPr>
          <p:cNvPr id="115" name="Google Shape;115;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spcBef>
                <a:spcPts val="0"/>
              </a:spcBef>
              <a:spcAft>
                <a:spcPts val="0"/>
              </a:spcAft>
              <a:buClr>
                <a:schemeClr val="dk1"/>
              </a:buClr>
              <a:buSzPct val="100000"/>
              <a:buNone/>
            </a:pPr>
            <a:r>
              <a:rPr lang="en-US" sz="3200"/>
              <a:t>● 4 GB RAM (Minimum) </a:t>
            </a:r>
            <a:endParaRPr/>
          </a:p>
          <a:p>
            <a:pPr indent="0" lvl="0" marL="0" rtl="0" algn="l">
              <a:spcBef>
                <a:spcPts val="592"/>
              </a:spcBef>
              <a:spcAft>
                <a:spcPts val="0"/>
              </a:spcAft>
              <a:buClr>
                <a:schemeClr val="dk1"/>
              </a:buClr>
              <a:buSzPct val="100000"/>
              <a:buNone/>
            </a:pPr>
            <a:r>
              <a:rPr lang="en-US" sz="3200"/>
              <a:t>● 80 GB HDD </a:t>
            </a:r>
            <a:endParaRPr/>
          </a:p>
          <a:p>
            <a:pPr indent="0" lvl="0" marL="0" rtl="0" algn="l">
              <a:spcBef>
                <a:spcPts val="592"/>
              </a:spcBef>
              <a:spcAft>
                <a:spcPts val="0"/>
              </a:spcAft>
              <a:buClr>
                <a:schemeClr val="dk1"/>
              </a:buClr>
              <a:buSzPct val="100000"/>
              <a:buNone/>
            </a:pPr>
            <a:r>
              <a:rPr lang="en-US" sz="3200"/>
              <a:t>● Dual Core processor</a:t>
            </a:r>
            <a:endParaRPr/>
          </a:p>
          <a:p>
            <a:pPr indent="0" lvl="0" marL="0" rtl="0" algn="l">
              <a:spcBef>
                <a:spcPts val="592"/>
              </a:spcBef>
              <a:spcAft>
                <a:spcPts val="0"/>
              </a:spcAft>
              <a:buClr>
                <a:schemeClr val="dk1"/>
              </a:buClr>
              <a:buSzPct val="100000"/>
              <a:buNone/>
            </a:pPr>
            <a:r>
              <a:rPr lang="en-US" sz="3200"/>
              <a:t>● CDROM (installation only). VGA resolution monitors </a:t>
            </a:r>
            <a:endParaRPr/>
          </a:p>
          <a:p>
            <a:pPr indent="0" lvl="0" marL="0" rtl="0" algn="l">
              <a:spcBef>
                <a:spcPts val="592"/>
              </a:spcBef>
              <a:spcAft>
                <a:spcPts val="0"/>
              </a:spcAft>
              <a:buClr>
                <a:schemeClr val="dk1"/>
              </a:buClr>
              <a:buSzPct val="100000"/>
              <a:buNone/>
            </a:pPr>
            <a:r>
              <a:rPr lang="en-US" sz="3200"/>
              <a:t>● Microsoft Windows 98/2000/NT with service pack 6 / XP with service pack 2/ Windows 7 with service pack 2</a:t>
            </a:r>
            <a:endParaRPr/>
          </a:p>
          <a:p>
            <a:pPr indent="0" lvl="0" marL="0" rtl="0" algn="l">
              <a:spcBef>
                <a:spcPts val="592"/>
              </a:spcBef>
              <a:spcAft>
                <a:spcPts val="0"/>
              </a:spcAft>
              <a:buClr>
                <a:schemeClr val="dk1"/>
              </a:buClr>
              <a:buSzPct val="100000"/>
              <a:buNone/>
            </a:pPr>
            <a:r>
              <a:rPr lang="en-US" sz="3200"/>
              <a:t>● SQL Server 2008 R2</a:t>
            </a:r>
            <a:endParaRPr sz="3200"/>
          </a:p>
          <a:p>
            <a:pPr indent="-154940" lvl="0" marL="342900" rtl="0" algn="l">
              <a:spcBef>
                <a:spcPts val="592"/>
              </a:spcBef>
              <a:spcAft>
                <a:spcPts val="1200"/>
              </a:spcAft>
              <a:buClr>
                <a:schemeClr val="dk1"/>
              </a:buClr>
              <a:buSzPct val="177777"/>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Software Requirements</a:t>
            </a:r>
            <a:endParaRPr/>
          </a:p>
        </p:txBody>
      </p:sp>
      <p:sp>
        <p:nvSpPr>
          <p:cNvPr id="121" name="Google Shape;121;p24"/>
          <p:cNvSpPr txBox="1"/>
          <p:nvPr>
            <p:ph idx="1" type="body"/>
          </p:nvPr>
        </p:nvSpPr>
        <p:spPr>
          <a:xfrm>
            <a:off x="539350" y="1572825"/>
            <a:ext cx="8229600" cy="51411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544"/>
              </a:spcBef>
              <a:spcAft>
                <a:spcPts val="0"/>
              </a:spcAft>
              <a:buClr>
                <a:schemeClr val="dk1"/>
              </a:buClr>
              <a:buSzPts val="3200"/>
              <a:buNone/>
            </a:pPr>
            <a:r>
              <a:rPr lang="en-US" sz="2583"/>
              <a:t>The software specification are the specification of the system. It should include both the specification and a definition of the requirements. It is a set of what the system should do rather than how it should do it. The software requirements provide the basis for creating the software requirement specification. It is useful in estimating costs, planning team activities, performing tasks, and tracking the team’s progress throughout the development activity. </a:t>
            </a:r>
            <a:endParaRPr sz="2583"/>
          </a:p>
          <a:p>
            <a:pPr indent="0" lvl="0" marL="0" rtl="0" algn="l">
              <a:spcBef>
                <a:spcPts val="544"/>
              </a:spcBef>
              <a:spcAft>
                <a:spcPts val="0"/>
              </a:spcAft>
              <a:buClr>
                <a:schemeClr val="dk1"/>
              </a:buClr>
              <a:buSzPts val="3200"/>
              <a:buNone/>
            </a:pPr>
            <a:r>
              <a:rPr lang="en-US" sz="2500"/>
              <a:t>o DATASET: Image dataset.</a:t>
            </a:r>
            <a:endParaRPr sz="2500"/>
          </a:p>
          <a:p>
            <a:pPr indent="0" lvl="0" marL="0" rtl="0" algn="l">
              <a:spcBef>
                <a:spcPts val="544"/>
              </a:spcBef>
              <a:spcAft>
                <a:spcPts val="0"/>
              </a:spcAft>
              <a:buClr>
                <a:schemeClr val="dk1"/>
              </a:buClr>
              <a:buSzPts val="3200"/>
              <a:buNone/>
            </a:pPr>
            <a:r>
              <a:rPr lang="en-US" sz="2500"/>
              <a:t> o TOOLS: Visual Studio Code, Cmake. </a:t>
            </a:r>
            <a:endParaRPr sz="2500"/>
          </a:p>
          <a:p>
            <a:pPr indent="0" lvl="0" marL="0" rtl="0" algn="l">
              <a:spcBef>
                <a:spcPts val="544"/>
              </a:spcBef>
              <a:spcAft>
                <a:spcPts val="1200"/>
              </a:spcAft>
              <a:buClr>
                <a:schemeClr val="dk1"/>
              </a:buClr>
              <a:buSzPts val="3200"/>
              <a:buNone/>
            </a:pPr>
            <a:r>
              <a:rPr lang="en-US" sz="2500"/>
              <a:t>o LIBRARIES: CNN, OpenCV, and Dlib.</a:t>
            </a:r>
            <a:endParaRPr sz="2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Modules of the Project</a:t>
            </a:r>
            <a:endParaRPr/>
          </a:p>
        </p:txBody>
      </p:sp>
      <p:sp>
        <p:nvSpPr>
          <p:cNvPr id="127" name="Google Shape;127;p25"/>
          <p:cNvSpPr txBox="1"/>
          <p:nvPr>
            <p:ph idx="1" type="body"/>
          </p:nvPr>
        </p:nvSpPr>
        <p:spPr>
          <a:xfrm>
            <a:off x="457200" y="1600200"/>
            <a:ext cx="8229600" cy="5420400"/>
          </a:xfrm>
          <a:prstGeom prst="rect">
            <a:avLst/>
          </a:prstGeom>
          <a:noFill/>
          <a:ln>
            <a:noFill/>
          </a:ln>
        </p:spPr>
        <p:txBody>
          <a:bodyPr anchorCtr="0" anchor="t" bIns="45700" lIns="91425" spcFirstLastPara="1" rIns="91425" wrap="square" tIns="45700">
            <a:normAutofit lnSpcReduction="10000"/>
          </a:bodyPr>
          <a:lstStyle/>
          <a:p>
            <a:pPr indent="-330200" lvl="0" marL="342900" rtl="0" algn="l">
              <a:spcBef>
                <a:spcPts val="0"/>
              </a:spcBef>
              <a:spcAft>
                <a:spcPts val="0"/>
              </a:spcAft>
              <a:buClr>
                <a:schemeClr val="dk1"/>
              </a:buClr>
              <a:buSzPts val="3000"/>
              <a:buChar char="●"/>
            </a:pPr>
            <a:r>
              <a:rPr lang="en-US" sz="3000"/>
              <a:t>The AI face recognition module typically consists of several sub-modules, including face detection, face alignment, feature extraction, and matching.</a:t>
            </a:r>
            <a:endParaRPr sz="3000"/>
          </a:p>
          <a:p>
            <a:pPr indent="-330200" lvl="0" marL="342900" rtl="0" algn="l">
              <a:spcBef>
                <a:spcPts val="1200"/>
              </a:spcBef>
              <a:spcAft>
                <a:spcPts val="1200"/>
              </a:spcAft>
              <a:buClr>
                <a:schemeClr val="dk1"/>
              </a:buClr>
              <a:buSzPts val="3000"/>
              <a:buChar char="●"/>
            </a:pPr>
            <a:r>
              <a:rPr lang="en-US" sz="3000"/>
              <a:t> Face detection: This module identifies the location and size of faces in an image or video stream. It is often based on deep learning techniques that can accurately detect faces in various lighting conditions, orientations, and pose</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idx="1" type="body"/>
          </p:nvPr>
        </p:nvSpPr>
        <p:spPr>
          <a:xfrm>
            <a:off x="457200" y="178200"/>
            <a:ext cx="8229600" cy="6858000"/>
          </a:xfrm>
          <a:prstGeom prst="rect">
            <a:avLst/>
          </a:prstGeom>
        </p:spPr>
        <p:txBody>
          <a:bodyPr anchorCtr="0" anchor="t" bIns="45700" lIns="91425" spcFirstLastPara="1" rIns="91425" wrap="square" tIns="45700">
            <a:normAutofit lnSpcReduction="10000"/>
          </a:bodyPr>
          <a:lstStyle/>
          <a:p>
            <a:pPr indent="-406400" lvl="0" marL="457200" rtl="0" algn="l">
              <a:spcBef>
                <a:spcPts val="360"/>
              </a:spcBef>
              <a:spcAft>
                <a:spcPts val="0"/>
              </a:spcAft>
              <a:buSzPts val="2800"/>
              <a:buChar char="●"/>
            </a:pPr>
            <a:r>
              <a:rPr lang="en-US" sz="2800"/>
              <a:t>Face alignment: This module corrects the orientation and position of detected faces to ensure that they are aligned in a standard format for further processing. </a:t>
            </a:r>
            <a:endParaRPr sz="2800"/>
          </a:p>
          <a:p>
            <a:pPr indent="0" lvl="0" marL="457200" rtl="0" algn="l">
              <a:spcBef>
                <a:spcPts val="1200"/>
              </a:spcBef>
              <a:spcAft>
                <a:spcPts val="0"/>
              </a:spcAft>
              <a:buNone/>
            </a:pPr>
            <a:r>
              <a:t/>
            </a:r>
            <a:endParaRPr sz="2800"/>
          </a:p>
          <a:p>
            <a:pPr indent="-406400" lvl="0" marL="457200" rtl="0" algn="l">
              <a:spcBef>
                <a:spcPts val="1200"/>
              </a:spcBef>
              <a:spcAft>
                <a:spcPts val="0"/>
              </a:spcAft>
              <a:buSzPts val="2800"/>
              <a:buChar char="●"/>
            </a:pPr>
            <a:r>
              <a:rPr lang="en-US" sz="2800"/>
              <a:t>Feature extraction: This module extracts a set of unique features from each detected face, such as the distance between the eyes, the shape of the nose, and the contour of the jawline</a:t>
            </a:r>
            <a:endParaRPr sz="2800"/>
          </a:p>
          <a:p>
            <a:pPr indent="0" lvl="0" marL="457200" rtl="0" algn="l">
              <a:spcBef>
                <a:spcPts val="1200"/>
              </a:spcBef>
              <a:spcAft>
                <a:spcPts val="0"/>
              </a:spcAft>
              <a:buNone/>
            </a:pPr>
            <a:r>
              <a:t/>
            </a:r>
            <a:endParaRPr sz="2800"/>
          </a:p>
          <a:p>
            <a:pPr indent="-406400" lvl="0" marL="457200" rtl="0" algn="l">
              <a:spcBef>
                <a:spcPts val="1200"/>
              </a:spcBef>
              <a:spcAft>
                <a:spcPts val="0"/>
              </a:spcAft>
              <a:buSzPts val="2800"/>
              <a:buChar char="●"/>
            </a:pPr>
            <a:r>
              <a:rPr lang="en-US" sz="2800"/>
              <a:t>Matching: This module compares the face template of a person to a database of known face templates to determine if there is a match. </a:t>
            </a:r>
            <a:endParaRPr sz="2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Result discussion</a:t>
            </a:r>
            <a:endParaRPr/>
          </a:p>
        </p:txBody>
      </p:sp>
      <p:sp>
        <p:nvSpPr>
          <p:cNvPr id="138" name="Google Shape;138;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06400" lvl="0" marL="342900" marR="207525" rtl="0" algn="just">
              <a:lnSpc>
                <a:spcPct val="100000"/>
              </a:lnSpc>
              <a:spcBef>
                <a:spcPts val="0"/>
              </a:spcBef>
              <a:spcAft>
                <a:spcPts val="0"/>
              </a:spcAft>
              <a:buSzPts val="2800"/>
              <a:buChar char="●"/>
            </a:pPr>
            <a:r>
              <a:rPr lang="en-US">
                <a:solidFill>
                  <a:srgbClr val="000000"/>
                </a:solidFill>
                <a:latin typeface="Times New Roman"/>
                <a:ea typeface="Times New Roman"/>
                <a:cs typeface="Times New Roman"/>
                <a:sym typeface="Times New Roman"/>
              </a:rPr>
              <a:t> In conclusion, our study has shown that Trespasser can be easily identified and take appropriate action</a:t>
            </a:r>
            <a:r>
              <a:rPr lang="en-US">
                <a:solidFill>
                  <a:srgbClr val="000000"/>
                </a:solidFill>
                <a:latin typeface="Times New Roman"/>
                <a:ea typeface="Times New Roman"/>
                <a:cs typeface="Times New Roman"/>
                <a:sym typeface="Times New Roman"/>
              </a:rPr>
              <a:t> </a:t>
            </a:r>
            <a:r>
              <a:rPr lang="en-US">
                <a:solidFill>
                  <a:srgbClr val="000000"/>
                </a:solidFill>
                <a:latin typeface="Times New Roman"/>
                <a:ea typeface="Times New Roman"/>
                <a:cs typeface="Times New Roman"/>
                <a:sym typeface="Times New Roman"/>
              </a:rPr>
              <a:t>over them. These results have important implications for the future development of AI technology.Overall, our research has contributed to the growing body of knowledge in the field of AI. By Triggering the mail, we have advanced our Exploration of the usage of AI for Unauthorized Trespassers.</a:t>
            </a:r>
            <a:endParaRPr>
              <a:solidFill>
                <a:srgbClr val="000000"/>
              </a:solidFill>
              <a:latin typeface="Times New Roman"/>
              <a:ea typeface="Times New Roman"/>
              <a:cs typeface="Times New Roman"/>
              <a:sym typeface="Times New Roman"/>
            </a:endParaRPr>
          </a:p>
          <a:p>
            <a:pPr indent="0" lvl="0" marL="0" marR="207525" rtl="0" algn="just">
              <a:lnSpc>
                <a:spcPct val="10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406400" lvl="0" marL="342900" marR="207525" rtl="0" algn="just">
              <a:lnSpc>
                <a:spcPct val="100000"/>
              </a:lnSpc>
              <a:spcBef>
                <a:spcPts val="0"/>
              </a:spcBef>
              <a:spcAft>
                <a:spcPts val="0"/>
              </a:spcAft>
              <a:buSzPts val="2800"/>
              <a:buChar char="●"/>
            </a:pPr>
            <a:r>
              <a:rPr lang="en-US">
                <a:solidFill>
                  <a:srgbClr val="000000"/>
                </a:solidFill>
                <a:latin typeface="Times New Roman"/>
                <a:ea typeface="Times New Roman"/>
                <a:cs typeface="Times New Roman"/>
                <a:sym typeface="Times New Roman"/>
              </a:rPr>
              <a:t>This model can be enhanced better by using a High-end AI camera and using that in highly secured placed like Army and Defence force sector. Various kind of Airborne drones can be created from this model to deploy them into highly secured areas.</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SCREENSHOTS</a:t>
            </a:r>
            <a:endParaRPr/>
          </a:p>
        </p:txBody>
      </p:sp>
      <p:pic>
        <p:nvPicPr>
          <p:cNvPr id="144" name="Google Shape;144;p28"/>
          <p:cNvPicPr preferRelativeResize="0"/>
          <p:nvPr/>
        </p:nvPicPr>
        <p:blipFill>
          <a:blip r:embed="rId3">
            <a:alphaModFix/>
          </a:blip>
          <a:stretch>
            <a:fillRect/>
          </a:stretch>
        </p:blipFill>
        <p:spPr>
          <a:xfrm>
            <a:off x="681950" y="1417650"/>
            <a:ext cx="7780094" cy="4850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SCREENSHOTS</a:t>
            </a:r>
            <a:endParaRPr/>
          </a:p>
        </p:txBody>
      </p:sp>
      <p:pic>
        <p:nvPicPr>
          <p:cNvPr id="150" name="Google Shape;150;p29"/>
          <p:cNvPicPr preferRelativeResize="0"/>
          <p:nvPr/>
        </p:nvPicPr>
        <p:blipFill>
          <a:blip r:embed="rId3">
            <a:alphaModFix/>
          </a:blip>
          <a:stretch>
            <a:fillRect/>
          </a:stretch>
        </p:blipFill>
        <p:spPr>
          <a:xfrm>
            <a:off x="809950" y="1417650"/>
            <a:ext cx="7871534" cy="4993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SCREENSHOTS</a:t>
            </a:r>
            <a:endParaRPr/>
          </a:p>
        </p:txBody>
      </p:sp>
      <p:pic>
        <p:nvPicPr>
          <p:cNvPr id="156" name="Google Shape;156;p30"/>
          <p:cNvPicPr preferRelativeResize="0"/>
          <p:nvPr/>
        </p:nvPicPr>
        <p:blipFill>
          <a:blip r:embed="rId3">
            <a:alphaModFix/>
          </a:blip>
          <a:stretch>
            <a:fillRect/>
          </a:stretch>
        </p:blipFill>
        <p:spPr>
          <a:xfrm>
            <a:off x="734527" y="1652150"/>
            <a:ext cx="7544698" cy="4701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SCREENSHOTS</a:t>
            </a:r>
            <a:endParaRPr/>
          </a:p>
        </p:txBody>
      </p:sp>
      <p:pic>
        <p:nvPicPr>
          <p:cNvPr id="162" name="Google Shape;162;p31"/>
          <p:cNvPicPr preferRelativeResize="0"/>
          <p:nvPr/>
        </p:nvPicPr>
        <p:blipFill>
          <a:blip r:embed="rId3">
            <a:alphaModFix/>
          </a:blip>
          <a:stretch>
            <a:fillRect/>
          </a:stretch>
        </p:blipFill>
        <p:spPr>
          <a:xfrm>
            <a:off x="822575" y="1583750"/>
            <a:ext cx="7581850" cy="4715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References</a:t>
            </a:r>
            <a:endParaRPr/>
          </a:p>
        </p:txBody>
      </p:sp>
      <p:sp>
        <p:nvSpPr>
          <p:cNvPr id="168" name="Google Shape;168;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400"/>
              <a:buChar char="●"/>
            </a:pPr>
            <a:r>
              <a:rPr lang="en-US" sz="2400"/>
              <a:t>Ullah, Naeem, et al. ”A novel DeepMaskNet model for face mask detection and masked facial recognition.” Journal of King Saud University- Computer and Information Sciences (2022). </a:t>
            </a:r>
            <a:endParaRPr sz="2400"/>
          </a:p>
          <a:p>
            <a:pPr indent="-342900" lvl="0" marL="342900" rtl="0" algn="l">
              <a:spcBef>
                <a:spcPts val="1200"/>
              </a:spcBef>
              <a:spcAft>
                <a:spcPts val="0"/>
              </a:spcAft>
              <a:buSzPts val="2400"/>
              <a:buChar char="●"/>
            </a:pPr>
            <a:r>
              <a:rPr lang="en-US" sz="2400"/>
              <a:t>Anwar, Aqeel, and Arijit Raychowdhury. ”Masked face recognition for secure authentication.” arXiv preprint arXiv:2008.11104 (2020). </a:t>
            </a:r>
            <a:endParaRPr sz="2400"/>
          </a:p>
          <a:p>
            <a:pPr indent="-342900" lvl="0" marL="342900" rtl="0" algn="l">
              <a:spcBef>
                <a:spcPts val="1200"/>
              </a:spcBef>
              <a:spcAft>
                <a:spcPts val="1200"/>
              </a:spcAft>
              <a:buSzPts val="2400"/>
              <a:buChar char="●"/>
            </a:pPr>
            <a:r>
              <a:rPr lang="en-US" sz="2400"/>
              <a:t> Mandal, Bishwas, Adaeze Nwokeukwu, and Yihong Theis. ”Masked face recognition using ResNet-50.” arXiv preprint arXiv:2104.08997 (2021).</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Abstract</a:t>
            </a:r>
            <a:endParaRPr/>
          </a:p>
        </p:txBody>
      </p:sp>
      <p:sp>
        <p:nvSpPr>
          <p:cNvPr id="70" name="Google Shape;70;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419100" lvl="0" marL="342900" rtl="0" algn="just">
              <a:spcBef>
                <a:spcPts val="0"/>
              </a:spcBef>
              <a:spcAft>
                <a:spcPts val="0"/>
              </a:spcAft>
              <a:buSzPts val="3000"/>
              <a:buChar char="●"/>
            </a:pPr>
            <a:r>
              <a:rPr lang="en-US" sz="2200">
                <a:latin typeface="Times New Roman"/>
                <a:ea typeface="Times New Roman"/>
                <a:cs typeface="Times New Roman"/>
                <a:sym typeface="Times New Roman"/>
              </a:rPr>
              <a:t>This paper presents a new AI trespasser system that uses breach mail technology to detect and prevent potential privacy violations by AI systems. The system operates by continuously monitoring AI systems for any signs of data breaches and sends out alerts to the relevant parties in the form of breach emails. </a:t>
            </a:r>
            <a:endParaRPr sz="2200">
              <a:latin typeface="Times New Roman"/>
              <a:ea typeface="Times New Roman"/>
              <a:cs typeface="Times New Roman"/>
              <a:sym typeface="Times New Roman"/>
            </a:endParaRPr>
          </a:p>
          <a:p>
            <a:pPr indent="-419100" lvl="0" marL="342900" rtl="0" algn="just">
              <a:spcBef>
                <a:spcPts val="1000"/>
              </a:spcBef>
              <a:spcAft>
                <a:spcPts val="0"/>
              </a:spcAft>
              <a:buSzPts val="3000"/>
              <a:buChar char="●"/>
            </a:pPr>
            <a:r>
              <a:rPr lang="en-US" sz="2200">
                <a:latin typeface="Times New Roman"/>
                <a:ea typeface="Times New Roman"/>
                <a:cs typeface="Times New Roman"/>
                <a:sym typeface="Times New Roman"/>
              </a:rPr>
              <a:t>These breach emails contain detailed information about the nature of the breach, its severity, and any necessary actions that need to be taken to resolve the issue. </a:t>
            </a:r>
            <a:endParaRPr sz="2200">
              <a:latin typeface="Times New Roman"/>
              <a:ea typeface="Times New Roman"/>
              <a:cs typeface="Times New Roman"/>
              <a:sym typeface="Times New Roman"/>
            </a:endParaRPr>
          </a:p>
          <a:p>
            <a:pPr indent="0" lvl="0" marL="0" rtl="0" algn="just">
              <a:spcBef>
                <a:spcPts val="1000"/>
              </a:spcBef>
              <a:spcAft>
                <a:spcPts val="10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ph idx="1" type="body"/>
          </p:nvPr>
        </p:nvSpPr>
        <p:spPr>
          <a:xfrm>
            <a:off x="457200" y="180550"/>
            <a:ext cx="8229600" cy="5945700"/>
          </a:xfrm>
          <a:prstGeom prst="rect">
            <a:avLst/>
          </a:prstGeom>
        </p:spPr>
        <p:txBody>
          <a:bodyPr anchorCtr="0" anchor="t" bIns="45700" lIns="91425" spcFirstLastPara="1" rIns="91425" wrap="square" tIns="45700">
            <a:normAutofit/>
          </a:bodyPr>
          <a:lstStyle/>
          <a:p>
            <a:pPr indent="-349250" lvl="0" marL="457200" marR="207525" rtl="0" algn="just">
              <a:lnSpc>
                <a:spcPct val="150000"/>
              </a:lnSpc>
              <a:spcBef>
                <a:spcPts val="0"/>
              </a:spcBef>
              <a:spcAft>
                <a:spcPts val="0"/>
              </a:spcAft>
              <a:buClr>
                <a:srgbClr val="000000"/>
              </a:buClr>
              <a:buSzPts val="1900"/>
              <a:buFont typeface="Times New Roman"/>
              <a:buChar char="●"/>
            </a:pPr>
            <a:r>
              <a:rPr lang="en-US" sz="1900">
                <a:solidFill>
                  <a:srgbClr val="000000"/>
                </a:solidFill>
                <a:latin typeface="Times New Roman"/>
                <a:ea typeface="Times New Roman"/>
                <a:cs typeface="Times New Roman"/>
                <a:sym typeface="Times New Roman"/>
              </a:rPr>
              <a:t>Mundial, Imran Qayyum, et al. ”Towards facial recognition problem in COVID-19 pandemic.” 2020 4th International Conference on Electrical, Telecommunication and Computer Engineering (ELTICOM). IEEE, 2020. </a:t>
            </a:r>
            <a:endParaRPr sz="1900">
              <a:solidFill>
                <a:srgbClr val="000000"/>
              </a:solidFill>
              <a:latin typeface="Times New Roman"/>
              <a:ea typeface="Times New Roman"/>
              <a:cs typeface="Times New Roman"/>
              <a:sym typeface="Times New Roman"/>
            </a:endParaRPr>
          </a:p>
          <a:p>
            <a:pPr indent="-349250" lvl="0" marL="457200" marR="207525" rtl="0" algn="just">
              <a:lnSpc>
                <a:spcPct val="150000"/>
              </a:lnSpc>
              <a:spcBef>
                <a:spcPts val="0"/>
              </a:spcBef>
              <a:spcAft>
                <a:spcPts val="0"/>
              </a:spcAft>
              <a:buClr>
                <a:srgbClr val="000000"/>
              </a:buClr>
              <a:buSzPts val="1900"/>
              <a:buFont typeface="Times New Roman"/>
              <a:buChar char="●"/>
            </a:pPr>
            <a:r>
              <a:rPr lang="en-US" sz="1900">
                <a:solidFill>
                  <a:srgbClr val="000000"/>
                </a:solidFill>
                <a:latin typeface="Times New Roman"/>
                <a:ea typeface="Times New Roman"/>
                <a:cs typeface="Times New Roman"/>
                <a:sym typeface="Times New Roman"/>
              </a:rPr>
              <a:t>Golwalkar, Rucha, and Ninad Mehendale.      ”Masked-face recognition using deep metric learning and FaceMaskNet-21.” Applied Intelligence (2022): 1-12. </a:t>
            </a:r>
            <a:endParaRPr sz="1900">
              <a:solidFill>
                <a:srgbClr val="000000"/>
              </a:solidFill>
              <a:latin typeface="Times New Roman"/>
              <a:ea typeface="Times New Roman"/>
              <a:cs typeface="Times New Roman"/>
              <a:sym typeface="Times New Roman"/>
            </a:endParaRPr>
          </a:p>
          <a:p>
            <a:pPr indent="-349250" lvl="1" marL="914400" marR="207525" rtl="0" algn="just">
              <a:lnSpc>
                <a:spcPct val="150000"/>
              </a:lnSpc>
              <a:spcBef>
                <a:spcPts val="0"/>
              </a:spcBef>
              <a:spcAft>
                <a:spcPts val="0"/>
              </a:spcAft>
              <a:buClr>
                <a:srgbClr val="000000"/>
              </a:buClr>
              <a:buSzPts val="1900"/>
              <a:buFont typeface="Times New Roman"/>
              <a:buChar char="○"/>
            </a:pPr>
            <a:r>
              <a:rPr lang="en-US" sz="1900">
                <a:solidFill>
                  <a:srgbClr val="000000"/>
                </a:solidFill>
                <a:latin typeface="Times New Roman"/>
                <a:ea typeface="Times New Roman"/>
                <a:cs typeface="Times New Roman"/>
                <a:sym typeface="Times New Roman"/>
              </a:rPr>
              <a:t>Wang, Zhongyuan, et al. ”Masked face recognition dataset and application.” arXiv preprint arXiv:2003.09093 (2020). </a:t>
            </a:r>
            <a:endParaRPr sz="1900">
              <a:solidFill>
                <a:srgbClr val="000000"/>
              </a:solidFill>
              <a:latin typeface="Times New Roman"/>
              <a:ea typeface="Times New Roman"/>
              <a:cs typeface="Times New Roman"/>
              <a:sym typeface="Times New Roman"/>
            </a:endParaRPr>
          </a:p>
          <a:p>
            <a:pPr indent="-349250" lvl="0" marL="457200" marR="207525" rtl="0" algn="just">
              <a:lnSpc>
                <a:spcPct val="150000"/>
              </a:lnSpc>
              <a:spcBef>
                <a:spcPts val="0"/>
              </a:spcBef>
              <a:spcAft>
                <a:spcPts val="0"/>
              </a:spcAft>
              <a:buClr>
                <a:srgbClr val="000000"/>
              </a:buClr>
              <a:buSzPts val="1900"/>
              <a:buFont typeface="Times New Roman"/>
              <a:buChar char="●"/>
            </a:pPr>
            <a:r>
              <a:rPr lang="en-US" sz="1900">
                <a:solidFill>
                  <a:srgbClr val="000000"/>
                </a:solidFill>
                <a:latin typeface="Times New Roman"/>
                <a:ea typeface="Times New Roman"/>
                <a:cs typeface="Times New Roman"/>
                <a:sym typeface="Times New Roman"/>
              </a:rPr>
              <a:t>Dlib, https://github.com/davisking/dlib.</a:t>
            </a:r>
            <a:endParaRPr sz="1900">
              <a:solidFill>
                <a:srgbClr val="000000"/>
              </a:solidFill>
              <a:latin typeface="Times New Roman"/>
              <a:ea typeface="Times New Roman"/>
              <a:cs typeface="Times New Roman"/>
              <a:sym typeface="Times New Roman"/>
            </a:endParaRPr>
          </a:p>
          <a:p>
            <a:pPr indent="-349250" lvl="0" marL="457200" marR="207525" rtl="0" algn="just">
              <a:lnSpc>
                <a:spcPct val="150000"/>
              </a:lnSpc>
              <a:spcBef>
                <a:spcPts val="0"/>
              </a:spcBef>
              <a:spcAft>
                <a:spcPts val="0"/>
              </a:spcAft>
              <a:buClr>
                <a:srgbClr val="000000"/>
              </a:buClr>
              <a:buSzPts val="1900"/>
              <a:buFont typeface="Times New Roman"/>
              <a:buChar char="●"/>
            </a:pPr>
            <a:r>
              <a:rPr lang="en-US" sz="1900">
                <a:solidFill>
                  <a:srgbClr val="000000"/>
                </a:solidFill>
                <a:latin typeface="Times New Roman"/>
                <a:ea typeface="Times New Roman"/>
                <a:cs typeface="Times New Roman"/>
                <a:sym typeface="Times New Roman"/>
              </a:rPr>
              <a:t> OpenCV, https://github.com/opencv/opencv .</a:t>
            </a:r>
            <a:endParaRPr sz="1900">
              <a:solidFill>
                <a:srgbClr val="000000"/>
              </a:solidFill>
              <a:latin typeface="Times New Roman"/>
              <a:ea typeface="Times New Roman"/>
              <a:cs typeface="Times New Roman"/>
              <a:sym typeface="Times New Roman"/>
            </a:endParaRPr>
          </a:p>
          <a:p>
            <a:pPr indent="-349250" lvl="0" marL="457200" marR="207525" rtl="0" algn="just">
              <a:lnSpc>
                <a:spcPct val="150000"/>
              </a:lnSpc>
              <a:spcBef>
                <a:spcPts val="0"/>
              </a:spcBef>
              <a:spcAft>
                <a:spcPts val="0"/>
              </a:spcAft>
              <a:buClr>
                <a:srgbClr val="000000"/>
              </a:buClr>
              <a:buSzPts val="1900"/>
              <a:buFont typeface="Times New Roman"/>
              <a:buChar char="●"/>
            </a:pPr>
            <a:r>
              <a:rPr lang="en-US" sz="1900">
                <a:solidFill>
                  <a:srgbClr val="000000"/>
                </a:solidFill>
                <a:latin typeface="Times New Roman"/>
                <a:ea typeface="Times New Roman"/>
                <a:cs typeface="Times New Roman"/>
                <a:sym typeface="Times New Roman"/>
              </a:rPr>
              <a:t>C Qinghua. Analysis of face recognition technology based on deep learning [J]. Computer products and circulation, 2020(05): 136.</a:t>
            </a:r>
            <a:endParaRPr sz="1900">
              <a:solidFill>
                <a:srgbClr val="000000"/>
              </a:solidFill>
              <a:latin typeface="Times New Roman"/>
              <a:ea typeface="Times New Roman"/>
              <a:cs typeface="Times New Roman"/>
              <a:sym typeface="Times New Roman"/>
            </a:endParaRPr>
          </a:p>
          <a:p>
            <a:pPr indent="0" lvl="0" marL="0" rtl="0" algn="l">
              <a:spcBef>
                <a:spcPts val="1000"/>
              </a:spcBef>
              <a:spcAft>
                <a:spcPts val="120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457200" y="276375"/>
            <a:ext cx="8229600" cy="5836200"/>
          </a:xfrm>
          <a:prstGeom prst="rect">
            <a:avLst/>
          </a:prstGeom>
        </p:spPr>
        <p:txBody>
          <a:bodyPr anchorCtr="0" anchor="t" bIns="45700" lIns="91425" spcFirstLastPara="1" rIns="91425" wrap="square" tIns="45700">
            <a:normAutofit fontScale="85000" lnSpcReduction="20000"/>
          </a:bodyPr>
          <a:lstStyle/>
          <a:p>
            <a:pPr indent="-366236" lvl="0" marL="342900" rtl="0" algn="just">
              <a:spcBef>
                <a:spcPts val="0"/>
              </a:spcBef>
              <a:spcAft>
                <a:spcPts val="0"/>
              </a:spcAft>
              <a:buSzPct val="100000"/>
              <a:buChar char="●"/>
            </a:pPr>
            <a:r>
              <a:rPr lang="en-US" sz="2550">
                <a:latin typeface="Times New Roman"/>
                <a:ea typeface="Times New Roman"/>
                <a:cs typeface="Times New Roman"/>
                <a:sym typeface="Times New Roman"/>
              </a:rPr>
              <a:t>This system provides a proactive and effective solution to the problem of AI privacy breaches and will be valuable to organizations that rely on AI systems to manage sensitive information.</a:t>
            </a:r>
            <a:endParaRPr sz="2550">
              <a:latin typeface="Times New Roman"/>
              <a:ea typeface="Times New Roman"/>
              <a:cs typeface="Times New Roman"/>
              <a:sym typeface="Times New Roman"/>
            </a:endParaRPr>
          </a:p>
          <a:p>
            <a:pPr indent="-366236" lvl="0" marL="457200" rtl="0" algn="just">
              <a:spcBef>
                <a:spcPts val="1000"/>
              </a:spcBef>
              <a:spcAft>
                <a:spcPts val="0"/>
              </a:spcAft>
              <a:buSzPct val="100000"/>
              <a:buFont typeface="Times New Roman"/>
              <a:buChar char="●"/>
            </a:pPr>
            <a:r>
              <a:rPr lang="en-US" sz="2550">
                <a:latin typeface="Times New Roman"/>
                <a:ea typeface="Times New Roman"/>
                <a:cs typeface="Times New Roman"/>
                <a:sym typeface="Times New Roman"/>
              </a:rPr>
              <a:t>Here the Authorized Facial features of the existing members have been captured and trained using OpenCV, and the generated model dataset will be deployed to detect the unauthorized trespasser which in turn triggers a breach mail if the detected facial features are not found in the generated/trained dataset model.</a:t>
            </a:r>
            <a:endParaRPr sz="2550">
              <a:latin typeface="Times New Roman"/>
              <a:ea typeface="Times New Roman"/>
              <a:cs typeface="Times New Roman"/>
              <a:sym typeface="Times New Roman"/>
            </a:endParaRPr>
          </a:p>
          <a:p>
            <a:pPr indent="0" lvl="0" marL="457200" rtl="0" algn="just">
              <a:spcBef>
                <a:spcPts val="1000"/>
              </a:spcBef>
              <a:spcAft>
                <a:spcPts val="0"/>
              </a:spcAft>
              <a:buNone/>
            </a:pPr>
            <a:r>
              <a:t/>
            </a:r>
            <a:endParaRPr sz="2550">
              <a:latin typeface="Times New Roman"/>
              <a:ea typeface="Times New Roman"/>
              <a:cs typeface="Times New Roman"/>
              <a:sym typeface="Times New Roman"/>
            </a:endParaRPr>
          </a:p>
          <a:p>
            <a:pPr indent="-366236" lvl="0" marL="457200" rtl="0" algn="just">
              <a:spcBef>
                <a:spcPts val="1000"/>
              </a:spcBef>
              <a:spcAft>
                <a:spcPts val="0"/>
              </a:spcAft>
              <a:buSzPct val="100000"/>
              <a:buFont typeface="Times New Roman"/>
              <a:buChar char="●"/>
            </a:pPr>
            <a:r>
              <a:rPr lang="en-US" sz="2550">
                <a:latin typeface="Times New Roman"/>
                <a:ea typeface="Times New Roman"/>
                <a:cs typeface="Times New Roman"/>
                <a:sym typeface="Times New Roman"/>
              </a:rPr>
              <a:t>This system is formulated to prevent from unauthorised invasion</a:t>
            </a:r>
            <a:endParaRPr sz="2550">
              <a:latin typeface="Times New Roman"/>
              <a:ea typeface="Times New Roman"/>
              <a:cs typeface="Times New Roman"/>
              <a:sym typeface="Times New Roman"/>
            </a:endParaRPr>
          </a:p>
          <a:p>
            <a:pPr indent="0" lvl="0" marL="457200" rtl="0" algn="just">
              <a:spcBef>
                <a:spcPts val="1000"/>
              </a:spcBef>
              <a:spcAft>
                <a:spcPts val="0"/>
              </a:spcAft>
              <a:buNone/>
            </a:pPr>
            <a:r>
              <a:rPr lang="en-US" sz="2550">
                <a:latin typeface="Times New Roman"/>
                <a:ea typeface="Times New Roman"/>
                <a:cs typeface="Times New Roman"/>
                <a:sym typeface="Times New Roman"/>
              </a:rPr>
              <a:t>in restricted areas.</a:t>
            </a:r>
            <a:endParaRPr sz="2550">
              <a:latin typeface="Times New Roman"/>
              <a:ea typeface="Times New Roman"/>
              <a:cs typeface="Times New Roman"/>
              <a:sym typeface="Times New Roman"/>
            </a:endParaRPr>
          </a:p>
          <a:p>
            <a:pPr indent="0" lvl="0" marL="0" rtl="0" algn="just">
              <a:spcBef>
                <a:spcPts val="1000"/>
              </a:spcBef>
              <a:spcAft>
                <a:spcPts val="0"/>
              </a:spcAft>
              <a:buNone/>
            </a:pPr>
            <a:r>
              <a:t/>
            </a:r>
            <a:endParaRPr sz="2200">
              <a:latin typeface="Times New Roman"/>
              <a:ea typeface="Times New Roman"/>
              <a:cs typeface="Times New Roman"/>
              <a:sym typeface="Times New Roman"/>
            </a:endParaRPr>
          </a:p>
          <a:p>
            <a:pPr indent="0" lvl="0" marL="0" rtl="0" algn="just">
              <a:spcBef>
                <a:spcPts val="1000"/>
              </a:spcBef>
              <a:spcAft>
                <a:spcPts val="0"/>
              </a:spcAft>
              <a:buNone/>
            </a:pPr>
            <a:r>
              <a:t/>
            </a:r>
            <a:endParaRPr sz="2200">
              <a:latin typeface="Times New Roman"/>
              <a:ea typeface="Times New Roman"/>
              <a:cs typeface="Times New Roman"/>
              <a:sym typeface="Times New Roman"/>
            </a:endParaRPr>
          </a:p>
          <a:p>
            <a:pPr indent="0" lvl="0" marL="0" rtl="0" algn="just">
              <a:spcBef>
                <a:spcPts val="1000"/>
              </a:spcBef>
              <a:spcAft>
                <a:spcPts val="0"/>
              </a:spcAft>
              <a:buNone/>
            </a:pPr>
            <a:r>
              <a:t/>
            </a:r>
            <a:endParaRPr sz="1900">
              <a:latin typeface="Times New Roman"/>
              <a:ea typeface="Times New Roman"/>
              <a:cs typeface="Times New Roman"/>
              <a:sym typeface="Times New Roman"/>
            </a:endParaRPr>
          </a:p>
          <a:p>
            <a:pPr indent="0" lvl="0" marL="0" rtl="0" algn="l">
              <a:spcBef>
                <a:spcPts val="10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Literature Survey</a:t>
            </a:r>
            <a:endParaRPr/>
          </a:p>
        </p:txBody>
      </p:sp>
      <p:sp>
        <p:nvSpPr>
          <p:cNvPr id="81" name="Google Shape;81;p17"/>
          <p:cNvSpPr txBox="1"/>
          <p:nvPr/>
        </p:nvSpPr>
        <p:spPr>
          <a:xfrm>
            <a:off x="40350" y="1341500"/>
            <a:ext cx="9063300" cy="5538000"/>
          </a:xfrm>
          <a:prstGeom prst="rect">
            <a:avLst/>
          </a:prstGeom>
          <a:noFill/>
          <a:ln>
            <a:noFill/>
          </a:ln>
        </p:spPr>
        <p:txBody>
          <a:bodyPr anchorCtr="0" anchor="t" bIns="91425" lIns="91425" spcFirstLastPara="1" rIns="91425" wrap="square" tIns="91425">
            <a:spAutoFit/>
          </a:bodyPr>
          <a:lstStyle/>
          <a:p>
            <a:pPr indent="0" lvl="0" marL="457200" marR="207525" rtl="0" algn="just">
              <a:lnSpc>
                <a:spcPct val="100000"/>
              </a:lnSpc>
              <a:spcBef>
                <a:spcPts val="0"/>
              </a:spcBef>
              <a:spcAft>
                <a:spcPts val="0"/>
              </a:spcAft>
              <a:buNone/>
            </a:pPr>
            <a:r>
              <a:rPr b="1" lang="en-US" sz="1800">
                <a:solidFill>
                  <a:srgbClr val="333333"/>
                </a:solidFill>
                <a:latin typeface="Times New Roman"/>
                <a:ea typeface="Times New Roman"/>
                <a:cs typeface="Times New Roman"/>
                <a:sym typeface="Times New Roman"/>
              </a:rPr>
              <a:t>P</a:t>
            </a:r>
            <a:r>
              <a:rPr b="1" lang="en-US" sz="1800">
                <a:solidFill>
                  <a:srgbClr val="2E2E2E"/>
                </a:solidFill>
                <a:latin typeface="Times New Roman"/>
                <a:ea typeface="Times New Roman"/>
                <a:cs typeface="Times New Roman"/>
                <a:sym typeface="Times New Roman"/>
              </a:rPr>
              <a:t>APER I TITLE:</a:t>
            </a:r>
            <a:r>
              <a:rPr lang="en-US" sz="1800">
                <a:solidFill>
                  <a:srgbClr val="2E2E2E"/>
                </a:solidFill>
                <a:latin typeface="Times New Roman"/>
                <a:ea typeface="Times New Roman"/>
                <a:cs typeface="Times New Roman"/>
                <a:sym typeface="Times New Roman"/>
              </a:rPr>
              <a:t> </a:t>
            </a:r>
            <a:r>
              <a:rPr lang="en-US" sz="1800">
                <a:solidFill>
                  <a:srgbClr val="2E2E2E"/>
                </a:solidFill>
                <a:latin typeface="Georgia"/>
                <a:ea typeface="Georgia"/>
                <a:cs typeface="Georgia"/>
                <a:sym typeface="Georgia"/>
              </a:rPr>
              <a:t>A novel DeepMaskNet model for face mask detection and masked facial</a:t>
            </a:r>
            <a:r>
              <a:rPr lang="en-US" sz="1800">
                <a:solidFill>
                  <a:srgbClr val="2E2E2E"/>
                </a:solidFill>
                <a:latin typeface="Georgia"/>
                <a:ea typeface="Georgia"/>
                <a:cs typeface="Georgia"/>
                <a:sym typeface="Georgia"/>
              </a:rPr>
              <a:t> </a:t>
            </a:r>
            <a:r>
              <a:rPr lang="en-US" sz="1800">
                <a:solidFill>
                  <a:srgbClr val="2E2E2E"/>
                </a:solidFill>
                <a:latin typeface="Georgia"/>
                <a:ea typeface="Georgia"/>
                <a:cs typeface="Georgia"/>
                <a:sym typeface="Georgia"/>
              </a:rPr>
              <a:t>recognition.</a:t>
            </a:r>
            <a:endParaRPr sz="1800">
              <a:solidFill>
                <a:srgbClr val="2E2E2E"/>
              </a:solidFill>
              <a:latin typeface="Georgia"/>
              <a:ea typeface="Georgia"/>
              <a:cs typeface="Georgia"/>
              <a:sym typeface="Georgia"/>
            </a:endParaRPr>
          </a:p>
          <a:p>
            <a:pPr indent="0" lvl="0" marL="457200" marR="207525" rtl="0" algn="just">
              <a:lnSpc>
                <a:spcPct val="100000"/>
              </a:lnSpc>
              <a:spcBef>
                <a:spcPts val="0"/>
              </a:spcBef>
              <a:spcAft>
                <a:spcPts val="0"/>
              </a:spcAft>
              <a:buNone/>
            </a:pPr>
            <a:r>
              <a:rPr b="1" lang="en-US" sz="1800">
                <a:solidFill>
                  <a:srgbClr val="2E2E2E"/>
                </a:solidFill>
                <a:latin typeface="Times New Roman"/>
                <a:ea typeface="Times New Roman"/>
                <a:cs typeface="Times New Roman"/>
                <a:sym typeface="Times New Roman"/>
              </a:rPr>
              <a:t>AUTHOR:</a:t>
            </a:r>
            <a:r>
              <a:rPr lang="en-US" sz="1800">
                <a:solidFill>
                  <a:srgbClr val="2E2E2E"/>
                </a:solidFill>
                <a:latin typeface="Times New Roman"/>
                <a:ea typeface="Times New Roman"/>
                <a:cs typeface="Times New Roman"/>
                <a:sym typeface="Times New Roman"/>
              </a:rPr>
              <a:t> </a:t>
            </a:r>
            <a:r>
              <a:rPr lang="en-US" sz="1800">
                <a:solidFill>
                  <a:srgbClr val="2E2E2E"/>
                </a:solidFill>
                <a:highlight>
                  <a:srgbClr val="FFFFFF"/>
                </a:highlight>
                <a:latin typeface="Times New Roman"/>
                <a:ea typeface="Times New Roman"/>
                <a:cs typeface="Times New Roman"/>
                <a:sym typeface="Times New Roman"/>
              </a:rPr>
              <a:t>Naeem Ullah </a:t>
            </a:r>
            <a:r>
              <a:rPr lang="en-US" sz="1800">
                <a:solidFill>
                  <a:srgbClr val="2E2E2E"/>
                </a:solidFill>
                <a:highlight>
                  <a:srgbClr val="FFFFFF"/>
                </a:highlight>
              </a:rPr>
              <a:t>, </a:t>
            </a:r>
            <a:r>
              <a:rPr lang="en-US" sz="1800">
                <a:solidFill>
                  <a:srgbClr val="2E2E2E"/>
                </a:solidFill>
                <a:highlight>
                  <a:srgbClr val="FFFFFF"/>
                </a:highlight>
                <a:latin typeface="Times New Roman"/>
                <a:ea typeface="Times New Roman"/>
                <a:cs typeface="Times New Roman"/>
                <a:sym typeface="Times New Roman"/>
              </a:rPr>
              <a:t>Ali Javed </a:t>
            </a:r>
            <a:r>
              <a:rPr lang="en-US" sz="1800">
                <a:solidFill>
                  <a:srgbClr val="2E2E2E"/>
                </a:solidFill>
                <a:highlight>
                  <a:srgbClr val="FFFFFF"/>
                </a:highlight>
              </a:rPr>
              <a:t>, </a:t>
            </a:r>
            <a:r>
              <a:rPr lang="en-US" sz="1800">
                <a:solidFill>
                  <a:srgbClr val="2E2E2E"/>
                </a:solidFill>
                <a:highlight>
                  <a:srgbClr val="FFFFFF"/>
                </a:highlight>
                <a:latin typeface="Times New Roman"/>
                <a:ea typeface="Times New Roman"/>
                <a:cs typeface="Times New Roman"/>
                <a:sym typeface="Times New Roman"/>
              </a:rPr>
              <a:t>Mustansar Ali Ghazanfar </a:t>
            </a:r>
            <a:r>
              <a:rPr lang="en-US" sz="1800">
                <a:solidFill>
                  <a:srgbClr val="2E2E2E"/>
                </a:solidFill>
                <a:highlight>
                  <a:srgbClr val="FFFFFF"/>
                </a:highlight>
              </a:rPr>
              <a:t>, </a:t>
            </a:r>
            <a:r>
              <a:rPr lang="en-US" sz="1800">
                <a:solidFill>
                  <a:srgbClr val="2E2E2E"/>
                </a:solidFill>
                <a:highlight>
                  <a:srgbClr val="FFFFFF"/>
                </a:highlight>
                <a:latin typeface="Times New Roman"/>
                <a:ea typeface="Times New Roman"/>
                <a:cs typeface="Times New Roman"/>
                <a:sym typeface="Times New Roman"/>
              </a:rPr>
              <a:t>Abdulmajeed Alsufyani </a:t>
            </a:r>
            <a:r>
              <a:rPr lang="en-US" sz="1800">
                <a:solidFill>
                  <a:srgbClr val="2E2E2E"/>
                </a:solidFill>
                <a:highlight>
                  <a:srgbClr val="FFFFFF"/>
                </a:highlight>
              </a:rPr>
              <a:t>, </a:t>
            </a:r>
            <a:r>
              <a:rPr lang="en-US" sz="1800">
                <a:solidFill>
                  <a:srgbClr val="2E2E2E"/>
                </a:solidFill>
                <a:highlight>
                  <a:srgbClr val="FFFFFF"/>
                </a:highlight>
                <a:latin typeface="Times New Roman"/>
                <a:ea typeface="Times New Roman"/>
                <a:cs typeface="Times New Roman"/>
                <a:sym typeface="Times New Roman"/>
              </a:rPr>
              <a:t>Sami Bourouis .</a:t>
            </a:r>
            <a:endParaRPr sz="1800">
              <a:solidFill>
                <a:srgbClr val="2E2E2E"/>
              </a:solidFill>
              <a:highlight>
                <a:srgbClr val="FFFFFF"/>
              </a:highlight>
              <a:latin typeface="Times New Roman"/>
              <a:ea typeface="Times New Roman"/>
              <a:cs typeface="Times New Roman"/>
              <a:sym typeface="Times New Roman"/>
            </a:endParaRPr>
          </a:p>
          <a:p>
            <a:pPr indent="0" lvl="0" marL="457200" marR="207525" rtl="0" algn="just">
              <a:lnSpc>
                <a:spcPct val="100000"/>
              </a:lnSpc>
              <a:spcBef>
                <a:spcPts val="0"/>
              </a:spcBef>
              <a:spcAft>
                <a:spcPts val="0"/>
              </a:spcAft>
              <a:buNone/>
            </a:pPr>
            <a:r>
              <a:rPr b="1" lang="en-US" sz="1800">
                <a:solidFill>
                  <a:srgbClr val="2E2E2E"/>
                </a:solidFill>
                <a:highlight>
                  <a:srgbClr val="FFFFFF"/>
                </a:highlight>
                <a:latin typeface="Times New Roman"/>
                <a:ea typeface="Times New Roman"/>
                <a:cs typeface="Times New Roman"/>
                <a:sym typeface="Times New Roman"/>
              </a:rPr>
              <a:t>Method: </a:t>
            </a:r>
            <a:r>
              <a:rPr lang="en-US" sz="1600">
                <a:solidFill>
                  <a:srgbClr val="2E2E2E"/>
                </a:solidFill>
                <a:latin typeface="Georgia"/>
                <a:ea typeface="Georgia"/>
                <a:cs typeface="Georgia"/>
                <a:sym typeface="Georgia"/>
              </a:rPr>
              <a:t>Developed a largescale and diverse unified mask detection and masked facial recognition (MDMFR) dataset to measure the performance of both the face mask detection and masked facial recognition methods. Experimental results on multiple datasets including the cross-dataset setting show the superiority of our DeepMaskne framework over the contemporary models.</a:t>
            </a:r>
            <a:endParaRPr sz="1600">
              <a:solidFill>
                <a:srgbClr val="2E2E2E"/>
              </a:solidFill>
              <a:latin typeface="Georgia"/>
              <a:ea typeface="Georgia"/>
              <a:cs typeface="Georgia"/>
              <a:sym typeface="Georgia"/>
            </a:endParaRPr>
          </a:p>
          <a:p>
            <a:pPr indent="0" lvl="0" marL="457200" marR="207525" rtl="0" algn="just">
              <a:lnSpc>
                <a:spcPct val="100000"/>
              </a:lnSpc>
              <a:spcBef>
                <a:spcPts val="0"/>
              </a:spcBef>
              <a:spcAft>
                <a:spcPts val="0"/>
              </a:spcAft>
              <a:buNone/>
            </a:pPr>
            <a:r>
              <a:t/>
            </a:r>
            <a:endParaRPr sz="1600">
              <a:solidFill>
                <a:srgbClr val="2E2E2E"/>
              </a:solidFill>
              <a:latin typeface="Georgia"/>
              <a:ea typeface="Georgia"/>
              <a:cs typeface="Georgia"/>
              <a:sym typeface="Georgia"/>
            </a:endParaRPr>
          </a:p>
          <a:p>
            <a:pPr indent="0" lvl="0" marL="457200" marR="207525" rtl="0" algn="l">
              <a:lnSpc>
                <a:spcPct val="100000"/>
              </a:lnSpc>
              <a:spcBef>
                <a:spcPts val="295"/>
              </a:spcBef>
              <a:spcAft>
                <a:spcPts val="0"/>
              </a:spcAft>
              <a:buNone/>
            </a:pPr>
            <a:r>
              <a:rPr b="1" lang="en-US">
                <a:solidFill>
                  <a:srgbClr val="2E2E2E"/>
                </a:solidFill>
                <a:latin typeface="Times New Roman"/>
                <a:ea typeface="Times New Roman"/>
                <a:cs typeface="Times New Roman"/>
                <a:sym typeface="Times New Roman"/>
              </a:rPr>
              <a:t> </a:t>
            </a:r>
            <a:r>
              <a:rPr b="1" lang="en-US" sz="1600">
                <a:solidFill>
                  <a:srgbClr val="2E2E2E"/>
                </a:solidFill>
                <a:latin typeface="Times New Roman"/>
                <a:ea typeface="Times New Roman"/>
                <a:cs typeface="Times New Roman"/>
                <a:sym typeface="Times New Roman"/>
              </a:rPr>
              <a:t>PAPER II TITLE: </a:t>
            </a:r>
            <a:r>
              <a:rPr lang="en-US" sz="1600">
                <a:solidFill>
                  <a:srgbClr val="2E2E2E"/>
                </a:solidFill>
              </a:rPr>
              <a:t>Masked Face Recognition for Secure Authentication</a:t>
            </a:r>
            <a:endParaRPr sz="1600">
              <a:solidFill>
                <a:srgbClr val="2E2E2E"/>
              </a:solidFill>
              <a:highlight>
                <a:srgbClr val="FFFFFF"/>
              </a:highlight>
              <a:latin typeface="Times New Roman"/>
              <a:ea typeface="Times New Roman"/>
              <a:cs typeface="Times New Roman"/>
              <a:sym typeface="Times New Roman"/>
            </a:endParaRPr>
          </a:p>
          <a:p>
            <a:pPr indent="0" lvl="0" marL="457200" marR="207525" rtl="0" algn="just">
              <a:lnSpc>
                <a:spcPct val="100000"/>
              </a:lnSpc>
              <a:spcBef>
                <a:spcPts val="1120"/>
              </a:spcBef>
              <a:spcAft>
                <a:spcPts val="0"/>
              </a:spcAft>
              <a:buNone/>
            </a:pPr>
            <a:r>
              <a:rPr b="1" lang="en-US" sz="1600">
                <a:solidFill>
                  <a:srgbClr val="2E2E2E"/>
                </a:solidFill>
                <a:latin typeface="Times New Roman"/>
                <a:ea typeface="Times New Roman"/>
                <a:cs typeface="Times New Roman"/>
                <a:sym typeface="Times New Roman"/>
              </a:rPr>
              <a:t>AUTHORS:</a:t>
            </a:r>
            <a:r>
              <a:rPr lang="en-US" sz="1600">
                <a:solidFill>
                  <a:srgbClr val="2E2E2E"/>
                </a:solidFill>
                <a:highlight>
                  <a:srgbClr val="FFFFFF"/>
                </a:highlight>
                <a:latin typeface="Times New Roman"/>
                <a:ea typeface="Times New Roman"/>
                <a:cs typeface="Times New Roman"/>
                <a:sym typeface="Times New Roman"/>
              </a:rPr>
              <a:t> </a:t>
            </a:r>
            <a:r>
              <a:rPr lang="en-US" sz="1600">
                <a:solidFill>
                  <a:srgbClr val="2E2E2E"/>
                </a:solidFill>
                <a:highlight>
                  <a:srgbClr val="FFFFFF"/>
                </a:highlight>
                <a:uFill>
                  <a:noFill/>
                </a:uFill>
                <a:hlinkClick r:id="rId3">
                  <a:extLst>
                    <a:ext uri="{A12FA001-AC4F-418D-AE19-62706E023703}">
                      <ahyp:hlinkClr val="tx"/>
                    </a:ext>
                  </a:extLst>
                </a:hlinkClick>
              </a:rPr>
              <a:t>Aqeel Anwar</a:t>
            </a:r>
            <a:r>
              <a:rPr lang="en-US" sz="1350">
                <a:solidFill>
                  <a:srgbClr val="2E2E2E"/>
                </a:solidFill>
                <a:highlight>
                  <a:srgbClr val="FFFFFF"/>
                </a:highlight>
              </a:rPr>
              <a:t>, </a:t>
            </a:r>
            <a:r>
              <a:rPr lang="en-US" sz="1600">
                <a:solidFill>
                  <a:srgbClr val="2E2E2E"/>
                </a:solidFill>
                <a:highlight>
                  <a:srgbClr val="FFFFFF"/>
                </a:highlight>
                <a:uFill>
                  <a:noFill/>
                </a:uFill>
                <a:hlinkClick r:id="rId4">
                  <a:extLst>
                    <a:ext uri="{A12FA001-AC4F-418D-AE19-62706E023703}">
                      <ahyp:hlinkClr val="tx"/>
                    </a:ext>
                  </a:extLst>
                </a:hlinkClick>
              </a:rPr>
              <a:t>Arijit Raychowdhury</a:t>
            </a:r>
            <a:endParaRPr sz="1600">
              <a:solidFill>
                <a:srgbClr val="2E2E2E"/>
              </a:solidFill>
              <a:latin typeface="Times New Roman"/>
              <a:ea typeface="Times New Roman"/>
              <a:cs typeface="Times New Roman"/>
              <a:sym typeface="Times New Roman"/>
            </a:endParaRPr>
          </a:p>
          <a:p>
            <a:pPr indent="0" lvl="0" marL="457200" marR="207525" rtl="0" algn="just">
              <a:lnSpc>
                <a:spcPct val="100000"/>
              </a:lnSpc>
              <a:spcBef>
                <a:spcPts val="0"/>
              </a:spcBef>
              <a:spcAft>
                <a:spcPts val="0"/>
              </a:spcAft>
              <a:buNone/>
            </a:pPr>
            <a:r>
              <a:rPr b="1" lang="en-US" sz="1800">
                <a:solidFill>
                  <a:srgbClr val="2E2E2E"/>
                </a:solidFill>
                <a:latin typeface="Georgia"/>
                <a:ea typeface="Georgia"/>
                <a:cs typeface="Georgia"/>
                <a:sym typeface="Georgia"/>
              </a:rPr>
              <a:t>Mehtod: </a:t>
            </a:r>
            <a:r>
              <a:rPr lang="en-US" sz="1600">
                <a:solidFill>
                  <a:srgbClr val="2E2E2E"/>
                </a:solidFill>
                <a:highlight>
                  <a:srgbClr val="FFFFFF"/>
                </a:highlight>
              </a:rPr>
              <a:t> We present an open-source tool, MaskTheFace to mask faces effectively creating a large dataset of masked faces. The dataset generated with this tool is then used towards training an effective facial recognition system with target accuracy for masked faces. We report an increase of 38% in the true positive rate for the Facenet system. We also test the accuracy of re-trained system on a custom real-world dataset MFR2 and report similar accuracy.</a:t>
            </a:r>
            <a:endParaRPr>
              <a:solidFill>
                <a:srgbClr val="2E2E2E"/>
              </a:solidFill>
              <a:highlight>
                <a:srgbClr val="D9D9D9"/>
              </a:highlight>
              <a:latin typeface="Times New Roman"/>
              <a:ea typeface="Times New Roman"/>
              <a:cs typeface="Times New Roman"/>
              <a:sym typeface="Times New Roman"/>
            </a:endParaRPr>
          </a:p>
          <a:p>
            <a:pPr indent="0" lvl="0" marL="457200" marR="207525" rtl="0" algn="just">
              <a:lnSpc>
                <a:spcPct val="100000"/>
              </a:lnSpc>
              <a:spcBef>
                <a:spcPts val="0"/>
              </a:spcBef>
              <a:spcAft>
                <a:spcPts val="0"/>
              </a:spcAft>
              <a:buNone/>
            </a:pPr>
            <a:r>
              <a:t/>
            </a:r>
            <a:endParaRPr b="1" sz="1800">
              <a:solidFill>
                <a:srgbClr val="2E2E2E"/>
              </a:solidFill>
              <a:latin typeface="Georgia"/>
              <a:ea typeface="Georgia"/>
              <a:cs typeface="Georgia"/>
              <a:sym typeface="Georgia"/>
            </a:endParaRPr>
          </a:p>
          <a:p>
            <a:pPr indent="0" lvl="0" marL="457200" marR="207525" rtl="0" algn="just">
              <a:lnSpc>
                <a:spcPct val="200000"/>
              </a:lnSpc>
              <a:spcBef>
                <a:spcPts val="0"/>
              </a:spcBef>
              <a:spcAft>
                <a:spcPts val="0"/>
              </a:spcAft>
              <a:buNone/>
            </a:pPr>
            <a:r>
              <a:t/>
            </a:r>
            <a:endParaRPr b="1" sz="18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nvSpPr>
        <p:spPr>
          <a:xfrm>
            <a:off x="0" y="0"/>
            <a:ext cx="9144000" cy="6729600"/>
          </a:xfrm>
          <a:prstGeom prst="rect">
            <a:avLst/>
          </a:prstGeom>
          <a:noFill/>
          <a:ln>
            <a:noFill/>
          </a:ln>
        </p:spPr>
        <p:txBody>
          <a:bodyPr anchorCtr="0" anchor="t" bIns="91425" lIns="91425" spcFirstLastPara="1" rIns="91425" wrap="square" tIns="91425">
            <a:spAutoFit/>
          </a:bodyPr>
          <a:lstStyle/>
          <a:p>
            <a:pPr indent="0" lvl="0" marL="457200" marR="207525" rtl="0" algn="l">
              <a:lnSpc>
                <a:spcPct val="200000"/>
              </a:lnSpc>
              <a:spcBef>
                <a:spcPts val="290"/>
              </a:spcBef>
              <a:spcAft>
                <a:spcPts val="0"/>
              </a:spcAft>
              <a:buNone/>
            </a:pPr>
            <a:r>
              <a:rPr b="1" lang="en-US" sz="1800">
                <a:solidFill>
                  <a:srgbClr val="2E2E2E"/>
                </a:solidFill>
                <a:latin typeface="Times New Roman"/>
                <a:ea typeface="Times New Roman"/>
                <a:cs typeface="Times New Roman"/>
                <a:sym typeface="Times New Roman"/>
              </a:rPr>
              <a:t>PAPER III TITLE</a:t>
            </a:r>
            <a:r>
              <a:rPr lang="en-US" sz="1800">
                <a:solidFill>
                  <a:srgbClr val="2E2E2E"/>
                </a:solidFill>
                <a:latin typeface="Times New Roman"/>
                <a:ea typeface="Times New Roman"/>
                <a:cs typeface="Times New Roman"/>
                <a:sym typeface="Times New Roman"/>
              </a:rPr>
              <a:t>: </a:t>
            </a:r>
            <a:r>
              <a:rPr lang="en-US" sz="1800">
                <a:solidFill>
                  <a:srgbClr val="2E2E2E"/>
                </a:solidFill>
              </a:rPr>
              <a:t>Masked Face Recognition using ResNet-50</a:t>
            </a:r>
            <a:endParaRPr sz="1800">
              <a:solidFill>
                <a:srgbClr val="2E2E2E"/>
              </a:solidFill>
              <a:latin typeface="Times New Roman"/>
              <a:ea typeface="Times New Roman"/>
              <a:cs typeface="Times New Roman"/>
              <a:sym typeface="Times New Roman"/>
            </a:endParaRPr>
          </a:p>
          <a:p>
            <a:pPr indent="0" lvl="0" marL="457200" marR="207525" rtl="0" algn="just">
              <a:spcBef>
                <a:spcPts val="0"/>
              </a:spcBef>
              <a:spcAft>
                <a:spcPts val="0"/>
              </a:spcAft>
              <a:buNone/>
            </a:pPr>
            <a:r>
              <a:rPr b="1" lang="en-US" sz="1800">
                <a:solidFill>
                  <a:srgbClr val="2E2E2E"/>
                </a:solidFill>
                <a:latin typeface="Times New Roman"/>
                <a:ea typeface="Times New Roman"/>
                <a:cs typeface="Times New Roman"/>
                <a:sym typeface="Times New Roman"/>
              </a:rPr>
              <a:t>AUTHORS:</a:t>
            </a:r>
            <a:r>
              <a:rPr b="1" lang="en-US" sz="1800">
                <a:solidFill>
                  <a:srgbClr val="2E2E2E"/>
                </a:solidFill>
                <a:highlight>
                  <a:srgbClr val="FFFFFF"/>
                </a:highlight>
                <a:latin typeface="Times New Roman"/>
                <a:ea typeface="Times New Roman"/>
                <a:cs typeface="Times New Roman"/>
                <a:sym typeface="Times New Roman"/>
              </a:rPr>
              <a:t> </a:t>
            </a:r>
            <a:r>
              <a:rPr lang="en-US" sz="1800">
                <a:solidFill>
                  <a:srgbClr val="2E2E2E"/>
                </a:solidFill>
                <a:highlight>
                  <a:srgbClr val="FFFFFF"/>
                </a:highlight>
                <a:uFill>
                  <a:noFill/>
                </a:uFill>
                <a:hlinkClick r:id="rId3">
                  <a:extLst>
                    <a:ext uri="{A12FA001-AC4F-418D-AE19-62706E023703}">
                      <ahyp:hlinkClr val="tx"/>
                    </a:ext>
                  </a:extLst>
                </a:hlinkClick>
              </a:rPr>
              <a:t>Bishwas Mandal</a:t>
            </a:r>
            <a:r>
              <a:rPr lang="en-US" sz="1800">
                <a:solidFill>
                  <a:srgbClr val="2E2E2E"/>
                </a:solidFill>
                <a:highlight>
                  <a:srgbClr val="FFFFFF"/>
                </a:highlight>
              </a:rPr>
              <a:t>, </a:t>
            </a:r>
            <a:r>
              <a:rPr lang="en-US" sz="1800">
                <a:solidFill>
                  <a:srgbClr val="2E2E2E"/>
                </a:solidFill>
                <a:highlight>
                  <a:srgbClr val="FFFFFF"/>
                </a:highlight>
                <a:uFill>
                  <a:noFill/>
                </a:uFill>
                <a:hlinkClick r:id="rId4">
                  <a:extLst>
                    <a:ext uri="{A12FA001-AC4F-418D-AE19-62706E023703}">
                      <ahyp:hlinkClr val="tx"/>
                    </a:ext>
                  </a:extLst>
                </a:hlinkClick>
              </a:rPr>
              <a:t>Adaeze Okeukwu</a:t>
            </a:r>
            <a:r>
              <a:rPr lang="en-US" sz="1800">
                <a:solidFill>
                  <a:srgbClr val="2E2E2E"/>
                </a:solidFill>
                <a:highlight>
                  <a:srgbClr val="FFFFFF"/>
                </a:highlight>
              </a:rPr>
              <a:t>, </a:t>
            </a:r>
            <a:r>
              <a:rPr lang="en-US" sz="1800">
                <a:solidFill>
                  <a:srgbClr val="2E2E2E"/>
                </a:solidFill>
                <a:highlight>
                  <a:srgbClr val="FFFFFF"/>
                </a:highlight>
                <a:uFill>
                  <a:noFill/>
                </a:uFill>
                <a:hlinkClick r:id="rId5">
                  <a:extLst>
                    <a:ext uri="{A12FA001-AC4F-418D-AE19-62706E023703}">
                      <ahyp:hlinkClr val="tx"/>
                    </a:ext>
                  </a:extLst>
                </a:hlinkClick>
              </a:rPr>
              <a:t>Yihong Theis</a:t>
            </a:r>
            <a:endParaRPr sz="1800">
              <a:solidFill>
                <a:srgbClr val="2E2E2E"/>
              </a:solidFill>
              <a:highlight>
                <a:srgbClr val="FFFFFF"/>
              </a:highlight>
              <a:latin typeface="Times New Roman"/>
              <a:ea typeface="Times New Roman"/>
              <a:cs typeface="Times New Roman"/>
              <a:sym typeface="Times New Roman"/>
            </a:endParaRPr>
          </a:p>
          <a:p>
            <a:pPr indent="0" lvl="0" marL="457200" marR="207525" rtl="0" algn="just">
              <a:spcBef>
                <a:spcPts val="0"/>
              </a:spcBef>
              <a:spcAft>
                <a:spcPts val="0"/>
              </a:spcAft>
              <a:buNone/>
            </a:pPr>
            <a:r>
              <a:rPr b="1" lang="en-US" sz="1800">
                <a:solidFill>
                  <a:srgbClr val="2E2E2E"/>
                </a:solidFill>
                <a:highlight>
                  <a:srgbClr val="FFFFFF"/>
                </a:highlight>
                <a:latin typeface="Times New Roman"/>
                <a:ea typeface="Times New Roman"/>
                <a:cs typeface="Times New Roman"/>
                <a:sym typeface="Times New Roman"/>
              </a:rPr>
              <a:t>Method:</a:t>
            </a:r>
            <a:r>
              <a:rPr lang="en-US" sz="1800">
                <a:solidFill>
                  <a:srgbClr val="2E2E2E"/>
                </a:solidFill>
                <a:highlight>
                  <a:srgbClr val="FFFFFF"/>
                </a:highlight>
              </a:rPr>
              <a:t>this paper investigates the same problem by developing a deep learning based model capable of accurately identifying people with face-masks. In this paper, the authors train a ResNet-50 based architecture that performs well at recognizing masked faces. The outcome of this study could be seamlessly integrated into existing face recognition programs that are designed to detect faces for security verification purposes.</a:t>
            </a:r>
            <a:endParaRPr sz="1800">
              <a:solidFill>
                <a:srgbClr val="2E2E2E"/>
              </a:solidFill>
              <a:highlight>
                <a:srgbClr val="FFFFFF"/>
              </a:highlight>
            </a:endParaRPr>
          </a:p>
          <a:p>
            <a:pPr indent="0" lvl="0" marL="457200" marR="207525" rtl="0" algn="just">
              <a:spcBef>
                <a:spcPts val="0"/>
              </a:spcBef>
              <a:spcAft>
                <a:spcPts val="0"/>
              </a:spcAft>
              <a:buNone/>
            </a:pPr>
            <a:r>
              <a:t/>
            </a:r>
            <a:endParaRPr sz="1600">
              <a:solidFill>
                <a:srgbClr val="2E2E2E"/>
              </a:solidFill>
              <a:highlight>
                <a:srgbClr val="FFFFFF"/>
              </a:highlight>
            </a:endParaRPr>
          </a:p>
          <a:p>
            <a:pPr indent="0" lvl="0" marL="457200" marR="209550" rtl="0" algn="l">
              <a:lnSpc>
                <a:spcPct val="100000"/>
              </a:lnSpc>
              <a:spcBef>
                <a:spcPts val="370"/>
              </a:spcBef>
              <a:spcAft>
                <a:spcPts val="0"/>
              </a:spcAft>
              <a:buNone/>
            </a:pPr>
            <a:r>
              <a:rPr b="1" lang="en-US" sz="1800">
                <a:latin typeface="Times New Roman"/>
                <a:ea typeface="Times New Roman"/>
                <a:cs typeface="Times New Roman"/>
                <a:sym typeface="Times New Roman"/>
              </a:rPr>
              <a:t>PAPER IV TITLE</a:t>
            </a:r>
            <a:r>
              <a:rPr lang="en-US" sz="1800">
                <a:latin typeface="Times New Roman"/>
                <a:ea typeface="Times New Roman"/>
                <a:cs typeface="Times New Roman"/>
                <a:sym typeface="Times New Roman"/>
              </a:rPr>
              <a:t>: </a:t>
            </a:r>
            <a:r>
              <a:rPr lang="en-US" sz="1800">
                <a:solidFill>
                  <a:srgbClr val="333333"/>
                </a:solidFill>
              </a:rPr>
              <a:t>Deep Facial Expression Recognition</a:t>
            </a:r>
            <a:endParaRPr sz="1800">
              <a:latin typeface="Times New Roman"/>
              <a:ea typeface="Times New Roman"/>
              <a:cs typeface="Times New Roman"/>
              <a:sym typeface="Times New Roman"/>
            </a:endParaRPr>
          </a:p>
          <a:p>
            <a:pPr indent="0" lvl="0" marL="457200" marR="209550" rtl="0" algn="just">
              <a:lnSpc>
                <a:spcPct val="100000"/>
              </a:lnSpc>
              <a:spcBef>
                <a:spcPts val="0"/>
              </a:spcBef>
              <a:spcAft>
                <a:spcPts val="0"/>
              </a:spcAft>
              <a:buNone/>
            </a:pPr>
            <a:r>
              <a:rPr b="1" lang="en-US" sz="1800">
                <a:latin typeface="Times New Roman"/>
                <a:ea typeface="Times New Roman"/>
                <a:cs typeface="Times New Roman"/>
                <a:sym typeface="Times New Roman"/>
              </a:rPr>
              <a:t>AUTHORS:</a:t>
            </a:r>
            <a:r>
              <a:rPr lang="en-US" sz="1800">
                <a:latin typeface="Times New Roman"/>
                <a:ea typeface="Times New Roman"/>
                <a:cs typeface="Times New Roman"/>
                <a:sym typeface="Times New Roman"/>
              </a:rPr>
              <a:t> </a:t>
            </a:r>
            <a:r>
              <a:rPr lang="en-US" sz="1800">
                <a:highlight>
                  <a:srgbClr val="FFFFFF"/>
                </a:highlight>
                <a:uFill>
                  <a:noFill/>
                </a:uFill>
                <a:hlinkClick r:id="rId6"/>
              </a:rPr>
              <a:t>Shan Li</a:t>
            </a:r>
            <a:r>
              <a:rPr lang="en-US" sz="1800">
                <a:highlight>
                  <a:srgbClr val="FFFFFF"/>
                </a:highlight>
              </a:rPr>
              <a:t>; </a:t>
            </a:r>
            <a:r>
              <a:rPr lang="en-US" sz="1800">
                <a:highlight>
                  <a:srgbClr val="FFFFFF"/>
                </a:highlight>
                <a:uFill>
                  <a:noFill/>
                </a:uFill>
                <a:hlinkClick r:id="rId7"/>
              </a:rPr>
              <a:t>Weihong Deng</a:t>
            </a:r>
            <a:endParaRPr sz="1800">
              <a:highlight>
                <a:srgbClr val="FFFFFF"/>
              </a:highlight>
              <a:latin typeface="Times New Roman"/>
              <a:ea typeface="Times New Roman"/>
              <a:cs typeface="Times New Roman"/>
              <a:sym typeface="Times New Roman"/>
            </a:endParaRPr>
          </a:p>
          <a:p>
            <a:pPr indent="0" lvl="0" marL="457200" marR="209550" rtl="0" algn="just">
              <a:lnSpc>
                <a:spcPct val="100000"/>
              </a:lnSpc>
              <a:spcBef>
                <a:spcPts val="0"/>
              </a:spcBef>
              <a:spcAft>
                <a:spcPts val="0"/>
              </a:spcAft>
              <a:buNone/>
            </a:pPr>
            <a:r>
              <a:rPr b="1" lang="en-US" sz="1800">
                <a:highlight>
                  <a:srgbClr val="FFFFFF"/>
                </a:highlight>
                <a:latin typeface="Times New Roman"/>
                <a:ea typeface="Times New Roman"/>
                <a:cs typeface="Times New Roman"/>
                <a:sym typeface="Times New Roman"/>
              </a:rPr>
              <a:t>METHOD: </a:t>
            </a:r>
            <a:r>
              <a:rPr lang="en-US" sz="1800">
                <a:highlight>
                  <a:srgbClr val="FFFFFF"/>
                </a:highlight>
              </a:rPr>
              <a:t>In this survey, we provide a comprehensive review of deep FER, including datasets and algorithms that provide insights into these intrinsic problems. First, we introduce the available datasets that are widely used in the literature and provide accepted data selection and evaluation principles for these datasets. We then describe the standard pipeline of a deep FER system with the related background knowledge and suggestions for applicable implementations for each stage. For the state-of-the-art in deep FER, we introduce existing novel deep neural networks and related training strategies that are designed for FER based on both static images and dynamic image sequences</a:t>
            </a:r>
            <a:endParaRPr b="1" sz="1800">
              <a:highlight>
                <a:srgbClr val="FFFFFF"/>
              </a:highlight>
              <a:latin typeface="Times New Roman"/>
              <a:ea typeface="Times New Roman"/>
              <a:cs typeface="Times New Roman"/>
              <a:sym typeface="Times New Roman"/>
            </a:endParaRPr>
          </a:p>
          <a:p>
            <a:pPr indent="0" lvl="0" marL="457200" marR="207525" rtl="0" algn="just">
              <a:spcBef>
                <a:spcPts val="0"/>
              </a:spcBef>
              <a:spcAft>
                <a:spcPts val="0"/>
              </a:spcAft>
              <a:buNone/>
            </a:pPr>
            <a:r>
              <a:t/>
            </a:r>
            <a:endParaRPr sz="1600">
              <a:solidFill>
                <a:srgbClr val="2E2E2E"/>
              </a:solidFill>
              <a:highlight>
                <a:srgbClr val="FFFFFF"/>
              </a:highlight>
            </a:endParaRPr>
          </a:p>
          <a:p>
            <a:pPr indent="0" lvl="0" marL="457200" marR="207525" rtl="0" algn="just">
              <a:spcBef>
                <a:spcPts val="0"/>
              </a:spcBef>
              <a:spcAft>
                <a:spcPts val="0"/>
              </a:spcAft>
              <a:buNone/>
            </a:pPr>
            <a:r>
              <a:t/>
            </a:r>
            <a:endParaRPr b="1" sz="1600">
              <a:solidFill>
                <a:schemeClr val="dk1"/>
              </a:solidFill>
              <a:highlight>
                <a:srgbClr val="FFFFFF"/>
              </a:highlight>
              <a:latin typeface="Times New Roman"/>
              <a:ea typeface="Times New Roman"/>
              <a:cs typeface="Times New Roman"/>
              <a:sym typeface="Times New Roman"/>
            </a:endParaRPr>
          </a:p>
          <a:p>
            <a:pPr indent="0" lvl="0" marL="457200" marR="207525" rtl="0" algn="l">
              <a:spcBef>
                <a:spcPts val="15"/>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Existing System</a:t>
            </a:r>
            <a:endParaRPr/>
          </a:p>
        </p:txBody>
      </p:sp>
      <p:sp>
        <p:nvSpPr>
          <p:cNvPr id="92" name="Google Shape;92;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88950" lvl="0" marL="514350" rtl="0" algn="l">
              <a:lnSpc>
                <a:spcPct val="80000"/>
              </a:lnSpc>
              <a:spcBef>
                <a:spcPts val="0"/>
              </a:spcBef>
              <a:spcAft>
                <a:spcPts val="0"/>
              </a:spcAft>
              <a:buClr>
                <a:schemeClr val="dk1"/>
              </a:buClr>
              <a:buSzPts val="2560"/>
              <a:buAutoNum type="arabicPeriod"/>
            </a:pPr>
            <a:r>
              <a:rPr lang="en-US" sz="2560"/>
              <a:t>Amazon Rekognition: Amazon Rekognition is a cloud-based facial recognition service that can recognize, identify, and verify faces in images and video footage. It can be used in various industries, such as security, retail, and entertainment.</a:t>
            </a:r>
            <a:endParaRPr sz="2560"/>
          </a:p>
          <a:p>
            <a:pPr indent="0" lvl="0" marL="342900" rtl="0" algn="l">
              <a:lnSpc>
                <a:spcPct val="80000"/>
              </a:lnSpc>
              <a:spcBef>
                <a:spcPts val="0"/>
              </a:spcBef>
              <a:spcAft>
                <a:spcPts val="0"/>
              </a:spcAft>
              <a:buNone/>
            </a:pPr>
            <a:r>
              <a:t/>
            </a:r>
            <a:endParaRPr sz="2560"/>
          </a:p>
          <a:p>
            <a:pPr indent="-488950" lvl="0" marL="514350" rtl="0" algn="l">
              <a:lnSpc>
                <a:spcPct val="80000"/>
              </a:lnSpc>
              <a:spcBef>
                <a:spcPts val="592"/>
              </a:spcBef>
              <a:spcAft>
                <a:spcPts val="1200"/>
              </a:spcAft>
              <a:buClr>
                <a:schemeClr val="dk1"/>
              </a:buClr>
              <a:buSzPts val="2560"/>
              <a:buAutoNum type="arabicPeriod"/>
            </a:pPr>
            <a:r>
              <a:rPr lang="en-US" sz="2560"/>
              <a:t>  Microsoft Azure Face: Microsoft Azure Face is a facial recognition API that can detect, analyze, and identify faces in images and video. It can be used for identity verification, access control, and customer engagement. </a:t>
            </a:r>
            <a:endParaRPr sz="256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457200" y="4"/>
            <a:ext cx="8229600" cy="6126300"/>
          </a:xfrm>
          <a:prstGeom prst="rect">
            <a:avLst/>
          </a:prstGeom>
          <a:noFill/>
          <a:ln>
            <a:noFill/>
          </a:ln>
        </p:spPr>
        <p:txBody>
          <a:bodyPr anchorCtr="0" anchor="t" bIns="45700" lIns="91425" spcFirstLastPara="1" rIns="91425" wrap="square" tIns="45700">
            <a:normAutofit/>
          </a:bodyPr>
          <a:lstStyle/>
          <a:p>
            <a:pPr indent="-139700" lvl="0" marL="342900" rtl="0" algn="l">
              <a:lnSpc>
                <a:spcPct val="80000"/>
              </a:lnSpc>
              <a:spcBef>
                <a:spcPts val="0"/>
              </a:spcBef>
              <a:spcAft>
                <a:spcPts val="0"/>
              </a:spcAft>
              <a:buClr>
                <a:schemeClr val="dk1"/>
              </a:buClr>
              <a:buSzPts val="2960"/>
              <a:buNone/>
            </a:pPr>
            <a:r>
              <a:rPr lang="en-US" sz="2560"/>
              <a:t>3.</a:t>
            </a:r>
            <a:r>
              <a:rPr lang="en-US" sz="2560"/>
              <a:t>FaceFirst: FaceFirst is a facial recognition platform that can recognize faces in real-time and match them against a watchlist of known individuals. It is used in various industries, such as retail, transportation, and law enforcement. </a:t>
            </a:r>
            <a:endParaRPr sz="2560"/>
          </a:p>
          <a:p>
            <a:pPr indent="-139700" lvl="0" marL="342900" rtl="0" algn="l">
              <a:lnSpc>
                <a:spcPct val="80000"/>
              </a:lnSpc>
              <a:spcBef>
                <a:spcPts val="1200"/>
              </a:spcBef>
              <a:spcAft>
                <a:spcPts val="0"/>
              </a:spcAft>
              <a:buClr>
                <a:schemeClr val="dk1"/>
              </a:buClr>
              <a:buSzPts val="2960"/>
              <a:buNone/>
            </a:pPr>
            <a:r>
              <a:t/>
            </a:r>
            <a:endParaRPr sz="2560"/>
          </a:p>
          <a:p>
            <a:pPr indent="-139700" lvl="0" marL="342900" rtl="0" algn="l">
              <a:lnSpc>
                <a:spcPct val="80000"/>
              </a:lnSpc>
              <a:spcBef>
                <a:spcPts val="1200"/>
              </a:spcBef>
              <a:spcAft>
                <a:spcPts val="0"/>
              </a:spcAft>
              <a:buClr>
                <a:schemeClr val="dk1"/>
              </a:buClr>
              <a:buSzPts val="2960"/>
              <a:buNone/>
            </a:pPr>
            <a:r>
              <a:rPr lang="en-US" sz="2560"/>
              <a:t>4. Kairos: Kairos is a facial recognition API that can detect, verify, and analyze faces in images and video. It is used in various industries, including healthcare, finance, and security. </a:t>
            </a:r>
            <a:endParaRPr sz="2560"/>
          </a:p>
          <a:p>
            <a:pPr indent="-139700" lvl="0" marL="342900" rtl="0" algn="l">
              <a:lnSpc>
                <a:spcPct val="80000"/>
              </a:lnSpc>
              <a:spcBef>
                <a:spcPts val="1200"/>
              </a:spcBef>
              <a:spcAft>
                <a:spcPts val="0"/>
              </a:spcAft>
              <a:buClr>
                <a:schemeClr val="dk1"/>
              </a:buClr>
              <a:buSzPts val="2960"/>
              <a:buNone/>
            </a:pPr>
            <a:r>
              <a:t/>
            </a:r>
            <a:endParaRPr sz="2560"/>
          </a:p>
          <a:p>
            <a:pPr indent="-139700" lvl="0" marL="342900" rtl="0" algn="l">
              <a:lnSpc>
                <a:spcPct val="80000"/>
              </a:lnSpc>
              <a:spcBef>
                <a:spcPts val="1200"/>
              </a:spcBef>
              <a:spcAft>
                <a:spcPts val="1200"/>
              </a:spcAft>
              <a:buClr>
                <a:schemeClr val="dk1"/>
              </a:buClr>
              <a:buSzPts val="2960"/>
              <a:buNone/>
            </a:pPr>
            <a:r>
              <a:rPr lang="en-US" sz="2560"/>
              <a:t>5. NEC NeoFace: NEC NeoFace is a facial recognition technology that can match faces against a large database of known individuals. It is used in various industries, such as law enforcement, border control, and aviation security.</a:t>
            </a:r>
            <a:endParaRPr sz="256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Proposed System &amp;its architecture</a:t>
            </a:r>
            <a:endParaRPr/>
          </a:p>
        </p:txBody>
      </p:sp>
      <p:sp>
        <p:nvSpPr>
          <p:cNvPr id="103" name="Google Shape;10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20000"/>
          </a:bodyPr>
          <a:lstStyle/>
          <a:p>
            <a:pPr indent="-319405" lvl="0" marL="457200" rtl="0" algn="l">
              <a:lnSpc>
                <a:spcPct val="80000"/>
              </a:lnSpc>
              <a:spcBef>
                <a:spcPts val="0"/>
              </a:spcBef>
              <a:spcAft>
                <a:spcPts val="0"/>
              </a:spcAft>
              <a:buSzPts val="1430"/>
              <a:buChar char="●"/>
            </a:pPr>
            <a:r>
              <a:rPr lang="en-US" sz="2620"/>
              <a:t>This paper presents a new AI trespasser system that uses breach mail technology to detect and prevent potential privacy violations by AI systems. </a:t>
            </a:r>
            <a:endParaRPr sz="2620"/>
          </a:p>
          <a:p>
            <a:pPr indent="0" lvl="0" marL="457200" rtl="0" algn="l">
              <a:lnSpc>
                <a:spcPct val="80000"/>
              </a:lnSpc>
              <a:spcBef>
                <a:spcPts val="1200"/>
              </a:spcBef>
              <a:spcAft>
                <a:spcPts val="0"/>
              </a:spcAft>
              <a:buNone/>
            </a:pPr>
            <a:r>
              <a:t/>
            </a:r>
            <a:endParaRPr sz="2620"/>
          </a:p>
          <a:p>
            <a:pPr indent="-319405" lvl="0" marL="457200" rtl="0" algn="l">
              <a:lnSpc>
                <a:spcPct val="80000"/>
              </a:lnSpc>
              <a:spcBef>
                <a:spcPts val="1200"/>
              </a:spcBef>
              <a:spcAft>
                <a:spcPts val="0"/>
              </a:spcAft>
              <a:buSzPts val="1430"/>
              <a:buChar char="●"/>
            </a:pPr>
            <a:r>
              <a:rPr lang="en-US" sz="2620"/>
              <a:t>The system operates by continuously monitoring AI systems for any signs of data breaches and sends out alerts to the relevant parties in the form of breach emails.</a:t>
            </a:r>
            <a:endParaRPr sz="2620"/>
          </a:p>
          <a:p>
            <a:pPr indent="0" lvl="0" marL="457200" rtl="0" algn="l">
              <a:lnSpc>
                <a:spcPct val="80000"/>
              </a:lnSpc>
              <a:spcBef>
                <a:spcPts val="1200"/>
              </a:spcBef>
              <a:spcAft>
                <a:spcPts val="0"/>
              </a:spcAft>
              <a:buNone/>
            </a:pPr>
            <a:r>
              <a:t/>
            </a:r>
            <a:endParaRPr sz="2620"/>
          </a:p>
          <a:p>
            <a:pPr indent="-319405" lvl="0" marL="457200" rtl="0" algn="l">
              <a:lnSpc>
                <a:spcPct val="80000"/>
              </a:lnSpc>
              <a:spcBef>
                <a:spcPts val="1200"/>
              </a:spcBef>
              <a:spcAft>
                <a:spcPts val="0"/>
              </a:spcAft>
              <a:buSzPts val="1430"/>
              <a:buChar char="●"/>
            </a:pPr>
            <a:r>
              <a:rPr lang="en-US" sz="2620"/>
              <a:t>These breach emails contain detailed information about the nature of the breach, its severity, and any necessary actions that need to be taken to resolve the issue. </a:t>
            </a:r>
            <a:endParaRPr sz="2620"/>
          </a:p>
          <a:p>
            <a:pPr indent="0" lvl="0" marL="0" rtl="0" algn="l">
              <a:lnSpc>
                <a:spcPct val="80000"/>
              </a:lnSpc>
              <a:spcBef>
                <a:spcPts val="1200"/>
              </a:spcBef>
              <a:spcAft>
                <a:spcPts val="1200"/>
              </a:spcAft>
              <a:buClr>
                <a:schemeClr val="dk1"/>
              </a:buClr>
              <a:buSzPts val="2720"/>
              <a:buNone/>
            </a:pPr>
            <a:r>
              <a:t/>
            </a:r>
            <a:endParaRPr sz="272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Requirements of the Project</a:t>
            </a:r>
            <a:endParaRPr/>
          </a:p>
        </p:txBody>
      </p:sp>
      <p:sp>
        <p:nvSpPr>
          <p:cNvPr id="109" name="Google Shape;109;p22"/>
          <p:cNvSpPr txBox="1"/>
          <p:nvPr>
            <p:ph idx="1" type="body"/>
          </p:nvPr>
        </p:nvSpPr>
        <p:spPr>
          <a:xfrm>
            <a:off x="457200" y="1600200"/>
            <a:ext cx="8229600" cy="49831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Hardware Requirement:</a:t>
            </a:r>
            <a:endParaRPr/>
          </a:p>
          <a:p>
            <a:pPr indent="0" lvl="0" marL="0" rtl="0" algn="l">
              <a:spcBef>
                <a:spcPts val="640"/>
              </a:spcBef>
              <a:spcAft>
                <a:spcPts val="1200"/>
              </a:spcAft>
              <a:buClr>
                <a:schemeClr val="dk1"/>
              </a:buClr>
              <a:buSzPts val="2800"/>
              <a:buNone/>
            </a:pPr>
            <a:r>
              <a:rPr lang="en-US" sz="2800"/>
              <a:t>                          </a:t>
            </a:r>
            <a:r>
              <a:rPr lang="en-US"/>
              <a:t> </a:t>
            </a:r>
            <a:r>
              <a:rPr lang="en-US" sz="1900"/>
              <a:t> The Hardware requirements may serve as the basis for a contract for the implementation of the system and should therefore be a complete specification of the whole system. They are used by the software engineers as the starting point for the system design. It shows what the system does not and how it should be implemented. </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