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3"/>
  </p:notesMasterIdLst>
  <p:sldIdLst>
    <p:sldId id="300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8" r:id="rId15"/>
    <p:sldId id="313" r:id="rId16"/>
    <p:sldId id="314" r:id="rId17"/>
    <p:sldId id="315" r:id="rId18"/>
    <p:sldId id="320" r:id="rId19"/>
    <p:sldId id="316" r:id="rId20"/>
    <p:sldId id="319" r:id="rId21"/>
    <p:sldId id="28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6E06905-04D6-4104-98F5-CBDD3DD66A0B}">
          <p14:sldIdLst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8"/>
            <p14:sldId id="313"/>
            <p14:sldId id="314"/>
            <p14:sldId id="315"/>
            <p14:sldId id="320"/>
            <p14:sldId id="316"/>
            <p14:sldId id="319"/>
          </p14:sldIdLst>
        </p14:section>
        <p14:section name="Closing" id="{F12C046C-FB52-4FD4-B523-FF0FB74F1AD2}">
          <p14:sldIdLst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C2FF"/>
    <a:srgbClr val="489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6" autoAdjust="0"/>
    <p:restoredTop sz="88051"/>
  </p:normalViewPr>
  <p:slideViewPr>
    <p:cSldViewPr snapToGrid="0">
      <p:cViewPr varScale="1">
        <p:scale>
          <a:sx n="101" d="100"/>
          <a:sy n="101" d="100"/>
        </p:scale>
        <p:origin x="8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7E578-7E69-472C-A3F6-8868FA4C471D}" type="datetimeFigureOut">
              <a:rPr lang="en-GB" smtClean="0"/>
              <a:t>21/07/2016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FEDEB-EB55-4F18-B06D-FE2F4F94DE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153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47A05-5544-E946-B7F8-2D701EC5218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6536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E24E-F712-4218-8AC1-5B571D47F7D2}" type="datetime1">
              <a:rPr lang="en-GB" smtClean="0"/>
              <a:t>21/07/2016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DC5E-2691-4E86-8BB2-FD4BE5EB2FD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71653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E24E-F712-4218-8AC1-5B571D47F7D2}" type="datetime1">
              <a:rPr lang="en-GB" smtClean="0"/>
              <a:t>21/07/2016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DC5E-2691-4E86-8BB2-FD4BE5EB2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049746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E24E-F712-4218-8AC1-5B571D47F7D2}" type="datetime1">
              <a:rPr lang="en-GB" smtClean="0"/>
              <a:t>21/07/2016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DC5E-2691-4E86-8BB2-FD4BE5EB2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518083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234906" y="3769743"/>
            <a:ext cx="5917721" cy="2172869"/>
          </a:xfrm>
        </p:spPr>
        <p:txBody>
          <a:bodyPr anchor="ctr">
            <a:normAutofit/>
          </a:bodyPr>
          <a:lstStyle>
            <a:lvl1pPr algn="ctr">
              <a:defRPr sz="3600" b="1" i="0">
                <a:solidFill>
                  <a:schemeClr val="tx1"/>
                </a:solidFill>
                <a:latin typeface="Titillium Web" charset="0"/>
                <a:ea typeface="Titillium Web" charset="0"/>
                <a:cs typeface="Titillium Web" charset="0"/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3" name="CasellaDiTesto 2"/>
          <p:cNvSpPr txBox="1"/>
          <p:nvPr userDrawn="1"/>
        </p:nvSpPr>
        <p:spPr>
          <a:xfrm>
            <a:off x="5270741" y="6176513"/>
            <a:ext cx="1846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  <a:latin typeface="Oswald" charset="0"/>
                <a:ea typeface="Oswald" charset="0"/>
                <a:cs typeface="Oswald" charset="0"/>
              </a:rPr>
              <a:t>19 LUGLIO</a:t>
            </a:r>
            <a:r>
              <a:rPr lang="it-IT" sz="1600" baseline="0" dirty="0">
                <a:solidFill>
                  <a:schemeClr val="bg1"/>
                </a:solidFill>
                <a:latin typeface="Oswald" charset="0"/>
                <a:ea typeface="Oswald" charset="0"/>
                <a:cs typeface="Oswald" charset="0"/>
              </a:rPr>
              <a:t> 2016</a:t>
            </a:r>
            <a:endParaRPr lang="it-IT" sz="1600" dirty="0">
              <a:solidFill>
                <a:schemeClr val="bg1"/>
              </a:solidFill>
              <a:latin typeface="Oswald" charset="0"/>
              <a:ea typeface="Oswald" charset="0"/>
              <a:cs typeface="Oswa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975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868"/>
            <a:ext cx="10515600" cy="881784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1971"/>
            <a:ext cx="10515600" cy="4954992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E24E-F712-4218-8AC1-5B571D47F7D2}" type="datetime1">
              <a:rPr lang="en-GB" smtClean="0"/>
              <a:t>21/07/2016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DC5E-2691-4E86-8BB2-FD4BE5EB2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157914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E24E-F712-4218-8AC1-5B571D47F7D2}" type="datetime1">
              <a:rPr lang="en-GB" smtClean="0"/>
              <a:t>21/07/2016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DC5E-2691-4E86-8BB2-FD4BE5EB2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508606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E24E-F712-4218-8AC1-5B571D47F7D2}" type="datetime1">
              <a:rPr lang="en-GB" smtClean="0"/>
              <a:t>21/07/2016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DC5E-2691-4E86-8BB2-FD4BE5EB2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842004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E24E-F712-4218-8AC1-5B571D47F7D2}" type="datetime1">
              <a:rPr lang="en-GB" smtClean="0"/>
              <a:t>21/07/2016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DC5E-2691-4E86-8BB2-FD4BE5EB2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813480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E24E-F712-4218-8AC1-5B571D47F7D2}" type="datetime1">
              <a:rPr lang="en-GB" smtClean="0"/>
              <a:t>21/07/2016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DC5E-2691-4E86-8BB2-FD4BE5EB2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377115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E24E-F712-4218-8AC1-5B571D47F7D2}" type="datetime1">
              <a:rPr lang="en-GB" smtClean="0"/>
              <a:t>21/07/2016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DC5E-2691-4E86-8BB2-FD4BE5EB2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045461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E24E-F712-4218-8AC1-5B571D47F7D2}" type="datetime1">
              <a:rPr lang="en-GB" smtClean="0"/>
              <a:t>21/07/2016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DC5E-2691-4E86-8BB2-FD4BE5EB2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417706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E24E-F712-4218-8AC1-5B571D47F7D2}" type="datetime1">
              <a:rPr lang="en-GB" smtClean="0"/>
              <a:t>21/07/2016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DC5E-2691-4E86-8BB2-FD4BE5EB2F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679068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2E24E-F712-4218-8AC1-5B571D47F7D2}" type="datetime1">
              <a:rPr lang="en-GB" smtClean="0"/>
              <a:t>21/07/2016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5DC5E-2691-4E86-8BB2-FD4BE5EB2FDC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Immagin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048" y="6356350"/>
            <a:ext cx="1345504" cy="4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6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davidemauri.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ww.microsoft.com/en-us/cloud-platform/sql-server-on-linux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qlblog.com/blogs/davide_mauri/default.aspx" TargetMode="External"/><Relationship Id="rId2" Type="http://schemas.openxmlformats.org/officeDocument/2006/relationships/hyperlink" Target="mailto:dmauri@solidq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github.com/yorek/happy-birthday-ugidotnet-2016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ugidotnet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19176" y="3769743"/>
            <a:ext cx="10182224" cy="802257"/>
          </a:xfrm>
        </p:spPr>
        <p:txBody>
          <a:bodyPr>
            <a:normAutofit/>
          </a:bodyPr>
          <a:lstStyle/>
          <a:p>
            <a:r>
              <a:rPr lang="en-US" dirty="0"/>
              <a:t>SQL Server 2016 What’s New For Developers</a:t>
            </a:r>
          </a:p>
        </p:txBody>
      </p:sp>
      <p:sp>
        <p:nvSpPr>
          <p:cNvPr id="3" name="Sottotitolo 2"/>
          <p:cNvSpPr txBox="1">
            <a:spLocks/>
          </p:cNvSpPr>
          <p:nvPr/>
        </p:nvSpPr>
        <p:spPr>
          <a:xfrm>
            <a:off x="1621765" y="4667250"/>
            <a:ext cx="9222447" cy="11763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dirty="0"/>
              <a:t>Davide Mauri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info@davidemauri.it</a:t>
            </a:r>
            <a:r>
              <a:rPr lang="en-US" dirty="0"/>
              <a:t> - @</a:t>
            </a:r>
            <a:r>
              <a:rPr lang="en-US" dirty="0" err="1"/>
              <a:t>mauridb</a:t>
            </a:r>
            <a:r>
              <a:rPr lang="en-US" dirty="0"/>
              <a:t> 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2366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Yeah, good to know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Always Encrypted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829200"/>
            <a:ext cx="5688632" cy="4819416"/>
          </a:xfrm>
          <a:prstGeom prst="rect">
            <a:avLst/>
          </a:prstGeom>
          <a:ln>
            <a:solidFill>
              <a:srgbClr val="887E6F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1124745"/>
            <a:ext cx="6466180" cy="1677365"/>
          </a:xfrm>
          <a:prstGeom prst="rect">
            <a:avLst/>
          </a:prstGeom>
          <a:ln>
            <a:solidFill>
              <a:srgbClr val="887E6F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464" y="2933130"/>
            <a:ext cx="10217524" cy="1302337"/>
          </a:xfrm>
          <a:prstGeom prst="rect">
            <a:avLst/>
          </a:prstGeom>
          <a:ln>
            <a:solidFill>
              <a:srgbClr val="887E6F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1463" y="4379482"/>
            <a:ext cx="10207215" cy="1929838"/>
          </a:xfrm>
          <a:prstGeom prst="rect">
            <a:avLst/>
          </a:prstGeom>
          <a:ln>
            <a:solidFill>
              <a:srgbClr val="887E6F"/>
            </a:solidFill>
          </a:ln>
        </p:spPr>
      </p:pic>
    </p:spTree>
    <p:extLst>
      <p:ext uri="{BB962C8B-B14F-4D97-AF65-F5344CB8AC3E}">
        <p14:creationId xmlns:p14="http://schemas.microsoft.com/office/powerpoint/2010/main" val="213049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Yeah, good to know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Dynamic Data Masking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844824"/>
            <a:ext cx="9424754" cy="28083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744" y="4168316"/>
            <a:ext cx="7608527" cy="212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45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Yeah, good to know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Improved In-Memory Native Compiled Surface Area</a:t>
            </a:r>
            <a:endParaRPr lang="it-IT" dirty="0"/>
          </a:p>
        </p:txBody>
      </p:sp>
      <p:sp>
        <p:nvSpPr>
          <p:cNvPr id="4" name="Text Placeholder 1"/>
          <p:cNvSpPr>
            <a:spLocks noGrp="1"/>
          </p:cNvSpPr>
          <p:nvPr/>
        </p:nvSpPr>
        <p:spPr bwMode="auto">
          <a:xfrm>
            <a:off x="358989" y="1733807"/>
            <a:ext cx="11474021" cy="494119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>
            <a:solidFill>
              <a:schemeClr val="accent4"/>
            </a:solidFill>
            <a:miter lim="800000"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xmlns:lc="http://schemas.openxmlformats.org/drawingml/2006/lockedCanvas" val="1"/>
            </a:ext>
          </a:extLst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0" indent="0" algn="l" defTabSz="373039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defRPr sz="1836" kern="1200" baseline="0">
                <a:solidFill>
                  <a:schemeClr val="tx1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defRPr>
            </a:lvl1pPr>
            <a:lvl2pPr marL="373039" indent="0" algn="l" defTabSz="373039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90000"/>
              <a:buFont typeface="Arial" charset="0"/>
              <a:buNone/>
              <a:defRPr sz="1836" kern="1200">
                <a:solidFill>
                  <a:schemeClr val="tx1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defRPr>
            </a:lvl2pPr>
            <a:lvl3pPr marL="746077" indent="0" algn="l" defTabSz="373039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90000"/>
              <a:buFont typeface="Arial" charset="0"/>
              <a:buNone/>
              <a:tabLst/>
              <a:defRPr sz="1836" kern="1200">
                <a:solidFill>
                  <a:schemeClr val="tx1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defRPr>
            </a:lvl3pPr>
            <a:lvl4pPr marL="1119116" indent="0" algn="l" defTabSz="373039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90000"/>
              <a:buFont typeface="Arial" charset="0"/>
              <a:buNone/>
              <a:defRPr sz="1836" kern="1200">
                <a:solidFill>
                  <a:schemeClr val="tx1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defRPr>
            </a:lvl4pPr>
            <a:lvl5pPr marL="1492154" indent="0" algn="l" defTabSz="373039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90000"/>
              <a:buFont typeface="Arial" charset="0"/>
              <a:buNone/>
              <a:tabLst/>
              <a:defRPr sz="1836" kern="1200">
                <a:solidFill>
                  <a:schemeClr val="tx1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CREATE PROCEDURE (Transact-SQL) </a:t>
            </a:r>
          </a:p>
          <a:p>
            <a:pPr>
              <a:spcAft>
                <a:spcPts val="600"/>
              </a:spcAft>
            </a:pPr>
            <a:r>
              <a:rPr lang="en-US" dirty="0"/>
              <a:t>DROP PROCEDURE (Transact-SQL) </a:t>
            </a:r>
          </a:p>
          <a:p>
            <a:pPr>
              <a:spcAft>
                <a:spcPts val="600"/>
              </a:spcAft>
            </a:pPr>
            <a:r>
              <a:rPr lang="en-US" dirty="0"/>
              <a:t>ALTER PROCEDURE (Transact-SQL) </a:t>
            </a:r>
          </a:p>
          <a:p>
            <a:pPr>
              <a:spcAft>
                <a:spcPts val="600"/>
              </a:spcAft>
            </a:pPr>
            <a:r>
              <a:rPr lang="en-US" dirty="0"/>
              <a:t>SELECT (Transact-SQL) and INSERT SELECT statements</a:t>
            </a:r>
          </a:p>
          <a:p>
            <a:pPr>
              <a:spcAft>
                <a:spcPts val="600"/>
              </a:spcAft>
            </a:pPr>
            <a:r>
              <a:rPr lang="en-US" dirty="0"/>
              <a:t>SCHEMABINDING and BEGIN ATOMIC (required for natively compiled stored procedures)</a:t>
            </a:r>
          </a:p>
          <a:p>
            <a:pPr>
              <a:spcAft>
                <a:spcPts val="600"/>
              </a:spcAft>
            </a:pPr>
            <a:r>
              <a:rPr lang="en-US" dirty="0"/>
              <a:t>NATIVE_COMPILATION</a:t>
            </a:r>
          </a:p>
          <a:p>
            <a:pPr>
              <a:spcAft>
                <a:spcPts val="600"/>
              </a:spcAft>
            </a:pPr>
            <a:r>
              <a:rPr lang="en-US" dirty="0"/>
              <a:t>Parameters and variables can be declared as NOT NULL </a:t>
            </a:r>
          </a:p>
          <a:p>
            <a:pPr>
              <a:spcAft>
                <a:spcPts val="600"/>
              </a:spcAft>
            </a:pPr>
            <a:r>
              <a:rPr lang="en-US" dirty="0">
                <a:highlight>
                  <a:srgbClr val="FFFF00"/>
                </a:highlight>
              </a:rPr>
              <a:t>Table-valued parameters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EXECUTE AS OWNER, SELF, and user</a:t>
            </a:r>
          </a:p>
          <a:p>
            <a:pPr>
              <a:spcAft>
                <a:spcPts val="600"/>
              </a:spcAft>
            </a:pPr>
            <a:r>
              <a:rPr lang="en-US" dirty="0"/>
              <a:t>GRANT and DENY permissions on tables and procedures</a:t>
            </a:r>
          </a:p>
          <a:p>
            <a:pPr>
              <a:spcAft>
                <a:spcPts val="600"/>
              </a:spcAft>
            </a:pPr>
            <a:r>
              <a:rPr lang="en-US" dirty="0"/>
              <a:t>Nesting natively compiled stored procedures</a:t>
            </a:r>
          </a:p>
          <a:p>
            <a:pPr>
              <a:spcAft>
                <a:spcPts val="600"/>
              </a:spcAft>
            </a:pPr>
            <a:r>
              <a:rPr lang="en-US" b="1" dirty="0">
                <a:highlight>
                  <a:srgbClr val="FFFF00"/>
                </a:highlight>
              </a:rPr>
              <a:t>RIGHT OUTER JOIN, LEFT OUTER JOIN, INNER JOIN, and CROSS JOIN in SELECT statements</a:t>
            </a:r>
          </a:p>
          <a:p>
            <a:pPr>
              <a:spcAft>
                <a:spcPts val="600"/>
              </a:spcAft>
            </a:pPr>
            <a:r>
              <a:rPr lang="en-US" b="1" dirty="0">
                <a:highlight>
                  <a:srgbClr val="FFFF00"/>
                </a:highlight>
              </a:rPr>
              <a:t>NOT, OR, and IN operators in SELECT, UPDATE and DELETE statement</a:t>
            </a:r>
          </a:p>
          <a:p>
            <a:pPr>
              <a:spcAft>
                <a:spcPts val="600"/>
              </a:spcAft>
            </a:pPr>
            <a:r>
              <a:rPr lang="en-US" b="1" dirty="0">
                <a:highlight>
                  <a:srgbClr val="FFFF00"/>
                </a:highlight>
              </a:rPr>
              <a:t>UNION ALL and UNION</a:t>
            </a:r>
          </a:p>
          <a:p>
            <a:pPr>
              <a:spcAft>
                <a:spcPts val="600"/>
              </a:spcAft>
            </a:pPr>
            <a:r>
              <a:rPr lang="en-US" b="1" dirty="0">
                <a:highlight>
                  <a:srgbClr val="FFFF00"/>
                </a:highlight>
              </a:rPr>
              <a:t>SELECT DISTINCT</a:t>
            </a:r>
          </a:p>
          <a:p>
            <a:pPr>
              <a:spcAft>
                <a:spcPts val="600"/>
              </a:spcAft>
            </a:pPr>
            <a:r>
              <a:rPr lang="en-US" dirty="0"/>
              <a:t>GROUP BY clause with no aggregate functions in the SELECT clause (&lt;select&gt; list)</a:t>
            </a:r>
          </a:p>
          <a:p>
            <a:pPr>
              <a:spcAft>
                <a:spcPts val="600"/>
              </a:spcAft>
            </a:pPr>
            <a:r>
              <a:rPr lang="en-US" b="1" dirty="0">
                <a:highlight>
                  <a:srgbClr val="FFFF00"/>
                </a:highlight>
              </a:rPr>
              <a:t>COLUMNSTORE</a:t>
            </a:r>
          </a:p>
          <a:p>
            <a:pPr>
              <a:spcAft>
                <a:spcPts val="600"/>
              </a:spcAft>
            </a:pPr>
            <a:r>
              <a:rPr lang="en-US" dirty="0"/>
              <a:t>COLLATE</a:t>
            </a:r>
          </a:p>
        </p:txBody>
      </p:sp>
    </p:spTree>
    <p:extLst>
      <p:ext uri="{BB962C8B-B14F-4D97-AF65-F5344CB8AC3E}">
        <p14:creationId xmlns:p14="http://schemas.microsoft.com/office/powerpoint/2010/main" val="333495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Yeah, good to know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Columnstore Indexes (clustered &amp; non-clustered, on-disk &amp; in-memory)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916832"/>
            <a:ext cx="4457700" cy="4638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792" y="2852936"/>
            <a:ext cx="7879925" cy="340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21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Yeah, good to know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Stretch Database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260039"/>
            <a:ext cx="6310313" cy="51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14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Couldn’t care less…but still interesting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Query Store</a:t>
            </a:r>
            <a:endParaRPr lang="it-IT" dirty="0"/>
          </a:p>
        </p:txBody>
      </p:sp>
      <p:pic>
        <p:nvPicPr>
          <p:cNvPr id="1026" name="Picture 2" descr="query-store-propert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704" y="1252646"/>
            <a:ext cx="6550442" cy="541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988840"/>
            <a:ext cx="5614522" cy="3528392"/>
          </a:xfrm>
          <a:prstGeom prst="rect">
            <a:avLst/>
          </a:prstGeom>
        </p:spPr>
      </p:pic>
      <p:pic>
        <p:nvPicPr>
          <p:cNvPr id="4" name="Picture 3"/>
          <p:cNvPicPr>
            <a:picLocks noGrp="1" noChangeAspect="1"/>
          </p:cNvPicPr>
          <p:nvPr/>
        </p:nvPicPr>
        <p:blipFill>
          <a:blip r:embed="rId4"/>
          <a:srcRect l="67" r="67"/>
          <a:stretch>
            <a:fillRect/>
          </a:stretch>
        </p:blipFill>
        <p:spPr bwMode="auto">
          <a:xfrm>
            <a:off x="1919536" y="1735648"/>
            <a:ext cx="7294563" cy="4949825"/>
          </a:xfrm>
          <a:prstGeom prst="rect">
            <a:avLst/>
          </a:prstGeom>
          <a:noFill/>
          <a:ln w="63500">
            <a:noFill/>
            <a:miter lim="800000"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xmlns:lc="http://schemas.openxmlformats.org/drawingml/2006/lockedCanvas" val="1"/>
            </a:ext>
          </a:extLst>
        </p:spPr>
      </p:pic>
    </p:spTree>
    <p:extLst>
      <p:ext uri="{BB962C8B-B14F-4D97-AF65-F5344CB8AC3E}">
        <p14:creationId xmlns:p14="http://schemas.microsoft.com/office/powerpoint/2010/main" val="373578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Couldn’t care less…but still interesting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Polybase</a:t>
            </a:r>
            <a:endParaRPr lang="it-IT" dirty="0"/>
          </a:p>
        </p:txBody>
      </p:sp>
      <p:grpSp>
        <p:nvGrpSpPr>
          <p:cNvPr id="55" name="Group 54"/>
          <p:cNvGrpSpPr/>
          <p:nvPr/>
        </p:nvGrpSpPr>
        <p:grpSpPr>
          <a:xfrm>
            <a:off x="623392" y="1844824"/>
            <a:ext cx="7246822" cy="4408567"/>
            <a:chOff x="2472589" y="1224717"/>
            <a:chExt cx="7246822" cy="4408567"/>
          </a:xfrm>
        </p:grpSpPr>
        <p:sp>
          <p:nvSpPr>
            <p:cNvPr id="5" name="Rectangle 4"/>
            <p:cNvSpPr/>
            <p:nvPr/>
          </p:nvSpPr>
          <p:spPr bwMode="auto">
            <a:xfrm>
              <a:off x="2519918" y="1224717"/>
              <a:ext cx="7193729" cy="43994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sq">
              <a:noFill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737113" tIns="182854" rIns="3017092" bIns="45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5138" indent="-7938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1863" indent="-17463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588" indent="-26988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313" indent="-36513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293"/>
              <a:r>
                <a:rPr lang="en-US" sz="2000" dirty="0">
                  <a:solidFill>
                    <a:srgbClr val="505050"/>
                  </a:soli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Query relational </a:t>
              </a:r>
              <a:br>
                <a:rPr lang="en-US" sz="2000" dirty="0">
                  <a:solidFill>
                    <a:srgbClr val="505050"/>
                  </a:soli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</a:br>
              <a:r>
                <a:rPr lang="en-US" sz="2000" dirty="0">
                  <a:solidFill>
                    <a:srgbClr val="505050"/>
                  </a:soli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and non-relational data, on-premises and in Azure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094292" y="1241464"/>
              <a:ext cx="2615184" cy="4379976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27" tIns="91427" rIns="91427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5138" indent="-7938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1863" indent="-17463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588" indent="-26988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313" indent="-36513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293">
                <a:lnSpc>
                  <a:spcPct val="90000"/>
                </a:lnSpc>
              </a:pPr>
              <a:endParaRPr lang="en-US" sz="2000" dirty="0">
                <a:solidFill>
                  <a:srgbClr val="FFFFFF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7" name="TextBox 5"/>
            <p:cNvSpPr txBox="1"/>
            <p:nvPr/>
          </p:nvSpPr>
          <p:spPr>
            <a:xfrm>
              <a:off x="2472589" y="5154757"/>
              <a:ext cx="1484155" cy="297276"/>
            </a:xfrm>
            <a:prstGeom prst="rect">
              <a:avLst/>
            </a:prstGeom>
            <a:noFill/>
          </p:spPr>
          <p:txBody>
            <a:bodyPr wrap="square" lIns="182854" tIns="146283" rIns="182854" bIns="146283" rtlCol="0">
              <a:noAutofit/>
            </a:bodyPr>
            <a:lstStyle>
              <a:defPPr>
                <a:defRPr lang="en-US"/>
              </a:defPPr>
              <a:lvl1pPr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1pPr>
              <a:lvl2pPr marL="465138" indent="-7938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2pPr>
              <a:lvl3pPr marL="931863" indent="-17463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3pPr>
              <a:lvl4pPr marL="1398588" indent="-26988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4pPr>
              <a:lvl5pPr marL="1865313" indent="-36513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9pPr>
            </a:lstStyle>
            <a:p>
              <a:pPr algn="ctr" defTabSz="931684">
                <a:lnSpc>
                  <a:spcPct val="90000"/>
                </a:lnSpc>
                <a:spcAft>
                  <a:spcPts val="600"/>
                </a:spcAft>
              </a:pPr>
              <a:r>
                <a:rPr lang="en-US" sz="1800" dirty="0">
                  <a:solidFill>
                    <a:srgbClr val="505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Apps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85177" y="3215197"/>
              <a:ext cx="2517038" cy="845641"/>
            </a:xfrm>
            <a:prstGeom prst="rect">
              <a:avLst/>
            </a:prstGeom>
            <a:noFill/>
          </p:spPr>
          <p:txBody>
            <a:bodyPr wrap="square" lIns="182854" tIns="146283" rIns="182854" bIns="146283" rtlCol="0">
              <a:noAutofit/>
            </a:bodyPr>
            <a:lstStyle>
              <a:defPPr>
                <a:defRPr lang="en-US"/>
              </a:defPPr>
              <a:lvl1pPr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1pPr>
              <a:lvl2pPr marL="465138" indent="-7938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2pPr>
              <a:lvl3pPr marL="931863" indent="-17463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3pPr>
              <a:lvl4pPr marL="1398588" indent="-26988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4pPr>
              <a:lvl5pPr marL="1865313" indent="-36513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9pPr>
            </a:lstStyle>
            <a:p>
              <a:pPr algn="ctr" defTabSz="931684">
                <a:lnSpc>
                  <a:spcPct val="90000"/>
                </a:lnSpc>
                <a:spcAft>
                  <a:spcPts val="600"/>
                </a:spcAft>
              </a:pPr>
              <a:r>
                <a:rPr lang="en-US" sz="1800" dirty="0">
                  <a:solidFill>
                    <a:srgbClr val="50505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T-SQL query</a:t>
              </a:r>
            </a:p>
          </p:txBody>
        </p:sp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7079412" y="4875027"/>
              <a:ext cx="2627211" cy="758257"/>
              <a:chOff x="5018065" y="5581639"/>
              <a:chExt cx="2441983" cy="704796"/>
            </a:xfrm>
          </p:grpSpPr>
          <p:sp>
            <p:nvSpPr>
              <p:cNvPr id="45" name="Freeform 82"/>
              <p:cNvSpPr>
                <a:spLocks noEditPoints="1"/>
              </p:cNvSpPr>
              <p:nvPr/>
            </p:nvSpPr>
            <p:spPr bwMode="auto">
              <a:xfrm>
                <a:off x="5925465" y="5581639"/>
                <a:ext cx="293400" cy="704796"/>
              </a:xfrm>
              <a:custGeom>
                <a:avLst/>
                <a:gdLst>
                  <a:gd name="T0" fmla="*/ 0 w 184"/>
                  <a:gd name="T1" fmla="*/ 0 h 442"/>
                  <a:gd name="T2" fmla="*/ 0 w 184"/>
                  <a:gd name="T3" fmla="*/ 442 h 442"/>
                  <a:gd name="T4" fmla="*/ 184 w 184"/>
                  <a:gd name="T5" fmla="*/ 442 h 442"/>
                  <a:gd name="T6" fmla="*/ 184 w 184"/>
                  <a:gd name="T7" fmla="*/ 0 h 442"/>
                  <a:gd name="T8" fmla="*/ 0 w 184"/>
                  <a:gd name="T9" fmla="*/ 0 h 442"/>
                  <a:gd name="T10" fmla="*/ 85 w 184"/>
                  <a:gd name="T11" fmla="*/ 370 h 442"/>
                  <a:gd name="T12" fmla="*/ 19 w 184"/>
                  <a:gd name="T13" fmla="*/ 370 h 442"/>
                  <a:gd name="T14" fmla="*/ 19 w 184"/>
                  <a:gd name="T15" fmla="*/ 310 h 442"/>
                  <a:gd name="T16" fmla="*/ 85 w 184"/>
                  <a:gd name="T17" fmla="*/ 310 h 442"/>
                  <a:gd name="T18" fmla="*/ 85 w 184"/>
                  <a:gd name="T19" fmla="*/ 370 h 442"/>
                  <a:gd name="T20" fmla="*/ 85 w 184"/>
                  <a:gd name="T21" fmla="*/ 296 h 442"/>
                  <a:gd name="T22" fmla="*/ 19 w 184"/>
                  <a:gd name="T23" fmla="*/ 296 h 442"/>
                  <a:gd name="T24" fmla="*/ 19 w 184"/>
                  <a:gd name="T25" fmla="*/ 237 h 442"/>
                  <a:gd name="T26" fmla="*/ 85 w 184"/>
                  <a:gd name="T27" fmla="*/ 237 h 442"/>
                  <a:gd name="T28" fmla="*/ 85 w 184"/>
                  <a:gd name="T29" fmla="*/ 296 h 442"/>
                  <a:gd name="T30" fmla="*/ 85 w 184"/>
                  <a:gd name="T31" fmla="*/ 223 h 442"/>
                  <a:gd name="T32" fmla="*/ 19 w 184"/>
                  <a:gd name="T33" fmla="*/ 223 h 442"/>
                  <a:gd name="T34" fmla="*/ 19 w 184"/>
                  <a:gd name="T35" fmla="*/ 164 h 442"/>
                  <a:gd name="T36" fmla="*/ 85 w 184"/>
                  <a:gd name="T37" fmla="*/ 164 h 442"/>
                  <a:gd name="T38" fmla="*/ 85 w 184"/>
                  <a:gd name="T39" fmla="*/ 223 h 442"/>
                  <a:gd name="T40" fmla="*/ 85 w 184"/>
                  <a:gd name="T41" fmla="*/ 151 h 442"/>
                  <a:gd name="T42" fmla="*/ 19 w 184"/>
                  <a:gd name="T43" fmla="*/ 151 h 442"/>
                  <a:gd name="T44" fmla="*/ 19 w 184"/>
                  <a:gd name="T45" fmla="*/ 91 h 442"/>
                  <a:gd name="T46" fmla="*/ 85 w 184"/>
                  <a:gd name="T47" fmla="*/ 91 h 442"/>
                  <a:gd name="T48" fmla="*/ 85 w 184"/>
                  <a:gd name="T49" fmla="*/ 151 h 442"/>
                  <a:gd name="T50" fmla="*/ 85 w 184"/>
                  <a:gd name="T51" fmla="*/ 78 h 442"/>
                  <a:gd name="T52" fmla="*/ 19 w 184"/>
                  <a:gd name="T53" fmla="*/ 78 h 442"/>
                  <a:gd name="T54" fmla="*/ 19 w 184"/>
                  <a:gd name="T55" fmla="*/ 18 h 442"/>
                  <a:gd name="T56" fmla="*/ 85 w 184"/>
                  <a:gd name="T57" fmla="*/ 18 h 442"/>
                  <a:gd name="T58" fmla="*/ 85 w 184"/>
                  <a:gd name="T59" fmla="*/ 78 h 442"/>
                  <a:gd name="T60" fmla="*/ 164 w 184"/>
                  <a:gd name="T61" fmla="*/ 370 h 442"/>
                  <a:gd name="T62" fmla="*/ 99 w 184"/>
                  <a:gd name="T63" fmla="*/ 370 h 442"/>
                  <a:gd name="T64" fmla="*/ 99 w 184"/>
                  <a:gd name="T65" fmla="*/ 310 h 442"/>
                  <a:gd name="T66" fmla="*/ 164 w 184"/>
                  <a:gd name="T67" fmla="*/ 310 h 442"/>
                  <a:gd name="T68" fmla="*/ 164 w 184"/>
                  <a:gd name="T69" fmla="*/ 370 h 442"/>
                  <a:gd name="T70" fmla="*/ 164 w 184"/>
                  <a:gd name="T71" fmla="*/ 296 h 442"/>
                  <a:gd name="T72" fmla="*/ 99 w 184"/>
                  <a:gd name="T73" fmla="*/ 296 h 442"/>
                  <a:gd name="T74" fmla="*/ 99 w 184"/>
                  <a:gd name="T75" fmla="*/ 237 h 442"/>
                  <a:gd name="T76" fmla="*/ 164 w 184"/>
                  <a:gd name="T77" fmla="*/ 237 h 442"/>
                  <a:gd name="T78" fmla="*/ 164 w 184"/>
                  <a:gd name="T79" fmla="*/ 296 h 442"/>
                  <a:gd name="T80" fmla="*/ 164 w 184"/>
                  <a:gd name="T81" fmla="*/ 223 h 442"/>
                  <a:gd name="T82" fmla="*/ 99 w 184"/>
                  <a:gd name="T83" fmla="*/ 223 h 442"/>
                  <a:gd name="T84" fmla="*/ 99 w 184"/>
                  <a:gd name="T85" fmla="*/ 164 h 442"/>
                  <a:gd name="T86" fmla="*/ 164 w 184"/>
                  <a:gd name="T87" fmla="*/ 164 h 442"/>
                  <a:gd name="T88" fmla="*/ 164 w 184"/>
                  <a:gd name="T89" fmla="*/ 223 h 442"/>
                  <a:gd name="T90" fmla="*/ 164 w 184"/>
                  <a:gd name="T91" fmla="*/ 151 h 442"/>
                  <a:gd name="T92" fmla="*/ 99 w 184"/>
                  <a:gd name="T93" fmla="*/ 151 h 442"/>
                  <a:gd name="T94" fmla="*/ 99 w 184"/>
                  <a:gd name="T95" fmla="*/ 91 h 442"/>
                  <a:gd name="T96" fmla="*/ 164 w 184"/>
                  <a:gd name="T97" fmla="*/ 91 h 442"/>
                  <a:gd name="T98" fmla="*/ 164 w 184"/>
                  <a:gd name="T99" fmla="*/ 151 h 442"/>
                  <a:gd name="T100" fmla="*/ 164 w 184"/>
                  <a:gd name="T101" fmla="*/ 78 h 442"/>
                  <a:gd name="T102" fmla="*/ 99 w 184"/>
                  <a:gd name="T103" fmla="*/ 78 h 442"/>
                  <a:gd name="T104" fmla="*/ 99 w 184"/>
                  <a:gd name="T105" fmla="*/ 18 h 442"/>
                  <a:gd name="T106" fmla="*/ 164 w 184"/>
                  <a:gd name="T107" fmla="*/ 18 h 442"/>
                  <a:gd name="T108" fmla="*/ 164 w 184"/>
                  <a:gd name="T109" fmla="*/ 78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84" h="442">
                    <a:moveTo>
                      <a:pt x="0" y="0"/>
                    </a:moveTo>
                    <a:lnTo>
                      <a:pt x="0" y="442"/>
                    </a:lnTo>
                    <a:lnTo>
                      <a:pt x="184" y="442"/>
                    </a:lnTo>
                    <a:lnTo>
                      <a:pt x="184" y="0"/>
                    </a:lnTo>
                    <a:lnTo>
                      <a:pt x="0" y="0"/>
                    </a:lnTo>
                    <a:close/>
                    <a:moveTo>
                      <a:pt x="85" y="370"/>
                    </a:moveTo>
                    <a:lnTo>
                      <a:pt x="19" y="370"/>
                    </a:lnTo>
                    <a:lnTo>
                      <a:pt x="19" y="310"/>
                    </a:lnTo>
                    <a:lnTo>
                      <a:pt x="85" y="310"/>
                    </a:lnTo>
                    <a:lnTo>
                      <a:pt x="85" y="370"/>
                    </a:lnTo>
                    <a:close/>
                    <a:moveTo>
                      <a:pt x="85" y="296"/>
                    </a:moveTo>
                    <a:lnTo>
                      <a:pt x="19" y="296"/>
                    </a:lnTo>
                    <a:lnTo>
                      <a:pt x="19" y="237"/>
                    </a:lnTo>
                    <a:lnTo>
                      <a:pt x="85" y="237"/>
                    </a:lnTo>
                    <a:lnTo>
                      <a:pt x="85" y="296"/>
                    </a:lnTo>
                    <a:close/>
                    <a:moveTo>
                      <a:pt x="85" y="223"/>
                    </a:moveTo>
                    <a:lnTo>
                      <a:pt x="19" y="223"/>
                    </a:lnTo>
                    <a:lnTo>
                      <a:pt x="19" y="164"/>
                    </a:lnTo>
                    <a:lnTo>
                      <a:pt x="85" y="164"/>
                    </a:lnTo>
                    <a:lnTo>
                      <a:pt x="85" y="223"/>
                    </a:lnTo>
                    <a:close/>
                    <a:moveTo>
                      <a:pt x="85" y="151"/>
                    </a:moveTo>
                    <a:lnTo>
                      <a:pt x="19" y="151"/>
                    </a:lnTo>
                    <a:lnTo>
                      <a:pt x="19" y="91"/>
                    </a:lnTo>
                    <a:lnTo>
                      <a:pt x="85" y="91"/>
                    </a:lnTo>
                    <a:lnTo>
                      <a:pt x="85" y="151"/>
                    </a:lnTo>
                    <a:close/>
                    <a:moveTo>
                      <a:pt x="85" y="78"/>
                    </a:moveTo>
                    <a:lnTo>
                      <a:pt x="19" y="78"/>
                    </a:lnTo>
                    <a:lnTo>
                      <a:pt x="19" y="18"/>
                    </a:lnTo>
                    <a:lnTo>
                      <a:pt x="85" y="18"/>
                    </a:lnTo>
                    <a:lnTo>
                      <a:pt x="85" y="78"/>
                    </a:lnTo>
                    <a:close/>
                    <a:moveTo>
                      <a:pt x="164" y="370"/>
                    </a:moveTo>
                    <a:lnTo>
                      <a:pt x="99" y="370"/>
                    </a:lnTo>
                    <a:lnTo>
                      <a:pt x="99" y="310"/>
                    </a:lnTo>
                    <a:lnTo>
                      <a:pt x="164" y="310"/>
                    </a:lnTo>
                    <a:lnTo>
                      <a:pt x="164" y="370"/>
                    </a:lnTo>
                    <a:close/>
                    <a:moveTo>
                      <a:pt x="164" y="296"/>
                    </a:moveTo>
                    <a:lnTo>
                      <a:pt x="99" y="296"/>
                    </a:lnTo>
                    <a:lnTo>
                      <a:pt x="99" y="237"/>
                    </a:lnTo>
                    <a:lnTo>
                      <a:pt x="164" y="237"/>
                    </a:lnTo>
                    <a:lnTo>
                      <a:pt x="164" y="296"/>
                    </a:lnTo>
                    <a:close/>
                    <a:moveTo>
                      <a:pt x="164" y="223"/>
                    </a:moveTo>
                    <a:lnTo>
                      <a:pt x="99" y="223"/>
                    </a:lnTo>
                    <a:lnTo>
                      <a:pt x="99" y="164"/>
                    </a:lnTo>
                    <a:lnTo>
                      <a:pt x="164" y="164"/>
                    </a:lnTo>
                    <a:lnTo>
                      <a:pt x="164" y="223"/>
                    </a:lnTo>
                    <a:close/>
                    <a:moveTo>
                      <a:pt x="164" y="151"/>
                    </a:moveTo>
                    <a:lnTo>
                      <a:pt x="99" y="151"/>
                    </a:lnTo>
                    <a:lnTo>
                      <a:pt x="99" y="91"/>
                    </a:lnTo>
                    <a:lnTo>
                      <a:pt x="164" y="91"/>
                    </a:lnTo>
                    <a:lnTo>
                      <a:pt x="164" y="151"/>
                    </a:lnTo>
                    <a:close/>
                    <a:moveTo>
                      <a:pt x="164" y="78"/>
                    </a:moveTo>
                    <a:lnTo>
                      <a:pt x="99" y="78"/>
                    </a:lnTo>
                    <a:lnTo>
                      <a:pt x="99" y="18"/>
                    </a:lnTo>
                    <a:lnTo>
                      <a:pt x="164" y="18"/>
                    </a:lnTo>
                    <a:lnTo>
                      <a:pt x="164" y="7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1pPr>
                <a:lvl2pPr marL="465138" indent="-7938"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2pPr>
                <a:lvl3pPr marL="931863" indent="-17463"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3pPr>
                <a:lvl4pPr marL="1398588" indent="-26988"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4pPr>
                <a:lvl5pPr marL="1865313" indent="-36513"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9pPr>
              </a:lstStyle>
              <a:p>
                <a:endParaRPr lang="en-US" sz="1199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Freeform 85"/>
              <p:cNvSpPr>
                <a:spLocks noEditPoints="1"/>
              </p:cNvSpPr>
              <p:nvPr/>
            </p:nvSpPr>
            <p:spPr bwMode="auto">
              <a:xfrm>
                <a:off x="6258430" y="5581639"/>
                <a:ext cx="261509" cy="704796"/>
              </a:xfrm>
              <a:custGeom>
                <a:avLst/>
                <a:gdLst>
                  <a:gd name="T0" fmla="*/ 148 w 164"/>
                  <a:gd name="T1" fmla="*/ 181 h 442"/>
                  <a:gd name="T2" fmla="*/ 148 w 164"/>
                  <a:gd name="T3" fmla="*/ 136 h 442"/>
                  <a:gd name="T4" fmla="*/ 123 w 164"/>
                  <a:gd name="T5" fmla="*/ 136 h 442"/>
                  <a:gd name="T6" fmla="*/ 123 w 164"/>
                  <a:gd name="T7" fmla="*/ 84 h 442"/>
                  <a:gd name="T8" fmla="*/ 101 w 164"/>
                  <a:gd name="T9" fmla="*/ 84 h 442"/>
                  <a:gd name="T10" fmla="*/ 101 w 164"/>
                  <a:gd name="T11" fmla="*/ 45 h 442"/>
                  <a:gd name="T12" fmla="*/ 87 w 164"/>
                  <a:gd name="T13" fmla="*/ 45 h 442"/>
                  <a:gd name="T14" fmla="*/ 87 w 164"/>
                  <a:gd name="T15" fmla="*/ 0 h 442"/>
                  <a:gd name="T16" fmla="*/ 77 w 164"/>
                  <a:gd name="T17" fmla="*/ 0 h 442"/>
                  <a:gd name="T18" fmla="*/ 77 w 164"/>
                  <a:gd name="T19" fmla="*/ 45 h 442"/>
                  <a:gd name="T20" fmla="*/ 63 w 164"/>
                  <a:gd name="T21" fmla="*/ 45 h 442"/>
                  <a:gd name="T22" fmla="*/ 63 w 164"/>
                  <a:gd name="T23" fmla="*/ 84 h 442"/>
                  <a:gd name="T24" fmla="*/ 41 w 164"/>
                  <a:gd name="T25" fmla="*/ 84 h 442"/>
                  <a:gd name="T26" fmla="*/ 41 w 164"/>
                  <a:gd name="T27" fmla="*/ 136 h 442"/>
                  <a:gd name="T28" fmla="*/ 16 w 164"/>
                  <a:gd name="T29" fmla="*/ 136 h 442"/>
                  <a:gd name="T30" fmla="*/ 16 w 164"/>
                  <a:gd name="T31" fmla="*/ 181 h 442"/>
                  <a:gd name="T32" fmla="*/ 0 w 164"/>
                  <a:gd name="T33" fmla="*/ 181 h 442"/>
                  <a:gd name="T34" fmla="*/ 0 w 164"/>
                  <a:gd name="T35" fmla="*/ 442 h 442"/>
                  <a:gd name="T36" fmla="*/ 164 w 164"/>
                  <a:gd name="T37" fmla="*/ 442 h 442"/>
                  <a:gd name="T38" fmla="*/ 164 w 164"/>
                  <a:gd name="T39" fmla="*/ 181 h 442"/>
                  <a:gd name="T40" fmla="*/ 148 w 164"/>
                  <a:gd name="T41" fmla="*/ 181 h 442"/>
                  <a:gd name="T42" fmla="*/ 16 w 164"/>
                  <a:gd name="T43" fmla="*/ 207 h 442"/>
                  <a:gd name="T44" fmla="*/ 82 w 164"/>
                  <a:gd name="T45" fmla="*/ 207 h 442"/>
                  <a:gd name="T46" fmla="*/ 82 w 164"/>
                  <a:gd name="T47" fmla="*/ 266 h 442"/>
                  <a:gd name="T48" fmla="*/ 16 w 164"/>
                  <a:gd name="T49" fmla="*/ 266 h 442"/>
                  <a:gd name="T50" fmla="*/ 16 w 164"/>
                  <a:gd name="T51" fmla="*/ 207 h 442"/>
                  <a:gd name="T52" fmla="*/ 82 w 164"/>
                  <a:gd name="T53" fmla="*/ 411 h 442"/>
                  <a:gd name="T54" fmla="*/ 16 w 164"/>
                  <a:gd name="T55" fmla="*/ 411 h 442"/>
                  <a:gd name="T56" fmla="*/ 16 w 164"/>
                  <a:gd name="T57" fmla="*/ 352 h 442"/>
                  <a:gd name="T58" fmla="*/ 82 w 164"/>
                  <a:gd name="T59" fmla="*/ 352 h 442"/>
                  <a:gd name="T60" fmla="*/ 82 w 164"/>
                  <a:gd name="T61" fmla="*/ 411 h 442"/>
                  <a:gd name="T62" fmla="*/ 148 w 164"/>
                  <a:gd name="T63" fmla="*/ 340 h 442"/>
                  <a:gd name="T64" fmla="*/ 82 w 164"/>
                  <a:gd name="T65" fmla="*/ 340 h 442"/>
                  <a:gd name="T66" fmla="*/ 82 w 164"/>
                  <a:gd name="T67" fmla="*/ 280 h 442"/>
                  <a:gd name="T68" fmla="*/ 148 w 164"/>
                  <a:gd name="T69" fmla="*/ 280 h 442"/>
                  <a:gd name="T70" fmla="*/ 148 w 164"/>
                  <a:gd name="T71" fmla="*/ 34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4" h="442">
                    <a:moveTo>
                      <a:pt x="148" y="181"/>
                    </a:moveTo>
                    <a:lnTo>
                      <a:pt x="148" y="136"/>
                    </a:lnTo>
                    <a:lnTo>
                      <a:pt x="123" y="136"/>
                    </a:lnTo>
                    <a:lnTo>
                      <a:pt x="123" y="84"/>
                    </a:lnTo>
                    <a:lnTo>
                      <a:pt x="101" y="84"/>
                    </a:lnTo>
                    <a:lnTo>
                      <a:pt x="101" y="45"/>
                    </a:lnTo>
                    <a:lnTo>
                      <a:pt x="87" y="45"/>
                    </a:lnTo>
                    <a:lnTo>
                      <a:pt x="87" y="0"/>
                    </a:lnTo>
                    <a:lnTo>
                      <a:pt x="77" y="0"/>
                    </a:lnTo>
                    <a:lnTo>
                      <a:pt x="77" y="45"/>
                    </a:lnTo>
                    <a:lnTo>
                      <a:pt x="63" y="45"/>
                    </a:lnTo>
                    <a:lnTo>
                      <a:pt x="63" y="84"/>
                    </a:lnTo>
                    <a:lnTo>
                      <a:pt x="41" y="84"/>
                    </a:lnTo>
                    <a:lnTo>
                      <a:pt x="41" y="136"/>
                    </a:lnTo>
                    <a:lnTo>
                      <a:pt x="16" y="136"/>
                    </a:lnTo>
                    <a:lnTo>
                      <a:pt x="16" y="181"/>
                    </a:lnTo>
                    <a:lnTo>
                      <a:pt x="0" y="181"/>
                    </a:lnTo>
                    <a:lnTo>
                      <a:pt x="0" y="442"/>
                    </a:lnTo>
                    <a:lnTo>
                      <a:pt x="164" y="442"/>
                    </a:lnTo>
                    <a:lnTo>
                      <a:pt x="164" y="181"/>
                    </a:lnTo>
                    <a:lnTo>
                      <a:pt x="148" y="181"/>
                    </a:lnTo>
                    <a:close/>
                    <a:moveTo>
                      <a:pt x="16" y="207"/>
                    </a:moveTo>
                    <a:lnTo>
                      <a:pt x="82" y="207"/>
                    </a:lnTo>
                    <a:lnTo>
                      <a:pt x="82" y="266"/>
                    </a:lnTo>
                    <a:lnTo>
                      <a:pt x="16" y="266"/>
                    </a:lnTo>
                    <a:lnTo>
                      <a:pt x="16" y="207"/>
                    </a:lnTo>
                    <a:close/>
                    <a:moveTo>
                      <a:pt x="82" y="411"/>
                    </a:moveTo>
                    <a:lnTo>
                      <a:pt x="16" y="411"/>
                    </a:lnTo>
                    <a:lnTo>
                      <a:pt x="16" y="352"/>
                    </a:lnTo>
                    <a:lnTo>
                      <a:pt x="82" y="352"/>
                    </a:lnTo>
                    <a:lnTo>
                      <a:pt x="82" y="411"/>
                    </a:lnTo>
                    <a:close/>
                    <a:moveTo>
                      <a:pt x="148" y="340"/>
                    </a:moveTo>
                    <a:lnTo>
                      <a:pt x="82" y="340"/>
                    </a:lnTo>
                    <a:lnTo>
                      <a:pt x="82" y="280"/>
                    </a:lnTo>
                    <a:lnTo>
                      <a:pt x="148" y="280"/>
                    </a:lnTo>
                    <a:lnTo>
                      <a:pt x="148" y="34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/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1pPr>
                <a:lvl2pPr marL="465138" indent="-7938"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2pPr>
                <a:lvl3pPr marL="931863" indent="-17463"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3pPr>
                <a:lvl4pPr marL="1398588" indent="-26988"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4pPr>
                <a:lvl5pPr marL="1865313" indent="-36513"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9pPr>
              </a:lstStyle>
              <a:p>
                <a:endParaRPr lang="en-US" sz="1199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Freeform 87"/>
              <p:cNvSpPr>
                <a:spLocks noEditPoints="1"/>
              </p:cNvSpPr>
              <p:nvPr/>
            </p:nvSpPr>
            <p:spPr bwMode="auto">
              <a:xfrm>
                <a:off x="6547579" y="5686879"/>
                <a:ext cx="294995" cy="599556"/>
              </a:xfrm>
              <a:custGeom>
                <a:avLst/>
                <a:gdLst>
                  <a:gd name="T0" fmla="*/ 0 w 185"/>
                  <a:gd name="T1" fmla="*/ 0 h 376"/>
                  <a:gd name="T2" fmla="*/ 0 w 185"/>
                  <a:gd name="T3" fmla="*/ 376 h 376"/>
                  <a:gd name="T4" fmla="*/ 185 w 185"/>
                  <a:gd name="T5" fmla="*/ 376 h 376"/>
                  <a:gd name="T6" fmla="*/ 185 w 185"/>
                  <a:gd name="T7" fmla="*/ 0 h 376"/>
                  <a:gd name="T8" fmla="*/ 0 w 185"/>
                  <a:gd name="T9" fmla="*/ 0 h 376"/>
                  <a:gd name="T10" fmla="*/ 86 w 185"/>
                  <a:gd name="T11" fmla="*/ 304 h 376"/>
                  <a:gd name="T12" fmla="*/ 20 w 185"/>
                  <a:gd name="T13" fmla="*/ 304 h 376"/>
                  <a:gd name="T14" fmla="*/ 20 w 185"/>
                  <a:gd name="T15" fmla="*/ 244 h 376"/>
                  <a:gd name="T16" fmla="*/ 86 w 185"/>
                  <a:gd name="T17" fmla="*/ 244 h 376"/>
                  <a:gd name="T18" fmla="*/ 86 w 185"/>
                  <a:gd name="T19" fmla="*/ 304 h 376"/>
                  <a:gd name="T20" fmla="*/ 86 w 185"/>
                  <a:gd name="T21" fmla="*/ 230 h 376"/>
                  <a:gd name="T22" fmla="*/ 20 w 185"/>
                  <a:gd name="T23" fmla="*/ 230 h 376"/>
                  <a:gd name="T24" fmla="*/ 20 w 185"/>
                  <a:gd name="T25" fmla="*/ 171 h 376"/>
                  <a:gd name="T26" fmla="*/ 86 w 185"/>
                  <a:gd name="T27" fmla="*/ 171 h 376"/>
                  <a:gd name="T28" fmla="*/ 86 w 185"/>
                  <a:gd name="T29" fmla="*/ 230 h 376"/>
                  <a:gd name="T30" fmla="*/ 86 w 185"/>
                  <a:gd name="T31" fmla="*/ 157 h 376"/>
                  <a:gd name="T32" fmla="*/ 20 w 185"/>
                  <a:gd name="T33" fmla="*/ 157 h 376"/>
                  <a:gd name="T34" fmla="*/ 20 w 185"/>
                  <a:gd name="T35" fmla="*/ 98 h 376"/>
                  <a:gd name="T36" fmla="*/ 86 w 185"/>
                  <a:gd name="T37" fmla="*/ 98 h 376"/>
                  <a:gd name="T38" fmla="*/ 86 w 185"/>
                  <a:gd name="T39" fmla="*/ 157 h 376"/>
                  <a:gd name="T40" fmla="*/ 86 w 185"/>
                  <a:gd name="T41" fmla="*/ 85 h 376"/>
                  <a:gd name="T42" fmla="*/ 20 w 185"/>
                  <a:gd name="T43" fmla="*/ 85 h 376"/>
                  <a:gd name="T44" fmla="*/ 20 w 185"/>
                  <a:gd name="T45" fmla="*/ 25 h 376"/>
                  <a:gd name="T46" fmla="*/ 86 w 185"/>
                  <a:gd name="T47" fmla="*/ 25 h 376"/>
                  <a:gd name="T48" fmla="*/ 86 w 185"/>
                  <a:gd name="T49" fmla="*/ 85 h 376"/>
                  <a:gd name="T50" fmla="*/ 166 w 185"/>
                  <a:gd name="T51" fmla="*/ 304 h 376"/>
                  <a:gd name="T52" fmla="*/ 99 w 185"/>
                  <a:gd name="T53" fmla="*/ 304 h 376"/>
                  <a:gd name="T54" fmla="*/ 99 w 185"/>
                  <a:gd name="T55" fmla="*/ 244 h 376"/>
                  <a:gd name="T56" fmla="*/ 166 w 185"/>
                  <a:gd name="T57" fmla="*/ 244 h 376"/>
                  <a:gd name="T58" fmla="*/ 166 w 185"/>
                  <a:gd name="T59" fmla="*/ 304 h 376"/>
                  <a:gd name="T60" fmla="*/ 166 w 185"/>
                  <a:gd name="T61" fmla="*/ 230 h 376"/>
                  <a:gd name="T62" fmla="*/ 99 w 185"/>
                  <a:gd name="T63" fmla="*/ 230 h 376"/>
                  <a:gd name="T64" fmla="*/ 99 w 185"/>
                  <a:gd name="T65" fmla="*/ 171 h 376"/>
                  <a:gd name="T66" fmla="*/ 166 w 185"/>
                  <a:gd name="T67" fmla="*/ 171 h 376"/>
                  <a:gd name="T68" fmla="*/ 166 w 185"/>
                  <a:gd name="T69" fmla="*/ 230 h 376"/>
                  <a:gd name="T70" fmla="*/ 166 w 185"/>
                  <a:gd name="T71" fmla="*/ 157 h 376"/>
                  <a:gd name="T72" fmla="*/ 99 w 185"/>
                  <a:gd name="T73" fmla="*/ 157 h 376"/>
                  <a:gd name="T74" fmla="*/ 99 w 185"/>
                  <a:gd name="T75" fmla="*/ 98 h 376"/>
                  <a:gd name="T76" fmla="*/ 166 w 185"/>
                  <a:gd name="T77" fmla="*/ 98 h 376"/>
                  <a:gd name="T78" fmla="*/ 166 w 185"/>
                  <a:gd name="T79" fmla="*/ 157 h 376"/>
                  <a:gd name="T80" fmla="*/ 166 w 185"/>
                  <a:gd name="T81" fmla="*/ 85 h 376"/>
                  <a:gd name="T82" fmla="*/ 99 w 185"/>
                  <a:gd name="T83" fmla="*/ 85 h 376"/>
                  <a:gd name="T84" fmla="*/ 99 w 185"/>
                  <a:gd name="T85" fmla="*/ 25 h 376"/>
                  <a:gd name="T86" fmla="*/ 166 w 185"/>
                  <a:gd name="T87" fmla="*/ 25 h 376"/>
                  <a:gd name="T88" fmla="*/ 166 w 185"/>
                  <a:gd name="T89" fmla="*/ 85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5" h="376">
                    <a:moveTo>
                      <a:pt x="0" y="0"/>
                    </a:moveTo>
                    <a:lnTo>
                      <a:pt x="0" y="376"/>
                    </a:lnTo>
                    <a:lnTo>
                      <a:pt x="185" y="376"/>
                    </a:lnTo>
                    <a:lnTo>
                      <a:pt x="185" y="0"/>
                    </a:lnTo>
                    <a:lnTo>
                      <a:pt x="0" y="0"/>
                    </a:lnTo>
                    <a:close/>
                    <a:moveTo>
                      <a:pt x="86" y="304"/>
                    </a:moveTo>
                    <a:lnTo>
                      <a:pt x="20" y="304"/>
                    </a:lnTo>
                    <a:lnTo>
                      <a:pt x="20" y="244"/>
                    </a:lnTo>
                    <a:lnTo>
                      <a:pt x="86" y="244"/>
                    </a:lnTo>
                    <a:lnTo>
                      <a:pt x="86" y="304"/>
                    </a:lnTo>
                    <a:close/>
                    <a:moveTo>
                      <a:pt x="86" y="230"/>
                    </a:moveTo>
                    <a:lnTo>
                      <a:pt x="20" y="230"/>
                    </a:lnTo>
                    <a:lnTo>
                      <a:pt x="20" y="171"/>
                    </a:lnTo>
                    <a:lnTo>
                      <a:pt x="86" y="171"/>
                    </a:lnTo>
                    <a:lnTo>
                      <a:pt x="86" y="230"/>
                    </a:lnTo>
                    <a:close/>
                    <a:moveTo>
                      <a:pt x="86" y="157"/>
                    </a:moveTo>
                    <a:lnTo>
                      <a:pt x="20" y="157"/>
                    </a:lnTo>
                    <a:lnTo>
                      <a:pt x="20" y="98"/>
                    </a:lnTo>
                    <a:lnTo>
                      <a:pt x="86" y="98"/>
                    </a:lnTo>
                    <a:lnTo>
                      <a:pt x="86" y="157"/>
                    </a:lnTo>
                    <a:close/>
                    <a:moveTo>
                      <a:pt x="86" y="85"/>
                    </a:moveTo>
                    <a:lnTo>
                      <a:pt x="20" y="85"/>
                    </a:lnTo>
                    <a:lnTo>
                      <a:pt x="20" y="25"/>
                    </a:lnTo>
                    <a:lnTo>
                      <a:pt x="86" y="25"/>
                    </a:lnTo>
                    <a:lnTo>
                      <a:pt x="86" y="85"/>
                    </a:lnTo>
                    <a:close/>
                    <a:moveTo>
                      <a:pt x="166" y="304"/>
                    </a:moveTo>
                    <a:lnTo>
                      <a:pt x="99" y="304"/>
                    </a:lnTo>
                    <a:lnTo>
                      <a:pt x="99" y="244"/>
                    </a:lnTo>
                    <a:lnTo>
                      <a:pt x="166" y="244"/>
                    </a:lnTo>
                    <a:lnTo>
                      <a:pt x="166" y="304"/>
                    </a:lnTo>
                    <a:close/>
                    <a:moveTo>
                      <a:pt x="166" y="230"/>
                    </a:moveTo>
                    <a:lnTo>
                      <a:pt x="99" y="230"/>
                    </a:lnTo>
                    <a:lnTo>
                      <a:pt x="99" y="171"/>
                    </a:lnTo>
                    <a:lnTo>
                      <a:pt x="166" y="171"/>
                    </a:lnTo>
                    <a:lnTo>
                      <a:pt x="166" y="230"/>
                    </a:lnTo>
                    <a:close/>
                    <a:moveTo>
                      <a:pt x="166" y="157"/>
                    </a:moveTo>
                    <a:lnTo>
                      <a:pt x="99" y="157"/>
                    </a:lnTo>
                    <a:lnTo>
                      <a:pt x="99" y="98"/>
                    </a:lnTo>
                    <a:lnTo>
                      <a:pt x="166" y="98"/>
                    </a:lnTo>
                    <a:lnTo>
                      <a:pt x="166" y="157"/>
                    </a:lnTo>
                    <a:close/>
                    <a:moveTo>
                      <a:pt x="166" y="85"/>
                    </a:moveTo>
                    <a:lnTo>
                      <a:pt x="99" y="85"/>
                    </a:lnTo>
                    <a:lnTo>
                      <a:pt x="99" y="25"/>
                    </a:lnTo>
                    <a:lnTo>
                      <a:pt x="166" y="25"/>
                    </a:lnTo>
                    <a:lnTo>
                      <a:pt x="166" y="8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1pPr>
                <a:lvl2pPr marL="465138" indent="-7938"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2pPr>
                <a:lvl3pPr marL="931863" indent="-17463"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3pPr>
                <a:lvl4pPr marL="1398588" indent="-26988"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4pPr>
                <a:lvl5pPr marL="1865313" indent="-36513"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9pPr>
              </a:lstStyle>
              <a:p>
                <a:endParaRPr lang="en-US" sz="1199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Freeform 89"/>
              <p:cNvSpPr>
                <a:spLocks noEditPoints="1"/>
              </p:cNvSpPr>
              <p:nvPr/>
            </p:nvSpPr>
            <p:spPr bwMode="auto">
              <a:xfrm>
                <a:off x="5018065" y="5581639"/>
                <a:ext cx="261509" cy="704796"/>
              </a:xfrm>
              <a:custGeom>
                <a:avLst/>
                <a:gdLst>
                  <a:gd name="T0" fmla="*/ 148 w 164"/>
                  <a:gd name="T1" fmla="*/ 181 h 442"/>
                  <a:gd name="T2" fmla="*/ 148 w 164"/>
                  <a:gd name="T3" fmla="*/ 136 h 442"/>
                  <a:gd name="T4" fmla="*/ 123 w 164"/>
                  <a:gd name="T5" fmla="*/ 136 h 442"/>
                  <a:gd name="T6" fmla="*/ 123 w 164"/>
                  <a:gd name="T7" fmla="*/ 84 h 442"/>
                  <a:gd name="T8" fmla="*/ 101 w 164"/>
                  <a:gd name="T9" fmla="*/ 84 h 442"/>
                  <a:gd name="T10" fmla="*/ 101 w 164"/>
                  <a:gd name="T11" fmla="*/ 45 h 442"/>
                  <a:gd name="T12" fmla="*/ 87 w 164"/>
                  <a:gd name="T13" fmla="*/ 45 h 442"/>
                  <a:gd name="T14" fmla="*/ 87 w 164"/>
                  <a:gd name="T15" fmla="*/ 0 h 442"/>
                  <a:gd name="T16" fmla="*/ 77 w 164"/>
                  <a:gd name="T17" fmla="*/ 0 h 442"/>
                  <a:gd name="T18" fmla="*/ 77 w 164"/>
                  <a:gd name="T19" fmla="*/ 45 h 442"/>
                  <a:gd name="T20" fmla="*/ 63 w 164"/>
                  <a:gd name="T21" fmla="*/ 45 h 442"/>
                  <a:gd name="T22" fmla="*/ 63 w 164"/>
                  <a:gd name="T23" fmla="*/ 84 h 442"/>
                  <a:gd name="T24" fmla="*/ 41 w 164"/>
                  <a:gd name="T25" fmla="*/ 84 h 442"/>
                  <a:gd name="T26" fmla="*/ 41 w 164"/>
                  <a:gd name="T27" fmla="*/ 136 h 442"/>
                  <a:gd name="T28" fmla="*/ 16 w 164"/>
                  <a:gd name="T29" fmla="*/ 136 h 442"/>
                  <a:gd name="T30" fmla="*/ 16 w 164"/>
                  <a:gd name="T31" fmla="*/ 181 h 442"/>
                  <a:gd name="T32" fmla="*/ 0 w 164"/>
                  <a:gd name="T33" fmla="*/ 181 h 442"/>
                  <a:gd name="T34" fmla="*/ 0 w 164"/>
                  <a:gd name="T35" fmla="*/ 442 h 442"/>
                  <a:gd name="T36" fmla="*/ 164 w 164"/>
                  <a:gd name="T37" fmla="*/ 442 h 442"/>
                  <a:gd name="T38" fmla="*/ 164 w 164"/>
                  <a:gd name="T39" fmla="*/ 181 h 442"/>
                  <a:gd name="T40" fmla="*/ 148 w 164"/>
                  <a:gd name="T41" fmla="*/ 181 h 442"/>
                  <a:gd name="T42" fmla="*/ 16 w 164"/>
                  <a:gd name="T43" fmla="*/ 207 h 442"/>
                  <a:gd name="T44" fmla="*/ 82 w 164"/>
                  <a:gd name="T45" fmla="*/ 207 h 442"/>
                  <a:gd name="T46" fmla="*/ 82 w 164"/>
                  <a:gd name="T47" fmla="*/ 266 h 442"/>
                  <a:gd name="T48" fmla="*/ 16 w 164"/>
                  <a:gd name="T49" fmla="*/ 266 h 442"/>
                  <a:gd name="T50" fmla="*/ 16 w 164"/>
                  <a:gd name="T51" fmla="*/ 207 h 442"/>
                  <a:gd name="T52" fmla="*/ 82 w 164"/>
                  <a:gd name="T53" fmla="*/ 411 h 442"/>
                  <a:gd name="T54" fmla="*/ 16 w 164"/>
                  <a:gd name="T55" fmla="*/ 411 h 442"/>
                  <a:gd name="T56" fmla="*/ 16 w 164"/>
                  <a:gd name="T57" fmla="*/ 352 h 442"/>
                  <a:gd name="T58" fmla="*/ 82 w 164"/>
                  <a:gd name="T59" fmla="*/ 352 h 442"/>
                  <a:gd name="T60" fmla="*/ 82 w 164"/>
                  <a:gd name="T61" fmla="*/ 411 h 442"/>
                  <a:gd name="T62" fmla="*/ 148 w 164"/>
                  <a:gd name="T63" fmla="*/ 340 h 442"/>
                  <a:gd name="T64" fmla="*/ 82 w 164"/>
                  <a:gd name="T65" fmla="*/ 340 h 442"/>
                  <a:gd name="T66" fmla="*/ 82 w 164"/>
                  <a:gd name="T67" fmla="*/ 280 h 442"/>
                  <a:gd name="T68" fmla="*/ 148 w 164"/>
                  <a:gd name="T69" fmla="*/ 280 h 442"/>
                  <a:gd name="T70" fmla="*/ 148 w 164"/>
                  <a:gd name="T71" fmla="*/ 34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4" h="442">
                    <a:moveTo>
                      <a:pt x="148" y="181"/>
                    </a:moveTo>
                    <a:lnTo>
                      <a:pt x="148" y="136"/>
                    </a:lnTo>
                    <a:lnTo>
                      <a:pt x="123" y="136"/>
                    </a:lnTo>
                    <a:lnTo>
                      <a:pt x="123" y="84"/>
                    </a:lnTo>
                    <a:lnTo>
                      <a:pt x="101" y="84"/>
                    </a:lnTo>
                    <a:lnTo>
                      <a:pt x="101" y="45"/>
                    </a:lnTo>
                    <a:lnTo>
                      <a:pt x="87" y="45"/>
                    </a:lnTo>
                    <a:lnTo>
                      <a:pt x="87" y="0"/>
                    </a:lnTo>
                    <a:lnTo>
                      <a:pt x="77" y="0"/>
                    </a:lnTo>
                    <a:lnTo>
                      <a:pt x="77" y="45"/>
                    </a:lnTo>
                    <a:lnTo>
                      <a:pt x="63" y="45"/>
                    </a:lnTo>
                    <a:lnTo>
                      <a:pt x="63" y="84"/>
                    </a:lnTo>
                    <a:lnTo>
                      <a:pt x="41" y="84"/>
                    </a:lnTo>
                    <a:lnTo>
                      <a:pt x="41" y="136"/>
                    </a:lnTo>
                    <a:lnTo>
                      <a:pt x="16" y="136"/>
                    </a:lnTo>
                    <a:lnTo>
                      <a:pt x="16" y="181"/>
                    </a:lnTo>
                    <a:lnTo>
                      <a:pt x="0" y="181"/>
                    </a:lnTo>
                    <a:lnTo>
                      <a:pt x="0" y="442"/>
                    </a:lnTo>
                    <a:lnTo>
                      <a:pt x="164" y="442"/>
                    </a:lnTo>
                    <a:lnTo>
                      <a:pt x="164" y="181"/>
                    </a:lnTo>
                    <a:lnTo>
                      <a:pt x="148" y="181"/>
                    </a:lnTo>
                    <a:close/>
                    <a:moveTo>
                      <a:pt x="16" y="207"/>
                    </a:moveTo>
                    <a:lnTo>
                      <a:pt x="82" y="207"/>
                    </a:lnTo>
                    <a:lnTo>
                      <a:pt x="82" y="266"/>
                    </a:lnTo>
                    <a:lnTo>
                      <a:pt x="16" y="266"/>
                    </a:lnTo>
                    <a:lnTo>
                      <a:pt x="16" y="207"/>
                    </a:lnTo>
                    <a:close/>
                    <a:moveTo>
                      <a:pt x="82" y="411"/>
                    </a:moveTo>
                    <a:lnTo>
                      <a:pt x="16" y="411"/>
                    </a:lnTo>
                    <a:lnTo>
                      <a:pt x="16" y="352"/>
                    </a:lnTo>
                    <a:lnTo>
                      <a:pt x="82" y="352"/>
                    </a:lnTo>
                    <a:lnTo>
                      <a:pt x="82" y="411"/>
                    </a:lnTo>
                    <a:close/>
                    <a:moveTo>
                      <a:pt x="148" y="340"/>
                    </a:moveTo>
                    <a:lnTo>
                      <a:pt x="82" y="340"/>
                    </a:lnTo>
                    <a:lnTo>
                      <a:pt x="82" y="280"/>
                    </a:lnTo>
                    <a:lnTo>
                      <a:pt x="148" y="280"/>
                    </a:lnTo>
                    <a:lnTo>
                      <a:pt x="148" y="34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/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1pPr>
                <a:lvl2pPr marL="465138" indent="-7938"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2pPr>
                <a:lvl3pPr marL="931863" indent="-17463"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3pPr>
                <a:lvl4pPr marL="1398588" indent="-26988"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4pPr>
                <a:lvl5pPr marL="1865313" indent="-36513"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9pPr>
              </a:lstStyle>
              <a:p>
                <a:endParaRPr lang="en-US" sz="1199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Freeform 90"/>
              <p:cNvSpPr>
                <a:spLocks noEditPoints="1"/>
              </p:cNvSpPr>
              <p:nvPr/>
            </p:nvSpPr>
            <p:spPr bwMode="auto">
              <a:xfrm>
                <a:off x="5640336" y="5734715"/>
                <a:ext cx="261509" cy="551720"/>
              </a:xfrm>
              <a:custGeom>
                <a:avLst/>
                <a:gdLst>
                  <a:gd name="T0" fmla="*/ 148 w 164"/>
                  <a:gd name="T1" fmla="*/ 181 h 346"/>
                  <a:gd name="T2" fmla="*/ 148 w 164"/>
                  <a:gd name="T3" fmla="*/ 136 h 346"/>
                  <a:gd name="T4" fmla="*/ 123 w 164"/>
                  <a:gd name="T5" fmla="*/ 136 h 346"/>
                  <a:gd name="T6" fmla="*/ 123 w 164"/>
                  <a:gd name="T7" fmla="*/ 82 h 346"/>
                  <a:gd name="T8" fmla="*/ 101 w 164"/>
                  <a:gd name="T9" fmla="*/ 82 h 346"/>
                  <a:gd name="T10" fmla="*/ 101 w 164"/>
                  <a:gd name="T11" fmla="*/ 45 h 346"/>
                  <a:gd name="T12" fmla="*/ 87 w 164"/>
                  <a:gd name="T13" fmla="*/ 45 h 346"/>
                  <a:gd name="T14" fmla="*/ 87 w 164"/>
                  <a:gd name="T15" fmla="*/ 0 h 346"/>
                  <a:gd name="T16" fmla="*/ 77 w 164"/>
                  <a:gd name="T17" fmla="*/ 0 h 346"/>
                  <a:gd name="T18" fmla="*/ 77 w 164"/>
                  <a:gd name="T19" fmla="*/ 45 h 346"/>
                  <a:gd name="T20" fmla="*/ 63 w 164"/>
                  <a:gd name="T21" fmla="*/ 45 h 346"/>
                  <a:gd name="T22" fmla="*/ 63 w 164"/>
                  <a:gd name="T23" fmla="*/ 82 h 346"/>
                  <a:gd name="T24" fmla="*/ 42 w 164"/>
                  <a:gd name="T25" fmla="*/ 82 h 346"/>
                  <a:gd name="T26" fmla="*/ 42 w 164"/>
                  <a:gd name="T27" fmla="*/ 136 h 346"/>
                  <a:gd name="T28" fmla="*/ 16 w 164"/>
                  <a:gd name="T29" fmla="*/ 136 h 346"/>
                  <a:gd name="T30" fmla="*/ 16 w 164"/>
                  <a:gd name="T31" fmla="*/ 181 h 346"/>
                  <a:gd name="T32" fmla="*/ 0 w 164"/>
                  <a:gd name="T33" fmla="*/ 181 h 346"/>
                  <a:gd name="T34" fmla="*/ 0 w 164"/>
                  <a:gd name="T35" fmla="*/ 346 h 346"/>
                  <a:gd name="T36" fmla="*/ 164 w 164"/>
                  <a:gd name="T37" fmla="*/ 346 h 346"/>
                  <a:gd name="T38" fmla="*/ 164 w 164"/>
                  <a:gd name="T39" fmla="*/ 181 h 346"/>
                  <a:gd name="T40" fmla="*/ 148 w 164"/>
                  <a:gd name="T41" fmla="*/ 181 h 346"/>
                  <a:gd name="T42" fmla="*/ 35 w 164"/>
                  <a:gd name="T43" fmla="*/ 158 h 346"/>
                  <a:gd name="T44" fmla="*/ 82 w 164"/>
                  <a:gd name="T45" fmla="*/ 158 h 346"/>
                  <a:gd name="T46" fmla="*/ 82 w 164"/>
                  <a:gd name="T47" fmla="*/ 200 h 346"/>
                  <a:gd name="T48" fmla="*/ 35 w 164"/>
                  <a:gd name="T49" fmla="*/ 200 h 346"/>
                  <a:gd name="T50" fmla="*/ 35 w 164"/>
                  <a:gd name="T51" fmla="*/ 158 h 346"/>
                  <a:gd name="T52" fmla="*/ 82 w 164"/>
                  <a:gd name="T53" fmla="*/ 302 h 346"/>
                  <a:gd name="T54" fmla="*/ 35 w 164"/>
                  <a:gd name="T55" fmla="*/ 302 h 346"/>
                  <a:gd name="T56" fmla="*/ 35 w 164"/>
                  <a:gd name="T57" fmla="*/ 260 h 346"/>
                  <a:gd name="T58" fmla="*/ 82 w 164"/>
                  <a:gd name="T59" fmla="*/ 260 h 346"/>
                  <a:gd name="T60" fmla="*/ 82 w 164"/>
                  <a:gd name="T61" fmla="*/ 302 h 346"/>
                  <a:gd name="T62" fmla="*/ 129 w 164"/>
                  <a:gd name="T63" fmla="*/ 251 h 346"/>
                  <a:gd name="T64" fmla="*/ 82 w 164"/>
                  <a:gd name="T65" fmla="*/ 251 h 346"/>
                  <a:gd name="T66" fmla="*/ 82 w 164"/>
                  <a:gd name="T67" fmla="*/ 209 h 346"/>
                  <a:gd name="T68" fmla="*/ 129 w 164"/>
                  <a:gd name="T69" fmla="*/ 209 h 346"/>
                  <a:gd name="T70" fmla="*/ 129 w 164"/>
                  <a:gd name="T71" fmla="*/ 251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4" h="346">
                    <a:moveTo>
                      <a:pt x="148" y="181"/>
                    </a:moveTo>
                    <a:lnTo>
                      <a:pt x="148" y="136"/>
                    </a:lnTo>
                    <a:lnTo>
                      <a:pt x="123" y="136"/>
                    </a:lnTo>
                    <a:lnTo>
                      <a:pt x="123" y="82"/>
                    </a:lnTo>
                    <a:lnTo>
                      <a:pt x="101" y="82"/>
                    </a:lnTo>
                    <a:lnTo>
                      <a:pt x="101" y="45"/>
                    </a:lnTo>
                    <a:lnTo>
                      <a:pt x="87" y="45"/>
                    </a:lnTo>
                    <a:lnTo>
                      <a:pt x="87" y="0"/>
                    </a:lnTo>
                    <a:lnTo>
                      <a:pt x="77" y="0"/>
                    </a:lnTo>
                    <a:lnTo>
                      <a:pt x="77" y="45"/>
                    </a:lnTo>
                    <a:lnTo>
                      <a:pt x="63" y="45"/>
                    </a:lnTo>
                    <a:lnTo>
                      <a:pt x="63" y="82"/>
                    </a:lnTo>
                    <a:lnTo>
                      <a:pt x="42" y="82"/>
                    </a:lnTo>
                    <a:lnTo>
                      <a:pt x="42" y="136"/>
                    </a:lnTo>
                    <a:lnTo>
                      <a:pt x="16" y="136"/>
                    </a:lnTo>
                    <a:lnTo>
                      <a:pt x="16" y="181"/>
                    </a:lnTo>
                    <a:lnTo>
                      <a:pt x="0" y="181"/>
                    </a:lnTo>
                    <a:lnTo>
                      <a:pt x="0" y="346"/>
                    </a:lnTo>
                    <a:lnTo>
                      <a:pt x="164" y="346"/>
                    </a:lnTo>
                    <a:lnTo>
                      <a:pt x="164" y="181"/>
                    </a:lnTo>
                    <a:lnTo>
                      <a:pt x="148" y="181"/>
                    </a:lnTo>
                    <a:close/>
                    <a:moveTo>
                      <a:pt x="35" y="158"/>
                    </a:moveTo>
                    <a:lnTo>
                      <a:pt x="82" y="158"/>
                    </a:lnTo>
                    <a:lnTo>
                      <a:pt x="82" y="200"/>
                    </a:lnTo>
                    <a:lnTo>
                      <a:pt x="35" y="200"/>
                    </a:lnTo>
                    <a:lnTo>
                      <a:pt x="35" y="158"/>
                    </a:lnTo>
                    <a:close/>
                    <a:moveTo>
                      <a:pt x="82" y="302"/>
                    </a:moveTo>
                    <a:lnTo>
                      <a:pt x="35" y="302"/>
                    </a:lnTo>
                    <a:lnTo>
                      <a:pt x="35" y="260"/>
                    </a:lnTo>
                    <a:lnTo>
                      <a:pt x="82" y="260"/>
                    </a:lnTo>
                    <a:lnTo>
                      <a:pt x="82" y="302"/>
                    </a:lnTo>
                    <a:close/>
                    <a:moveTo>
                      <a:pt x="129" y="251"/>
                    </a:moveTo>
                    <a:lnTo>
                      <a:pt x="82" y="251"/>
                    </a:lnTo>
                    <a:lnTo>
                      <a:pt x="82" y="209"/>
                    </a:lnTo>
                    <a:lnTo>
                      <a:pt x="129" y="209"/>
                    </a:lnTo>
                    <a:lnTo>
                      <a:pt x="129" y="251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/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1pPr>
                <a:lvl2pPr marL="465138" indent="-7938"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2pPr>
                <a:lvl3pPr marL="931863" indent="-17463"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3pPr>
                <a:lvl4pPr marL="1398588" indent="-26988"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4pPr>
                <a:lvl5pPr marL="1865313" indent="-36513"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9pPr>
              </a:lstStyle>
              <a:p>
                <a:endParaRPr lang="en-US" sz="1199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Freeform 91"/>
              <p:cNvSpPr>
                <a:spLocks noEditPoints="1"/>
              </p:cNvSpPr>
              <p:nvPr/>
            </p:nvSpPr>
            <p:spPr bwMode="auto">
              <a:xfrm>
                <a:off x="5310537" y="5686879"/>
                <a:ext cx="294995" cy="599556"/>
              </a:xfrm>
              <a:custGeom>
                <a:avLst/>
                <a:gdLst>
                  <a:gd name="T0" fmla="*/ 0 w 185"/>
                  <a:gd name="T1" fmla="*/ 0 h 376"/>
                  <a:gd name="T2" fmla="*/ 0 w 185"/>
                  <a:gd name="T3" fmla="*/ 376 h 376"/>
                  <a:gd name="T4" fmla="*/ 185 w 185"/>
                  <a:gd name="T5" fmla="*/ 376 h 376"/>
                  <a:gd name="T6" fmla="*/ 185 w 185"/>
                  <a:gd name="T7" fmla="*/ 0 h 376"/>
                  <a:gd name="T8" fmla="*/ 0 w 185"/>
                  <a:gd name="T9" fmla="*/ 0 h 376"/>
                  <a:gd name="T10" fmla="*/ 86 w 185"/>
                  <a:gd name="T11" fmla="*/ 304 h 376"/>
                  <a:gd name="T12" fmla="*/ 20 w 185"/>
                  <a:gd name="T13" fmla="*/ 304 h 376"/>
                  <a:gd name="T14" fmla="*/ 20 w 185"/>
                  <a:gd name="T15" fmla="*/ 244 h 376"/>
                  <a:gd name="T16" fmla="*/ 86 w 185"/>
                  <a:gd name="T17" fmla="*/ 244 h 376"/>
                  <a:gd name="T18" fmla="*/ 86 w 185"/>
                  <a:gd name="T19" fmla="*/ 304 h 376"/>
                  <a:gd name="T20" fmla="*/ 86 w 185"/>
                  <a:gd name="T21" fmla="*/ 230 h 376"/>
                  <a:gd name="T22" fmla="*/ 20 w 185"/>
                  <a:gd name="T23" fmla="*/ 230 h 376"/>
                  <a:gd name="T24" fmla="*/ 20 w 185"/>
                  <a:gd name="T25" fmla="*/ 171 h 376"/>
                  <a:gd name="T26" fmla="*/ 86 w 185"/>
                  <a:gd name="T27" fmla="*/ 171 h 376"/>
                  <a:gd name="T28" fmla="*/ 86 w 185"/>
                  <a:gd name="T29" fmla="*/ 230 h 376"/>
                  <a:gd name="T30" fmla="*/ 86 w 185"/>
                  <a:gd name="T31" fmla="*/ 157 h 376"/>
                  <a:gd name="T32" fmla="*/ 20 w 185"/>
                  <a:gd name="T33" fmla="*/ 157 h 376"/>
                  <a:gd name="T34" fmla="*/ 20 w 185"/>
                  <a:gd name="T35" fmla="*/ 98 h 376"/>
                  <a:gd name="T36" fmla="*/ 86 w 185"/>
                  <a:gd name="T37" fmla="*/ 98 h 376"/>
                  <a:gd name="T38" fmla="*/ 86 w 185"/>
                  <a:gd name="T39" fmla="*/ 157 h 376"/>
                  <a:gd name="T40" fmla="*/ 86 w 185"/>
                  <a:gd name="T41" fmla="*/ 85 h 376"/>
                  <a:gd name="T42" fmla="*/ 20 w 185"/>
                  <a:gd name="T43" fmla="*/ 85 h 376"/>
                  <a:gd name="T44" fmla="*/ 20 w 185"/>
                  <a:gd name="T45" fmla="*/ 25 h 376"/>
                  <a:gd name="T46" fmla="*/ 86 w 185"/>
                  <a:gd name="T47" fmla="*/ 25 h 376"/>
                  <a:gd name="T48" fmla="*/ 86 w 185"/>
                  <a:gd name="T49" fmla="*/ 85 h 376"/>
                  <a:gd name="T50" fmla="*/ 166 w 185"/>
                  <a:gd name="T51" fmla="*/ 304 h 376"/>
                  <a:gd name="T52" fmla="*/ 99 w 185"/>
                  <a:gd name="T53" fmla="*/ 304 h 376"/>
                  <a:gd name="T54" fmla="*/ 99 w 185"/>
                  <a:gd name="T55" fmla="*/ 244 h 376"/>
                  <a:gd name="T56" fmla="*/ 166 w 185"/>
                  <a:gd name="T57" fmla="*/ 244 h 376"/>
                  <a:gd name="T58" fmla="*/ 166 w 185"/>
                  <a:gd name="T59" fmla="*/ 304 h 376"/>
                  <a:gd name="T60" fmla="*/ 166 w 185"/>
                  <a:gd name="T61" fmla="*/ 230 h 376"/>
                  <a:gd name="T62" fmla="*/ 99 w 185"/>
                  <a:gd name="T63" fmla="*/ 230 h 376"/>
                  <a:gd name="T64" fmla="*/ 99 w 185"/>
                  <a:gd name="T65" fmla="*/ 171 h 376"/>
                  <a:gd name="T66" fmla="*/ 166 w 185"/>
                  <a:gd name="T67" fmla="*/ 171 h 376"/>
                  <a:gd name="T68" fmla="*/ 166 w 185"/>
                  <a:gd name="T69" fmla="*/ 230 h 376"/>
                  <a:gd name="T70" fmla="*/ 166 w 185"/>
                  <a:gd name="T71" fmla="*/ 157 h 376"/>
                  <a:gd name="T72" fmla="*/ 99 w 185"/>
                  <a:gd name="T73" fmla="*/ 157 h 376"/>
                  <a:gd name="T74" fmla="*/ 99 w 185"/>
                  <a:gd name="T75" fmla="*/ 98 h 376"/>
                  <a:gd name="T76" fmla="*/ 166 w 185"/>
                  <a:gd name="T77" fmla="*/ 98 h 376"/>
                  <a:gd name="T78" fmla="*/ 166 w 185"/>
                  <a:gd name="T79" fmla="*/ 157 h 376"/>
                  <a:gd name="T80" fmla="*/ 166 w 185"/>
                  <a:gd name="T81" fmla="*/ 85 h 376"/>
                  <a:gd name="T82" fmla="*/ 99 w 185"/>
                  <a:gd name="T83" fmla="*/ 85 h 376"/>
                  <a:gd name="T84" fmla="*/ 99 w 185"/>
                  <a:gd name="T85" fmla="*/ 25 h 376"/>
                  <a:gd name="T86" fmla="*/ 166 w 185"/>
                  <a:gd name="T87" fmla="*/ 25 h 376"/>
                  <a:gd name="T88" fmla="*/ 166 w 185"/>
                  <a:gd name="T89" fmla="*/ 85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5" h="376">
                    <a:moveTo>
                      <a:pt x="0" y="0"/>
                    </a:moveTo>
                    <a:lnTo>
                      <a:pt x="0" y="376"/>
                    </a:lnTo>
                    <a:lnTo>
                      <a:pt x="185" y="376"/>
                    </a:lnTo>
                    <a:lnTo>
                      <a:pt x="185" y="0"/>
                    </a:lnTo>
                    <a:lnTo>
                      <a:pt x="0" y="0"/>
                    </a:lnTo>
                    <a:close/>
                    <a:moveTo>
                      <a:pt x="86" y="304"/>
                    </a:moveTo>
                    <a:lnTo>
                      <a:pt x="20" y="304"/>
                    </a:lnTo>
                    <a:lnTo>
                      <a:pt x="20" y="244"/>
                    </a:lnTo>
                    <a:lnTo>
                      <a:pt x="86" y="244"/>
                    </a:lnTo>
                    <a:lnTo>
                      <a:pt x="86" y="304"/>
                    </a:lnTo>
                    <a:close/>
                    <a:moveTo>
                      <a:pt x="86" y="230"/>
                    </a:moveTo>
                    <a:lnTo>
                      <a:pt x="20" y="230"/>
                    </a:lnTo>
                    <a:lnTo>
                      <a:pt x="20" y="171"/>
                    </a:lnTo>
                    <a:lnTo>
                      <a:pt x="86" y="171"/>
                    </a:lnTo>
                    <a:lnTo>
                      <a:pt x="86" y="230"/>
                    </a:lnTo>
                    <a:close/>
                    <a:moveTo>
                      <a:pt x="86" y="157"/>
                    </a:moveTo>
                    <a:lnTo>
                      <a:pt x="20" y="157"/>
                    </a:lnTo>
                    <a:lnTo>
                      <a:pt x="20" y="98"/>
                    </a:lnTo>
                    <a:lnTo>
                      <a:pt x="86" y="98"/>
                    </a:lnTo>
                    <a:lnTo>
                      <a:pt x="86" y="157"/>
                    </a:lnTo>
                    <a:close/>
                    <a:moveTo>
                      <a:pt x="86" y="85"/>
                    </a:moveTo>
                    <a:lnTo>
                      <a:pt x="20" y="85"/>
                    </a:lnTo>
                    <a:lnTo>
                      <a:pt x="20" y="25"/>
                    </a:lnTo>
                    <a:lnTo>
                      <a:pt x="86" y="25"/>
                    </a:lnTo>
                    <a:lnTo>
                      <a:pt x="86" y="85"/>
                    </a:lnTo>
                    <a:close/>
                    <a:moveTo>
                      <a:pt x="166" y="304"/>
                    </a:moveTo>
                    <a:lnTo>
                      <a:pt x="99" y="304"/>
                    </a:lnTo>
                    <a:lnTo>
                      <a:pt x="99" y="244"/>
                    </a:lnTo>
                    <a:lnTo>
                      <a:pt x="166" y="244"/>
                    </a:lnTo>
                    <a:lnTo>
                      <a:pt x="166" y="304"/>
                    </a:lnTo>
                    <a:close/>
                    <a:moveTo>
                      <a:pt x="166" y="230"/>
                    </a:moveTo>
                    <a:lnTo>
                      <a:pt x="99" y="230"/>
                    </a:lnTo>
                    <a:lnTo>
                      <a:pt x="99" y="171"/>
                    </a:lnTo>
                    <a:lnTo>
                      <a:pt x="166" y="171"/>
                    </a:lnTo>
                    <a:lnTo>
                      <a:pt x="166" y="230"/>
                    </a:lnTo>
                    <a:close/>
                    <a:moveTo>
                      <a:pt x="166" y="157"/>
                    </a:moveTo>
                    <a:lnTo>
                      <a:pt x="99" y="157"/>
                    </a:lnTo>
                    <a:lnTo>
                      <a:pt x="99" y="98"/>
                    </a:lnTo>
                    <a:lnTo>
                      <a:pt x="166" y="98"/>
                    </a:lnTo>
                    <a:lnTo>
                      <a:pt x="166" y="157"/>
                    </a:lnTo>
                    <a:close/>
                    <a:moveTo>
                      <a:pt x="166" y="85"/>
                    </a:moveTo>
                    <a:lnTo>
                      <a:pt x="99" y="85"/>
                    </a:lnTo>
                    <a:lnTo>
                      <a:pt x="99" y="25"/>
                    </a:lnTo>
                    <a:lnTo>
                      <a:pt x="166" y="25"/>
                    </a:lnTo>
                    <a:lnTo>
                      <a:pt x="166" y="8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1pPr>
                <a:lvl2pPr marL="465138" indent="-7938"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2pPr>
                <a:lvl3pPr marL="931863" indent="-17463"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3pPr>
                <a:lvl4pPr marL="1398588" indent="-26988"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4pPr>
                <a:lvl5pPr marL="1865313" indent="-36513"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9pPr>
              </a:lstStyle>
              <a:p>
                <a:endParaRPr lang="en-US" sz="1199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Freeform 92"/>
              <p:cNvSpPr>
                <a:spLocks noEditPoints="1"/>
              </p:cNvSpPr>
              <p:nvPr/>
            </p:nvSpPr>
            <p:spPr bwMode="auto">
              <a:xfrm>
                <a:off x="6869633" y="5634322"/>
                <a:ext cx="261509" cy="652113"/>
              </a:xfrm>
              <a:custGeom>
                <a:avLst/>
                <a:gdLst>
                  <a:gd name="T0" fmla="*/ 148 w 164"/>
                  <a:gd name="T1" fmla="*/ 181 h 442"/>
                  <a:gd name="T2" fmla="*/ 148 w 164"/>
                  <a:gd name="T3" fmla="*/ 136 h 442"/>
                  <a:gd name="T4" fmla="*/ 123 w 164"/>
                  <a:gd name="T5" fmla="*/ 136 h 442"/>
                  <a:gd name="T6" fmla="*/ 123 w 164"/>
                  <a:gd name="T7" fmla="*/ 84 h 442"/>
                  <a:gd name="T8" fmla="*/ 101 w 164"/>
                  <a:gd name="T9" fmla="*/ 84 h 442"/>
                  <a:gd name="T10" fmla="*/ 101 w 164"/>
                  <a:gd name="T11" fmla="*/ 45 h 442"/>
                  <a:gd name="T12" fmla="*/ 87 w 164"/>
                  <a:gd name="T13" fmla="*/ 45 h 442"/>
                  <a:gd name="T14" fmla="*/ 87 w 164"/>
                  <a:gd name="T15" fmla="*/ 0 h 442"/>
                  <a:gd name="T16" fmla="*/ 77 w 164"/>
                  <a:gd name="T17" fmla="*/ 0 h 442"/>
                  <a:gd name="T18" fmla="*/ 77 w 164"/>
                  <a:gd name="T19" fmla="*/ 45 h 442"/>
                  <a:gd name="T20" fmla="*/ 63 w 164"/>
                  <a:gd name="T21" fmla="*/ 45 h 442"/>
                  <a:gd name="T22" fmla="*/ 63 w 164"/>
                  <a:gd name="T23" fmla="*/ 84 h 442"/>
                  <a:gd name="T24" fmla="*/ 41 w 164"/>
                  <a:gd name="T25" fmla="*/ 84 h 442"/>
                  <a:gd name="T26" fmla="*/ 41 w 164"/>
                  <a:gd name="T27" fmla="*/ 136 h 442"/>
                  <a:gd name="T28" fmla="*/ 16 w 164"/>
                  <a:gd name="T29" fmla="*/ 136 h 442"/>
                  <a:gd name="T30" fmla="*/ 16 w 164"/>
                  <a:gd name="T31" fmla="*/ 181 h 442"/>
                  <a:gd name="T32" fmla="*/ 0 w 164"/>
                  <a:gd name="T33" fmla="*/ 181 h 442"/>
                  <a:gd name="T34" fmla="*/ 0 w 164"/>
                  <a:gd name="T35" fmla="*/ 442 h 442"/>
                  <a:gd name="T36" fmla="*/ 164 w 164"/>
                  <a:gd name="T37" fmla="*/ 442 h 442"/>
                  <a:gd name="T38" fmla="*/ 164 w 164"/>
                  <a:gd name="T39" fmla="*/ 181 h 442"/>
                  <a:gd name="T40" fmla="*/ 148 w 164"/>
                  <a:gd name="T41" fmla="*/ 181 h 442"/>
                  <a:gd name="T42" fmla="*/ 16 w 164"/>
                  <a:gd name="T43" fmla="*/ 207 h 442"/>
                  <a:gd name="T44" fmla="*/ 82 w 164"/>
                  <a:gd name="T45" fmla="*/ 207 h 442"/>
                  <a:gd name="T46" fmla="*/ 82 w 164"/>
                  <a:gd name="T47" fmla="*/ 266 h 442"/>
                  <a:gd name="T48" fmla="*/ 16 w 164"/>
                  <a:gd name="T49" fmla="*/ 266 h 442"/>
                  <a:gd name="T50" fmla="*/ 16 w 164"/>
                  <a:gd name="T51" fmla="*/ 207 h 442"/>
                  <a:gd name="T52" fmla="*/ 82 w 164"/>
                  <a:gd name="T53" fmla="*/ 411 h 442"/>
                  <a:gd name="T54" fmla="*/ 16 w 164"/>
                  <a:gd name="T55" fmla="*/ 411 h 442"/>
                  <a:gd name="T56" fmla="*/ 16 w 164"/>
                  <a:gd name="T57" fmla="*/ 352 h 442"/>
                  <a:gd name="T58" fmla="*/ 82 w 164"/>
                  <a:gd name="T59" fmla="*/ 352 h 442"/>
                  <a:gd name="T60" fmla="*/ 82 w 164"/>
                  <a:gd name="T61" fmla="*/ 411 h 442"/>
                  <a:gd name="T62" fmla="*/ 148 w 164"/>
                  <a:gd name="T63" fmla="*/ 340 h 442"/>
                  <a:gd name="T64" fmla="*/ 82 w 164"/>
                  <a:gd name="T65" fmla="*/ 340 h 442"/>
                  <a:gd name="T66" fmla="*/ 82 w 164"/>
                  <a:gd name="T67" fmla="*/ 280 h 442"/>
                  <a:gd name="T68" fmla="*/ 148 w 164"/>
                  <a:gd name="T69" fmla="*/ 280 h 442"/>
                  <a:gd name="T70" fmla="*/ 148 w 164"/>
                  <a:gd name="T71" fmla="*/ 34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4" h="442">
                    <a:moveTo>
                      <a:pt x="148" y="181"/>
                    </a:moveTo>
                    <a:lnTo>
                      <a:pt x="148" y="136"/>
                    </a:lnTo>
                    <a:lnTo>
                      <a:pt x="123" y="136"/>
                    </a:lnTo>
                    <a:lnTo>
                      <a:pt x="123" y="84"/>
                    </a:lnTo>
                    <a:lnTo>
                      <a:pt x="101" y="84"/>
                    </a:lnTo>
                    <a:lnTo>
                      <a:pt x="101" y="45"/>
                    </a:lnTo>
                    <a:lnTo>
                      <a:pt x="87" y="45"/>
                    </a:lnTo>
                    <a:lnTo>
                      <a:pt x="87" y="0"/>
                    </a:lnTo>
                    <a:lnTo>
                      <a:pt x="77" y="0"/>
                    </a:lnTo>
                    <a:lnTo>
                      <a:pt x="77" y="45"/>
                    </a:lnTo>
                    <a:lnTo>
                      <a:pt x="63" y="45"/>
                    </a:lnTo>
                    <a:lnTo>
                      <a:pt x="63" y="84"/>
                    </a:lnTo>
                    <a:lnTo>
                      <a:pt x="41" y="84"/>
                    </a:lnTo>
                    <a:lnTo>
                      <a:pt x="41" y="136"/>
                    </a:lnTo>
                    <a:lnTo>
                      <a:pt x="16" y="136"/>
                    </a:lnTo>
                    <a:lnTo>
                      <a:pt x="16" y="181"/>
                    </a:lnTo>
                    <a:lnTo>
                      <a:pt x="0" y="181"/>
                    </a:lnTo>
                    <a:lnTo>
                      <a:pt x="0" y="442"/>
                    </a:lnTo>
                    <a:lnTo>
                      <a:pt x="164" y="442"/>
                    </a:lnTo>
                    <a:lnTo>
                      <a:pt x="164" y="181"/>
                    </a:lnTo>
                    <a:lnTo>
                      <a:pt x="148" y="181"/>
                    </a:lnTo>
                    <a:close/>
                    <a:moveTo>
                      <a:pt x="16" y="207"/>
                    </a:moveTo>
                    <a:lnTo>
                      <a:pt x="82" y="207"/>
                    </a:lnTo>
                    <a:lnTo>
                      <a:pt x="82" y="266"/>
                    </a:lnTo>
                    <a:lnTo>
                      <a:pt x="16" y="266"/>
                    </a:lnTo>
                    <a:lnTo>
                      <a:pt x="16" y="207"/>
                    </a:lnTo>
                    <a:close/>
                    <a:moveTo>
                      <a:pt x="82" y="411"/>
                    </a:moveTo>
                    <a:lnTo>
                      <a:pt x="16" y="411"/>
                    </a:lnTo>
                    <a:lnTo>
                      <a:pt x="16" y="352"/>
                    </a:lnTo>
                    <a:lnTo>
                      <a:pt x="82" y="352"/>
                    </a:lnTo>
                    <a:lnTo>
                      <a:pt x="82" y="411"/>
                    </a:lnTo>
                    <a:close/>
                    <a:moveTo>
                      <a:pt x="148" y="340"/>
                    </a:moveTo>
                    <a:lnTo>
                      <a:pt x="82" y="340"/>
                    </a:lnTo>
                    <a:lnTo>
                      <a:pt x="82" y="280"/>
                    </a:lnTo>
                    <a:lnTo>
                      <a:pt x="148" y="280"/>
                    </a:lnTo>
                    <a:lnTo>
                      <a:pt x="148" y="34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/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1pPr>
                <a:lvl2pPr marL="465138" indent="-7938"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2pPr>
                <a:lvl3pPr marL="931863" indent="-17463"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3pPr>
                <a:lvl4pPr marL="1398588" indent="-26988"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4pPr>
                <a:lvl5pPr marL="1865313" indent="-36513"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9pPr>
              </a:lstStyle>
              <a:p>
                <a:endParaRPr lang="en-US" sz="1199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Freeform 94"/>
              <p:cNvSpPr>
                <a:spLocks noEditPoints="1"/>
              </p:cNvSpPr>
              <p:nvPr/>
            </p:nvSpPr>
            <p:spPr bwMode="auto">
              <a:xfrm>
                <a:off x="7165053" y="5731695"/>
                <a:ext cx="294995" cy="554740"/>
              </a:xfrm>
              <a:custGeom>
                <a:avLst/>
                <a:gdLst>
                  <a:gd name="T0" fmla="*/ 0 w 185"/>
                  <a:gd name="T1" fmla="*/ 0 h 376"/>
                  <a:gd name="T2" fmla="*/ 0 w 185"/>
                  <a:gd name="T3" fmla="*/ 376 h 376"/>
                  <a:gd name="T4" fmla="*/ 185 w 185"/>
                  <a:gd name="T5" fmla="*/ 376 h 376"/>
                  <a:gd name="T6" fmla="*/ 185 w 185"/>
                  <a:gd name="T7" fmla="*/ 0 h 376"/>
                  <a:gd name="T8" fmla="*/ 0 w 185"/>
                  <a:gd name="T9" fmla="*/ 0 h 376"/>
                  <a:gd name="T10" fmla="*/ 86 w 185"/>
                  <a:gd name="T11" fmla="*/ 304 h 376"/>
                  <a:gd name="T12" fmla="*/ 20 w 185"/>
                  <a:gd name="T13" fmla="*/ 304 h 376"/>
                  <a:gd name="T14" fmla="*/ 20 w 185"/>
                  <a:gd name="T15" fmla="*/ 244 h 376"/>
                  <a:gd name="T16" fmla="*/ 86 w 185"/>
                  <a:gd name="T17" fmla="*/ 244 h 376"/>
                  <a:gd name="T18" fmla="*/ 86 w 185"/>
                  <a:gd name="T19" fmla="*/ 304 h 376"/>
                  <a:gd name="T20" fmla="*/ 86 w 185"/>
                  <a:gd name="T21" fmla="*/ 230 h 376"/>
                  <a:gd name="T22" fmla="*/ 20 w 185"/>
                  <a:gd name="T23" fmla="*/ 230 h 376"/>
                  <a:gd name="T24" fmla="*/ 20 w 185"/>
                  <a:gd name="T25" fmla="*/ 171 h 376"/>
                  <a:gd name="T26" fmla="*/ 86 w 185"/>
                  <a:gd name="T27" fmla="*/ 171 h 376"/>
                  <a:gd name="T28" fmla="*/ 86 w 185"/>
                  <a:gd name="T29" fmla="*/ 230 h 376"/>
                  <a:gd name="T30" fmla="*/ 86 w 185"/>
                  <a:gd name="T31" fmla="*/ 157 h 376"/>
                  <a:gd name="T32" fmla="*/ 20 w 185"/>
                  <a:gd name="T33" fmla="*/ 157 h 376"/>
                  <a:gd name="T34" fmla="*/ 20 w 185"/>
                  <a:gd name="T35" fmla="*/ 98 h 376"/>
                  <a:gd name="T36" fmla="*/ 86 w 185"/>
                  <a:gd name="T37" fmla="*/ 98 h 376"/>
                  <a:gd name="T38" fmla="*/ 86 w 185"/>
                  <a:gd name="T39" fmla="*/ 157 h 376"/>
                  <a:gd name="T40" fmla="*/ 86 w 185"/>
                  <a:gd name="T41" fmla="*/ 85 h 376"/>
                  <a:gd name="T42" fmla="*/ 20 w 185"/>
                  <a:gd name="T43" fmla="*/ 85 h 376"/>
                  <a:gd name="T44" fmla="*/ 20 w 185"/>
                  <a:gd name="T45" fmla="*/ 25 h 376"/>
                  <a:gd name="T46" fmla="*/ 86 w 185"/>
                  <a:gd name="T47" fmla="*/ 25 h 376"/>
                  <a:gd name="T48" fmla="*/ 86 w 185"/>
                  <a:gd name="T49" fmla="*/ 85 h 376"/>
                  <a:gd name="T50" fmla="*/ 166 w 185"/>
                  <a:gd name="T51" fmla="*/ 304 h 376"/>
                  <a:gd name="T52" fmla="*/ 99 w 185"/>
                  <a:gd name="T53" fmla="*/ 304 h 376"/>
                  <a:gd name="T54" fmla="*/ 99 w 185"/>
                  <a:gd name="T55" fmla="*/ 244 h 376"/>
                  <a:gd name="T56" fmla="*/ 166 w 185"/>
                  <a:gd name="T57" fmla="*/ 244 h 376"/>
                  <a:gd name="T58" fmla="*/ 166 w 185"/>
                  <a:gd name="T59" fmla="*/ 304 h 376"/>
                  <a:gd name="T60" fmla="*/ 166 w 185"/>
                  <a:gd name="T61" fmla="*/ 230 h 376"/>
                  <a:gd name="T62" fmla="*/ 99 w 185"/>
                  <a:gd name="T63" fmla="*/ 230 h 376"/>
                  <a:gd name="T64" fmla="*/ 99 w 185"/>
                  <a:gd name="T65" fmla="*/ 171 h 376"/>
                  <a:gd name="T66" fmla="*/ 166 w 185"/>
                  <a:gd name="T67" fmla="*/ 171 h 376"/>
                  <a:gd name="T68" fmla="*/ 166 w 185"/>
                  <a:gd name="T69" fmla="*/ 230 h 376"/>
                  <a:gd name="T70" fmla="*/ 166 w 185"/>
                  <a:gd name="T71" fmla="*/ 157 h 376"/>
                  <a:gd name="T72" fmla="*/ 99 w 185"/>
                  <a:gd name="T73" fmla="*/ 157 h 376"/>
                  <a:gd name="T74" fmla="*/ 99 w 185"/>
                  <a:gd name="T75" fmla="*/ 98 h 376"/>
                  <a:gd name="T76" fmla="*/ 166 w 185"/>
                  <a:gd name="T77" fmla="*/ 98 h 376"/>
                  <a:gd name="T78" fmla="*/ 166 w 185"/>
                  <a:gd name="T79" fmla="*/ 157 h 376"/>
                  <a:gd name="T80" fmla="*/ 166 w 185"/>
                  <a:gd name="T81" fmla="*/ 85 h 376"/>
                  <a:gd name="T82" fmla="*/ 99 w 185"/>
                  <a:gd name="T83" fmla="*/ 85 h 376"/>
                  <a:gd name="T84" fmla="*/ 99 w 185"/>
                  <a:gd name="T85" fmla="*/ 25 h 376"/>
                  <a:gd name="T86" fmla="*/ 166 w 185"/>
                  <a:gd name="T87" fmla="*/ 25 h 376"/>
                  <a:gd name="T88" fmla="*/ 166 w 185"/>
                  <a:gd name="T89" fmla="*/ 85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5" h="376">
                    <a:moveTo>
                      <a:pt x="0" y="0"/>
                    </a:moveTo>
                    <a:lnTo>
                      <a:pt x="0" y="376"/>
                    </a:lnTo>
                    <a:lnTo>
                      <a:pt x="185" y="376"/>
                    </a:lnTo>
                    <a:lnTo>
                      <a:pt x="185" y="0"/>
                    </a:lnTo>
                    <a:lnTo>
                      <a:pt x="0" y="0"/>
                    </a:lnTo>
                    <a:close/>
                    <a:moveTo>
                      <a:pt x="86" y="304"/>
                    </a:moveTo>
                    <a:lnTo>
                      <a:pt x="20" y="304"/>
                    </a:lnTo>
                    <a:lnTo>
                      <a:pt x="20" y="244"/>
                    </a:lnTo>
                    <a:lnTo>
                      <a:pt x="86" y="244"/>
                    </a:lnTo>
                    <a:lnTo>
                      <a:pt x="86" y="304"/>
                    </a:lnTo>
                    <a:close/>
                    <a:moveTo>
                      <a:pt x="86" y="230"/>
                    </a:moveTo>
                    <a:lnTo>
                      <a:pt x="20" y="230"/>
                    </a:lnTo>
                    <a:lnTo>
                      <a:pt x="20" y="171"/>
                    </a:lnTo>
                    <a:lnTo>
                      <a:pt x="86" y="171"/>
                    </a:lnTo>
                    <a:lnTo>
                      <a:pt x="86" y="230"/>
                    </a:lnTo>
                    <a:close/>
                    <a:moveTo>
                      <a:pt x="86" y="157"/>
                    </a:moveTo>
                    <a:lnTo>
                      <a:pt x="20" y="157"/>
                    </a:lnTo>
                    <a:lnTo>
                      <a:pt x="20" y="98"/>
                    </a:lnTo>
                    <a:lnTo>
                      <a:pt x="86" y="98"/>
                    </a:lnTo>
                    <a:lnTo>
                      <a:pt x="86" y="157"/>
                    </a:lnTo>
                    <a:close/>
                    <a:moveTo>
                      <a:pt x="86" y="85"/>
                    </a:moveTo>
                    <a:lnTo>
                      <a:pt x="20" y="85"/>
                    </a:lnTo>
                    <a:lnTo>
                      <a:pt x="20" y="25"/>
                    </a:lnTo>
                    <a:lnTo>
                      <a:pt x="86" y="25"/>
                    </a:lnTo>
                    <a:lnTo>
                      <a:pt x="86" y="85"/>
                    </a:lnTo>
                    <a:close/>
                    <a:moveTo>
                      <a:pt x="166" y="304"/>
                    </a:moveTo>
                    <a:lnTo>
                      <a:pt x="99" y="304"/>
                    </a:lnTo>
                    <a:lnTo>
                      <a:pt x="99" y="244"/>
                    </a:lnTo>
                    <a:lnTo>
                      <a:pt x="166" y="244"/>
                    </a:lnTo>
                    <a:lnTo>
                      <a:pt x="166" y="304"/>
                    </a:lnTo>
                    <a:close/>
                    <a:moveTo>
                      <a:pt x="166" y="230"/>
                    </a:moveTo>
                    <a:lnTo>
                      <a:pt x="99" y="230"/>
                    </a:lnTo>
                    <a:lnTo>
                      <a:pt x="99" y="171"/>
                    </a:lnTo>
                    <a:lnTo>
                      <a:pt x="166" y="171"/>
                    </a:lnTo>
                    <a:lnTo>
                      <a:pt x="166" y="230"/>
                    </a:lnTo>
                    <a:close/>
                    <a:moveTo>
                      <a:pt x="166" y="157"/>
                    </a:moveTo>
                    <a:lnTo>
                      <a:pt x="99" y="157"/>
                    </a:lnTo>
                    <a:lnTo>
                      <a:pt x="99" y="98"/>
                    </a:lnTo>
                    <a:lnTo>
                      <a:pt x="166" y="98"/>
                    </a:lnTo>
                    <a:lnTo>
                      <a:pt x="166" y="157"/>
                    </a:lnTo>
                    <a:close/>
                    <a:moveTo>
                      <a:pt x="166" y="85"/>
                    </a:moveTo>
                    <a:lnTo>
                      <a:pt x="99" y="85"/>
                    </a:lnTo>
                    <a:lnTo>
                      <a:pt x="99" y="25"/>
                    </a:lnTo>
                    <a:lnTo>
                      <a:pt x="166" y="25"/>
                    </a:lnTo>
                    <a:lnTo>
                      <a:pt x="166" y="8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1pPr>
                <a:lvl2pPr marL="465138" indent="-7938"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2pPr>
                <a:lvl3pPr marL="931863" indent="-17463"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3pPr>
                <a:lvl4pPr marL="1398588" indent="-26988"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4pPr>
                <a:lvl5pPr marL="1865313" indent="-36513"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9pPr>
              </a:lstStyle>
              <a:p>
                <a:endParaRPr lang="en-US" sz="1199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" name="Freeform 96"/>
            <p:cNvSpPr>
              <a:spLocks/>
            </p:cNvSpPr>
            <p:nvPr/>
          </p:nvSpPr>
          <p:spPr bwMode="auto">
            <a:xfrm>
              <a:off x="7205493" y="1391644"/>
              <a:ext cx="1534906" cy="943178"/>
            </a:xfrm>
            <a:custGeom>
              <a:avLst/>
              <a:gdLst>
                <a:gd name="T0" fmla="*/ 860 w 994"/>
                <a:gd name="T1" fmla="*/ 342 h 610"/>
                <a:gd name="T2" fmla="*/ 858 w 994"/>
                <a:gd name="T3" fmla="*/ 342 h 610"/>
                <a:gd name="T4" fmla="*/ 860 w 994"/>
                <a:gd name="T5" fmla="*/ 305 h 610"/>
                <a:gd name="T6" fmla="*/ 555 w 994"/>
                <a:gd name="T7" fmla="*/ 0 h 610"/>
                <a:gd name="T8" fmla="*/ 272 w 994"/>
                <a:gd name="T9" fmla="*/ 193 h 610"/>
                <a:gd name="T10" fmla="*/ 212 w 994"/>
                <a:gd name="T11" fmla="*/ 185 h 610"/>
                <a:gd name="T12" fmla="*/ 0 w 994"/>
                <a:gd name="T13" fmla="*/ 397 h 610"/>
                <a:gd name="T14" fmla="*/ 212 w 994"/>
                <a:gd name="T15" fmla="*/ 610 h 610"/>
                <a:gd name="T16" fmla="*/ 860 w 994"/>
                <a:gd name="T17" fmla="*/ 610 h 610"/>
                <a:gd name="T18" fmla="*/ 994 w 994"/>
                <a:gd name="T19" fmla="*/ 476 h 610"/>
                <a:gd name="T20" fmla="*/ 860 w 994"/>
                <a:gd name="T21" fmla="*/ 342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4" h="610">
                  <a:moveTo>
                    <a:pt x="860" y="342"/>
                  </a:moveTo>
                  <a:cubicBezTo>
                    <a:pt x="859" y="342"/>
                    <a:pt x="858" y="342"/>
                    <a:pt x="858" y="342"/>
                  </a:cubicBezTo>
                  <a:cubicBezTo>
                    <a:pt x="859" y="330"/>
                    <a:pt x="860" y="318"/>
                    <a:pt x="860" y="305"/>
                  </a:cubicBezTo>
                  <a:cubicBezTo>
                    <a:pt x="860" y="137"/>
                    <a:pt x="723" y="0"/>
                    <a:pt x="555" y="0"/>
                  </a:cubicBezTo>
                  <a:cubicBezTo>
                    <a:pt x="426" y="0"/>
                    <a:pt x="316" y="80"/>
                    <a:pt x="272" y="193"/>
                  </a:cubicBezTo>
                  <a:cubicBezTo>
                    <a:pt x="253" y="188"/>
                    <a:pt x="233" y="185"/>
                    <a:pt x="212" y="185"/>
                  </a:cubicBezTo>
                  <a:cubicBezTo>
                    <a:pt x="95" y="185"/>
                    <a:pt x="0" y="280"/>
                    <a:pt x="0" y="397"/>
                  </a:cubicBezTo>
                  <a:cubicBezTo>
                    <a:pt x="0" y="515"/>
                    <a:pt x="95" y="610"/>
                    <a:pt x="212" y="610"/>
                  </a:cubicBezTo>
                  <a:cubicBezTo>
                    <a:pt x="860" y="610"/>
                    <a:pt x="860" y="610"/>
                    <a:pt x="860" y="610"/>
                  </a:cubicBezTo>
                  <a:cubicBezTo>
                    <a:pt x="934" y="610"/>
                    <a:pt x="994" y="550"/>
                    <a:pt x="994" y="476"/>
                  </a:cubicBezTo>
                  <a:cubicBezTo>
                    <a:pt x="994" y="402"/>
                    <a:pt x="934" y="342"/>
                    <a:pt x="860" y="342"/>
                  </a:cubicBezTo>
                  <a:close/>
                </a:path>
              </a:pathLst>
            </a:custGeom>
            <a:solidFill>
              <a:schemeClr val="bg1">
                <a:alpha val="66000"/>
              </a:schemeClr>
            </a:solidFill>
            <a:ln>
              <a:noFill/>
            </a:ln>
            <a:extLst/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1pPr>
              <a:lvl2pPr marL="465138" indent="-7938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2pPr>
              <a:lvl3pPr marL="931863" indent="-17463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3pPr>
              <a:lvl4pPr marL="1398588" indent="-26988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4pPr>
              <a:lvl5pPr marL="1865313" indent="-36513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9pPr>
            </a:lstStyle>
            <a:p>
              <a:endParaRPr lang="en-US" sz="1199">
                <a:solidFill>
                  <a:srgbClr val="000000"/>
                </a:solidFill>
              </a:endParaRPr>
            </a:p>
          </p:txBody>
        </p:sp>
        <p:sp>
          <p:nvSpPr>
            <p:cNvPr id="11" name="Freeform 97"/>
            <p:cNvSpPr>
              <a:spLocks/>
            </p:cNvSpPr>
            <p:nvPr/>
          </p:nvSpPr>
          <p:spPr bwMode="auto">
            <a:xfrm>
              <a:off x="7607710" y="1904603"/>
              <a:ext cx="1975088" cy="893817"/>
            </a:xfrm>
            <a:custGeom>
              <a:avLst/>
              <a:gdLst>
                <a:gd name="T0" fmla="*/ 951 w 1004"/>
                <a:gd name="T1" fmla="*/ 296 h 454"/>
                <a:gd name="T2" fmla="*/ 809 w 1004"/>
                <a:gd name="T3" fmla="*/ 168 h 454"/>
                <a:gd name="T4" fmla="*/ 730 w 1004"/>
                <a:gd name="T5" fmla="*/ 191 h 454"/>
                <a:gd name="T6" fmla="*/ 506 w 1004"/>
                <a:gd name="T7" fmla="*/ 0 h 454"/>
                <a:gd name="T8" fmla="*/ 286 w 1004"/>
                <a:gd name="T9" fmla="*/ 169 h 454"/>
                <a:gd name="T10" fmla="*/ 266 w 1004"/>
                <a:gd name="T11" fmla="*/ 168 h 454"/>
                <a:gd name="T12" fmla="*/ 133 w 1004"/>
                <a:gd name="T13" fmla="*/ 256 h 454"/>
                <a:gd name="T14" fmla="*/ 102 w 1004"/>
                <a:gd name="T15" fmla="*/ 251 h 454"/>
                <a:gd name="T16" fmla="*/ 0 w 1004"/>
                <a:gd name="T17" fmla="*/ 353 h 454"/>
                <a:gd name="T18" fmla="*/ 102 w 1004"/>
                <a:gd name="T19" fmla="*/ 454 h 454"/>
                <a:gd name="T20" fmla="*/ 921 w 1004"/>
                <a:gd name="T21" fmla="*/ 454 h 454"/>
                <a:gd name="T22" fmla="*/ 1004 w 1004"/>
                <a:gd name="T23" fmla="*/ 372 h 454"/>
                <a:gd name="T24" fmla="*/ 951 w 1004"/>
                <a:gd name="T25" fmla="*/ 296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4" h="454">
                  <a:moveTo>
                    <a:pt x="951" y="296"/>
                  </a:moveTo>
                  <a:cubicBezTo>
                    <a:pt x="944" y="224"/>
                    <a:pt x="883" y="168"/>
                    <a:pt x="809" y="168"/>
                  </a:cubicBezTo>
                  <a:cubicBezTo>
                    <a:pt x="780" y="168"/>
                    <a:pt x="753" y="176"/>
                    <a:pt x="730" y="191"/>
                  </a:cubicBezTo>
                  <a:cubicBezTo>
                    <a:pt x="713" y="83"/>
                    <a:pt x="619" y="0"/>
                    <a:pt x="506" y="0"/>
                  </a:cubicBezTo>
                  <a:cubicBezTo>
                    <a:pt x="401" y="0"/>
                    <a:pt x="312" y="72"/>
                    <a:pt x="286" y="169"/>
                  </a:cubicBezTo>
                  <a:cubicBezTo>
                    <a:pt x="280" y="168"/>
                    <a:pt x="273" y="168"/>
                    <a:pt x="266" y="168"/>
                  </a:cubicBezTo>
                  <a:cubicBezTo>
                    <a:pt x="206" y="168"/>
                    <a:pt x="155" y="204"/>
                    <a:pt x="133" y="256"/>
                  </a:cubicBezTo>
                  <a:cubicBezTo>
                    <a:pt x="123" y="253"/>
                    <a:pt x="113" y="251"/>
                    <a:pt x="102" y="251"/>
                  </a:cubicBezTo>
                  <a:cubicBezTo>
                    <a:pt x="45" y="251"/>
                    <a:pt x="0" y="297"/>
                    <a:pt x="0" y="353"/>
                  </a:cubicBezTo>
                  <a:cubicBezTo>
                    <a:pt x="0" y="409"/>
                    <a:pt x="45" y="454"/>
                    <a:pt x="102" y="454"/>
                  </a:cubicBezTo>
                  <a:cubicBezTo>
                    <a:pt x="921" y="454"/>
                    <a:pt x="921" y="454"/>
                    <a:pt x="921" y="454"/>
                  </a:cubicBezTo>
                  <a:cubicBezTo>
                    <a:pt x="967" y="454"/>
                    <a:pt x="1004" y="417"/>
                    <a:pt x="1004" y="372"/>
                  </a:cubicBezTo>
                  <a:cubicBezTo>
                    <a:pt x="1004" y="337"/>
                    <a:pt x="982" y="308"/>
                    <a:pt x="951" y="296"/>
                  </a:cubicBezTo>
                  <a:close/>
                </a:path>
              </a:pathLst>
            </a:custGeom>
            <a:solidFill>
              <a:schemeClr val="bg1">
                <a:alpha val="67000"/>
              </a:schemeClr>
            </a:solidFill>
            <a:ln>
              <a:noFill/>
            </a:ln>
            <a:extLst/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1pPr>
              <a:lvl2pPr marL="465138" indent="-7938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2pPr>
              <a:lvl3pPr marL="931863" indent="-17463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3pPr>
              <a:lvl4pPr marL="1398588" indent="-26988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4pPr>
              <a:lvl5pPr marL="1865313" indent="-36513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9pPr>
            </a:lstStyle>
            <a:p>
              <a:endParaRPr lang="en-US" sz="1199">
                <a:solidFill>
                  <a:srgbClr val="000000"/>
                </a:solidFill>
              </a:endParaRPr>
            </a:p>
          </p:txBody>
        </p:sp>
        <p:sp>
          <p:nvSpPr>
            <p:cNvPr id="12" name="Left Brace 11"/>
            <p:cNvSpPr/>
            <p:nvPr/>
          </p:nvSpPr>
          <p:spPr>
            <a:xfrm>
              <a:off x="6649872" y="1239155"/>
              <a:ext cx="457135" cy="4381612"/>
            </a:xfrm>
            <a:prstGeom prst="leftBrace">
              <a:avLst>
                <a:gd name="adj1" fmla="val 106808"/>
                <a:gd name="adj2" fmla="val 57126"/>
              </a:avLst>
            </a:prstGeom>
            <a:ln w="25400">
              <a:solidFill>
                <a:srgbClr val="505050"/>
              </a:solidFill>
              <a:round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5138" indent="-7938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1863" indent="-17463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588" indent="-26988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313" indent="-36513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1684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" name="Right Arrow 10"/>
            <p:cNvSpPr/>
            <p:nvPr/>
          </p:nvSpPr>
          <p:spPr bwMode="auto">
            <a:xfrm>
              <a:off x="4485639" y="3639129"/>
              <a:ext cx="1803718" cy="212517"/>
            </a:xfrm>
            <a:prstGeom prst="rightArrow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5138" indent="-7938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1863" indent="-17463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588" indent="-26988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313" indent="-36513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834" indent="-342834" algn="ctr" defTabSz="932293">
                <a:lnSpc>
                  <a:spcPct val="90000"/>
                </a:lnSpc>
                <a:buFont typeface="Wingdings 3" panose="05040102010807070707" pitchFamily="18" charset="2"/>
                <a:buChar char="Æ"/>
              </a:pPr>
              <a:endParaRPr lang="en-US" sz="2000" b="1" dirty="0" err="1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10573" y="4108993"/>
              <a:ext cx="1449887" cy="397874"/>
            </a:xfrm>
            <a:prstGeom prst="rect">
              <a:avLst/>
            </a:prstGeom>
            <a:noFill/>
          </p:spPr>
          <p:txBody>
            <a:bodyPr wrap="square" lIns="182854" tIns="146283" rIns="182854" bIns="146283" rtlCol="0">
              <a:noAutofit/>
            </a:bodyPr>
            <a:lstStyle>
              <a:defPPr>
                <a:defRPr lang="en-US"/>
              </a:defPPr>
              <a:lvl1pPr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1pPr>
              <a:lvl2pPr marL="465138" indent="-7938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2pPr>
              <a:lvl3pPr marL="931863" indent="-17463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3pPr>
              <a:lvl4pPr marL="1398588" indent="-26988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4pPr>
              <a:lvl5pPr marL="1865313" indent="-36513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9pPr>
            </a:lstStyle>
            <a:p>
              <a:pPr defTabSz="931684">
                <a:lnSpc>
                  <a:spcPct val="90000"/>
                </a:lnSpc>
                <a:spcAft>
                  <a:spcPts val="600"/>
                </a:spcAft>
              </a:pPr>
              <a:r>
                <a:rPr lang="en-US" sz="1599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SQL Server</a:t>
              </a:r>
            </a:p>
          </p:txBody>
        </p:sp>
        <p:sp>
          <p:nvSpPr>
            <p:cNvPr id="15" name="TextBox 112"/>
            <p:cNvSpPr txBox="1"/>
            <p:nvPr/>
          </p:nvSpPr>
          <p:spPr>
            <a:xfrm>
              <a:off x="8452349" y="4114542"/>
              <a:ext cx="1159612" cy="386777"/>
            </a:xfrm>
            <a:prstGeom prst="rect">
              <a:avLst/>
            </a:prstGeom>
            <a:noFill/>
          </p:spPr>
          <p:txBody>
            <a:bodyPr wrap="square" lIns="182854" tIns="146283" rIns="182854" bIns="146283" rtlCol="0">
              <a:noAutofit/>
            </a:bodyPr>
            <a:lstStyle>
              <a:defPPr>
                <a:defRPr lang="en-US"/>
              </a:defPPr>
              <a:lvl1pPr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1pPr>
              <a:lvl2pPr marL="465138" indent="-7938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2pPr>
              <a:lvl3pPr marL="931863" indent="-17463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3pPr>
              <a:lvl4pPr marL="1398588" indent="-26988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4pPr>
              <a:lvl5pPr marL="1865313" indent="-36513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9pPr>
            </a:lstStyle>
            <a:p>
              <a:pPr algn="ctr" defTabSz="931684">
                <a:lnSpc>
                  <a:spcPct val="90000"/>
                </a:lnSpc>
                <a:spcAft>
                  <a:spcPts val="600"/>
                </a:spcAft>
              </a:pPr>
              <a:r>
                <a:rPr lang="en-US" sz="1599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Hadoop</a:t>
              </a:r>
            </a:p>
          </p:txBody>
        </p:sp>
        <p:sp>
          <p:nvSpPr>
            <p:cNvPr id="16" name="Left Brace 15"/>
            <p:cNvSpPr/>
            <p:nvPr/>
          </p:nvSpPr>
          <p:spPr>
            <a:xfrm flipH="1">
              <a:off x="3867390" y="1229620"/>
              <a:ext cx="457135" cy="4391147"/>
            </a:xfrm>
            <a:prstGeom prst="leftBrace">
              <a:avLst>
                <a:gd name="adj1" fmla="val 78039"/>
                <a:gd name="adj2" fmla="val 57126"/>
              </a:avLst>
            </a:prstGeom>
            <a:ln w="25400">
              <a:solidFill>
                <a:schemeClr val="accent5"/>
              </a:solidFill>
              <a:round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5138" indent="-7938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1863" indent="-17463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8588" indent="-26988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313" indent="-36513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1684"/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 rot="20267722" flipH="1" flipV="1">
              <a:off x="6116458" y="3435407"/>
              <a:ext cx="955915" cy="960503"/>
              <a:chOff x="3724865" y="3416489"/>
              <a:chExt cx="988398" cy="988397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3724865" y="3416489"/>
                <a:ext cx="988398" cy="988397"/>
                <a:chOff x="3706887" y="3169520"/>
                <a:chExt cx="988398" cy="988397"/>
              </a:xfrm>
            </p:grpSpPr>
            <p:sp>
              <p:nvSpPr>
                <p:cNvPr id="43" name="Oval 42"/>
                <p:cNvSpPr/>
                <p:nvPr/>
              </p:nvSpPr>
              <p:spPr bwMode="auto">
                <a:xfrm>
                  <a:off x="3810997" y="3558943"/>
                  <a:ext cx="432251" cy="432252"/>
                </a:xfrm>
                <a:prstGeom prst="ellipse">
                  <a:avLst/>
                </a:prstGeom>
                <a:solidFill>
                  <a:schemeClr val="bg1">
                    <a:alpha val="6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2854" tIns="146283" rIns="182854" bIns="146283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l" defTabSz="931863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5138" indent="-7938" algn="l" defTabSz="931863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1863" indent="-17463" algn="l" defTabSz="931863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8588" indent="-26988" algn="l" defTabSz="931863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313" indent="-36513" algn="l" defTabSz="931863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32293">
                    <a:lnSpc>
                      <a:spcPct val="90000"/>
                    </a:lnSpc>
                  </a:pPr>
                  <a:endParaRPr lang="en-US" sz="2000" b="1" dirty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Freeform 86"/>
                <p:cNvSpPr>
                  <a:spLocks noEditPoints="1"/>
                </p:cNvSpPr>
                <p:nvPr/>
              </p:nvSpPr>
              <p:spPr bwMode="auto">
                <a:xfrm rot="16770598">
                  <a:off x="3706887" y="3169520"/>
                  <a:ext cx="988397" cy="988398"/>
                </a:xfrm>
                <a:custGeom>
                  <a:avLst/>
                  <a:gdLst>
                    <a:gd name="T0" fmla="*/ 54 w 428"/>
                    <a:gd name="T1" fmla="*/ 53 h 428"/>
                    <a:gd name="T2" fmla="*/ 54 w 428"/>
                    <a:gd name="T3" fmla="*/ 249 h 428"/>
                    <a:gd name="T4" fmla="*/ 218 w 428"/>
                    <a:gd name="T5" fmla="*/ 272 h 428"/>
                    <a:gd name="T6" fmla="*/ 359 w 428"/>
                    <a:gd name="T7" fmla="*/ 413 h 428"/>
                    <a:gd name="T8" fmla="*/ 413 w 428"/>
                    <a:gd name="T9" fmla="*/ 413 h 428"/>
                    <a:gd name="T10" fmla="*/ 413 w 428"/>
                    <a:gd name="T11" fmla="*/ 359 h 428"/>
                    <a:gd name="T12" fmla="*/ 272 w 428"/>
                    <a:gd name="T13" fmla="*/ 218 h 428"/>
                    <a:gd name="T14" fmla="*/ 249 w 428"/>
                    <a:gd name="T15" fmla="*/ 53 h 428"/>
                    <a:gd name="T16" fmla="*/ 54 w 428"/>
                    <a:gd name="T17" fmla="*/ 53 h 428"/>
                    <a:gd name="T18" fmla="*/ 216 w 428"/>
                    <a:gd name="T19" fmla="*/ 215 h 428"/>
                    <a:gd name="T20" fmla="*/ 87 w 428"/>
                    <a:gd name="T21" fmla="*/ 215 h 428"/>
                    <a:gd name="T22" fmla="*/ 87 w 428"/>
                    <a:gd name="T23" fmla="*/ 87 h 428"/>
                    <a:gd name="T24" fmla="*/ 216 w 428"/>
                    <a:gd name="T25" fmla="*/ 87 h 428"/>
                    <a:gd name="T26" fmla="*/ 216 w 428"/>
                    <a:gd name="T27" fmla="*/ 215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8" h="428">
                      <a:moveTo>
                        <a:pt x="54" y="53"/>
                      </a:moveTo>
                      <a:cubicBezTo>
                        <a:pt x="0" y="107"/>
                        <a:pt x="0" y="195"/>
                        <a:pt x="54" y="249"/>
                      </a:cubicBezTo>
                      <a:cubicBezTo>
                        <a:pt x="98" y="293"/>
                        <a:pt x="166" y="301"/>
                        <a:pt x="218" y="272"/>
                      </a:cubicBezTo>
                      <a:cubicBezTo>
                        <a:pt x="359" y="413"/>
                        <a:pt x="359" y="413"/>
                        <a:pt x="359" y="413"/>
                      </a:cubicBezTo>
                      <a:cubicBezTo>
                        <a:pt x="374" y="428"/>
                        <a:pt x="398" y="428"/>
                        <a:pt x="413" y="413"/>
                      </a:cubicBezTo>
                      <a:cubicBezTo>
                        <a:pt x="428" y="398"/>
                        <a:pt x="428" y="374"/>
                        <a:pt x="413" y="359"/>
                      </a:cubicBezTo>
                      <a:cubicBezTo>
                        <a:pt x="272" y="218"/>
                        <a:pt x="272" y="218"/>
                        <a:pt x="272" y="218"/>
                      </a:cubicBezTo>
                      <a:cubicBezTo>
                        <a:pt x="301" y="166"/>
                        <a:pt x="294" y="98"/>
                        <a:pt x="249" y="53"/>
                      </a:cubicBezTo>
                      <a:cubicBezTo>
                        <a:pt x="195" y="0"/>
                        <a:pt x="108" y="0"/>
                        <a:pt x="54" y="53"/>
                      </a:cubicBezTo>
                      <a:close/>
                      <a:moveTo>
                        <a:pt x="216" y="215"/>
                      </a:moveTo>
                      <a:cubicBezTo>
                        <a:pt x="180" y="251"/>
                        <a:pt x="123" y="251"/>
                        <a:pt x="87" y="215"/>
                      </a:cubicBezTo>
                      <a:cubicBezTo>
                        <a:pt x="52" y="180"/>
                        <a:pt x="52" y="122"/>
                        <a:pt x="87" y="87"/>
                      </a:cubicBezTo>
                      <a:cubicBezTo>
                        <a:pt x="123" y="51"/>
                        <a:pt x="180" y="51"/>
                        <a:pt x="216" y="87"/>
                      </a:cubicBezTo>
                      <a:cubicBezTo>
                        <a:pt x="251" y="122"/>
                        <a:pt x="251" y="180"/>
                        <a:pt x="216" y="215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algn="l" defTabSz="931863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Segoe UI" charset="0"/>
                      <a:ea typeface="MS PGothic" charset="0"/>
                      <a:cs typeface="MS PGothic" charset="0"/>
                    </a:defRPr>
                  </a:lvl1pPr>
                  <a:lvl2pPr marL="465138" indent="-7938" algn="l" defTabSz="931863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Segoe UI" charset="0"/>
                      <a:ea typeface="MS PGothic" charset="0"/>
                      <a:cs typeface="MS PGothic" charset="0"/>
                    </a:defRPr>
                  </a:lvl2pPr>
                  <a:lvl3pPr marL="931863" indent="-17463" algn="l" defTabSz="931863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Segoe UI" charset="0"/>
                      <a:ea typeface="MS PGothic" charset="0"/>
                      <a:cs typeface="MS PGothic" charset="0"/>
                    </a:defRPr>
                  </a:lvl3pPr>
                  <a:lvl4pPr marL="1398588" indent="-26988" algn="l" defTabSz="931863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Segoe UI" charset="0"/>
                      <a:ea typeface="MS PGothic" charset="0"/>
                      <a:cs typeface="MS PGothic" charset="0"/>
                    </a:defRPr>
                  </a:lvl4pPr>
                  <a:lvl5pPr marL="1865313" indent="-36513" algn="l" defTabSz="931863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Segoe UI" charset="0"/>
                      <a:ea typeface="MS PGothic" charset="0"/>
                      <a:cs typeface="MS PGothic" charset="0"/>
                    </a:defRPr>
                  </a:lvl5pPr>
                  <a:lvl6pPr marL="2286000" algn="l" defTabSz="457200" rtl="0" eaLnBrk="1" latinLnBrk="0" hangingPunct="1">
                    <a:defRPr sz="2400" kern="1200">
                      <a:solidFill>
                        <a:schemeClr val="tx1"/>
                      </a:solidFill>
                      <a:latin typeface="Segoe UI" charset="0"/>
                      <a:ea typeface="MS PGothic" charset="0"/>
                      <a:cs typeface="MS PGothic" charset="0"/>
                    </a:defRPr>
                  </a:lvl6pPr>
                  <a:lvl7pPr marL="2743200" algn="l" defTabSz="457200" rtl="0" eaLnBrk="1" latinLnBrk="0" hangingPunct="1">
                    <a:defRPr sz="2400" kern="1200">
                      <a:solidFill>
                        <a:schemeClr val="tx1"/>
                      </a:solidFill>
                      <a:latin typeface="Segoe UI" charset="0"/>
                      <a:ea typeface="MS PGothic" charset="0"/>
                      <a:cs typeface="MS PGothic" charset="0"/>
                    </a:defRPr>
                  </a:lvl7pPr>
                  <a:lvl8pPr marL="3200400" algn="l" defTabSz="457200" rtl="0" eaLnBrk="1" latinLnBrk="0" hangingPunct="1">
                    <a:defRPr sz="2400" kern="1200">
                      <a:solidFill>
                        <a:schemeClr val="tx1"/>
                      </a:solidFill>
                      <a:latin typeface="Segoe UI" charset="0"/>
                      <a:ea typeface="MS PGothic" charset="0"/>
                      <a:cs typeface="MS PGothic" charset="0"/>
                    </a:defRPr>
                  </a:lvl8pPr>
                  <a:lvl9pPr marL="3657600" algn="l" defTabSz="457200" rtl="0" eaLnBrk="1" latinLnBrk="0" hangingPunct="1">
                    <a:defRPr sz="2400" kern="1200">
                      <a:solidFill>
                        <a:schemeClr val="tx1"/>
                      </a:solidFill>
                      <a:latin typeface="Segoe UI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42" name="Freeform 83"/>
              <p:cNvSpPr>
                <a:spLocks/>
              </p:cNvSpPr>
              <p:nvPr/>
            </p:nvSpPr>
            <p:spPr bwMode="auto">
              <a:xfrm rot="16770598">
                <a:off x="4245007" y="3769494"/>
                <a:ext cx="145281" cy="148436"/>
              </a:xfrm>
              <a:custGeom>
                <a:avLst/>
                <a:gdLst>
                  <a:gd name="T0" fmla="*/ 0 w 64"/>
                  <a:gd name="T1" fmla="*/ 54 h 68"/>
                  <a:gd name="T2" fmla="*/ 54 w 64"/>
                  <a:gd name="T3" fmla="*/ 0 h 68"/>
                  <a:gd name="T4" fmla="*/ 64 w 64"/>
                  <a:gd name="T5" fmla="*/ 10 h 68"/>
                  <a:gd name="T6" fmla="*/ 15 w 64"/>
                  <a:gd name="T7" fmla="*/ 68 h 68"/>
                  <a:gd name="T8" fmla="*/ 0 w 64"/>
                  <a:gd name="T9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8">
                    <a:moveTo>
                      <a:pt x="0" y="54"/>
                    </a:moveTo>
                    <a:cubicBezTo>
                      <a:pt x="0" y="54"/>
                      <a:pt x="42" y="29"/>
                      <a:pt x="54" y="0"/>
                    </a:cubicBezTo>
                    <a:cubicBezTo>
                      <a:pt x="64" y="10"/>
                      <a:pt x="64" y="10"/>
                      <a:pt x="64" y="10"/>
                    </a:cubicBezTo>
                    <a:cubicBezTo>
                      <a:pt x="64" y="10"/>
                      <a:pt x="48" y="46"/>
                      <a:pt x="15" y="68"/>
                    </a:cubicBez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282827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1pPr>
                <a:lvl2pPr marL="465138" indent="-7938"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2pPr>
                <a:lvl3pPr marL="931863" indent="-17463"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3pPr>
                <a:lvl4pPr marL="1398588" indent="-26988"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4pPr>
                <a:lvl5pPr marL="1865313" indent="-36513"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9pPr>
              </a:lstStyle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8" name="Rectangle 17"/>
            <p:cNvSpPr/>
            <p:nvPr/>
          </p:nvSpPr>
          <p:spPr bwMode="auto">
            <a:xfrm>
              <a:off x="2525682" y="1224886"/>
              <a:ext cx="7193729" cy="4399446"/>
            </a:xfrm>
            <a:prstGeom prst="rect">
              <a:avLst/>
            </a:prstGeom>
            <a:noFill/>
            <a:ln w="63500" cap="sq">
              <a:solidFill>
                <a:schemeClr val="accent5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737113" tIns="182854" rIns="3017092" bIns="45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5138" indent="-7938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1863" indent="-17463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8588" indent="-26988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313" indent="-36513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293"/>
              <a:endParaRPr lang="en-US" sz="2000" dirty="0">
                <a:solidFill>
                  <a:srgbClr val="505050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736629" y="1456629"/>
              <a:ext cx="1218043" cy="867194"/>
              <a:chOff x="674422" y="2069776"/>
              <a:chExt cx="1218043" cy="867194"/>
            </a:xfrm>
          </p:grpSpPr>
          <p:sp>
            <p:nvSpPr>
              <p:cNvPr id="36" name="Rectangle 35"/>
              <p:cNvSpPr/>
              <p:nvPr/>
            </p:nvSpPr>
            <p:spPr bwMode="auto">
              <a:xfrm>
                <a:off x="684295" y="2152706"/>
                <a:ext cx="1197412" cy="7667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5138" indent="-7938"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31863" indent="-17463"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98588" indent="-26988"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65313" indent="-36513"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 3" panose="05040102010807070707" pitchFamily="18" charset="2"/>
                  <a:buChar char="Æ"/>
                </a:pPr>
                <a:endParaRPr lang="en-US" sz="2000" b="1" dirty="0" err="1">
                  <a:solidFill>
                    <a:schemeClr val="bg1"/>
                  </a:soli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Flowchart: Manual Input 36"/>
              <p:cNvSpPr/>
              <p:nvPr/>
            </p:nvSpPr>
            <p:spPr bwMode="auto">
              <a:xfrm>
                <a:off x="678531" y="2452569"/>
                <a:ext cx="1186180" cy="446908"/>
              </a:xfrm>
              <a:prstGeom prst="flowChartManualInput">
                <a:avLst/>
              </a:prstGeom>
              <a:solidFill>
                <a:schemeClr val="bg1">
                  <a:lumMod val="95000"/>
                  <a:alpha val="29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5138" indent="-7938"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31863" indent="-17463"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98588" indent="-26988"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65313" indent="-36513"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 3" panose="05040102010807070707" pitchFamily="18" charset="2"/>
                  <a:buChar char="Æ"/>
                </a:pPr>
                <a:endParaRPr lang="en-US" sz="2000" b="1" dirty="0" err="1">
                  <a:solidFill>
                    <a:schemeClr val="bg1"/>
                  </a:soli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674422" y="2069776"/>
                <a:ext cx="1218043" cy="867194"/>
                <a:chOff x="663664" y="2069776"/>
                <a:chExt cx="1218043" cy="867194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63664" y="2069776"/>
                  <a:ext cx="1218043" cy="867194"/>
                </a:xfrm>
                <a:prstGeom prst="rect">
                  <a:avLst/>
                </a:prstGeom>
              </p:spPr>
            </p:pic>
            <p:sp>
              <p:nvSpPr>
                <p:cNvPr id="40" name="Freeform 14"/>
                <p:cNvSpPr>
                  <a:spLocks noEditPoints="1"/>
                </p:cNvSpPr>
                <p:nvPr/>
              </p:nvSpPr>
              <p:spPr bwMode="auto">
                <a:xfrm>
                  <a:off x="1064811" y="2314943"/>
                  <a:ext cx="415748" cy="442334"/>
                </a:xfrm>
                <a:custGeom>
                  <a:avLst/>
                  <a:gdLst>
                    <a:gd name="T0" fmla="*/ 52 w 117"/>
                    <a:gd name="T1" fmla="*/ 9 h 117"/>
                    <a:gd name="T2" fmla="*/ 117 w 117"/>
                    <a:gd name="T3" fmla="*/ 0 h 117"/>
                    <a:gd name="T4" fmla="*/ 117 w 117"/>
                    <a:gd name="T5" fmla="*/ 57 h 117"/>
                    <a:gd name="T6" fmla="*/ 52 w 117"/>
                    <a:gd name="T7" fmla="*/ 57 h 117"/>
                    <a:gd name="T8" fmla="*/ 52 w 117"/>
                    <a:gd name="T9" fmla="*/ 9 h 117"/>
                    <a:gd name="T10" fmla="*/ 52 w 117"/>
                    <a:gd name="T11" fmla="*/ 9 h 117"/>
                    <a:gd name="T12" fmla="*/ 50 w 117"/>
                    <a:gd name="T13" fmla="*/ 57 h 117"/>
                    <a:gd name="T14" fmla="*/ 50 w 117"/>
                    <a:gd name="T15" fmla="*/ 9 h 117"/>
                    <a:gd name="T16" fmla="*/ 0 w 117"/>
                    <a:gd name="T17" fmla="*/ 16 h 117"/>
                    <a:gd name="T18" fmla="*/ 0 w 117"/>
                    <a:gd name="T19" fmla="*/ 57 h 117"/>
                    <a:gd name="T20" fmla="*/ 50 w 117"/>
                    <a:gd name="T21" fmla="*/ 57 h 117"/>
                    <a:gd name="T22" fmla="*/ 50 w 117"/>
                    <a:gd name="T23" fmla="*/ 57 h 117"/>
                    <a:gd name="T24" fmla="*/ 52 w 117"/>
                    <a:gd name="T25" fmla="*/ 59 h 117"/>
                    <a:gd name="T26" fmla="*/ 52 w 117"/>
                    <a:gd name="T27" fmla="*/ 108 h 117"/>
                    <a:gd name="T28" fmla="*/ 117 w 117"/>
                    <a:gd name="T29" fmla="*/ 117 h 117"/>
                    <a:gd name="T30" fmla="*/ 117 w 117"/>
                    <a:gd name="T31" fmla="*/ 59 h 117"/>
                    <a:gd name="T32" fmla="*/ 52 w 117"/>
                    <a:gd name="T33" fmla="*/ 59 h 117"/>
                    <a:gd name="T34" fmla="*/ 52 w 117"/>
                    <a:gd name="T35" fmla="*/ 59 h 117"/>
                    <a:gd name="T36" fmla="*/ 50 w 117"/>
                    <a:gd name="T37" fmla="*/ 59 h 117"/>
                    <a:gd name="T38" fmla="*/ 0 w 117"/>
                    <a:gd name="T39" fmla="*/ 59 h 117"/>
                    <a:gd name="T40" fmla="*/ 0 w 117"/>
                    <a:gd name="T41" fmla="*/ 100 h 117"/>
                    <a:gd name="T42" fmla="*/ 50 w 117"/>
                    <a:gd name="T43" fmla="*/ 107 h 117"/>
                    <a:gd name="T44" fmla="*/ 50 w 117"/>
                    <a:gd name="T45" fmla="*/ 59 h 117"/>
                    <a:gd name="T46" fmla="*/ 50 w 117"/>
                    <a:gd name="T47" fmla="*/ 59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17" h="117">
                      <a:moveTo>
                        <a:pt x="52" y="9"/>
                      </a:moveTo>
                      <a:cubicBezTo>
                        <a:pt x="117" y="0"/>
                        <a:pt x="117" y="0"/>
                        <a:pt x="117" y="0"/>
                      </a:cubicBezTo>
                      <a:cubicBezTo>
                        <a:pt x="117" y="57"/>
                        <a:pt x="117" y="57"/>
                        <a:pt x="117" y="57"/>
                      </a:cubicBezTo>
                      <a:cubicBezTo>
                        <a:pt x="52" y="57"/>
                        <a:pt x="52" y="57"/>
                        <a:pt x="52" y="57"/>
                      </a:cubicBezTo>
                      <a:cubicBezTo>
                        <a:pt x="52" y="9"/>
                        <a:pt x="52" y="9"/>
                        <a:pt x="52" y="9"/>
                      </a:cubicBezTo>
                      <a:cubicBezTo>
                        <a:pt x="52" y="9"/>
                        <a:pt x="52" y="9"/>
                        <a:pt x="52" y="9"/>
                      </a:cubicBezTo>
                      <a:close/>
                      <a:moveTo>
                        <a:pt x="50" y="57"/>
                      </a:moveTo>
                      <a:cubicBezTo>
                        <a:pt x="50" y="9"/>
                        <a:pt x="50" y="9"/>
                        <a:pt x="50" y="9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57"/>
                        <a:pt x="0" y="57"/>
                        <a:pt x="0" y="57"/>
                      </a:cubicBezTo>
                      <a:cubicBezTo>
                        <a:pt x="50" y="57"/>
                        <a:pt x="50" y="57"/>
                        <a:pt x="50" y="57"/>
                      </a:cubicBezTo>
                      <a:cubicBezTo>
                        <a:pt x="50" y="57"/>
                        <a:pt x="50" y="57"/>
                        <a:pt x="50" y="57"/>
                      </a:cubicBezTo>
                      <a:close/>
                      <a:moveTo>
                        <a:pt x="52" y="59"/>
                      </a:moveTo>
                      <a:cubicBezTo>
                        <a:pt x="52" y="108"/>
                        <a:pt x="52" y="108"/>
                        <a:pt x="52" y="108"/>
                      </a:cubicBezTo>
                      <a:cubicBezTo>
                        <a:pt x="117" y="117"/>
                        <a:pt x="117" y="117"/>
                        <a:pt x="117" y="117"/>
                      </a:cubicBezTo>
                      <a:cubicBezTo>
                        <a:pt x="117" y="59"/>
                        <a:pt x="117" y="59"/>
                        <a:pt x="117" y="59"/>
                      </a:cubicBezTo>
                      <a:cubicBezTo>
                        <a:pt x="52" y="59"/>
                        <a:pt x="52" y="59"/>
                        <a:pt x="52" y="59"/>
                      </a:cubicBezTo>
                      <a:cubicBezTo>
                        <a:pt x="52" y="59"/>
                        <a:pt x="52" y="59"/>
                        <a:pt x="52" y="59"/>
                      </a:cubicBezTo>
                      <a:close/>
                      <a:moveTo>
                        <a:pt x="50" y="59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50" y="107"/>
                        <a:pt x="50" y="107"/>
                        <a:pt x="50" y="107"/>
                      </a:cubicBezTo>
                      <a:cubicBezTo>
                        <a:pt x="50" y="59"/>
                        <a:pt x="50" y="59"/>
                        <a:pt x="50" y="59"/>
                      </a:cubicBezTo>
                      <a:cubicBezTo>
                        <a:pt x="50" y="59"/>
                        <a:pt x="50" y="59"/>
                        <a:pt x="50" y="5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/>
              </p:spPr>
              <p:txBody>
                <a:bodyPr vert="horz" wrap="square" lIns="93247" tIns="46623" rIns="93247" bIns="46623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algn="l" defTabSz="931863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Segoe UI" charset="0"/>
                      <a:ea typeface="MS PGothic" charset="0"/>
                      <a:cs typeface="MS PGothic" charset="0"/>
                    </a:defRPr>
                  </a:lvl1pPr>
                  <a:lvl2pPr marL="465138" indent="-7938" algn="l" defTabSz="931863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Segoe UI" charset="0"/>
                      <a:ea typeface="MS PGothic" charset="0"/>
                      <a:cs typeface="MS PGothic" charset="0"/>
                    </a:defRPr>
                  </a:lvl2pPr>
                  <a:lvl3pPr marL="931863" indent="-17463" algn="l" defTabSz="931863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Segoe UI" charset="0"/>
                      <a:ea typeface="MS PGothic" charset="0"/>
                      <a:cs typeface="MS PGothic" charset="0"/>
                    </a:defRPr>
                  </a:lvl3pPr>
                  <a:lvl4pPr marL="1398588" indent="-26988" algn="l" defTabSz="931863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Segoe UI" charset="0"/>
                      <a:ea typeface="MS PGothic" charset="0"/>
                      <a:cs typeface="MS PGothic" charset="0"/>
                    </a:defRPr>
                  </a:lvl4pPr>
                  <a:lvl5pPr marL="1865313" indent="-36513" algn="l" defTabSz="931863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Segoe UI" charset="0"/>
                      <a:ea typeface="MS PGothic" charset="0"/>
                      <a:cs typeface="MS PGothic" charset="0"/>
                    </a:defRPr>
                  </a:lvl5pPr>
                  <a:lvl6pPr marL="2286000" algn="l" defTabSz="457200" rtl="0" eaLnBrk="1" latinLnBrk="0" hangingPunct="1">
                    <a:defRPr sz="2400" kern="1200">
                      <a:solidFill>
                        <a:schemeClr val="tx1"/>
                      </a:solidFill>
                      <a:latin typeface="Segoe UI" charset="0"/>
                      <a:ea typeface="MS PGothic" charset="0"/>
                      <a:cs typeface="MS PGothic" charset="0"/>
                    </a:defRPr>
                  </a:lvl6pPr>
                  <a:lvl7pPr marL="2743200" algn="l" defTabSz="457200" rtl="0" eaLnBrk="1" latinLnBrk="0" hangingPunct="1">
                    <a:defRPr sz="2400" kern="1200">
                      <a:solidFill>
                        <a:schemeClr val="tx1"/>
                      </a:solidFill>
                      <a:latin typeface="Segoe UI" charset="0"/>
                      <a:ea typeface="MS PGothic" charset="0"/>
                      <a:cs typeface="MS PGothic" charset="0"/>
                    </a:defRPr>
                  </a:lvl7pPr>
                  <a:lvl8pPr marL="3200400" algn="l" defTabSz="457200" rtl="0" eaLnBrk="1" latinLnBrk="0" hangingPunct="1">
                    <a:defRPr sz="2400" kern="1200">
                      <a:solidFill>
                        <a:schemeClr val="tx1"/>
                      </a:solidFill>
                      <a:latin typeface="Segoe UI" charset="0"/>
                      <a:ea typeface="MS PGothic" charset="0"/>
                      <a:cs typeface="MS PGothic" charset="0"/>
                    </a:defRPr>
                  </a:lvl8pPr>
                  <a:lvl9pPr marL="3657600" algn="l" defTabSz="457200" rtl="0" eaLnBrk="1" latinLnBrk="0" hangingPunct="1">
                    <a:defRPr sz="2400" kern="1200">
                      <a:solidFill>
                        <a:schemeClr val="tx1"/>
                      </a:solidFill>
                      <a:latin typeface="Segoe UI" charset="0"/>
                      <a:ea typeface="MS PGothic" charset="0"/>
                      <a:cs typeface="MS PGothic" charset="0"/>
                    </a:defRPr>
                  </a:lvl9pPr>
                </a:lstStyle>
                <a:p>
                  <a:pPr defTabSz="684942"/>
                  <a:endParaRPr lang="en-US" sz="1399" dirty="0">
                    <a:ln>
                      <a:solidFill>
                        <a:srgbClr val="FFFFFF">
                          <a:alpha val="0"/>
                        </a:srgbClr>
                      </a:solidFill>
                    </a:ln>
                    <a:gradFill>
                      <a:gsLst>
                        <a:gs pos="0">
                          <a:srgbClr val="FFFFFF">
                            <a:lumMod val="0"/>
                            <a:lumOff val="100000"/>
                          </a:srgbClr>
                        </a:gs>
                        <a:gs pos="100000">
                          <a:srgbClr val="FFFFFF">
                            <a:lumMod val="0"/>
                            <a:lumOff val="100000"/>
                          </a:srgbClr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2721482" y="3361524"/>
              <a:ext cx="1222432" cy="867194"/>
              <a:chOff x="659275" y="3735613"/>
              <a:chExt cx="1222432" cy="867194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659275" y="3827823"/>
                <a:ext cx="1203176" cy="766732"/>
                <a:chOff x="2000982" y="3629316"/>
                <a:chExt cx="1203176" cy="766732"/>
              </a:xfrm>
            </p:grpSpPr>
            <p:sp>
              <p:nvSpPr>
                <p:cNvPr id="34" name="Rectangle 33"/>
                <p:cNvSpPr/>
                <p:nvPr/>
              </p:nvSpPr>
              <p:spPr bwMode="auto">
                <a:xfrm>
                  <a:off x="2006746" y="3629316"/>
                  <a:ext cx="1197412" cy="7667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l" defTabSz="931863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5138" indent="-7938" algn="l" defTabSz="931863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1863" indent="-17463" algn="l" defTabSz="931863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8588" indent="-26988" algn="l" defTabSz="931863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313" indent="-36513" algn="l" defTabSz="931863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342900" indent="-342900"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 3" panose="05040102010807070707" pitchFamily="18" charset="2"/>
                    <a:buChar char="Æ"/>
                  </a:pPr>
                  <a:endParaRPr lang="en-US" sz="2000" b="1" dirty="0" err="1">
                    <a:solidFill>
                      <a:schemeClr val="bg1"/>
                    </a:solidFill>
                    <a:latin typeface="+mj-l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5" name="Flowchart: Manual Input 34"/>
                <p:cNvSpPr/>
                <p:nvPr/>
              </p:nvSpPr>
              <p:spPr bwMode="auto">
                <a:xfrm>
                  <a:off x="2000982" y="3929179"/>
                  <a:ext cx="1186180" cy="446908"/>
                </a:xfrm>
                <a:prstGeom prst="flowChartManualInput">
                  <a:avLst/>
                </a:prstGeom>
                <a:solidFill>
                  <a:schemeClr val="bg1">
                    <a:lumMod val="95000"/>
                    <a:alpha val="29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l" defTabSz="931863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5138" indent="-7938" algn="l" defTabSz="931863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1863" indent="-17463" algn="l" defTabSz="931863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8588" indent="-26988" algn="l" defTabSz="931863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313" indent="-36513" algn="l" defTabSz="931863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2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342900" indent="-342900"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 3" panose="05040102010807070707" pitchFamily="18" charset="2"/>
                    <a:buChar char="Æ"/>
                  </a:pPr>
                  <a:endParaRPr lang="en-US" sz="2000" b="1" dirty="0" err="1">
                    <a:solidFill>
                      <a:schemeClr val="bg1"/>
                    </a:solidFill>
                    <a:latin typeface="+mj-lt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3664" y="3735613"/>
                <a:ext cx="1218043" cy="867194"/>
              </a:xfrm>
              <a:prstGeom prst="rect">
                <a:avLst/>
              </a:prstGeom>
            </p:spPr>
          </p:pic>
          <p:sp>
            <p:nvSpPr>
              <p:cNvPr id="33" name="Freeform 132"/>
              <p:cNvSpPr/>
              <p:nvPr/>
            </p:nvSpPr>
            <p:spPr>
              <a:xfrm flipH="1">
                <a:off x="1081646" y="3935617"/>
                <a:ext cx="382079" cy="468431"/>
              </a:xfrm>
              <a:custGeom>
                <a:avLst/>
                <a:gdLst/>
                <a:ahLst/>
                <a:cxnLst/>
                <a:rect l="l" t="t" r="r" b="b"/>
                <a:pathLst>
                  <a:path w="1932881" h="2369719">
                    <a:moveTo>
                      <a:pt x="488093" y="575323"/>
                    </a:moveTo>
                    <a:cubicBezTo>
                      <a:pt x="338893" y="573077"/>
                      <a:pt x="169762" y="642935"/>
                      <a:pt x="53413" y="804583"/>
                    </a:cubicBezTo>
                    <a:cubicBezTo>
                      <a:pt x="497047" y="1068979"/>
                      <a:pt x="330747" y="1613691"/>
                      <a:pt x="0" y="1740159"/>
                    </a:cubicBezTo>
                    <a:cubicBezTo>
                      <a:pt x="105673" y="2034797"/>
                      <a:pt x="299409" y="2333820"/>
                      <a:pt x="513657" y="2366173"/>
                    </a:cubicBezTo>
                    <a:cubicBezTo>
                      <a:pt x="594199" y="2391136"/>
                      <a:pt x="729454" y="2276492"/>
                      <a:pt x="890919" y="2266437"/>
                    </a:cubicBezTo>
                    <a:cubicBezTo>
                      <a:pt x="890918" y="2266609"/>
                      <a:pt x="890917" y="2266782"/>
                      <a:pt x="890916" y="2266954"/>
                    </a:cubicBezTo>
                    <a:cubicBezTo>
                      <a:pt x="901140" y="2265818"/>
                      <a:pt x="911280" y="2265182"/>
                      <a:pt x="921362" y="2266695"/>
                    </a:cubicBezTo>
                    <a:cubicBezTo>
                      <a:pt x="931443" y="2265182"/>
                      <a:pt x="941583" y="2265818"/>
                      <a:pt x="951807" y="2266954"/>
                    </a:cubicBezTo>
                    <a:cubicBezTo>
                      <a:pt x="951806" y="2266782"/>
                      <a:pt x="951806" y="2266609"/>
                      <a:pt x="951805" y="2266437"/>
                    </a:cubicBezTo>
                    <a:cubicBezTo>
                      <a:pt x="1113270" y="2276492"/>
                      <a:pt x="1248524" y="2391136"/>
                      <a:pt x="1329066" y="2366173"/>
                    </a:cubicBezTo>
                    <a:cubicBezTo>
                      <a:pt x="1644449" y="2318548"/>
                      <a:pt x="1915383" y="1693073"/>
                      <a:pt x="1932316" y="1356523"/>
                    </a:cubicBezTo>
                    <a:cubicBezTo>
                      <a:pt x="1947794" y="814789"/>
                      <a:pt x="1642585" y="587454"/>
                      <a:pt x="1382833" y="575744"/>
                    </a:cubicBezTo>
                    <a:cubicBezTo>
                      <a:pt x="1322890" y="573042"/>
                      <a:pt x="1265368" y="581823"/>
                      <a:pt x="1214766" y="600873"/>
                    </a:cubicBezTo>
                    <a:cubicBezTo>
                      <a:pt x="1134096" y="619227"/>
                      <a:pt x="996615" y="685867"/>
                      <a:pt x="898814" y="685867"/>
                    </a:cubicBezTo>
                    <a:cubicBezTo>
                      <a:pt x="825776" y="681035"/>
                      <a:pt x="696845" y="624112"/>
                      <a:pt x="627957" y="600873"/>
                    </a:cubicBezTo>
                    <a:cubicBezTo>
                      <a:pt x="585346" y="584831"/>
                      <a:pt x="537827" y="576071"/>
                      <a:pt x="488093" y="575323"/>
                    </a:cubicBezTo>
                    <a:close/>
                    <a:moveTo>
                      <a:pt x="492096" y="0"/>
                    </a:moveTo>
                    <a:cubicBezTo>
                      <a:pt x="474634" y="292100"/>
                      <a:pt x="711965" y="562768"/>
                      <a:pt x="968346" y="540543"/>
                    </a:cubicBezTo>
                    <a:cubicBezTo>
                      <a:pt x="947708" y="119855"/>
                      <a:pt x="619890" y="25399"/>
                      <a:pt x="4920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27" tIns="45713" rIns="91427" bIns="4571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5138" indent="-7938"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31863" indent="-17463"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98588" indent="-26988"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65313" indent="-36513"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31684"/>
                <a:endParaRPr lang="en-US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085418" y="4307240"/>
              <a:ext cx="525885" cy="895426"/>
              <a:chOff x="1478823" y="4983887"/>
              <a:chExt cx="525885" cy="895426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8823" y="4983887"/>
                <a:ext cx="525885" cy="895426"/>
              </a:xfrm>
              <a:prstGeom prst="rect">
                <a:avLst/>
              </a:prstGeom>
            </p:spPr>
          </p:pic>
          <p:sp>
            <p:nvSpPr>
              <p:cNvPr id="30" name="Freeform 14"/>
              <p:cNvSpPr>
                <a:spLocks noEditPoints="1"/>
              </p:cNvSpPr>
              <p:nvPr/>
            </p:nvSpPr>
            <p:spPr bwMode="auto">
              <a:xfrm>
                <a:off x="1570043" y="5220457"/>
                <a:ext cx="322422" cy="343040"/>
              </a:xfrm>
              <a:custGeom>
                <a:avLst/>
                <a:gdLst>
                  <a:gd name="T0" fmla="*/ 52 w 117"/>
                  <a:gd name="T1" fmla="*/ 9 h 117"/>
                  <a:gd name="T2" fmla="*/ 117 w 117"/>
                  <a:gd name="T3" fmla="*/ 0 h 117"/>
                  <a:gd name="T4" fmla="*/ 117 w 117"/>
                  <a:gd name="T5" fmla="*/ 57 h 117"/>
                  <a:gd name="T6" fmla="*/ 52 w 117"/>
                  <a:gd name="T7" fmla="*/ 57 h 117"/>
                  <a:gd name="T8" fmla="*/ 52 w 117"/>
                  <a:gd name="T9" fmla="*/ 9 h 117"/>
                  <a:gd name="T10" fmla="*/ 52 w 117"/>
                  <a:gd name="T11" fmla="*/ 9 h 117"/>
                  <a:gd name="T12" fmla="*/ 50 w 117"/>
                  <a:gd name="T13" fmla="*/ 57 h 117"/>
                  <a:gd name="T14" fmla="*/ 50 w 117"/>
                  <a:gd name="T15" fmla="*/ 9 h 117"/>
                  <a:gd name="T16" fmla="*/ 0 w 117"/>
                  <a:gd name="T17" fmla="*/ 16 h 117"/>
                  <a:gd name="T18" fmla="*/ 0 w 117"/>
                  <a:gd name="T19" fmla="*/ 57 h 117"/>
                  <a:gd name="T20" fmla="*/ 50 w 117"/>
                  <a:gd name="T21" fmla="*/ 57 h 117"/>
                  <a:gd name="T22" fmla="*/ 50 w 117"/>
                  <a:gd name="T23" fmla="*/ 57 h 117"/>
                  <a:gd name="T24" fmla="*/ 52 w 117"/>
                  <a:gd name="T25" fmla="*/ 59 h 117"/>
                  <a:gd name="T26" fmla="*/ 52 w 117"/>
                  <a:gd name="T27" fmla="*/ 108 h 117"/>
                  <a:gd name="T28" fmla="*/ 117 w 117"/>
                  <a:gd name="T29" fmla="*/ 117 h 117"/>
                  <a:gd name="T30" fmla="*/ 117 w 117"/>
                  <a:gd name="T31" fmla="*/ 59 h 117"/>
                  <a:gd name="T32" fmla="*/ 52 w 117"/>
                  <a:gd name="T33" fmla="*/ 59 h 117"/>
                  <a:gd name="T34" fmla="*/ 52 w 117"/>
                  <a:gd name="T35" fmla="*/ 59 h 117"/>
                  <a:gd name="T36" fmla="*/ 50 w 117"/>
                  <a:gd name="T37" fmla="*/ 59 h 117"/>
                  <a:gd name="T38" fmla="*/ 0 w 117"/>
                  <a:gd name="T39" fmla="*/ 59 h 117"/>
                  <a:gd name="T40" fmla="*/ 0 w 117"/>
                  <a:gd name="T41" fmla="*/ 100 h 117"/>
                  <a:gd name="T42" fmla="*/ 50 w 117"/>
                  <a:gd name="T43" fmla="*/ 107 h 117"/>
                  <a:gd name="T44" fmla="*/ 50 w 117"/>
                  <a:gd name="T45" fmla="*/ 59 h 117"/>
                  <a:gd name="T46" fmla="*/ 50 w 117"/>
                  <a:gd name="T47" fmla="*/ 5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7" h="117">
                    <a:moveTo>
                      <a:pt x="52" y="9"/>
                    </a:moveTo>
                    <a:cubicBezTo>
                      <a:pt x="117" y="0"/>
                      <a:pt x="117" y="0"/>
                      <a:pt x="117" y="0"/>
                    </a:cubicBezTo>
                    <a:cubicBezTo>
                      <a:pt x="117" y="57"/>
                      <a:pt x="117" y="57"/>
                      <a:pt x="117" y="57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52" y="9"/>
                      <a:pt x="52" y="9"/>
                      <a:pt x="52" y="9"/>
                    </a:cubicBezTo>
                    <a:close/>
                    <a:moveTo>
                      <a:pt x="50" y="57"/>
                    </a:moveTo>
                    <a:cubicBezTo>
                      <a:pt x="50" y="9"/>
                      <a:pt x="50" y="9"/>
                      <a:pt x="50" y="9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0" y="57"/>
                      <a:pt x="50" y="57"/>
                      <a:pt x="50" y="57"/>
                    </a:cubicBezTo>
                    <a:close/>
                    <a:moveTo>
                      <a:pt x="52" y="59"/>
                    </a:moveTo>
                    <a:cubicBezTo>
                      <a:pt x="52" y="108"/>
                      <a:pt x="52" y="108"/>
                      <a:pt x="52" y="108"/>
                    </a:cubicBezTo>
                    <a:cubicBezTo>
                      <a:pt x="117" y="117"/>
                      <a:pt x="117" y="117"/>
                      <a:pt x="117" y="117"/>
                    </a:cubicBezTo>
                    <a:cubicBezTo>
                      <a:pt x="117" y="59"/>
                      <a:pt x="117" y="59"/>
                      <a:pt x="117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2" y="59"/>
                      <a:pt x="52" y="59"/>
                      <a:pt x="52" y="59"/>
                    </a:cubicBezTo>
                    <a:close/>
                    <a:moveTo>
                      <a:pt x="50" y="59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50" y="107"/>
                      <a:pt x="50" y="107"/>
                      <a:pt x="50" y="107"/>
                    </a:cubicBezTo>
                    <a:cubicBezTo>
                      <a:pt x="50" y="59"/>
                      <a:pt x="50" y="59"/>
                      <a:pt x="50" y="59"/>
                    </a:cubicBezTo>
                    <a:cubicBezTo>
                      <a:pt x="50" y="59"/>
                      <a:pt x="50" y="59"/>
                      <a:pt x="50" y="59"/>
                    </a:cubicBezTo>
                    <a:close/>
                  </a:path>
                </a:pathLst>
              </a:custGeom>
              <a:solidFill>
                <a:srgbClr val="515151"/>
              </a:solidFill>
              <a:ln>
                <a:noFill/>
              </a:ln>
              <a:extLst/>
            </p:spPr>
            <p:txBody>
              <a:bodyPr vert="horz" wrap="square" lIns="93247" tIns="46623" rIns="93247" bIns="46623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1pPr>
                <a:lvl2pPr marL="465138" indent="-7938"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2pPr>
                <a:lvl3pPr marL="931863" indent="-17463"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3pPr>
                <a:lvl4pPr marL="1398588" indent="-26988"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4pPr>
                <a:lvl5pPr marL="1865313" indent="-36513"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9pPr>
              </a:lstStyle>
              <a:p>
                <a:pPr defTabSz="684942"/>
                <a:endParaRPr lang="en-US" sz="1399" dirty="0">
                  <a:ln>
                    <a:solidFill>
                      <a:srgbClr val="FFFFFF">
                        <a:alpha val="0"/>
                      </a:srgbClr>
                    </a:solidFill>
                  </a:ln>
                  <a:gradFill>
                    <a:gsLst>
                      <a:gs pos="0">
                        <a:srgbClr val="FFFFFF">
                          <a:lumMod val="0"/>
                          <a:lumOff val="100000"/>
                        </a:srgbClr>
                      </a:gs>
                      <a:gs pos="100000">
                        <a:srgbClr val="FFFFFF">
                          <a:lumMod val="0"/>
                          <a:lumOff val="100000"/>
                        </a:srgbClr>
                      </a:gs>
                    </a:gsLst>
                    <a:lin ang="5400000" scaled="0"/>
                  </a:gradFill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088847" y="2385249"/>
              <a:ext cx="528192" cy="899354"/>
              <a:chOff x="1026640" y="3074596"/>
              <a:chExt cx="528192" cy="899354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6640" y="3074596"/>
                <a:ext cx="528192" cy="899354"/>
              </a:xfrm>
              <a:prstGeom prst="rect">
                <a:avLst/>
              </a:prstGeom>
            </p:spPr>
          </p:pic>
          <p:sp>
            <p:nvSpPr>
              <p:cNvPr id="28" name="Oval 4"/>
              <p:cNvSpPr/>
              <p:nvPr/>
            </p:nvSpPr>
            <p:spPr bwMode="auto">
              <a:xfrm>
                <a:off x="1179315" y="3333984"/>
                <a:ext cx="222842" cy="274062"/>
              </a:xfrm>
              <a:custGeom>
                <a:avLst/>
                <a:gdLst/>
                <a:ahLst/>
                <a:cxnLst/>
                <a:rect l="l" t="t" r="r" b="b"/>
                <a:pathLst>
                  <a:path w="1747578" h="2149246">
                    <a:moveTo>
                      <a:pt x="302203" y="735737"/>
                    </a:moveTo>
                    <a:lnTo>
                      <a:pt x="1445203" y="735737"/>
                    </a:lnTo>
                    <a:lnTo>
                      <a:pt x="1445203" y="1520085"/>
                    </a:lnTo>
                    <a:cubicBezTo>
                      <a:pt x="1445203" y="1632311"/>
                      <a:pt x="1359911" y="1723289"/>
                      <a:pt x="1254699" y="1723289"/>
                    </a:cubicBezTo>
                    <a:lnTo>
                      <a:pt x="1205230" y="1723289"/>
                    </a:lnTo>
                    <a:lnTo>
                      <a:pt x="1205230" y="2013356"/>
                    </a:lnTo>
                    <a:cubicBezTo>
                      <a:pt x="1205230" y="2088406"/>
                      <a:pt x="1144390" y="2149246"/>
                      <a:pt x="1069340" y="2149246"/>
                    </a:cubicBezTo>
                    <a:cubicBezTo>
                      <a:pt x="994290" y="2149246"/>
                      <a:pt x="933450" y="2088406"/>
                      <a:pt x="933450" y="2013356"/>
                    </a:cubicBezTo>
                    <a:lnTo>
                      <a:pt x="933450" y="1723289"/>
                    </a:lnTo>
                    <a:lnTo>
                      <a:pt x="799241" y="1723289"/>
                    </a:lnTo>
                    <a:lnTo>
                      <a:pt x="799241" y="2013356"/>
                    </a:lnTo>
                    <a:cubicBezTo>
                      <a:pt x="799241" y="2088406"/>
                      <a:pt x="738401" y="2149246"/>
                      <a:pt x="663351" y="2149246"/>
                    </a:cubicBezTo>
                    <a:cubicBezTo>
                      <a:pt x="588301" y="2149246"/>
                      <a:pt x="527461" y="2088406"/>
                      <a:pt x="527461" y="2013356"/>
                    </a:cubicBezTo>
                    <a:lnTo>
                      <a:pt x="527461" y="1723289"/>
                    </a:lnTo>
                    <a:lnTo>
                      <a:pt x="492707" y="1723289"/>
                    </a:lnTo>
                    <a:cubicBezTo>
                      <a:pt x="387495" y="1723289"/>
                      <a:pt x="302203" y="1632311"/>
                      <a:pt x="302203" y="1520085"/>
                    </a:cubicBezTo>
                    <a:close/>
                    <a:moveTo>
                      <a:pt x="1611688" y="697637"/>
                    </a:moveTo>
                    <a:cubicBezTo>
                      <a:pt x="1686738" y="697637"/>
                      <a:pt x="1747578" y="758477"/>
                      <a:pt x="1747578" y="833527"/>
                    </a:cubicBezTo>
                    <a:lnTo>
                      <a:pt x="1747578" y="1354862"/>
                    </a:lnTo>
                    <a:cubicBezTo>
                      <a:pt x="1747578" y="1429912"/>
                      <a:pt x="1686738" y="1490752"/>
                      <a:pt x="1611688" y="1490752"/>
                    </a:cubicBezTo>
                    <a:cubicBezTo>
                      <a:pt x="1536638" y="1490752"/>
                      <a:pt x="1475798" y="1429912"/>
                      <a:pt x="1475798" y="1354862"/>
                    </a:cubicBezTo>
                    <a:lnTo>
                      <a:pt x="1475798" y="833527"/>
                    </a:lnTo>
                    <a:cubicBezTo>
                      <a:pt x="1475798" y="758477"/>
                      <a:pt x="1536638" y="697637"/>
                      <a:pt x="1611688" y="697637"/>
                    </a:cubicBezTo>
                    <a:close/>
                    <a:moveTo>
                      <a:pt x="135890" y="697637"/>
                    </a:moveTo>
                    <a:cubicBezTo>
                      <a:pt x="210940" y="697637"/>
                      <a:pt x="271780" y="758477"/>
                      <a:pt x="271780" y="833527"/>
                    </a:cubicBezTo>
                    <a:lnTo>
                      <a:pt x="271780" y="1354862"/>
                    </a:lnTo>
                    <a:cubicBezTo>
                      <a:pt x="271780" y="1429912"/>
                      <a:pt x="210940" y="1490752"/>
                      <a:pt x="135890" y="1490752"/>
                    </a:cubicBezTo>
                    <a:cubicBezTo>
                      <a:pt x="60840" y="1490752"/>
                      <a:pt x="0" y="1429912"/>
                      <a:pt x="0" y="1354862"/>
                    </a:cubicBezTo>
                    <a:lnTo>
                      <a:pt x="0" y="833527"/>
                    </a:lnTo>
                    <a:cubicBezTo>
                      <a:pt x="0" y="758477"/>
                      <a:pt x="60840" y="697637"/>
                      <a:pt x="135890" y="697637"/>
                    </a:cubicBezTo>
                    <a:close/>
                    <a:moveTo>
                      <a:pt x="1115060" y="402743"/>
                    </a:moveTo>
                    <a:cubicBezTo>
                      <a:pt x="1089810" y="402743"/>
                      <a:pt x="1069340" y="423213"/>
                      <a:pt x="1069340" y="448463"/>
                    </a:cubicBezTo>
                    <a:cubicBezTo>
                      <a:pt x="1069340" y="473713"/>
                      <a:pt x="1089810" y="494183"/>
                      <a:pt x="1115060" y="494183"/>
                    </a:cubicBezTo>
                    <a:cubicBezTo>
                      <a:pt x="1140310" y="494183"/>
                      <a:pt x="1160780" y="473713"/>
                      <a:pt x="1160780" y="448463"/>
                    </a:cubicBezTo>
                    <a:cubicBezTo>
                      <a:pt x="1160780" y="423213"/>
                      <a:pt x="1140310" y="402743"/>
                      <a:pt x="1115060" y="402743"/>
                    </a:cubicBezTo>
                    <a:close/>
                    <a:moveTo>
                      <a:pt x="617631" y="402743"/>
                    </a:moveTo>
                    <a:cubicBezTo>
                      <a:pt x="592381" y="402743"/>
                      <a:pt x="571911" y="423213"/>
                      <a:pt x="571911" y="448463"/>
                    </a:cubicBezTo>
                    <a:cubicBezTo>
                      <a:pt x="571911" y="473713"/>
                      <a:pt x="592381" y="494183"/>
                      <a:pt x="617631" y="494183"/>
                    </a:cubicBezTo>
                    <a:cubicBezTo>
                      <a:pt x="642881" y="494183"/>
                      <a:pt x="663351" y="473713"/>
                      <a:pt x="663351" y="448463"/>
                    </a:cubicBezTo>
                    <a:cubicBezTo>
                      <a:pt x="663351" y="423213"/>
                      <a:pt x="642881" y="402743"/>
                      <a:pt x="617631" y="402743"/>
                    </a:cubicBezTo>
                    <a:close/>
                    <a:moveTo>
                      <a:pt x="503712" y="1331"/>
                    </a:moveTo>
                    <a:cubicBezTo>
                      <a:pt x="509223" y="3295"/>
                      <a:pt x="513985" y="7361"/>
                      <a:pt x="516691" y="13064"/>
                    </a:cubicBezTo>
                    <a:lnTo>
                      <a:pt x="605714" y="200650"/>
                    </a:lnTo>
                    <a:cubicBezTo>
                      <a:pt x="686256" y="157855"/>
                      <a:pt x="778646" y="135027"/>
                      <a:pt x="876459" y="135027"/>
                    </a:cubicBezTo>
                    <a:cubicBezTo>
                      <a:pt x="970781" y="135027"/>
                      <a:pt x="1060059" y="156255"/>
                      <a:pt x="1138506" y="196288"/>
                    </a:cubicBezTo>
                    <a:lnTo>
                      <a:pt x="1225459" y="13064"/>
                    </a:lnTo>
                    <a:cubicBezTo>
                      <a:pt x="1230872" y="1658"/>
                      <a:pt x="1244507" y="-3200"/>
                      <a:pt x="1255912" y="2212"/>
                    </a:cubicBezTo>
                    <a:cubicBezTo>
                      <a:pt x="1267318" y="7625"/>
                      <a:pt x="1272177" y="21260"/>
                      <a:pt x="1266764" y="32666"/>
                    </a:cubicBezTo>
                    <a:lnTo>
                      <a:pt x="1179385" y="216788"/>
                    </a:lnTo>
                    <a:cubicBezTo>
                      <a:pt x="1345378" y="310132"/>
                      <a:pt x="1460253" y="479859"/>
                      <a:pt x="1475798" y="677317"/>
                    </a:cubicBezTo>
                    <a:lnTo>
                      <a:pt x="277120" y="677317"/>
                    </a:lnTo>
                    <a:cubicBezTo>
                      <a:pt x="292400" y="483225"/>
                      <a:pt x="403654" y="315925"/>
                      <a:pt x="564836" y="221150"/>
                    </a:cubicBezTo>
                    <a:lnTo>
                      <a:pt x="475386" y="32666"/>
                    </a:lnTo>
                    <a:cubicBezTo>
                      <a:pt x="469974" y="21260"/>
                      <a:pt x="474832" y="7625"/>
                      <a:pt x="486238" y="2213"/>
                    </a:cubicBezTo>
                    <a:cubicBezTo>
                      <a:pt x="491941" y="-494"/>
                      <a:pt x="498201" y="-633"/>
                      <a:pt x="503712" y="133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rot="0" spcFirstLastPara="0" vert="horz" wrap="square" lIns="91427" tIns="45713" rIns="91427" bIns="4571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1pPr>
                <a:lvl2pPr marL="465138" indent="-7938"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2pPr>
                <a:lvl3pPr marL="931863" indent="-17463"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3pPr>
                <a:lvl4pPr marL="1398588" indent="-26988"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4pPr>
                <a:lvl5pPr marL="1865313" indent="-36513" algn="l" defTabSz="931863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Segoe UI" charset="0"/>
                    <a:ea typeface="MS PGothic" charset="0"/>
                    <a:cs typeface="MS PGothic" charset="0"/>
                  </a:defRPr>
                </a:lvl9pPr>
              </a:lstStyle>
              <a:p>
                <a:pPr algn="ctr">
                  <a:defRPr/>
                </a:pPr>
                <a:endParaRPr lang="en-US" sz="1800" kern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</a:endParaRPr>
              </a:p>
            </p:txBody>
          </p:sp>
        </p:grp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13884" y="3313576"/>
              <a:ext cx="1183048" cy="891836"/>
            </a:xfrm>
            <a:prstGeom prst="rect">
              <a:avLst/>
            </a:prstGeom>
          </p:spPr>
        </p:pic>
        <p:grpSp>
          <p:nvGrpSpPr>
            <p:cNvPr id="24" name="Group 23"/>
            <p:cNvGrpSpPr/>
            <p:nvPr/>
          </p:nvGrpSpPr>
          <p:grpSpPr>
            <a:xfrm>
              <a:off x="7545322" y="3079550"/>
              <a:ext cx="723950" cy="1140194"/>
              <a:chOff x="7652435" y="-2172914"/>
              <a:chExt cx="1485000" cy="2338819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52435" y="-2172914"/>
                <a:ext cx="1485000" cy="2338819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14845" y="-2100792"/>
                <a:ext cx="1360180" cy="2194577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54" name="Arrow: Left-Right 53"/>
            <p:cNvSpPr/>
            <p:nvPr/>
          </p:nvSpPr>
          <p:spPr>
            <a:xfrm>
              <a:off x="8120873" y="3927310"/>
              <a:ext cx="648072" cy="181963"/>
            </a:xfrm>
            <a:prstGeom prst="left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53" name="Picture 5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22889" y="1975094"/>
            <a:ext cx="3890628" cy="4197494"/>
          </a:xfrm>
          <a:prstGeom prst="rect">
            <a:avLst/>
          </a:prstGeom>
          <a:ln>
            <a:solidFill>
              <a:srgbClr val="887E6F"/>
            </a:solidFill>
          </a:ln>
        </p:spPr>
      </p:pic>
    </p:spTree>
    <p:extLst>
      <p:ext uri="{BB962C8B-B14F-4D97-AF65-F5344CB8AC3E}">
        <p14:creationId xmlns:p14="http://schemas.microsoft.com/office/powerpoint/2010/main" val="532002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Couldn’t care less…but still interesting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 Stats Integration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95" y="1844824"/>
            <a:ext cx="8315325" cy="2581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032" y="1772816"/>
            <a:ext cx="5011172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820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868"/>
            <a:ext cx="10515600" cy="881784"/>
          </a:xfrm>
        </p:spPr>
        <p:txBody>
          <a:bodyPr/>
          <a:lstStyle/>
          <a:p>
            <a:r>
              <a:rPr lang="en-US" dirty="0"/>
              <a:t>SQL Server on Linux!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1971"/>
            <a:ext cx="10515600" cy="4954992"/>
          </a:xfrm>
        </p:spPr>
        <p:txBody>
          <a:bodyPr/>
          <a:lstStyle/>
          <a:p>
            <a:r>
              <a:rPr lang="it-IT" dirty="0">
                <a:hlinkClick r:id="rId2"/>
              </a:rPr>
              <a:t>https://www.microsoft.com/en-us/cloud-platform/sql-server-on-linux</a:t>
            </a:r>
            <a:r>
              <a:rPr lang="it-IT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231" y="1780306"/>
            <a:ext cx="10081082" cy="408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825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Which edition do I need?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r>
              <a:rPr lang="it-IT"/>
              <a:t>https://msdn.microsoft.com/en-us/library/cc645993.aspx#Programmability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835" y="1268761"/>
            <a:ext cx="9611693" cy="427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68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Davide Mauri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Microsoft SQL Server MVP</a:t>
            </a:r>
          </a:p>
          <a:p>
            <a:r>
              <a:rPr lang="en-US"/>
              <a:t>Works with SQL Server from 6.5, on BI from 2003</a:t>
            </a:r>
          </a:p>
          <a:p>
            <a:r>
              <a:rPr lang="en-US"/>
              <a:t>Specialized in Data Solution Architecture, Database Design, Performance Tuning, High-Performance Data Warehousing, BI, Big Data</a:t>
            </a:r>
          </a:p>
          <a:p>
            <a:r>
              <a:rPr lang="en-US"/>
              <a:t>President of UGISS (Italian SQL Server UG)</a:t>
            </a:r>
          </a:p>
          <a:p>
            <a:r>
              <a:rPr lang="en-US"/>
              <a:t>Regular Speaker @ SQL Server events</a:t>
            </a:r>
          </a:p>
          <a:p>
            <a:r>
              <a:rPr lang="en-US"/>
              <a:t>Consulting &amp; Training, Mentor @ SolidQ</a:t>
            </a:r>
            <a:endParaRPr lang="it-IT"/>
          </a:p>
          <a:p>
            <a:r>
              <a:rPr lang="it-IT"/>
              <a:t>E-mail: </a:t>
            </a:r>
            <a:r>
              <a:rPr lang="it-IT">
                <a:hlinkClick r:id="rId2"/>
              </a:rPr>
              <a:t>dmauri@solidq.com</a:t>
            </a:r>
            <a:endParaRPr lang="it-IT"/>
          </a:p>
          <a:p>
            <a:r>
              <a:rPr lang="it-IT"/>
              <a:t>Twitter: @mauridb </a:t>
            </a:r>
          </a:p>
          <a:p>
            <a:r>
              <a:rPr lang="it-IT"/>
              <a:t>Blog: </a:t>
            </a:r>
            <a:r>
              <a:rPr lang="it-IT">
                <a:hlinkClick r:id="rId3"/>
              </a:rPr>
              <a:t>http://sqlblog.com/blogs/davide_mauri/default.aspx</a:t>
            </a:r>
            <a:r>
              <a:rPr lang="it-IT"/>
              <a:t> </a:t>
            </a:r>
          </a:p>
          <a:p>
            <a:endParaRPr lang="en-US" dirty="0"/>
          </a:p>
        </p:txBody>
      </p:sp>
      <p:pic>
        <p:nvPicPr>
          <p:cNvPr id="9" name="Picture 2" descr="C:\Users\Davide Mauri\Documents\MVP\MVP Logo Kit\MVP_Horizontal_FullCol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312" y="1632162"/>
            <a:ext cx="1383488" cy="559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101" name="Picture 2" descr="C:\Users\Davide Mauri\Documents\Lavoro\SolidQ\Global\Marketing\SolidQ Logo Graphics\solidq_1_2c JPG-30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128" y="3705138"/>
            <a:ext cx="2108597" cy="5976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3630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https://github.com/yorek/happy-birthday-ugidotnet-2016</a:t>
            </a:r>
            <a:r>
              <a:rPr lang="it-IT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5" y="1785719"/>
            <a:ext cx="7905750" cy="439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14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Thank you! Questions?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>
                <a:hlinkClick r:id="rId2"/>
              </a:rPr>
              <a:t>https://twitter.com/ugidotnet</a:t>
            </a:r>
            <a:endParaRPr lang="it-IT"/>
          </a:p>
          <a:p>
            <a:r>
              <a:rPr lang="it-IT"/>
              <a:t> 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754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SQL Server 2016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What’s new for developers?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3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 lot!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One of the biggest release since 2005, even for developers!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6225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Love at first sight!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Native JSON Support</a:t>
            </a:r>
          </a:p>
          <a:p>
            <a:endParaRPr lang="it-IT"/>
          </a:p>
          <a:p>
            <a:pPr lvl="1"/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46" y="1772816"/>
            <a:ext cx="5381178" cy="454410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776" y="3284984"/>
            <a:ext cx="8029575" cy="34194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3629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Love at first sight!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Live Query Statistics</a:t>
            </a:r>
          </a:p>
          <a:p>
            <a:endParaRPr lang="it-IT"/>
          </a:p>
          <a:p>
            <a:pPr lvl="1"/>
            <a:endParaRPr lang="it-I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988840"/>
            <a:ext cx="11096625" cy="44577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Rounded Rectangle 5"/>
          <p:cNvSpPr/>
          <p:nvPr/>
        </p:nvSpPr>
        <p:spPr>
          <a:xfrm>
            <a:off x="7608168" y="3149357"/>
            <a:ext cx="1008112" cy="14401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ounded Rectangle 6"/>
          <p:cNvSpPr/>
          <p:nvPr/>
        </p:nvSpPr>
        <p:spPr>
          <a:xfrm>
            <a:off x="7608168" y="3284984"/>
            <a:ext cx="1008112" cy="144016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extBox 7"/>
          <p:cNvSpPr txBox="1"/>
          <p:nvPr/>
        </p:nvSpPr>
        <p:spPr>
          <a:xfrm>
            <a:off x="5591944" y="1341212"/>
            <a:ext cx="1784922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+mn-lt"/>
              </a:rPr>
              <a:t>Actual</a:t>
            </a:r>
            <a:endParaRPr lang="it-IT" sz="2800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>
            <a:off x="6484405" y="1864432"/>
            <a:ext cx="1627819" cy="1284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23992" y="4453890"/>
            <a:ext cx="2088232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+mn-lt"/>
              </a:rPr>
              <a:t>Estimated</a:t>
            </a:r>
            <a:endParaRPr lang="it-IT" sz="2800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12" name="Straight Arrow Connector 11"/>
          <p:cNvCxnSpPr>
            <a:stCxn id="11" idx="0"/>
            <a:endCxn id="7" idx="2"/>
          </p:cNvCxnSpPr>
          <p:nvPr/>
        </p:nvCxnSpPr>
        <p:spPr>
          <a:xfrm flipV="1">
            <a:off x="7068108" y="3429000"/>
            <a:ext cx="1044116" cy="10248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063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Love at first sight!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Temporal Tables</a:t>
            </a:r>
          </a:p>
          <a:p>
            <a:endParaRPr lang="it-IT"/>
          </a:p>
          <a:p>
            <a:pPr lvl="1"/>
            <a:endParaRPr lang="it-I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1819275"/>
            <a:ext cx="7476831" cy="340363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180" y="1381125"/>
            <a:ext cx="7525720" cy="194630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33" y="4513698"/>
            <a:ext cx="11758617" cy="130651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097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Warm &amp; True Appreciation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DROP IF EXISTS</a:t>
            </a:r>
          </a:p>
          <a:p>
            <a:r>
              <a:rPr lang="en-US"/>
              <a:t>(GZIP) COMPRESS &amp; DECOMPRESS</a:t>
            </a:r>
          </a:p>
          <a:p>
            <a:r>
              <a:rPr lang="en-US"/>
              <a:t>AT TIMEZONE</a:t>
            </a:r>
          </a:p>
          <a:p>
            <a:r>
              <a:rPr lang="en-US"/>
              <a:t>STRING_SPLIT</a:t>
            </a:r>
          </a:p>
          <a:p>
            <a:endParaRPr lang="it-IT"/>
          </a:p>
          <a:p>
            <a:pPr lvl="1"/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60" y="2708920"/>
            <a:ext cx="6415666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979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Yeah, good to know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Row Level Security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2132856"/>
            <a:ext cx="10051376" cy="382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69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3443</TotalTime>
  <Words>388</Words>
  <Application>Microsoft Office PowerPoint</Application>
  <PresentationFormat>Widescreen</PresentationFormat>
  <Paragraphs>90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5" baseType="lpstr">
      <vt:lpstr>MS PGothic</vt:lpstr>
      <vt:lpstr>MS PGothic</vt:lpstr>
      <vt:lpstr>Arial</vt:lpstr>
      <vt:lpstr>Calibri</vt:lpstr>
      <vt:lpstr>Calibri Light</vt:lpstr>
      <vt:lpstr>Consolas</vt:lpstr>
      <vt:lpstr>Oswald</vt:lpstr>
      <vt:lpstr>Segoe UI</vt:lpstr>
      <vt:lpstr>Segoe UI Light</vt:lpstr>
      <vt:lpstr>Segoe UI Semibold</vt:lpstr>
      <vt:lpstr>Titillium Web</vt:lpstr>
      <vt:lpstr>Wingdings</vt:lpstr>
      <vt:lpstr>Wingdings 3</vt:lpstr>
      <vt:lpstr>Office Theme</vt:lpstr>
      <vt:lpstr>SQL Server 2016 What’s New For Developers</vt:lpstr>
      <vt:lpstr>Davide Mauri</vt:lpstr>
      <vt:lpstr>SQL Server 2016</vt:lpstr>
      <vt:lpstr>A lot!</vt:lpstr>
      <vt:lpstr>Love at first sight!</vt:lpstr>
      <vt:lpstr>Love at first sight!</vt:lpstr>
      <vt:lpstr>Love at first sight!</vt:lpstr>
      <vt:lpstr>Warm &amp; True Appreciation</vt:lpstr>
      <vt:lpstr>Yeah, good to know</vt:lpstr>
      <vt:lpstr>Yeah, good to know</vt:lpstr>
      <vt:lpstr>Yeah, good to know</vt:lpstr>
      <vt:lpstr>Yeah, good to know</vt:lpstr>
      <vt:lpstr>Yeah, good to know</vt:lpstr>
      <vt:lpstr>Yeah, good to know</vt:lpstr>
      <vt:lpstr>Couldn’t care less…but still interesting</vt:lpstr>
      <vt:lpstr>Couldn’t care less…but still interesting</vt:lpstr>
      <vt:lpstr>Couldn’t care less…but still interesting</vt:lpstr>
      <vt:lpstr>SQL Server on Linux!</vt:lpstr>
      <vt:lpstr>Which edition do I need?</vt:lpstr>
      <vt:lpstr>Demos</vt:lpstr>
      <vt:lpstr>Thank you! Questions?</vt:lpstr>
    </vt:vector>
  </TitlesOfParts>
  <Company>Publicis Groupe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Buon compleanno UGIdotNET!</dc:title>
  <dc:subject>Software Architect Conference 2015</dc:subject>
  <dc:creator>andrea.saltarello@manageddesigns.it</dc:creator>
  <cp:keywords>UGIdotNET</cp:keywords>
  <cp:lastModifiedBy>Davide Mauri</cp:lastModifiedBy>
  <cp:revision>275</cp:revision>
  <cp:lastPrinted>2015-10-14T08:57:47Z</cp:lastPrinted>
  <dcterms:created xsi:type="dcterms:W3CDTF">2015-02-16T14:05:34Z</dcterms:created>
  <dcterms:modified xsi:type="dcterms:W3CDTF">2016-07-21T07:46:23Z</dcterms:modified>
  <cp:category>UGIdotNET, community</cp:category>
</cp:coreProperties>
</file>