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30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C2FF"/>
    <a:srgbClr val="48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88051"/>
  </p:normalViewPr>
  <p:slideViewPr>
    <p:cSldViewPr snapToGrid="0">
      <p:cViewPr varScale="1">
        <p:scale>
          <a:sx n="120" d="100"/>
          <a:sy n="120" d="100"/>
        </p:scale>
        <p:origin x="8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E578-7E69-472C-A3F6-8868FA4C471D}" type="datetimeFigureOut">
              <a:rPr lang="en-GB" smtClean="0"/>
              <a:t>18/07/2016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EDEB-EB55-4F18-B06D-FE2F4F94D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47A05-5544-E946-B7F8-2D701EC5218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5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3FDBC-BDA2-654F-B457-29C4AE839F8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94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65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4974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180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4906" y="3769743"/>
            <a:ext cx="5917721" cy="2172869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Titillium Web" charset="0"/>
                <a:ea typeface="Titillium Web" charset="0"/>
                <a:cs typeface="Titillium Web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5270741" y="6176513"/>
            <a:ext cx="18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19 LUGLIO</a:t>
            </a:r>
            <a:r>
              <a:rPr lang="it-IT" baseline="0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2016</a:t>
            </a:r>
            <a:endParaRPr lang="it-IT" dirty="0">
              <a:solidFill>
                <a:schemeClr val="bg1"/>
              </a:solidFill>
              <a:latin typeface="Oswald" charset="0"/>
              <a:ea typeface="Oswald" charset="0"/>
              <a:cs typeface="Oswa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881784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5791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0860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4200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134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7711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4546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77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7906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E24E-F712-4218-8AC1-5B571D47F7D2}" type="datetime1">
              <a:rPr lang="en-GB" smtClean="0"/>
              <a:t>18/07/2016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048" y="6356350"/>
            <a:ext cx="1345504" cy="4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4906" y="3769744"/>
            <a:ext cx="5917721" cy="716532"/>
          </a:xfrm>
        </p:spPr>
        <p:txBody>
          <a:bodyPr/>
          <a:lstStyle/>
          <a:p>
            <a:r>
              <a:rPr lang="en-US" dirty="0"/>
              <a:t>Services UI Composition</a:t>
            </a:r>
            <a:endParaRPr lang="it-IT" dirty="0"/>
          </a:p>
        </p:txBody>
      </p:sp>
      <p:sp>
        <p:nvSpPr>
          <p:cNvPr id="3" name="Sottotitolo 2"/>
          <p:cNvSpPr txBox="1">
            <a:spLocks/>
          </p:cNvSpPr>
          <p:nvPr/>
        </p:nvSpPr>
        <p:spPr>
          <a:xfrm>
            <a:off x="1621765" y="4729163"/>
            <a:ext cx="9222447" cy="1114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Mauro Servienti</a:t>
            </a:r>
          </a:p>
        </p:txBody>
      </p:sp>
    </p:spTree>
    <p:extLst>
      <p:ext uri="{BB962C8B-B14F-4D97-AF65-F5344CB8AC3E}">
        <p14:creationId xmlns:p14="http://schemas.microsoft.com/office/powerpoint/2010/main" val="134236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36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975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14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Shipping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853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Warehouse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292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Publishing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2662" y="3139079"/>
            <a:ext cx="2525874" cy="1011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De-</a:t>
            </a:r>
            <a:r>
              <a:rPr lang="it-IT" dirty="0" err="1"/>
              <a:t>normalized</a:t>
            </a:r>
            <a:r>
              <a:rPr lang="it-IT" dirty="0"/>
              <a:t> API</a:t>
            </a:r>
          </a:p>
        </p:txBody>
      </p:sp>
      <p:sp>
        <p:nvSpPr>
          <p:cNvPr id="9" name="Right Arrow 8"/>
          <p:cNvSpPr/>
          <p:nvPr/>
        </p:nvSpPr>
        <p:spPr>
          <a:xfrm rot="2028561">
            <a:off x="2130015" y="2539663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oup 9"/>
          <p:cNvGrpSpPr/>
          <p:nvPr/>
        </p:nvGrpSpPr>
        <p:grpSpPr>
          <a:xfrm>
            <a:off x="2847882" y="2574920"/>
            <a:ext cx="597297" cy="435716"/>
            <a:chOff x="2152906" y="1631624"/>
            <a:chExt cx="2445659" cy="1494972"/>
          </a:xfrm>
        </p:grpSpPr>
        <p:sp>
          <p:nvSpPr>
            <p:cNvPr id="11" name="Rectangle 10"/>
            <p:cNvSpPr/>
            <p:nvPr/>
          </p:nvSpPr>
          <p:spPr>
            <a:xfrm>
              <a:off x="2152907" y="1631624"/>
              <a:ext cx="2445657" cy="1494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152906" y="1631624"/>
              <a:ext cx="1207037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359943" y="1631624"/>
              <a:ext cx="1238622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ight Arrow 13"/>
          <p:cNvSpPr/>
          <p:nvPr/>
        </p:nvSpPr>
        <p:spPr>
          <a:xfrm rot="3703768">
            <a:off x="3934926" y="2416341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ight Arrow 14"/>
          <p:cNvSpPr/>
          <p:nvPr/>
        </p:nvSpPr>
        <p:spPr>
          <a:xfrm rot="19571439" flipH="1">
            <a:off x="7584959" y="2539663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ight Arrow 15"/>
          <p:cNvSpPr/>
          <p:nvPr/>
        </p:nvSpPr>
        <p:spPr>
          <a:xfrm rot="17896232" flipH="1">
            <a:off x="7236404" y="2416340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ight Arrow 16"/>
          <p:cNvSpPr/>
          <p:nvPr/>
        </p:nvSpPr>
        <p:spPr>
          <a:xfrm rot="5400000">
            <a:off x="5585665" y="2356426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oup 17"/>
          <p:cNvGrpSpPr/>
          <p:nvPr/>
        </p:nvGrpSpPr>
        <p:grpSpPr>
          <a:xfrm>
            <a:off x="4423272" y="2139204"/>
            <a:ext cx="597297" cy="435716"/>
            <a:chOff x="2152906" y="1631624"/>
            <a:chExt cx="2445659" cy="1494972"/>
          </a:xfrm>
        </p:grpSpPr>
        <p:sp>
          <p:nvSpPr>
            <p:cNvPr id="19" name="Rectangle 18"/>
            <p:cNvSpPr/>
            <p:nvPr/>
          </p:nvSpPr>
          <p:spPr>
            <a:xfrm>
              <a:off x="2152907" y="1631624"/>
              <a:ext cx="2445657" cy="1494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152906" y="1631624"/>
              <a:ext cx="1207037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359943" y="1631624"/>
              <a:ext cx="1238622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051362" y="2191876"/>
            <a:ext cx="597297" cy="435716"/>
            <a:chOff x="2152906" y="1631624"/>
            <a:chExt cx="2445659" cy="1494972"/>
          </a:xfrm>
        </p:grpSpPr>
        <p:sp>
          <p:nvSpPr>
            <p:cNvPr id="23" name="Rectangle 22"/>
            <p:cNvSpPr/>
            <p:nvPr/>
          </p:nvSpPr>
          <p:spPr>
            <a:xfrm>
              <a:off x="2152907" y="1631624"/>
              <a:ext cx="2445657" cy="1494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52906" y="1631624"/>
              <a:ext cx="1207037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359943" y="1631624"/>
              <a:ext cx="1238622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291625" y="2149491"/>
            <a:ext cx="597297" cy="435716"/>
            <a:chOff x="2152906" y="1631624"/>
            <a:chExt cx="2445659" cy="1494972"/>
          </a:xfrm>
        </p:grpSpPr>
        <p:sp>
          <p:nvSpPr>
            <p:cNvPr id="27" name="Rectangle 26"/>
            <p:cNvSpPr/>
            <p:nvPr/>
          </p:nvSpPr>
          <p:spPr>
            <a:xfrm>
              <a:off x="2152907" y="1631624"/>
              <a:ext cx="2445657" cy="1494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152906" y="1631624"/>
              <a:ext cx="1207037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59943" y="1631624"/>
              <a:ext cx="1238622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797773" y="2452582"/>
            <a:ext cx="597297" cy="435716"/>
            <a:chOff x="2152906" y="1631624"/>
            <a:chExt cx="2445659" cy="1494972"/>
          </a:xfrm>
        </p:grpSpPr>
        <p:sp>
          <p:nvSpPr>
            <p:cNvPr id="31" name="Rectangle 30"/>
            <p:cNvSpPr/>
            <p:nvPr/>
          </p:nvSpPr>
          <p:spPr>
            <a:xfrm>
              <a:off x="2152907" y="1631624"/>
              <a:ext cx="2445657" cy="1494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152906" y="1631624"/>
              <a:ext cx="1207037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359943" y="1631624"/>
              <a:ext cx="1238622" cy="7827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890080" y="5604948"/>
            <a:ext cx="2525874" cy="101179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35" name="Right Arrow 34"/>
          <p:cNvSpPr/>
          <p:nvPr/>
        </p:nvSpPr>
        <p:spPr>
          <a:xfrm rot="16200000" flipH="1">
            <a:off x="5403175" y="4712610"/>
            <a:ext cx="1156817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5697966" y="4712609"/>
            <a:ext cx="1156817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ctangle 37"/>
          <p:cNvSpPr/>
          <p:nvPr/>
        </p:nvSpPr>
        <p:spPr>
          <a:xfrm>
            <a:off x="6500447" y="4660051"/>
            <a:ext cx="2012418" cy="435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«Un» Prodotto</a:t>
            </a:r>
          </a:p>
        </p:txBody>
      </p:sp>
      <p:sp>
        <p:nvSpPr>
          <p:cNvPr id="8" name="Can 7"/>
          <p:cNvSpPr/>
          <p:nvPr/>
        </p:nvSpPr>
        <p:spPr>
          <a:xfrm>
            <a:off x="7020810" y="3723064"/>
            <a:ext cx="836421" cy="784577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34" grpId="0" animBg="1"/>
      <p:bldP spid="35" grpId="0" animBg="1"/>
      <p:bldP spid="36" grpId="0" animBg="1"/>
      <p:bldP spid="38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</a:t>
            </a:r>
            <a:r>
              <a:rPr lang="en-US" dirty="0" err="1"/>
              <a:t>normalizzazione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La de-normalizzazione crea </a:t>
            </a:r>
            <a:r>
              <a:rPr lang="it-IT" b="1" i="1" dirty="0"/>
              <a:t>forte</a:t>
            </a:r>
            <a:r>
              <a:rPr lang="it-IT" b="1" dirty="0"/>
              <a:t> accoppiamento</a:t>
            </a:r>
            <a:r>
              <a:rPr lang="en-US" b="1" dirty="0"/>
              <a:t> (</a:t>
            </a:r>
            <a:r>
              <a:rPr lang="it-IT" dirty="0"/>
              <a:t>Questa è grossa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/>
              <a:t>Ho un’informazione duplicata da gestire</a:t>
            </a:r>
          </a:p>
          <a:p>
            <a:pPr lvl="1"/>
            <a:r>
              <a:rPr lang="it-IT" dirty="0"/>
              <a:t>Ho minore libertà di evoluzione</a:t>
            </a:r>
          </a:p>
          <a:p>
            <a:pPr lvl="2"/>
            <a:r>
              <a:rPr lang="it-IT" dirty="0"/>
              <a:t>trasformazioni per garantire la compatibilità</a:t>
            </a:r>
          </a:p>
          <a:p>
            <a:pPr lvl="1"/>
            <a:r>
              <a:rPr lang="it-IT" dirty="0"/>
              <a:t>Ho un single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failure</a:t>
            </a:r>
            <a:endParaRPr lang="it-IT" dirty="0"/>
          </a:p>
          <a:p>
            <a:r>
              <a:rPr lang="it-IT" dirty="0"/>
              <a:t>Ci obbliga a digerire la consistenza eventuale</a:t>
            </a:r>
          </a:p>
          <a:p>
            <a:r>
              <a:rPr lang="it-IT" dirty="0"/>
              <a:t>La de-normalizzazione pura e semplice è una cache</a:t>
            </a:r>
            <a:endParaRPr lang="en-US" dirty="0"/>
          </a:p>
          <a:p>
            <a:r>
              <a:rPr lang="it-IT" dirty="0"/>
              <a:t>Ci obbliga ad aggiungere infrastruttura</a:t>
            </a:r>
          </a:p>
          <a:p>
            <a:r>
              <a:rPr lang="it-IT" dirty="0"/>
              <a:t>I «messaggi» e le «code» che non sono la scelta giusta per: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distribution</a:t>
            </a:r>
            <a:endParaRPr lang="it-IT" dirty="0"/>
          </a:p>
          <a:p>
            <a:pPr lvl="1"/>
            <a:r>
              <a:rPr lang="it-IT" dirty="0"/>
              <a:t>Invalidazione di una cache</a:t>
            </a:r>
          </a:p>
        </p:txBody>
      </p:sp>
    </p:spTree>
    <p:extLst>
      <p:ext uri="{BB962C8B-B14F-4D97-AF65-F5344CB8AC3E}">
        <p14:creationId xmlns:p14="http://schemas.microsoft.com/office/powerpoint/2010/main" val="21115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prodotto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it-IT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insieme di informazioni detenute dai rispettivi </a:t>
            </a:r>
            <a:r>
              <a:rPr lang="it-IT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it-IT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it-IT" sz="6600" dirty="0"/>
              <a:t> </a:t>
            </a:r>
            <a:r>
              <a:rPr lang="it-IT" sz="6600" b="1" dirty="0"/>
              <a:t>accumunate da una chiave</a:t>
            </a:r>
          </a:p>
        </p:txBody>
      </p:sp>
    </p:spTree>
    <p:extLst>
      <p:ext uri="{BB962C8B-B14F-4D97-AF65-F5344CB8AC3E}">
        <p14:creationId xmlns:p14="http://schemas.microsoft.com/office/powerpoint/2010/main" val="97549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36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975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14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Shipping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853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Warehouse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2926" y="833240"/>
            <a:ext cx="1882906" cy="101179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Publishing</a:t>
            </a:r>
          </a:p>
        </p:txBody>
      </p:sp>
      <p:sp>
        <p:nvSpPr>
          <p:cNvPr id="9" name="Right Arrow 8"/>
          <p:cNvSpPr/>
          <p:nvPr/>
        </p:nvSpPr>
        <p:spPr>
          <a:xfrm rot="2028561">
            <a:off x="2130015" y="2539663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ight Arrow 13"/>
          <p:cNvSpPr/>
          <p:nvPr/>
        </p:nvSpPr>
        <p:spPr>
          <a:xfrm rot="3703768">
            <a:off x="3934926" y="2416341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ight Arrow 14"/>
          <p:cNvSpPr/>
          <p:nvPr/>
        </p:nvSpPr>
        <p:spPr>
          <a:xfrm rot="19571439" flipH="1">
            <a:off x="7584959" y="2539663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ight Arrow 15"/>
          <p:cNvSpPr/>
          <p:nvPr/>
        </p:nvSpPr>
        <p:spPr>
          <a:xfrm rot="17896232" flipH="1">
            <a:off x="7236404" y="2416340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ight Arrow 16"/>
          <p:cNvSpPr/>
          <p:nvPr/>
        </p:nvSpPr>
        <p:spPr>
          <a:xfrm rot="5400000">
            <a:off x="5477450" y="2356428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/>
          <p:cNvSpPr/>
          <p:nvPr/>
        </p:nvSpPr>
        <p:spPr>
          <a:xfrm>
            <a:off x="4882662" y="3129375"/>
            <a:ext cx="2525874" cy="10117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37" name="Right Arrow 36"/>
          <p:cNvSpPr/>
          <p:nvPr/>
        </p:nvSpPr>
        <p:spPr>
          <a:xfrm rot="12778962">
            <a:off x="1709509" y="2562825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ight Arrow 37"/>
          <p:cNvSpPr/>
          <p:nvPr/>
        </p:nvSpPr>
        <p:spPr>
          <a:xfrm rot="8821038" flipH="1">
            <a:off x="8003330" y="2562825"/>
            <a:ext cx="2576223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ight Arrow 38"/>
          <p:cNvSpPr/>
          <p:nvPr/>
        </p:nvSpPr>
        <p:spPr>
          <a:xfrm rot="7070146" flipH="1">
            <a:off x="7539764" y="2352700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ight Arrow 39"/>
          <p:cNvSpPr/>
          <p:nvPr/>
        </p:nvSpPr>
        <p:spPr>
          <a:xfrm rot="14529854">
            <a:off x="3653649" y="2352386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ight Arrow 40"/>
          <p:cNvSpPr/>
          <p:nvPr/>
        </p:nvSpPr>
        <p:spPr>
          <a:xfrm rot="16200000">
            <a:off x="5732433" y="2352386"/>
            <a:ext cx="1119866" cy="26155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8754433" y="2401230"/>
            <a:ext cx="638456" cy="6384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PK</a:t>
            </a:r>
          </a:p>
        </p:txBody>
      </p:sp>
      <p:sp>
        <p:nvSpPr>
          <p:cNvPr id="42" name="Oval 41"/>
          <p:cNvSpPr/>
          <p:nvPr/>
        </p:nvSpPr>
        <p:spPr>
          <a:xfrm>
            <a:off x="7641672" y="2218368"/>
            <a:ext cx="638456" cy="6384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PK</a:t>
            </a:r>
          </a:p>
        </p:txBody>
      </p:sp>
      <p:sp>
        <p:nvSpPr>
          <p:cNvPr id="43" name="Oval 42"/>
          <p:cNvSpPr/>
          <p:nvPr/>
        </p:nvSpPr>
        <p:spPr>
          <a:xfrm>
            <a:off x="5832528" y="2214309"/>
            <a:ext cx="638456" cy="6384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PK</a:t>
            </a:r>
          </a:p>
        </p:txBody>
      </p:sp>
      <p:sp>
        <p:nvSpPr>
          <p:cNvPr id="44" name="Oval 43"/>
          <p:cNvSpPr/>
          <p:nvPr/>
        </p:nvSpPr>
        <p:spPr>
          <a:xfrm>
            <a:off x="4048051" y="2214249"/>
            <a:ext cx="638456" cy="6384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PK</a:t>
            </a:r>
          </a:p>
        </p:txBody>
      </p:sp>
      <p:sp>
        <p:nvSpPr>
          <p:cNvPr id="45" name="Oval 44"/>
          <p:cNvSpPr/>
          <p:nvPr/>
        </p:nvSpPr>
        <p:spPr>
          <a:xfrm>
            <a:off x="2852786" y="2351212"/>
            <a:ext cx="638456" cy="6384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988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Meno infrastruttura</a:t>
            </a:r>
          </a:p>
          <a:p>
            <a:r>
              <a:rPr lang="it-IT" dirty="0"/>
              <a:t>Nessun single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failure</a:t>
            </a:r>
            <a:endParaRPr lang="it-IT" dirty="0"/>
          </a:p>
          <a:p>
            <a:pPr lvl="1"/>
            <a:r>
              <a:rPr lang="it-IT" dirty="0"/>
              <a:t>Se la UI è fatta bene, ma adesso la possiamo fare bene</a:t>
            </a:r>
          </a:p>
          <a:p>
            <a:r>
              <a:rPr lang="it-IT" dirty="0"/>
              <a:t>Non dobbiamo digerire consistenza eventuale</a:t>
            </a:r>
          </a:p>
          <a:p>
            <a:pPr lvl="1"/>
            <a:r>
              <a:rPr lang="it-IT" dirty="0"/>
              <a:t>Che è un interessante problema perché non sappiamo quanto è eventuale</a:t>
            </a:r>
          </a:p>
        </p:txBody>
      </p:sp>
    </p:spTree>
    <p:extLst>
      <p:ext uri="{BB962C8B-B14F-4D97-AF65-F5344CB8AC3E}">
        <p14:creationId xmlns:p14="http://schemas.microsoft.com/office/powerpoint/2010/main" val="37551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 senso?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Architetturalmente ne ha tantissimo</a:t>
            </a:r>
          </a:p>
          <a:p>
            <a:r>
              <a:rPr lang="it-IT" dirty="0"/>
              <a:t>Obiettivo di DDD e SOA è modellare la realtà</a:t>
            </a:r>
          </a:p>
          <a:p>
            <a:r>
              <a:rPr lang="it-IT" dirty="0"/>
              <a:t>Ogni altra scelta è un compromesso</a:t>
            </a:r>
          </a:p>
          <a:p>
            <a:endParaRPr lang="it-IT" dirty="0"/>
          </a:p>
          <a:p>
            <a:r>
              <a:rPr lang="it-IT" dirty="0"/>
              <a:t>Quando ha senso?</a:t>
            </a:r>
          </a:p>
          <a:p>
            <a:pPr lvl="1"/>
            <a:r>
              <a:rPr lang="it-IT" dirty="0"/>
              <a:t>Siamo Amazon: il che vuol dire tante cose…</a:t>
            </a:r>
          </a:p>
          <a:p>
            <a:pPr lvl="1"/>
            <a:r>
              <a:rPr lang="it-IT" dirty="0"/>
              <a:t>Non dobbiamo costruire l’infrastruttura</a:t>
            </a:r>
          </a:p>
          <a:p>
            <a:pPr lvl="1"/>
            <a:r>
              <a:rPr lang="it-IT" dirty="0"/>
              <a:t>Non è tutto sotto il nostro controllo</a:t>
            </a:r>
          </a:p>
          <a:p>
            <a:pPr lvl="2"/>
            <a:r>
              <a:rPr lang="it-IT" dirty="0"/>
              <a:t>Alcuni dei «servizi» sono di terze parti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soldoni?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6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18" y="283681"/>
            <a:ext cx="1137763" cy="6365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4805" y="283681"/>
            <a:ext cx="3396800" cy="63653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IO/Ops Service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613379" y="1271434"/>
            <a:ext cx="2657528" cy="13837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5689" y="1452328"/>
            <a:ext cx="2069638" cy="895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Customers</a:t>
            </a:r>
            <a:br>
              <a:rPr lang="en-US" sz="1600" dirty="0"/>
            </a:br>
            <a:r>
              <a:rPr lang="en-US" sz="1600" dirty="0"/>
              <a:t>IT/OPs Actor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5689" y="2551356"/>
            <a:ext cx="2069638" cy="895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Sales</a:t>
            </a:r>
            <a:br>
              <a:rPr lang="en-US" sz="1600" dirty="0"/>
            </a:br>
            <a:r>
              <a:rPr lang="en-US" sz="1600" dirty="0"/>
              <a:t>IT/OPs 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5689" y="3650386"/>
            <a:ext cx="2069638" cy="895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Finance</a:t>
            </a:r>
            <a:br>
              <a:rPr lang="en-US" sz="1600" dirty="0"/>
            </a:br>
            <a:r>
              <a:rPr lang="en-US" sz="1600" dirty="0"/>
              <a:t>IT/OPs Actor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685866" y="1494592"/>
            <a:ext cx="3868273" cy="810599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Request to </a:t>
            </a:r>
            <a:r>
              <a:rPr lang="en-US" sz="1600" i="1" dirty="0">
                <a:solidFill>
                  <a:schemeClr val="tx1"/>
                </a:solidFill>
              </a:rPr>
              <a:t>Customers</a:t>
            </a:r>
            <a:r>
              <a:rPr lang="en-US" sz="1600" dirty="0">
                <a:solidFill>
                  <a:schemeClr val="tx1"/>
                </a:solidFill>
              </a:rPr>
              <a:t> endpoint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685866" y="2593622"/>
            <a:ext cx="3868273" cy="810599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Request to </a:t>
            </a:r>
            <a:r>
              <a:rPr lang="en-US" sz="1600" i="1" dirty="0">
                <a:solidFill>
                  <a:schemeClr val="tx1"/>
                </a:solidFill>
              </a:rPr>
              <a:t>Sales</a:t>
            </a:r>
            <a:r>
              <a:rPr lang="en-US" sz="1600" dirty="0">
                <a:solidFill>
                  <a:schemeClr val="tx1"/>
                </a:solidFill>
              </a:rPr>
              <a:t> endpoint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685866" y="3692652"/>
            <a:ext cx="3868273" cy="810599"/>
          </a:xfrm>
          <a:prstGeom prst="rightArrow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Request to </a:t>
            </a:r>
            <a:r>
              <a:rPr lang="en-US" sz="1600" i="1" dirty="0">
                <a:solidFill>
                  <a:schemeClr val="tx1"/>
                </a:solidFill>
              </a:rPr>
              <a:t>Finance</a:t>
            </a:r>
            <a:r>
              <a:rPr lang="en-US" sz="1600" dirty="0">
                <a:solidFill>
                  <a:schemeClr val="tx1"/>
                </a:solidFill>
              </a:rPr>
              <a:t> endpoint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24160" y="4481288"/>
            <a:ext cx="2657528" cy="138372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Composed </a:t>
            </a:r>
            <a:r>
              <a:rPr lang="en-US" sz="1600" i="1" dirty="0"/>
              <a:t>ViewModel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86188" y="4739461"/>
            <a:ext cx="2869140" cy="81556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ViewModel</a:t>
            </a:r>
          </a:p>
          <a:p>
            <a:pPr algn="ctr"/>
            <a:r>
              <a:rPr lang="en-US" sz="1600" dirty="0"/>
              <a:t>Composition</a:t>
            </a:r>
          </a:p>
        </p:txBody>
      </p: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4915496" y="1899894"/>
            <a:ext cx="644628" cy="27673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V="1">
            <a:off x="5124415" y="2998924"/>
            <a:ext cx="435706" cy="1668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1"/>
          </p:cNvCxnSpPr>
          <p:nvPr/>
        </p:nvCxnSpPr>
        <p:spPr>
          <a:xfrm rot="10800000" flipV="1">
            <a:off x="5333339" y="4097954"/>
            <a:ext cx="226785" cy="569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 / </a:t>
            </a:r>
            <a:r>
              <a:rPr lang="en-US" dirty="0"/>
              <a:t>AngularJS 1.x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0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Abbiamo sempre un </a:t>
            </a:r>
            <a:r>
              <a:rPr lang="it-IT" i="1" dirty="0"/>
              <a:t>entry </a:t>
            </a:r>
            <a:r>
              <a:rPr lang="it-IT" i="1" dirty="0" err="1"/>
              <a:t>point</a:t>
            </a:r>
            <a:r>
              <a:rPr lang="it-IT" dirty="0"/>
              <a:t> in base allo scenario</a:t>
            </a:r>
          </a:p>
          <a:p>
            <a:pPr lvl="1"/>
            <a:r>
              <a:rPr lang="it-IT" dirty="0"/>
              <a:t>La lista degli ordini? </a:t>
            </a:r>
            <a:r>
              <a:rPr lang="it-IT" i="1" dirty="0" err="1"/>
              <a:t>SalesService</a:t>
            </a:r>
            <a:endParaRPr lang="it-IT" i="1" dirty="0"/>
          </a:p>
          <a:p>
            <a:pPr lvl="1"/>
            <a:r>
              <a:rPr lang="it-IT" dirty="0"/>
              <a:t>I clienti? </a:t>
            </a:r>
            <a:r>
              <a:rPr lang="it-IT" i="1" dirty="0" err="1"/>
              <a:t>CustomersService</a:t>
            </a:r>
            <a:endParaRPr lang="it-IT" i="1" dirty="0"/>
          </a:p>
          <a:p>
            <a:pPr lvl="1"/>
            <a:r>
              <a:rPr lang="it-IT" dirty="0"/>
              <a:t>Gli ordini dato un cliente? </a:t>
            </a:r>
            <a:r>
              <a:rPr lang="it-IT" i="1" dirty="0" err="1"/>
              <a:t>SalesService</a:t>
            </a:r>
            <a:r>
              <a:rPr lang="it-IT" i="1" dirty="0"/>
              <a:t> + </a:t>
            </a:r>
            <a:r>
              <a:rPr lang="it-IT" i="1" dirty="0" err="1"/>
              <a:t>Customer</a:t>
            </a:r>
            <a:r>
              <a:rPr lang="it-IT" i="1" dirty="0"/>
              <a:t>-ID</a:t>
            </a:r>
          </a:p>
          <a:p>
            <a:pPr lvl="1"/>
            <a:r>
              <a:rPr lang="it-IT" dirty="0"/>
              <a:t>La home page con le promozioni? </a:t>
            </a:r>
            <a:r>
              <a:rPr lang="it-IT" i="1" dirty="0" err="1"/>
              <a:t>MarketingService</a:t>
            </a:r>
            <a:endParaRPr lang="it-IT" i="1" dirty="0"/>
          </a:p>
          <a:p>
            <a:pPr lvl="1"/>
            <a:endParaRPr lang="it-IT" dirty="0"/>
          </a:p>
          <a:p>
            <a:r>
              <a:rPr lang="it-IT" dirty="0"/>
              <a:t>L’</a:t>
            </a:r>
            <a:r>
              <a:rPr lang="it-IT" i="1" dirty="0"/>
              <a:t>entry </a:t>
            </a:r>
            <a:r>
              <a:rPr lang="it-IT" i="1" dirty="0" err="1"/>
              <a:t>point</a:t>
            </a:r>
            <a:r>
              <a:rPr lang="it-IT" dirty="0"/>
              <a:t> ci permette di sopravvivere al potenziale </a:t>
            </a:r>
            <a:r>
              <a:rPr lang="it-IT" i="1" dirty="0"/>
              <a:t>SELECT N+1</a:t>
            </a:r>
          </a:p>
          <a:p>
            <a:pPr lvl="1"/>
            <a:r>
              <a:rPr lang="it-IT" dirty="0"/>
              <a:t>Lo scopo è ridurre all’osso il numero di richieste verso i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907"/>
          </a:xfrm>
        </p:spPr>
        <p:txBody>
          <a:bodyPr>
            <a:noAutofit/>
          </a:bodyPr>
          <a:lstStyle/>
          <a:p>
            <a:pPr algn="ctr"/>
            <a:r>
              <a:rPr lang="it-IT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C’era una volta </a:t>
            </a:r>
            <a:r>
              <a:rPr lang="it-IT" sz="3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DDD</a:t>
            </a:r>
            <a:endParaRPr lang="it-IT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r>
              <a:rPr lang="it-IT" dirty="0"/>
              <a:t>: composizione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UI decide cosa caricare o i dati decidono come deve essere la UI?</a:t>
            </a:r>
          </a:p>
          <a:p>
            <a:pPr lvl="1"/>
            <a:r>
              <a:rPr lang="it-IT" i="1" dirty="0"/>
              <a:t>Auto-</a:t>
            </a:r>
            <a:r>
              <a:rPr lang="it-IT" i="1" dirty="0" err="1"/>
              <a:t>templating</a:t>
            </a:r>
            <a:r>
              <a:rPr lang="it-IT" i="1" dirty="0"/>
              <a:t> </a:t>
            </a:r>
            <a:r>
              <a:rPr lang="it-IT" i="1" dirty="0" err="1"/>
              <a:t>engine</a:t>
            </a:r>
            <a:r>
              <a:rPr lang="it-IT" dirty="0"/>
              <a:t>: affascinante e complesso</a:t>
            </a:r>
          </a:p>
          <a:p>
            <a:pPr lvl="1"/>
            <a:r>
              <a:rPr lang="it-IT" i="1" dirty="0" err="1"/>
              <a:t>Region</a:t>
            </a:r>
            <a:r>
              <a:rPr lang="it-IT" i="1" dirty="0"/>
              <a:t> management</a:t>
            </a:r>
            <a:r>
              <a:rPr lang="it-IT" dirty="0"/>
              <a:t>: fortemente legata alla tecnologia</a:t>
            </a:r>
          </a:p>
          <a:p>
            <a:pPr lvl="1"/>
            <a:r>
              <a:rPr lang="it-IT" i="1" dirty="0" err="1"/>
              <a:t>Template</a:t>
            </a:r>
            <a:r>
              <a:rPr lang="it-IT" i="1" dirty="0"/>
              <a:t> predefiniti + </a:t>
            </a:r>
            <a:r>
              <a:rPr lang="it-IT" i="1" dirty="0" err="1"/>
              <a:t>Composition</a:t>
            </a:r>
            <a:r>
              <a:rPr lang="it-IT" i="1" dirty="0"/>
              <a:t> team</a:t>
            </a:r>
            <a:r>
              <a:rPr lang="it-IT" dirty="0"/>
              <a:t>: semplice ed efficace</a:t>
            </a:r>
          </a:p>
          <a:p>
            <a:endParaRPr lang="it-IT" dirty="0"/>
          </a:p>
          <a:p>
            <a:r>
              <a:rPr lang="it-IT" dirty="0"/>
              <a:t>Si riduce tutto ad una questione di </a:t>
            </a:r>
            <a:r>
              <a:rPr lang="it-IT" dirty="0" err="1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5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r>
              <a:rPr lang="it-IT" dirty="0"/>
              <a:t>: </a:t>
            </a:r>
            <a:r>
              <a:rPr lang="it-IT" dirty="0" err="1"/>
              <a:t>request</a:t>
            </a:r>
            <a:r>
              <a:rPr lang="it-IT" dirty="0"/>
              <a:t>/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Il vostro scopo è abbattere le chiamate fatte ai servizi (</a:t>
            </a:r>
            <a:r>
              <a:rPr lang="it-IT" dirty="0" err="1"/>
              <a:t>microservizi</a:t>
            </a:r>
            <a:r>
              <a:rPr lang="it-IT" dirty="0"/>
              <a:t>?)</a:t>
            </a:r>
          </a:p>
          <a:p>
            <a:r>
              <a:rPr lang="it-IT" dirty="0"/>
              <a:t>Se dovete visualizzare una lista</a:t>
            </a:r>
          </a:p>
          <a:p>
            <a:pPr lvl="1"/>
            <a:r>
              <a:rPr lang="it-IT" dirty="0"/>
              <a:t>Di 10 elementi «composta» da 5 servizi</a:t>
            </a:r>
          </a:p>
          <a:p>
            <a:pPr lvl="1"/>
            <a:r>
              <a:rPr lang="it-IT" dirty="0"/>
              <a:t>Non volete 51 chiamate ma solo 6</a:t>
            </a:r>
          </a:p>
          <a:p>
            <a:pPr lvl="1"/>
            <a:endParaRPr lang="it-IT" dirty="0"/>
          </a:p>
          <a:p>
            <a:r>
              <a:rPr lang="it-IT" i="1" dirty="0"/>
              <a:t>Approcci</a:t>
            </a:r>
          </a:p>
          <a:p>
            <a:pPr lvl="1"/>
            <a:r>
              <a:rPr lang="it-IT" i="1" dirty="0"/>
              <a:t>IT/</a:t>
            </a:r>
            <a:r>
              <a:rPr lang="it-IT" i="1" dirty="0" err="1"/>
              <a:t>Ops</a:t>
            </a:r>
            <a:r>
              <a:rPr lang="it-IT" i="1" dirty="0"/>
              <a:t> client side</a:t>
            </a:r>
            <a:r>
              <a:rPr lang="it-IT" dirty="0"/>
              <a:t>: come nella demo</a:t>
            </a:r>
          </a:p>
          <a:p>
            <a:pPr lvl="2"/>
            <a:r>
              <a:rPr lang="it-IT" dirty="0"/>
              <a:t>con una SPA è l’unica soluzione</a:t>
            </a:r>
          </a:p>
          <a:p>
            <a:pPr lvl="1"/>
            <a:r>
              <a:rPr lang="it-IT" i="1" dirty="0"/>
              <a:t>IT/</a:t>
            </a:r>
            <a:r>
              <a:rPr lang="it-IT" i="1" dirty="0" err="1"/>
              <a:t>Ops</a:t>
            </a:r>
            <a:r>
              <a:rPr lang="it-IT" i="1" dirty="0"/>
              <a:t> server side</a:t>
            </a:r>
            <a:r>
              <a:rPr lang="it-IT" dirty="0"/>
              <a:t>: sposto la logica di aggregazione nel «primo» entry </a:t>
            </a:r>
            <a:r>
              <a:rPr lang="it-IT" dirty="0" err="1"/>
              <a:t>point</a:t>
            </a:r>
            <a:endParaRPr lang="it-IT" dirty="0"/>
          </a:p>
          <a:p>
            <a:pPr lvl="2"/>
            <a:r>
              <a:rPr lang="it-IT" dirty="0"/>
              <a:t>Ci sono sistemi hardware che fanno questa cosa, tutto deve essere </a:t>
            </a:r>
            <a:r>
              <a:rPr lang="it-IT" dirty="0" err="1"/>
              <a:t>renderizzato</a:t>
            </a:r>
            <a:r>
              <a:rPr lang="it-IT" dirty="0"/>
              <a:t> server-side</a:t>
            </a:r>
          </a:p>
          <a:p>
            <a:pPr lvl="1"/>
            <a:r>
              <a:rPr lang="it-IT" i="1" dirty="0"/>
              <a:t>Client </a:t>
            </a:r>
            <a:r>
              <a:rPr lang="it-IT" i="1" dirty="0" err="1"/>
              <a:t>Batching</a:t>
            </a:r>
            <a:r>
              <a:rPr lang="it-IT" i="1" dirty="0"/>
              <a:t> + Server </a:t>
            </a:r>
            <a:r>
              <a:rPr lang="it-IT" i="1" dirty="0" err="1"/>
              <a:t>Batching</a:t>
            </a:r>
            <a:r>
              <a:rPr lang="it-IT" dirty="0"/>
              <a:t>: fantastico ma molto complesso</a:t>
            </a:r>
          </a:p>
        </p:txBody>
      </p:sp>
    </p:spTree>
    <p:extLst>
      <p:ext uri="{BB962C8B-B14F-4D97-AF65-F5344CB8AC3E}">
        <p14:creationId xmlns:p14="http://schemas.microsoft.com/office/powerpoint/2010/main" val="5899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Mauro Servienti</a:t>
            </a:r>
          </a:p>
          <a:p>
            <a:pPr marL="0" indent="0" algn="ctr">
              <a:buNone/>
            </a:pPr>
            <a:r>
              <a:rPr lang="it-IT" dirty="0"/>
              <a:t>Solution Architect @ </a:t>
            </a:r>
            <a:r>
              <a:rPr lang="it-IT" dirty="0" err="1"/>
              <a:t>Particular</a:t>
            </a:r>
            <a:r>
              <a:rPr lang="it-IT" dirty="0"/>
              <a:t> Software</a:t>
            </a:r>
          </a:p>
          <a:p>
            <a:pPr marL="0" indent="0" algn="ctr">
              <a:buNone/>
            </a:pPr>
            <a:r>
              <a:rPr lang="it-IT" dirty="0"/>
              <a:t>mauro.servienti@particular.net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@</a:t>
            </a:r>
            <a:r>
              <a:rPr lang="it-IT" sz="2400" dirty="0" err="1"/>
              <a:t>mauroservienti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//blogs.ugidotnet.org/</a:t>
            </a:r>
            <a:r>
              <a:rPr lang="it-IT" sz="2400" dirty="0" err="1"/>
              <a:t>topics</a:t>
            </a:r>
            <a:r>
              <a:rPr lang="it-IT" sz="2400" dirty="0"/>
              <a:t>/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//github.com/</a:t>
            </a:r>
            <a:r>
              <a:rPr lang="it-IT" sz="2400" dirty="0" err="1"/>
              <a:t>mauroservienti</a:t>
            </a:r>
            <a:r>
              <a:rPr lang="it-IT" sz="2400" dirty="0"/>
              <a:t>/Services-UI-</a:t>
            </a:r>
            <a:r>
              <a:rPr lang="it-IT" sz="2400" dirty="0" err="1"/>
              <a:t>Composition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943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de-</a:t>
            </a:r>
            <a:r>
              <a:rPr lang="it-IT" dirty="0" err="1"/>
              <a:t>composition</a:t>
            </a:r>
            <a:r>
              <a:rPr lang="it-IT" dirty="0"/>
              <a:t> e </a:t>
            </a:r>
            <a:r>
              <a:rPr lang="it-IT" dirty="0" err="1"/>
              <a:t>owership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concetti fondanti di DDD quando si parla di </a:t>
            </a:r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;</a:t>
            </a:r>
          </a:p>
          <a:p>
            <a:r>
              <a:rPr lang="it-IT" dirty="0"/>
              <a:t>Un tipo di aggregato, in quanto «data &amp; </a:t>
            </a:r>
            <a:r>
              <a:rPr lang="it-IT" dirty="0" err="1"/>
              <a:t>behavior</a:t>
            </a:r>
            <a:r>
              <a:rPr lang="it-IT" dirty="0"/>
              <a:t>», può esistere solo ed esclusivamente in un BC</a:t>
            </a:r>
          </a:p>
          <a:p>
            <a:r>
              <a:rPr lang="it-IT" dirty="0"/>
              <a:t>Un BC è </a:t>
            </a:r>
            <a:r>
              <a:rPr lang="it-IT" dirty="0" err="1"/>
              <a:t>Owner</a:t>
            </a:r>
            <a:r>
              <a:rPr lang="it-IT" dirty="0"/>
              <a:t> di un determinato dato e dei suoi comportamenti</a:t>
            </a:r>
          </a:p>
          <a:p>
            <a:pPr lvl="1"/>
            <a:r>
              <a:rPr lang="it-IT" dirty="0"/>
              <a:t>Il mondo reale funziona in maniera molto simile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Un «prodotto»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60" y="1191873"/>
            <a:ext cx="8968679" cy="527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Un «prodotto»: davvero?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Possiamo definire un «aggregato/classe» Prodotto?</a:t>
            </a:r>
          </a:p>
          <a:p>
            <a:r>
              <a:rPr lang="it-IT" dirty="0"/>
              <a:t>Chi è responsabile (</a:t>
            </a:r>
            <a:r>
              <a:rPr lang="it-IT" dirty="0" err="1"/>
              <a:t>Owner</a:t>
            </a:r>
            <a:r>
              <a:rPr lang="it-IT" dirty="0"/>
              <a:t>) per le modifiche a Prodotto?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83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«Un» prodotto?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924237" y="2001259"/>
            <a:ext cx="6001651" cy="2969868"/>
            <a:chOff x="1095436" y="1547603"/>
            <a:chExt cx="6001651" cy="2969868"/>
          </a:xfrm>
        </p:grpSpPr>
        <p:sp>
          <p:nvSpPr>
            <p:cNvPr id="5" name="Freeform 4"/>
            <p:cNvSpPr/>
            <p:nvPr/>
          </p:nvSpPr>
          <p:spPr>
            <a:xfrm>
              <a:off x="2026997" y="1718456"/>
              <a:ext cx="4944254" cy="2685764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5000" tIns="94298" rIns="94298" bIns="94298" numCol="1" spcCol="1270" anchor="t" anchorCtr="0">
              <a:noAutofit/>
            </a:bodyPr>
            <a:lstStyle/>
            <a:p>
              <a:pPr lvl="1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000" b="1" dirty="0"/>
                <a:t>Zucca di Halloween</a:t>
              </a:r>
              <a:endParaRPr lang="en-US" sz="3000" b="1" dirty="0"/>
            </a:p>
            <a:p>
              <a:pPr marL="457200" lvl="2" defTabSz="8667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dirty="0"/>
                <a:t>Fantastica Zucca di Halloween intagliata, rappresentante una faccia sorridente, completa di led a batteria bianco.</a:t>
              </a:r>
            </a:p>
            <a:p>
              <a:pPr marL="171450" lvl="1" indent="-171450" defTabSz="8667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350" dirty="0"/>
            </a:p>
            <a:p>
              <a:pPr marL="171450" lvl="1" indent="-171450" defTabSz="8667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Prezzo: 	15 Euro</a:t>
              </a:r>
            </a:p>
            <a:p>
              <a:pPr marL="171450" lvl="1" indent="-171450" defTabSz="8667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t-IT" dirty="0"/>
                <a:t>Trasporto: 	incluso</a:t>
              </a:r>
            </a:p>
            <a:p>
              <a:pPr marL="171450" lvl="1" indent="-171450" defTabSz="8667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dirty="0"/>
                <a:t>Peso: 		4Kg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95436" y="1547603"/>
              <a:ext cx="1909089" cy="1197385"/>
            </a:xfrm>
            <a:prstGeom prst="roundRect">
              <a:avLst>
                <a:gd name="adj" fmla="val 10000"/>
              </a:avLst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3000" r="-13000"/>
              </a:stretch>
            </a:blip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848837" y="4139967"/>
              <a:ext cx="2248250" cy="377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Disponibilità limitata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12761" y="2058861"/>
            <a:ext cx="3950208" cy="1502028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68184" y="1819656"/>
            <a:ext cx="1481328" cy="39817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b="1" i="1" dirty="0"/>
              <a:t>Marketing</a:t>
            </a:r>
            <a:endParaRPr lang="en-US" b="1" i="1" dirty="0"/>
          </a:p>
        </p:txBody>
      </p:sp>
      <p:sp>
        <p:nvSpPr>
          <p:cNvPr id="14" name="Rectangle 13"/>
          <p:cNvSpPr/>
          <p:nvPr/>
        </p:nvSpPr>
        <p:spPr>
          <a:xfrm>
            <a:off x="4468369" y="4315969"/>
            <a:ext cx="4617327" cy="79552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9387" y="5012437"/>
            <a:ext cx="1481328" cy="39817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b="1" i="1" dirty="0"/>
              <a:t>Warehouse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4468369" y="4024974"/>
            <a:ext cx="2603923" cy="27965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2879" y="4294023"/>
            <a:ext cx="1481328" cy="39817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b="1" i="1" dirty="0"/>
              <a:t>Shipping</a:t>
            </a:r>
            <a:endParaRPr lang="en-US" b="1" i="1" dirty="0"/>
          </a:p>
        </p:txBody>
      </p:sp>
      <p:sp>
        <p:nvSpPr>
          <p:cNvPr id="18" name="Rectangle 17"/>
          <p:cNvSpPr/>
          <p:nvPr/>
        </p:nvSpPr>
        <p:spPr>
          <a:xfrm>
            <a:off x="4472348" y="3731782"/>
            <a:ext cx="2603923" cy="279655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9518" y="3367472"/>
            <a:ext cx="1481328" cy="39817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b="1" i="1" dirty="0"/>
              <a:t>Sales</a:t>
            </a:r>
            <a:endParaRPr lang="en-US" b="1" i="1" dirty="0"/>
          </a:p>
        </p:txBody>
      </p:sp>
      <p:sp>
        <p:nvSpPr>
          <p:cNvPr id="20" name="Rectangle 19"/>
          <p:cNvSpPr/>
          <p:nvPr/>
        </p:nvSpPr>
        <p:spPr>
          <a:xfrm>
            <a:off x="2804668" y="1690689"/>
            <a:ext cx="6861136" cy="3860315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2652" y="5323681"/>
            <a:ext cx="1481328" cy="39817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it-IT" b="1" i="1" dirty="0"/>
              <a:t>Publishing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581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Un prodotto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it-IT" sz="6600" dirty="0"/>
              <a:t>Un insieme di informazioni detenute dai rispettivi </a:t>
            </a:r>
            <a:r>
              <a:rPr lang="it-IT" sz="6600" dirty="0" err="1"/>
              <a:t>Owner</a:t>
            </a:r>
            <a:r>
              <a:rPr lang="it-IT" sz="6600" dirty="0"/>
              <a:t>, accumunate da una chiave</a:t>
            </a:r>
          </a:p>
        </p:txBody>
      </p:sp>
    </p:spTree>
    <p:extLst>
      <p:ext uri="{BB962C8B-B14F-4D97-AF65-F5344CB8AC3E}">
        <p14:creationId xmlns:p14="http://schemas.microsoft.com/office/powerpoint/2010/main" val="14640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UI si aspetta coerenza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Decomposto abbiamo decomposto…e adesso?</a:t>
            </a:r>
          </a:p>
        </p:txBody>
      </p:sp>
    </p:spTree>
    <p:extLst>
      <p:ext uri="{BB962C8B-B14F-4D97-AF65-F5344CB8AC3E}">
        <p14:creationId xmlns:p14="http://schemas.microsoft.com/office/powerpoint/2010/main" val="186749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778" y="2559600"/>
            <a:ext cx="116665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500" dirty="0">
                <a:solidFill>
                  <a:schemeClr val="bg1"/>
                </a:solidFill>
              </a:rPr>
              <a:t>de-normalizziamo!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3403</TotalTime>
  <Words>613</Words>
  <Application>Microsoft Office PowerPoint</Application>
  <PresentationFormat>Widescreen</PresentationFormat>
  <Paragraphs>133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Oswald</vt:lpstr>
      <vt:lpstr>Titillium Web</vt:lpstr>
      <vt:lpstr>Wingdings</vt:lpstr>
      <vt:lpstr>Office Theme</vt:lpstr>
      <vt:lpstr>Services UI Composition</vt:lpstr>
      <vt:lpstr>C’era una volta DDD</vt:lpstr>
      <vt:lpstr>Data de-composition e owership</vt:lpstr>
      <vt:lpstr>Un «prodotto»</vt:lpstr>
      <vt:lpstr>Un «prodotto»: davvero?</vt:lpstr>
      <vt:lpstr>«Un» prodotto?</vt:lpstr>
      <vt:lpstr>Un prodotto</vt:lpstr>
      <vt:lpstr>La UI si aspetta coerenza</vt:lpstr>
      <vt:lpstr>PowerPoint Presentation</vt:lpstr>
      <vt:lpstr>PowerPoint Presentation</vt:lpstr>
      <vt:lpstr>de-normalizzazione</vt:lpstr>
      <vt:lpstr>Un prodotto</vt:lpstr>
      <vt:lpstr>PowerPoint Presentation</vt:lpstr>
      <vt:lpstr>UI Composition</vt:lpstr>
      <vt:lpstr>Ha senso?</vt:lpstr>
      <vt:lpstr>In soldoni?</vt:lpstr>
      <vt:lpstr>PowerPoint Presentation</vt:lpstr>
      <vt:lpstr>Demo / AngularJS 1.x</vt:lpstr>
      <vt:lpstr>UI Composition</vt:lpstr>
      <vt:lpstr>UI Composition: composizione</vt:lpstr>
      <vt:lpstr>UI Composition: request/response</vt:lpstr>
      <vt:lpstr>Q&amp;A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Buon compleanno UGIdotNET!</dc:title>
  <dc:subject>Software Architect Conference 2015</dc:subject>
  <dc:creator>andrea.saltarello@manageddesigns.it</dc:creator>
  <cp:keywords>UGIdotNET</cp:keywords>
  <cp:lastModifiedBy>Mauro Servienti</cp:lastModifiedBy>
  <cp:revision>270</cp:revision>
  <cp:lastPrinted>2015-10-14T08:57:47Z</cp:lastPrinted>
  <dcterms:created xsi:type="dcterms:W3CDTF">2015-02-16T14:05:34Z</dcterms:created>
  <dcterms:modified xsi:type="dcterms:W3CDTF">2016-07-18T14:42:59Z</dcterms:modified>
  <cp:category>UGIdotNET, community</cp:category>
</cp:coreProperties>
</file>