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63" r:id="rId2"/>
    <p:sldId id="264" r:id="rId3"/>
    <p:sldId id="258" r:id="rId4"/>
    <p:sldId id="260" r:id="rId5"/>
    <p:sldId id="259" r:id="rId6"/>
    <p:sldId id="262" r:id="rId7"/>
    <p:sldId id="261" r:id="rId8"/>
    <p:sldId id="266" r:id="rId9"/>
    <p:sldId id="265" r:id="rId10"/>
    <p:sldId id="267" r:id="rId11"/>
    <p:sldId id="283" r:id="rId12"/>
    <p:sldId id="268" r:id="rId13"/>
    <p:sldId id="272" r:id="rId14"/>
    <p:sldId id="269" r:id="rId15"/>
    <p:sldId id="270" r:id="rId16"/>
    <p:sldId id="271" r:id="rId17"/>
    <p:sldId id="284" r:id="rId18"/>
    <p:sldId id="273" r:id="rId19"/>
    <p:sldId id="276" r:id="rId20"/>
    <p:sldId id="277" r:id="rId21"/>
    <p:sldId id="279" r:id="rId22"/>
    <p:sldId id="274" r:id="rId23"/>
    <p:sldId id="278" r:id="rId24"/>
    <p:sldId id="280" r:id="rId25"/>
    <p:sldId id="275" r:id="rId26"/>
    <p:sldId id="281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E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0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57A2A-466A-4935-936E-F00249FAEAC4}" type="datetimeFigureOut">
              <a:rPr lang="it-IT" smtClean="0"/>
              <a:t>04/11/2015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67A0C-561A-4DF6-ACFE-CBFC37C2EA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5279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67A0C-561A-4DF6-ACFE-CBFC37C2EA8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630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4" y="718457"/>
            <a:ext cx="8865623" cy="3474724"/>
          </a:xfrm>
        </p:spPr>
        <p:txBody>
          <a:bodyPr/>
          <a:lstStyle/>
          <a:p>
            <a:r>
              <a:rPr lang="it-IT" sz="7200" b="1" dirty="0" smtClean="0"/>
              <a:t>6LoWPAN:</a:t>
            </a:r>
            <a:r>
              <a:rPr lang="it-IT" sz="5400" dirty="0" smtClean="0"/>
              <a:t/>
            </a:r>
            <a:br>
              <a:rPr lang="it-IT" sz="5400" dirty="0" smtClean="0"/>
            </a:br>
            <a:r>
              <a:rPr lang="it-IT" sz="4800" dirty="0" smtClean="0"/>
              <a:t>an </a:t>
            </a:r>
            <a:r>
              <a:rPr lang="it-IT" sz="5400" dirty="0" err="1" smtClean="0"/>
              <a:t>IoT</a:t>
            </a:r>
            <a:r>
              <a:rPr lang="it-IT" sz="4800" dirty="0" smtClean="0"/>
              <a:t> ready </a:t>
            </a:r>
            <a:r>
              <a:rPr lang="it-IT" sz="4800" dirty="0" err="1"/>
              <a:t>protocol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Davide </a:t>
            </a:r>
            <a:r>
              <a:rPr lang="it-IT" dirty="0" err="1" smtClean="0">
                <a:solidFill>
                  <a:schemeClr val="tx1"/>
                </a:solidFill>
              </a:rPr>
              <a:t>Gallitelli</a:t>
            </a:r>
            <a:endParaRPr lang="it-IT" dirty="0" smtClean="0">
              <a:solidFill>
                <a:schemeClr val="tx1"/>
              </a:solidFill>
            </a:endParaRPr>
          </a:p>
          <a:p>
            <a:r>
              <a:rPr lang="it-IT" dirty="0" smtClean="0">
                <a:solidFill>
                  <a:schemeClr val="tx1"/>
                </a:solidFill>
              </a:rPr>
              <a:t>Giulia Angarano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90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Physical</a:t>
            </a:r>
            <a:r>
              <a:rPr lang="it-IT" dirty="0"/>
              <a:t> and Data link </a:t>
            </a:r>
            <a:r>
              <a:rPr lang="it-IT" dirty="0" err="1"/>
              <a:t>layers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75585" y="3047808"/>
            <a:ext cx="5559355" cy="341630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PHY layer </a:t>
            </a:r>
            <a:r>
              <a:rPr lang="en-US" dirty="0"/>
              <a:t>provides the </a:t>
            </a:r>
            <a:r>
              <a:rPr lang="en-US" dirty="0" smtClean="0"/>
              <a:t>basic communication capabilities </a:t>
            </a:r>
            <a:r>
              <a:rPr lang="en-US" dirty="0"/>
              <a:t>of the physical radio</a:t>
            </a:r>
            <a:r>
              <a:rPr lang="en-US" dirty="0" smtClean="0"/>
              <a:t>. </a:t>
            </a:r>
          </a:p>
          <a:p>
            <a:r>
              <a:rPr lang="en-US" dirty="0"/>
              <a:t>It is based on IEEE 802.15.4 with a data rate of 250 </a:t>
            </a:r>
            <a:r>
              <a:rPr lang="en-US" dirty="0" smtClean="0"/>
              <a:t>Kbps and </a:t>
            </a:r>
            <a:r>
              <a:rPr lang="en-US" dirty="0"/>
              <a:t>operating frequency of </a:t>
            </a:r>
            <a:r>
              <a:rPr lang="en-US" dirty="0" smtClean="0"/>
              <a:t>2.4 GHz; the </a:t>
            </a:r>
            <a:r>
              <a:rPr lang="en-US" dirty="0"/>
              <a:t>Physical layer </a:t>
            </a:r>
            <a:r>
              <a:rPr lang="en-US" dirty="0" smtClean="0"/>
              <a:t>PDU (Protocol Data Unit) </a:t>
            </a:r>
            <a:r>
              <a:rPr lang="en-US" dirty="0"/>
              <a:t>is IEEE 802.15.4 compliant with a </a:t>
            </a:r>
            <a:r>
              <a:rPr lang="en-US" dirty="0" smtClean="0"/>
              <a:t>maximum </a:t>
            </a:r>
            <a:r>
              <a:rPr lang="en-US" dirty="0"/>
              <a:t>payload of 127 bytes.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sz="half" idx="2"/>
          </p:nvPr>
        </p:nvSpPr>
        <p:spPr>
          <a:xfrm>
            <a:off x="6411328" y="3047809"/>
            <a:ext cx="5364915" cy="3416300"/>
          </a:xfrm>
        </p:spPr>
        <p:txBody>
          <a:bodyPr/>
          <a:lstStyle/>
          <a:p>
            <a:r>
              <a:rPr lang="it-IT" dirty="0" smtClean="0"/>
              <a:t>The </a:t>
            </a:r>
            <a:r>
              <a:rPr lang="it-IT" b="1" dirty="0" smtClean="0"/>
              <a:t>Data Link </a:t>
            </a:r>
            <a:r>
              <a:rPr lang="it-IT" b="1" dirty="0" err="1" smtClean="0"/>
              <a:t>layer</a:t>
            </a:r>
            <a:r>
              <a:rPr lang="it-IT" b="1" dirty="0" smtClean="0"/>
              <a:t> </a:t>
            </a:r>
            <a:r>
              <a:rPr lang="en-US" dirty="0"/>
              <a:t>provides services to enable reliable</a:t>
            </a:r>
            <a:r>
              <a:rPr lang="en-US" dirty="0" smtClean="0"/>
              <a:t>, single-hop </a:t>
            </a:r>
            <a:r>
              <a:rPr lang="en-US" dirty="0"/>
              <a:t>communication links between </a:t>
            </a:r>
            <a:r>
              <a:rPr lang="en-US" dirty="0" smtClean="0"/>
              <a:t>devices.</a:t>
            </a:r>
          </a:p>
          <a:p>
            <a:r>
              <a:rPr lang="en-US" dirty="0"/>
              <a:t>The MAC PDU is IEEE 802.15.4 compliant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It’s the layer responsible for managing the routing of the packets.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005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OSI Model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522" y="2322145"/>
            <a:ext cx="7552617" cy="4350633"/>
          </a:xfrm>
        </p:spPr>
      </p:pic>
    </p:spTree>
    <p:extLst>
      <p:ext uri="{BB962C8B-B14F-4D97-AF65-F5344CB8AC3E}">
        <p14:creationId xmlns:p14="http://schemas.microsoft.com/office/powerpoint/2010/main" val="136149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Adaptation </a:t>
            </a:r>
            <a:r>
              <a:rPr lang="it-IT" dirty="0" err="1" smtClean="0"/>
              <a:t>Layer</a:t>
            </a:r>
            <a:r>
              <a:rPr lang="it-IT" dirty="0" smtClean="0"/>
              <a:t>: </a:t>
            </a:r>
            <a:r>
              <a:rPr lang="it-IT" dirty="0" err="1" smtClean="0"/>
              <a:t>Mesh</a:t>
            </a:r>
            <a:r>
              <a:rPr lang="it-IT" dirty="0" smtClean="0"/>
              <a:t> Routing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423434" y="2342242"/>
            <a:ext cx="8748701" cy="4306752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In </a:t>
            </a:r>
            <a:r>
              <a:rPr lang="it-IT" dirty="0" err="1" smtClean="0"/>
              <a:t>order</a:t>
            </a:r>
            <a:r>
              <a:rPr lang="it-IT" dirty="0" smtClean="0"/>
              <a:t> to </a:t>
            </a:r>
            <a:r>
              <a:rPr lang="it-IT" dirty="0" err="1" smtClean="0"/>
              <a:t>save</a:t>
            </a:r>
            <a:r>
              <a:rPr lang="it-IT" dirty="0" smtClean="0"/>
              <a:t> </a:t>
            </a:r>
            <a:r>
              <a:rPr lang="it-IT" dirty="0" err="1" smtClean="0"/>
              <a:t>energy</a:t>
            </a:r>
            <a:r>
              <a:rPr lang="it-IT" dirty="0" smtClean="0"/>
              <a:t>, the 802.15.4 standard </a:t>
            </a:r>
            <a:r>
              <a:rPr lang="it-IT" dirty="0" err="1" smtClean="0"/>
              <a:t>enables</a:t>
            </a:r>
            <a:r>
              <a:rPr lang="it-IT" dirty="0" smtClean="0"/>
              <a:t> </a:t>
            </a:r>
            <a:r>
              <a:rPr lang="it-IT" dirty="0" err="1" smtClean="0"/>
              <a:t>communication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the 2.4 GHz </a:t>
            </a:r>
            <a:r>
              <a:rPr lang="it-IT" dirty="0" err="1" smtClean="0"/>
              <a:t>frequency</a:t>
            </a:r>
            <a:r>
              <a:rPr lang="it-IT" dirty="0" smtClean="0"/>
              <a:t>. </a:t>
            </a:r>
            <a:r>
              <a:rPr lang="it-IT" dirty="0" err="1" smtClean="0"/>
              <a:t>However</a:t>
            </a:r>
            <a:r>
              <a:rPr lang="it-IT" dirty="0" smtClean="0"/>
              <a:t>,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means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devices</a:t>
            </a:r>
            <a:r>
              <a:rPr lang="it-IT" dirty="0" smtClean="0"/>
              <a:t> can comunicate </a:t>
            </a:r>
            <a:r>
              <a:rPr lang="it-IT" dirty="0" err="1" smtClean="0"/>
              <a:t>at</a:t>
            </a:r>
            <a:r>
              <a:rPr lang="it-IT" dirty="0" smtClean="0"/>
              <a:t> high </a:t>
            </a:r>
            <a:r>
              <a:rPr lang="it-IT" dirty="0" err="1" smtClean="0"/>
              <a:t>frequency</a:t>
            </a:r>
            <a:r>
              <a:rPr lang="it-IT" dirty="0" smtClean="0"/>
              <a:t>, </a:t>
            </a:r>
            <a:r>
              <a:rPr lang="it-IT" dirty="0" err="1" smtClean="0"/>
              <a:t>but</a:t>
            </a:r>
            <a:r>
              <a:rPr lang="it-IT" dirty="0" smtClean="0"/>
              <a:t> with short </a:t>
            </a:r>
            <a:r>
              <a:rPr lang="it-IT" dirty="0" err="1" smtClean="0"/>
              <a:t>range</a:t>
            </a:r>
            <a:r>
              <a:rPr lang="it-IT" dirty="0" smtClean="0"/>
              <a:t>.</a:t>
            </a:r>
          </a:p>
          <a:p>
            <a:pPr algn="just"/>
            <a:r>
              <a:rPr lang="it-IT" dirty="0" err="1" smtClean="0"/>
              <a:t>This</a:t>
            </a:r>
            <a:r>
              <a:rPr lang="it-IT" dirty="0" smtClean="0"/>
              <a:t> can be </a:t>
            </a:r>
            <a:r>
              <a:rPr lang="it-IT" dirty="0" err="1" smtClean="0"/>
              <a:t>solved</a:t>
            </a:r>
            <a:r>
              <a:rPr lang="it-IT" dirty="0" smtClean="0"/>
              <a:t> via the </a:t>
            </a:r>
            <a:r>
              <a:rPr lang="it-IT" b="1" dirty="0" err="1" smtClean="0"/>
              <a:t>mesh</a:t>
            </a:r>
            <a:r>
              <a:rPr lang="it-IT" b="1" dirty="0" smtClean="0"/>
              <a:t> </a:t>
            </a:r>
            <a:r>
              <a:rPr lang="it-IT" b="1" dirty="0" err="1" smtClean="0"/>
              <a:t>routing</a:t>
            </a:r>
            <a:r>
              <a:rPr lang="it-IT" dirty="0" smtClean="0"/>
              <a:t>, or multi-</a:t>
            </a:r>
            <a:r>
              <a:rPr lang="it-IT" dirty="0" err="1" smtClean="0"/>
              <a:t>hops</a:t>
            </a:r>
            <a:r>
              <a:rPr lang="it-IT" dirty="0" smtClean="0"/>
              <a:t>, and </a:t>
            </a:r>
            <a:r>
              <a:rPr lang="it-IT" b="1" dirty="0" err="1" smtClean="0"/>
              <a:t>mesh</a:t>
            </a:r>
            <a:r>
              <a:rPr lang="it-IT" b="1" dirty="0" smtClean="0"/>
              <a:t> </a:t>
            </a:r>
            <a:r>
              <a:rPr lang="it-IT" b="1" dirty="0" err="1" smtClean="0"/>
              <a:t>addressing</a:t>
            </a:r>
            <a:r>
              <a:rPr lang="it-IT" b="1" dirty="0" smtClean="0"/>
              <a:t>, </a:t>
            </a:r>
            <a:r>
              <a:rPr lang="it-IT" dirty="0" smtClean="0"/>
              <a:t>by the </a:t>
            </a:r>
            <a:r>
              <a:rPr lang="it-IT" b="1" dirty="0" err="1" smtClean="0"/>
              <a:t>adaptation</a:t>
            </a:r>
            <a:r>
              <a:rPr lang="it-IT" b="1" dirty="0" smtClean="0"/>
              <a:t> </a:t>
            </a:r>
            <a:r>
              <a:rPr lang="it-IT" b="1" dirty="0" err="1" smtClean="0"/>
              <a:t>layer</a:t>
            </a:r>
            <a:r>
              <a:rPr lang="it-IT" dirty="0" smtClean="0"/>
              <a:t>.</a:t>
            </a:r>
          </a:p>
          <a:p>
            <a:pPr lvl="1" algn="just"/>
            <a:r>
              <a:rPr lang="it-IT" sz="1700" dirty="0" err="1" smtClean="0"/>
              <a:t>It’s</a:t>
            </a:r>
            <a:r>
              <a:rPr lang="it-IT" sz="1700" dirty="0" smtClean="0"/>
              <a:t> the </a:t>
            </a:r>
            <a:r>
              <a:rPr lang="it-IT" sz="1700" dirty="0" err="1" smtClean="0"/>
              <a:t>ability</a:t>
            </a:r>
            <a:r>
              <a:rPr lang="it-IT" sz="1700" dirty="0" smtClean="0"/>
              <a:t> to </a:t>
            </a:r>
            <a:r>
              <a:rPr lang="it-IT" sz="1700" dirty="0" err="1" smtClean="0"/>
              <a:t>route</a:t>
            </a:r>
            <a:r>
              <a:rPr lang="it-IT" sz="1700" dirty="0" smtClean="0"/>
              <a:t> </a:t>
            </a:r>
            <a:r>
              <a:rPr lang="it-IT" sz="1700" dirty="0" err="1" smtClean="0"/>
              <a:t>messages</a:t>
            </a:r>
            <a:r>
              <a:rPr lang="it-IT" sz="1700" dirty="0" smtClean="0"/>
              <a:t> </a:t>
            </a:r>
            <a:r>
              <a:rPr lang="it-IT" sz="1700" dirty="0" err="1" smtClean="0"/>
              <a:t>through</a:t>
            </a:r>
            <a:r>
              <a:rPr lang="it-IT" sz="1700" dirty="0" smtClean="0"/>
              <a:t> multiple </a:t>
            </a:r>
            <a:r>
              <a:rPr lang="it-IT" sz="1700" dirty="0" err="1" smtClean="0"/>
              <a:t>hops</a:t>
            </a:r>
            <a:r>
              <a:rPr lang="it-IT" sz="1700" dirty="0" smtClean="0"/>
              <a:t> on the network </a:t>
            </a:r>
            <a:r>
              <a:rPr lang="it-IT" sz="1700" dirty="0" err="1" smtClean="0"/>
              <a:t>between</a:t>
            </a:r>
            <a:r>
              <a:rPr lang="it-IT" sz="1700" dirty="0" smtClean="0"/>
              <a:t> source and </a:t>
            </a:r>
            <a:r>
              <a:rPr lang="it-IT" sz="1700" dirty="0" err="1" smtClean="0"/>
              <a:t>destination</a:t>
            </a:r>
            <a:r>
              <a:rPr lang="it-IT" sz="1700" dirty="0" smtClean="0"/>
              <a:t>;</a:t>
            </a:r>
          </a:p>
          <a:p>
            <a:pPr lvl="1" algn="just"/>
            <a:r>
              <a:rPr lang="it-IT" sz="1700" dirty="0" smtClean="0"/>
              <a:t>The transfer of data </a:t>
            </a:r>
            <a:r>
              <a:rPr lang="it-IT" sz="1700" dirty="0" err="1" smtClean="0"/>
              <a:t>goes</a:t>
            </a:r>
            <a:r>
              <a:rPr lang="it-IT" sz="1700" dirty="0" smtClean="0"/>
              <a:t> from </a:t>
            </a:r>
            <a:r>
              <a:rPr lang="it-IT" sz="1700" dirty="0" err="1" smtClean="0"/>
              <a:t>node</a:t>
            </a:r>
            <a:r>
              <a:rPr lang="it-IT" sz="1700" dirty="0" smtClean="0"/>
              <a:t> to </a:t>
            </a:r>
            <a:r>
              <a:rPr lang="it-IT" sz="1700" dirty="0" err="1" smtClean="0"/>
              <a:t>node</a:t>
            </a:r>
            <a:r>
              <a:rPr lang="it-IT" sz="1700" dirty="0"/>
              <a:t> </a:t>
            </a:r>
            <a:r>
              <a:rPr lang="it-IT" sz="1700" dirty="0" err="1" smtClean="0"/>
              <a:t>until</a:t>
            </a:r>
            <a:r>
              <a:rPr lang="it-IT" sz="1700" dirty="0" smtClean="0"/>
              <a:t> </a:t>
            </a:r>
            <a:r>
              <a:rPr lang="it-IT" sz="1700" dirty="0" err="1" smtClean="0"/>
              <a:t>it</a:t>
            </a:r>
            <a:r>
              <a:rPr lang="it-IT" sz="1700" dirty="0" smtClean="0"/>
              <a:t> </a:t>
            </a:r>
            <a:r>
              <a:rPr lang="it-IT" sz="1700" dirty="0" err="1" smtClean="0"/>
              <a:t>reaches</a:t>
            </a:r>
            <a:r>
              <a:rPr lang="it-IT" sz="1700" dirty="0" smtClean="0"/>
              <a:t> the </a:t>
            </a:r>
            <a:r>
              <a:rPr lang="it-IT" sz="1700" dirty="0" err="1" smtClean="0"/>
              <a:t>destination</a:t>
            </a:r>
            <a:r>
              <a:rPr lang="it-IT" sz="1700" dirty="0" smtClean="0"/>
              <a:t> or a gateway for IP </a:t>
            </a:r>
            <a:r>
              <a:rPr lang="it-IT" sz="1700" dirty="0" err="1" smtClean="0"/>
              <a:t>communication</a:t>
            </a:r>
            <a:r>
              <a:rPr lang="it-IT" sz="1700" dirty="0" smtClean="0"/>
              <a:t>;</a:t>
            </a:r>
          </a:p>
          <a:p>
            <a:pPr lvl="1"/>
            <a:r>
              <a:rPr lang="en-US" sz="1700" dirty="0" smtClean="0"/>
              <a:t>The mesh </a:t>
            </a:r>
            <a:r>
              <a:rPr lang="en-US" sz="1700" dirty="0"/>
              <a:t>addressing is made underneath the IPv6 </a:t>
            </a:r>
            <a:r>
              <a:rPr lang="en-US" sz="1700" dirty="0" smtClean="0"/>
              <a:t>layer and </a:t>
            </a:r>
            <a:r>
              <a:rPr lang="en-US" sz="1700" dirty="0"/>
              <a:t>it is </a:t>
            </a:r>
            <a:r>
              <a:rPr lang="en-US" sz="1700" dirty="0" smtClean="0"/>
              <a:t>composed by </a:t>
            </a:r>
            <a:r>
              <a:rPr lang="en-US" sz="1700" dirty="0"/>
              <a:t>the originator address, the final destination address </a:t>
            </a:r>
            <a:r>
              <a:rPr lang="en-US" sz="1700" dirty="0" smtClean="0"/>
              <a:t>and the </a:t>
            </a:r>
            <a:r>
              <a:rPr lang="en-US" sz="1700" dirty="0"/>
              <a:t>hops left</a:t>
            </a:r>
            <a:r>
              <a:rPr lang="en-US" sz="1700" dirty="0" smtClean="0"/>
              <a:t>. </a:t>
            </a:r>
            <a:r>
              <a:rPr lang="en-US" sz="1700" dirty="0"/>
              <a:t>The hops </a:t>
            </a:r>
            <a:r>
              <a:rPr lang="en-US" sz="1700" dirty="0" smtClean="0"/>
              <a:t>left are decremented by </a:t>
            </a:r>
            <a:r>
              <a:rPr lang="en-US" sz="1700" dirty="0"/>
              <a:t>each forwarding node before sending this </a:t>
            </a:r>
            <a:r>
              <a:rPr lang="en-US" sz="1700" dirty="0" smtClean="0"/>
              <a:t>packet </a:t>
            </a:r>
            <a:r>
              <a:rPr lang="it-IT" sz="1700" dirty="0" err="1" smtClean="0"/>
              <a:t>towards</a:t>
            </a:r>
            <a:r>
              <a:rPr lang="it-IT" sz="1700" dirty="0" smtClean="0"/>
              <a:t> </a:t>
            </a:r>
            <a:r>
              <a:rPr lang="it-IT" sz="1700" dirty="0" err="1"/>
              <a:t>its</a:t>
            </a:r>
            <a:r>
              <a:rPr lang="it-IT" sz="1700" dirty="0"/>
              <a:t> </a:t>
            </a:r>
            <a:r>
              <a:rPr lang="it-IT" sz="1700" dirty="0" err="1"/>
              <a:t>next</a:t>
            </a:r>
            <a:r>
              <a:rPr lang="it-IT" sz="1700" dirty="0"/>
              <a:t> hop. </a:t>
            </a:r>
          </a:p>
          <a:p>
            <a:pPr lvl="1" algn="just"/>
            <a:r>
              <a:rPr lang="it-IT" sz="1700" dirty="0" smtClean="0"/>
              <a:t>The </a:t>
            </a:r>
            <a:r>
              <a:rPr lang="it-IT" sz="1700" dirty="0" err="1" smtClean="0"/>
              <a:t>mesh</a:t>
            </a:r>
            <a:r>
              <a:rPr lang="it-IT" sz="1700" dirty="0" smtClean="0"/>
              <a:t> </a:t>
            </a:r>
            <a:r>
              <a:rPr lang="it-IT" sz="1700" dirty="0" err="1" smtClean="0"/>
              <a:t>routing</a:t>
            </a:r>
            <a:r>
              <a:rPr lang="it-IT" sz="1700" dirty="0" smtClean="0"/>
              <a:t> </a:t>
            </a:r>
            <a:r>
              <a:rPr lang="it-IT" sz="1700" dirty="0" err="1" smtClean="0"/>
              <a:t>is</a:t>
            </a:r>
            <a:r>
              <a:rPr lang="it-IT" sz="1700" dirty="0" smtClean="0"/>
              <a:t> </a:t>
            </a:r>
            <a:r>
              <a:rPr lang="it-IT" sz="1700" dirty="0" err="1" smtClean="0"/>
              <a:t>designed</a:t>
            </a:r>
            <a:r>
              <a:rPr lang="it-IT" sz="1700" dirty="0" smtClean="0"/>
              <a:t> </a:t>
            </a:r>
            <a:r>
              <a:rPr lang="it-IT" sz="1700" dirty="0" err="1" smtClean="0"/>
              <a:t>into</a:t>
            </a:r>
            <a:r>
              <a:rPr lang="it-IT" sz="1700" dirty="0" smtClean="0"/>
              <a:t> 802.15.4, </a:t>
            </a:r>
            <a:r>
              <a:rPr lang="it-IT" sz="1700" dirty="0" err="1" smtClean="0"/>
              <a:t>but</a:t>
            </a:r>
            <a:r>
              <a:rPr lang="it-IT" sz="1700" dirty="0" smtClean="0"/>
              <a:t> </a:t>
            </a:r>
            <a:r>
              <a:rPr lang="it-IT" sz="1700" dirty="0" err="1" smtClean="0"/>
              <a:t>left</a:t>
            </a:r>
            <a:r>
              <a:rPr lang="it-IT" sz="1700" dirty="0" smtClean="0"/>
              <a:t> to the </a:t>
            </a:r>
            <a:r>
              <a:rPr lang="it-IT" sz="1700" dirty="0" err="1" smtClean="0"/>
              <a:t>adaptation</a:t>
            </a:r>
            <a:r>
              <a:rPr lang="it-IT" sz="1700" dirty="0" smtClean="0"/>
              <a:t> </a:t>
            </a:r>
            <a:r>
              <a:rPr lang="it-IT" sz="1700" dirty="0" err="1" smtClean="0"/>
              <a:t>layer</a:t>
            </a:r>
            <a:r>
              <a:rPr lang="it-IT" sz="1700" dirty="0" smtClean="0"/>
              <a:t> or network </a:t>
            </a:r>
            <a:r>
              <a:rPr lang="it-IT" sz="1700" dirty="0" err="1" smtClean="0"/>
              <a:t>layer</a:t>
            </a:r>
            <a:r>
              <a:rPr lang="it-IT" sz="1700" dirty="0" smtClean="0"/>
              <a:t>.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38" t="1075" r="6825" b="48300"/>
          <a:stretch/>
        </p:blipFill>
        <p:spPr>
          <a:xfrm>
            <a:off x="9172135" y="3015653"/>
            <a:ext cx="2720172" cy="199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3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Adaptation Layer: Routing protocols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37505" y="2349062"/>
            <a:ext cx="3913778" cy="425972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Routing </a:t>
            </a:r>
            <a:r>
              <a:rPr lang="en-US" dirty="0"/>
              <a:t>is just not limited to intra-PAN and inter-PAN, packets need to be routed </a:t>
            </a:r>
            <a:r>
              <a:rPr lang="en-US" b="1" dirty="0"/>
              <a:t>to/from the IPv6 domain from/to the PAN </a:t>
            </a:r>
            <a:r>
              <a:rPr lang="en-US" b="1" dirty="0" smtClean="0"/>
              <a:t>domain</a:t>
            </a:r>
          </a:p>
          <a:p>
            <a:r>
              <a:rPr lang="en-US" dirty="0"/>
              <a:t>R</a:t>
            </a:r>
            <a:r>
              <a:rPr lang="en-US" dirty="0" smtClean="0"/>
              <a:t>outing </a:t>
            </a:r>
            <a:r>
              <a:rPr lang="en-US" dirty="0"/>
              <a:t>protocols should have </a:t>
            </a:r>
            <a:r>
              <a:rPr lang="en-US" b="1" dirty="0" smtClean="0"/>
              <a:t>low routing </a:t>
            </a:r>
            <a:r>
              <a:rPr lang="en-US" b="1" dirty="0"/>
              <a:t>overhead </a:t>
            </a:r>
            <a:r>
              <a:rPr lang="en-US" dirty="0"/>
              <a:t>(low chattiness), balanced </a:t>
            </a:r>
            <a:r>
              <a:rPr lang="en-US" dirty="0" smtClean="0"/>
              <a:t>with supporting </a:t>
            </a:r>
            <a:r>
              <a:rPr lang="en-US" dirty="0"/>
              <a:t>topology changes and power conservation. </a:t>
            </a:r>
            <a:r>
              <a:rPr lang="en-US" dirty="0" smtClean="0"/>
              <a:t>The computation </a:t>
            </a:r>
            <a:r>
              <a:rPr lang="en-US" dirty="0"/>
              <a:t>and memory requirements in the </a:t>
            </a:r>
            <a:r>
              <a:rPr lang="en-US" dirty="0" smtClean="0"/>
              <a:t>routing protocol </a:t>
            </a:r>
            <a:r>
              <a:rPr lang="en-US" dirty="0"/>
              <a:t>should be minimal to satisfy the low cost and </a:t>
            </a:r>
            <a:r>
              <a:rPr lang="en-US" dirty="0" smtClean="0"/>
              <a:t>low </a:t>
            </a:r>
            <a:r>
              <a:rPr lang="it-IT" dirty="0" err="1" smtClean="0"/>
              <a:t>power</a:t>
            </a:r>
            <a:r>
              <a:rPr lang="it-IT" dirty="0" smtClean="0"/>
              <a:t> </a:t>
            </a:r>
            <a:r>
              <a:rPr lang="it-IT" dirty="0" err="1"/>
              <a:t>objectives</a:t>
            </a:r>
            <a:r>
              <a:rPr lang="it-IT" dirty="0"/>
              <a:t>.</a:t>
            </a:r>
            <a:endParaRPr lang="en-US" b="1" dirty="0" smtClean="0"/>
          </a:p>
          <a:p>
            <a:r>
              <a:rPr lang="en-US" dirty="0" smtClean="0"/>
              <a:t>For </a:t>
            </a:r>
            <a:r>
              <a:rPr lang="en-US" dirty="0"/>
              <a:t>this </a:t>
            </a:r>
            <a:r>
              <a:rPr lang="en-US" dirty="0" err="1"/>
              <a:t>specifical</a:t>
            </a:r>
            <a:r>
              <a:rPr lang="en-US" dirty="0"/>
              <a:t> reason, routing </a:t>
            </a:r>
            <a:r>
              <a:rPr lang="en-US" dirty="0" smtClean="0"/>
              <a:t>protocols are </a:t>
            </a:r>
            <a:r>
              <a:rPr lang="en-US" dirty="0"/>
              <a:t>being currently developed such as </a:t>
            </a:r>
            <a:r>
              <a:rPr lang="en-US" dirty="0" smtClean="0"/>
              <a:t>in the table: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553" y="1788260"/>
            <a:ext cx="7313288" cy="4005671"/>
          </a:xfrm>
          <a:prstGeom prst="rect">
            <a:avLst/>
          </a:prstGeom>
        </p:spPr>
      </p:pic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801784"/>
              </p:ext>
            </p:extLst>
          </p:nvPr>
        </p:nvGraphicFramePr>
        <p:xfrm>
          <a:off x="4842988" y="6237946"/>
          <a:ext cx="6947706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73853"/>
                <a:gridCol w="3473853"/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25755"/>
              </p:ext>
            </p:extLst>
          </p:nvPr>
        </p:nvGraphicFramePr>
        <p:xfrm>
          <a:off x="4505115" y="5751851"/>
          <a:ext cx="7230164" cy="919767"/>
        </p:xfrm>
        <a:graphic>
          <a:graphicData uri="http://schemas.openxmlformats.org/drawingml/2006/table">
            <a:tbl>
              <a:tblPr/>
              <a:tblGrid>
                <a:gridCol w="1045679"/>
                <a:gridCol w="6184485"/>
              </a:tblGrid>
              <a:tr h="919767">
                <a:tc>
                  <a:txBody>
                    <a:bodyPr/>
                    <a:lstStyle/>
                    <a:p>
                      <a:r>
                        <a:rPr lang="it-IT" sz="1400" b="1" dirty="0" smtClean="0"/>
                        <a:t>DSR</a:t>
                      </a:r>
                      <a:endParaRPr lang="it-IT" b="1" dirty="0"/>
                    </a:p>
                  </a:txBody>
                  <a:tcPr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3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DSR is designed specifically for use in multi-hop wireless ad hoc networks of mobile nodes. DSR allows the network to be completely self-organizing and self-configuring, without the need for any existing network infrastructure or </a:t>
                      </a:r>
                      <a:r>
                        <a:rPr lang="it-IT" sz="13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administration</a:t>
                      </a:r>
                      <a:r>
                        <a:rPr lang="it-IT" sz="13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it-IT" sz="1300" b="1" dirty="0"/>
                    </a:p>
                  </a:txBody>
                  <a:tcPr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96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Adaptation </a:t>
            </a:r>
            <a:r>
              <a:rPr lang="it-IT" dirty="0" err="1" smtClean="0"/>
              <a:t>Layer</a:t>
            </a:r>
            <a:r>
              <a:rPr lang="it-IT" dirty="0" smtClean="0"/>
              <a:t>: </a:t>
            </a:r>
            <a:r>
              <a:rPr lang="it-IT" dirty="0" err="1" smtClean="0"/>
              <a:t>Fragmentation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72198" y="2603500"/>
            <a:ext cx="10592972" cy="3628488"/>
          </a:xfrm>
        </p:spPr>
        <p:txBody>
          <a:bodyPr>
            <a:normAutofit/>
          </a:bodyPr>
          <a:lstStyle/>
          <a:p>
            <a:r>
              <a:rPr lang="en-US" b="1" dirty="0" smtClean="0"/>
              <a:t>IPv6</a:t>
            </a:r>
            <a:r>
              <a:rPr lang="en-US" dirty="0" smtClean="0"/>
              <a:t> </a:t>
            </a:r>
            <a:r>
              <a:rPr lang="en-US" dirty="0"/>
              <a:t>has an MTU requirement of </a:t>
            </a:r>
            <a:r>
              <a:rPr lang="en-US" b="1" dirty="0"/>
              <a:t>1280</a:t>
            </a:r>
            <a:r>
              <a:rPr lang="en-US" dirty="0"/>
              <a:t> bytes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IEEE</a:t>
            </a:r>
            <a:r>
              <a:rPr lang="en-US" dirty="0" smtClean="0"/>
              <a:t> </a:t>
            </a:r>
            <a:r>
              <a:rPr lang="en-US" b="1" dirty="0"/>
              <a:t>802.15.4</a:t>
            </a:r>
            <a:r>
              <a:rPr lang="en-US" dirty="0"/>
              <a:t> has a maximum frame size of </a:t>
            </a:r>
            <a:r>
              <a:rPr lang="en-US" b="1" dirty="0"/>
              <a:t>128</a:t>
            </a:r>
            <a:r>
              <a:rPr lang="en-US" dirty="0"/>
              <a:t> bytes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Thus</a:t>
            </a:r>
            <a:r>
              <a:rPr lang="en-US" dirty="0"/>
              <a:t>, it would require more packets to be sent, dividing the frame in more than 16 fragments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adaptation layer has to face and solve this problem, attaching to all of the </a:t>
            </a:r>
            <a:r>
              <a:rPr lang="en-US" b="1" dirty="0"/>
              <a:t>fragments</a:t>
            </a:r>
            <a:r>
              <a:rPr lang="en-US" dirty="0"/>
              <a:t> of an IP packet: 	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“</a:t>
            </a:r>
            <a:r>
              <a:rPr lang="en-US" b="1" dirty="0"/>
              <a:t>tag</a:t>
            </a:r>
            <a:r>
              <a:rPr lang="en-US" dirty="0"/>
              <a:t>”, assigned at the source of the fragmentation;	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b="1" dirty="0"/>
              <a:t>size field</a:t>
            </a:r>
            <a:r>
              <a:rPr lang="en-US" dirty="0"/>
              <a:t>, encoding the entire size of the IP packet before </a:t>
            </a:r>
            <a:r>
              <a:rPr lang="en-US" dirty="0" smtClean="0"/>
              <a:t>link-layer </a:t>
            </a:r>
            <a:r>
              <a:rPr lang="en-US" dirty="0"/>
              <a:t>fragmentation;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byte for the </a:t>
            </a:r>
            <a:r>
              <a:rPr lang="en-US" b="1" dirty="0"/>
              <a:t>offset</a:t>
            </a:r>
            <a:r>
              <a:rPr lang="en-US" dirty="0"/>
              <a:t> field, to distinguish subsequent </a:t>
            </a:r>
            <a:r>
              <a:rPr lang="en-US" dirty="0" smtClean="0"/>
              <a:t>packets.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064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Adaptation Layer: Header Compression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364567" y="2489982"/>
            <a:ext cx="9959926" cy="4065563"/>
          </a:xfrm>
        </p:spPr>
        <p:txBody>
          <a:bodyPr>
            <a:normAutofit/>
          </a:bodyPr>
          <a:lstStyle/>
          <a:p>
            <a:r>
              <a:rPr lang="en-US" dirty="0" smtClean="0"/>
              <a:t>TCP/IP </a:t>
            </a:r>
            <a:r>
              <a:rPr lang="en-US" dirty="0"/>
              <a:t>headers are too large for IEEE 802.15.4 </a:t>
            </a:r>
            <a:r>
              <a:rPr lang="en-US" dirty="0" smtClean="0"/>
              <a:t>frames</a:t>
            </a:r>
          </a:p>
          <a:p>
            <a:r>
              <a:rPr lang="en-US" dirty="0" smtClean="0"/>
              <a:t>Of </a:t>
            </a:r>
            <a:r>
              <a:rPr lang="en-US" dirty="0"/>
              <a:t>127 bytes available in a 802.15.4 frame:	</a:t>
            </a:r>
            <a:endParaRPr lang="en-US" dirty="0" smtClean="0"/>
          </a:p>
          <a:p>
            <a:pPr lvl="1"/>
            <a:r>
              <a:rPr lang="en-US" dirty="0" smtClean="0"/>
              <a:t>25 </a:t>
            </a:r>
            <a:r>
              <a:rPr lang="en-US" dirty="0"/>
              <a:t>bytes for 802.15.4 frame header	</a:t>
            </a:r>
            <a:endParaRPr lang="en-US" dirty="0" smtClean="0"/>
          </a:p>
          <a:p>
            <a:pPr lvl="1"/>
            <a:r>
              <a:rPr lang="en-US" dirty="0" smtClean="0"/>
              <a:t>21 </a:t>
            </a:r>
            <a:r>
              <a:rPr lang="en-US" dirty="0"/>
              <a:t>bytes for link-layer security		</a:t>
            </a:r>
            <a:endParaRPr lang="en-US" dirty="0" smtClean="0"/>
          </a:p>
          <a:p>
            <a:pPr lvl="1"/>
            <a:r>
              <a:rPr lang="en-US" dirty="0" smtClean="0"/>
              <a:t>leaving </a:t>
            </a:r>
            <a:r>
              <a:rPr lang="en-US" dirty="0"/>
              <a:t>81 bytes	</a:t>
            </a:r>
            <a:endParaRPr lang="en-US" dirty="0" smtClean="0"/>
          </a:p>
          <a:p>
            <a:pPr lvl="1"/>
            <a:r>
              <a:rPr lang="en-US" dirty="0" smtClean="0"/>
              <a:t>40 </a:t>
            </a:r>
            <a:r>
              <a:rPr lang="en-US" dirty="0"/>
              <a:t>bytes for IPv6 header	</a:t>
            </a:r>
            <a:endParaRPr lang="en-US" dirty="0" smtClean="0"/>
          </a:p>
          <a:p>
            <a:pPr lvl="1"/>
            <a:r>
              <a:rPr lang="en-US" dirty="0" smtClean="0"/>
              <a:t>20 </a:t>
            </a:r>
            <a:r>
              <a:rPr lang="en-US" dirty="0"/>
              <a:t>bytes for TCP	</a:t>
            </a:r>
            <a:endParaRPr lang="en-US" dirty="0" smtClean="0"/>
          </a:p>
          <a:p>
            <a:pPr lvl="1"/>
            <a:r>
              <a:rPr lang="en-US" dirty="0" smtClean="0"/>
              <a:t>8 </a:t>
            </a:r>
            <a:r>
              <a:rPr lang="en-US" dirty="0"/>
              <a:t>bytes for UDP and ICMP		</a:t>
            </a:r>
            <a:endParaRPr lang="en-US" dirty="0" smtClean="0"/>
          </a:p>
          <a:p>
            <a:pPr lvl="1"/>
            <a:r>
              <a:rPr lang="en-US" dirty="0" smtClean="0"/>
              <a:t>leaving </a:t>
            </a:r>
            <a:r>
              <a:rPr lang="en-US" dirty="0"/>
              <a:t>only 13 bytes for the payload! </a:t>
            </a:r>
          </a:p>
          <a:p>
            <a:r>
              <a:rPr lang="en-US" dirty="0" smtClean="0"/>
              <a:t>Thus</a:t>
            </a:r>
            <a:r>
              <a:rPr lang="en-US" dirty="0"/>
              <a:t>, </a:t>
            </a:r>
            <a:r>
              <a:rPr lang="en-US" b="1" dirty="0"/>
              <a:t>compression</a:t>
            </a:r>
            <a:r>
              <a:rPr lang="en-US" dirty="0"/>
              <a:t> is necessary to transmit any </a:t>
            </a:r>
            <a:r>
              <a:rPr lang="en-US" dirty="0" smtClean="0"/>
              <a:t>information.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14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Adaptation Layer: Header Compression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2716042"/>
            <a:ext cx="8145195" cy="3416300"/>
          </a:xfrm>
        </p:spPr>
        <p:txBody>
          <a:bodyPr/>
          <a:lstStyle/>
          <a:p>
            <a:pPr lvl="1"/>
            <a:r>
              <a:rPr lang="en-US" dirty="0" smtClean="0"/>
              <a:t>A </a:t>
            </a:r>
            <a:r>
              <a:rPr lang="en-US" dirty="0"/>
              <a:t>6LoWPAN header includes, in order, of Mesh Addressing Header, Broadcast Header, Fragmentation Header, IPv6 Header, and UDP Header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distinguish between the different possible headers, the first byte is a special one, called </a:t>
            </a:r>
            <a:r>
              <a:rPr lang="en-US" b="1" dirty="0"/>
              <a:t>Dispatch</a:t>
            </a:r>
            <a:r>
              <a:rPr lang="en-US" dirty="0"/>
              <a:t>, assuming values shown in the table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From </a:t>
            </a:r>
            <a:r>
              <a:rPr lang="en-US" dirty="0"/>
              <a:t>this byte, it can be understood which headers are present and which are </a:t>
            </a:r>
            <a:r>
              <a:rPr lang="en-US" dirty="0" smtClean="0"/>
              <a:t>compressed.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40 bytes can be represented even with only 2 bytes, one of which is the </a:t>
            </a:r>
            <a:r>
              <a:rPr lang="en-US" b="1" dirty="0"/>
              <a:t>LOWPAN_HC1</a:t>
            </a:r>
            <a:r>
              <a:rPr lang="en-US" dirty="0"/>
              <a:t> compressed </a:t>
            </a:r>
            <a:r>
              <a:rPr lang="en-US" dirty="0" smtClean="0"/>
              <a:t>IPv6 </a:t>
            </a:r>
            <a:r>
              <a:rPr lang="en-US" dirty="0"/>
              <a:t>header, which specifies if the following fields are compressed or not by eliminating those who can be retrieved somehow or that are fixed. Every bit of this HC1_header represents if a certain field is uncompressed or </a:t>
            </a:r>
            <a:r>
              <a:rPr lang="en-US" dirty="0" smtClean="0"/>
              <a:t>deleted</a:t>
            </a:r>
            <a:r>
              <a:rPr lang="it-IT" dirty="0" smtClean="0"/>
              <a:t>.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20" y="2918947"/>
            <a:ext cx="3996615" cy="254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0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OSI Model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522" y="2322145"/>
            <a:ext cx="7552617" cy="4350633"/>
          </a:xfrm>
        </p:spPr>
      </p:pic>
    </p:spTree>
    <p:extLst>
      <p:ext uri="{BB962C8B-B14F-4D97-AF65-F5344CB8AC3E}">
        <p14:creationId xmlns:p14="http://schemas.microsoft.com/office/powerpoint/2010/main" val="45241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Network, Transport and Application Layers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Network Layer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It's the one giving the capability to "go online" to sensor </a:t>
            </a:r>
            <a:r>
              <a:rPr lang="en-US" sz="1800" dirty="0" smtClean="0"/>
              <a:t>nodes</a:t>
            </a:r>
          </a:p>
          <a:p>
            <a:r>
              <a:rPr lang="en-US" sz="1800" dirty="0" smtClean="0"/>
              <a:t>The </a:t>
            </a:r>
            <a:r>
              <a:rPr lang="en-US" sz="1800" dirty="0"/>
              <a:t>network management is handled with SNMP (Simple Network Management Protocol)</a:t>
            </a:r>
            <a:endParaRPr lang="it-IT" sz="1800" dirty="0"/>
          </a:p>
          <a:p>
            <a:endParaRPr lang="it-IT" sz="180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Transport Layer</a:t>
            </a:r>
            <a:endParaRPr lang="it-IT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Responsible for delivering data to the appropriate process on the host </a:t>
            </a:r>
            <a:r>
              <a:rPr lang="en-US" sz="1800" dirty="0" smtClean="0"/>
              <a:t>computers</a:t>
            </a:r>
          </a:p>
          <a:p>
            <a:r>
              <a:rPr lang="en-US" sz="1800" dirty="0" smtClean="0"/>
              <a:t>Usually </a:t>
            </a:r>
            <a:r>
              <a:rPr lang="en-US" sz="1800" dirty="0"/>
              <a:t>via TCP or UDP</a:t>
            </a:r>
            <a:endParaRPr lang="it-IT" sz="180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Application Layer</a:t>
            </a:r>
            <a:endParaRPr lang="it-IT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6LoWPAN </a:t>
            </a:r>
            <a:r>
              <a:rPr lang="en-US" sz="1800" dirty="0"/>
              <a:t>specific application using socket </a:t>
            </a:r>
            <a:r>
              <a:rPr lang="en-US" sz="1800" dirty="0" smtClean="0"/>
              <a:t>interface</a:t>
            </a:r>
          </a:p>
          <a:p>
            <a:r>
              <a:rPr lang="en-US" sz="1800" dirty="0" smtClean="0"/>
              <a:t>Many </a:t>
            </a:r>
            <a:r>
              <a:rPr lang="en-US" sz="1800" dirty="0"/>
              <a:t>brands have come out with their own applications based on the 6LoWPAN </a:t>
            </a:r>
            <a:r>
              <a:rPr lang="en-US" sz="1800" dirty="0" smtClean="0"/>
              <a:t>standard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3442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/>
      <p:bldP spid="8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Embedded: MeshBean</a:t>
            </a:r>
            <a:r>
              <a:rPr lang="it-IT" dirty="0"/>
              <a:t>2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88" y="2226297"/>
            <a:ext cx="3434005" cy="2538886"/>
          </a:xfrm>
        </p:spPr>
      </p:pic>
      <p:pic>
        <p:nvPicPr>
          <p:cNvPr id="7" name="Segnaposto contenuto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88" y="4919730"/>
            <a:ext cx="3436163" cy="1933482"/>
          </a:xfrm>
        </p:spPr>
      </p:pic>
      <p:graphicFrame>
        <p:nvGraphicFramePr>
          <p:cNvPr id="10" name="Tabel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846350"/>
              </p:ext>
            </p:extLst>
          </p:nvPr>
        </p:nvGraphicFramePr>
        <p:xfrm>
          <a:off x="4869180" y="1624931"/>
          <a:ext cx="6835140" cy="5228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17570"/>
                <a:gridCol w="3417570"/>
              </a:tblGrid>
              <a:tr h="522828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Parameter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Value</a:t>
                      </a:r>
                      <a:endParaRPr lang="it-IT" dirty="0"/>
                    </a:p>
                  </a:txBody>
                  <a:tcPr/>
                </a:tc>
              </a:tr>
              <a:tr h="522828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Compliance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2.4 GHz</a:t>
                      </a:r>
                      <a:r>
                        <a:rPr lang="it-IT" baseline="0" dirty="0" smtClean="0"/>
                        <a:t> IEEE 802.15.4</a:t>
                      </a:r>
                      <a:endParaRPr lang="it-IT" dirty="0"/>
                    </a:p>
                  </a:txBody>
                  <a:tcPr/>
                </a:tc>
              </a:tr>
              <a:tr h="522828">
                <a:tc>
                  <a:txBody>
                    <a:bodyPr/>
                    <a:lstStyle/>
                    <a:p>
                      <a:r>
                        <a:rPr lang="it-IT" dirty="0" smtClean="0"/>
                        <a:t>Operating</a:t>
                      </a:r>
                      <a:r>
                        <a:rPr lang="it-IT" baseline="0" dirty="0" smtClean="0"/>
                        <a:t> Band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2400-2483 MHz</a:t>
                      </a:r>
                      <a:endParaRPr lang="it-IT" dirty="0"/>
                    </a:p>
                  </a:txBody>
                  <a:tcPr/>
                </a:tc>
              </a:tr>
              <a:tr h="522828">
                <a:tc>
                  <a:txBody>
                    <a:bodyPr/>
                    <a:lstStyle/>
                    <a:p>
                      <a:r>
                        <a:rPr lang="it-IT" dirty="0" smtClean="0"/>
                        <a:t>TX Output </a:t>
                      </a:r>
                      <a:r>
                        <a:rPr lang="it-IT" dirty="0" err="1" smtClean="0"/>
                        <a:t>Power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[-17 </a:t>
                      </a:r>
                      <a:r>
                        <a:rPr lang="it-IT" dirty="0" err="1" smtClean="0"/>
                        <a:t>dBm</a:t>
                      </a:r>
                      <a:r>
                        <a:rPr lang="it-IT" baseline="0" dirty="0" smtClean="0"/>
                        <a:t> to +3 </a:t>
                      </a:r>
                      <a:r>
                        <a:rPr lang="it-IT" baseline="0" dirty="0" err="1" smtClean="0"/>
                        <a:t>dBm</a:t>
                      </a:r>
                      <a:r>
                        <a:rPr lang="it-IT" baseline="0" dirty="0" smtClean="0"/>
                        <a:t>]</a:t>
                      </a:r>
                      <a:endParaRPr lang="it-IT" dirty="0"/>
                    </a:p>
                  </a:txBody>
                  <a:tcPr/>
                </a:tc>
              </a:tr>
              <a:tr h="522828">
                <a:tc>
                  <a:txBody>
                    <a:bodyPr/>
                    <a:lstStyle/>
                    <a:p>
                      <a:r>
                        <a:rPr lang="it-IT" dirty="0" smtClean="0"/>
                        <a:t>RF </a:t>
                      </a:r>
                      <a:r>
                        <a:rPr lang="it-IT" dirty="0" err="1" smtClean="0"/>
                        <a:t>Transceiver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AT86RF230-ZU</a:t>
                      </a:r>
                      <a:endParaRPr lang="it-IT" dirty="0"/>
                    </a:p>
                  </a:txBody>
                  <a:tcPr/>
                </a:tc>
              </a:tr>
              <a:tr h="522828">
                <a:tc>
                  <a:txBody>
                    <a:bodyPr/>
                    <a:lstStyle/>
                    <a:p>
                      <a:r>
                        <a:rPr lang="it-IT" dirty="0" smtClean="0"/>
                        <a:t>Antenna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2,4 GHz</a:t>
                      </a:r>
                      <a:endParaRPr lang="it-IT" dirty="0"/>
                    </a:p>
                  </a:txBody>
                  <a:tcPr/>
                </a:tc>
              </a:tr>
              <a:tr h="522828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Microcontroller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ATMega1281V</a:t>
                      </a:r>
                      <a:endParaRPr lang="it-IT" dirty="0"/>
                    </a:p>
                  </a:txBody>
                  <a:tcPr/>
                </a:tc>
              </a:tr>
              <a:tr h="522828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Ram</a:t>
                      </a:r>
                      <a:r>
                        <a:rPr lang="it-IT" dirty="0" smtClean="0"/>
                        <a:t>/Flash Memory/EEPROM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8 </a:t>
                      </a:r>
                      <a:r>
                        <a:rPr lang="it-IT" dirty="0" err="1" smtClean="0"/>
                        <a:t>kBytes</a:t>
                      </a:r>
                      <a:r>
                        <a:rPr lang="it-IT" dirty="0" smtClean="0"/>
                        <a:t>/128 </a:t>
                      </a:r>
                      <a:r>
                        <a:rPr lang="it-IT" dirty="0" err="1" smtClean="0"/>
                        <a:t>kBytes</a:t>
                      </a:r>
                      <a:r>
                        <a:rPr lang="it-IT" dirty="0" smtClean="0"/>
                        <a:t>/4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kBytes</a:t>
                      </a:r>
                      <a:endParaRPr lang="it-IT" baseline="0" dirty="0" smtClean="0"/>
                    </a:p>
                  </a:txBody>
                  <a:tcPr/>
                </a:tc>
              </a:tr>
              <a:tr h="522828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Power</a:t>
                      </a:r>
                      <a:r>
                        <a:rPr lang="it-IT" baseline="0" dirty="0" smtClean="0"/>
                        <a:t> Supply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 err="1" smtClean="0"/>
                        <a:t>Duall</a:t>
                      </a:r>
                      <a:r>
                        <a:rPr lang="it-IT" baseline="0" dirty="0" smtClean="0"/>
                        <a:t> AA, auto </a:t>
                      </a:r>
                      <a:r>
                        <a:rPr lang="it-IT" baseline="0" dirty="0" err="1" smtClean="0"/>
                        <a:t>switch</a:t>
                      </a:r>
                      <a:r>
                        <a:rPr lang="it-IT" baseline="0" dirty="0" smtClean="0"/>
                        <a:t> to USB</a:t>
                      </a:r>
                    </a:p>
                  </a:txBody>
                  <a:tcPr/>
                </a:tc>
              </a:tr>
              <a:tr h="522828">
                <a:tc>
                  <a:txBody>
                    <a:bodyPr/>
                    <a:lstStyle/>
                    <a:p>
                      <a:r>
                        <a:rPr lang="it-IT" dirty="0" smtClean="0"/>
                        <a:t>Operating Voltage </a:t>
                      </a:r>
                      <a:r>
                        <a:rPr lang="it-IT" dirty="0" err="1" smtClean="0"/>
                        <a:t>Range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 smtClean="0"/>
                        <a:t>1.8-3.6 V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25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6LoWPAN: </a:t>
            </a:r>
            <a:r>
              <a:rPr lang="it-IT" dirty="0" err="1"/>
              <a:t>why</a:t>
            </a:r>
            <a:r>
              <a:rPr lang="it-IT" dirty="0"/>
              <a:t> so </a:t>
            </a:r>
            <a:r>
              <a:rPr lang="it-IT" dirty="0" err="1"/>
              <a:t>acronymous</a:t>
            </a:r>
            <a:r>
              <a:rPr lang="it-IT" dirty="0"/>
              <a:t>?</a:t>
            </a:r>
          </a:p>
          <a:p>
            <a:r>
              <a:rPr lang="it-IT" dirty="0"/>
              <a:t>Definition</a:t>
            </a:r>
          </a:p>
          <a:p>
            <a:r>
              <a:rPr lang="it-IT" dirty="0" err="1" smtClean="0"/>
              <a:t>Overview</a:t>
            </a:r>
            <a:endParaRPr lang="it-IT" dirty="0" smtClean="0"/>
          </a:p>
          <a:p>
            <a:r>
              <a:rPr lang="it-IT" dirty="0" smtClean="0"/>
              <a:t>Great idea! </a:t>
            </a:r>
            <a:r>
              <a:rPr lang="it-IT" dirty="0" err="1" smtClean="0"/>
              <a:t>But</a:t>
            </a:r>
            <a:r>
              <a:rPr lang="it-IT" dirty="0" smtClean="0"/>
              <a:t>… </a:t>
            </a:r>
            <a:r>
              <a:rPr lang="it-IT" dirty="0" err="1" smtClean="0"/>
              <a:t>possible</a:t>
            </a:r>
            <a:r>
              <a:rPr lang="it-IT" dirty="0" smtClean="0"/>
              <a:t>?</a:t>
            </a:r>
            <a:endParaRPr lang="it-IT" dirty="0"/>
          </a:p>
          <a:p>
            <a:r>
              <a:rPr lang="it-IT" dirty="0"/>
              <a:t>OSI </a:t>
            </a:r>
            <a:r>
              <a:rPr lang="it-IT" dirty="0" smtClean="0"/>
              <a:t>Model</a:t>
            </a:r>
          </a:p>
          <a:p>
            <a:r>
              <a:rPr lang="it-IT" dirty="0" err="1"/>
              <a:t>Addressing</a:t>
            </a:r>
            <a:r>
              <a:rPr lang="it-IT" dirty="0"/>
              <a:t>: 802.15.4 Standard for </a:t>
            </a:r>
            <a:r>
              <a:rPr lang="it-IT" dirty="0" smtClean="0"/>
              <a:t>WSN</a:t>
            </a:r>
          </a:p>
          <a:p>
            <a:r>
              <a:rPr lang="it-IT" dirty="0" err="1" smtClean="0"/>
              <a:t>Physical</a:t>
            </a:r>
            <a:r>
              <a:rPr lang="it-IT" dirty="0" smtClean="0"/>
              <a:t> and </a:t>
            </a:r>
            <a:r>
              <a:rPr lang="it-IT" dirty="0"/>
              <a:t>D</a:t>
            </a:r>
            <a:r>
              <a:rPr lang="it-IT" dirty="0" smtClean="0"/>
              <a:t>ata link </a:t>
            </a:r>
            <a:r>
              <a:rPr lang="it-IT" dirty="0" err="1" smtClean="0"/>
              <a:t>layers</a:t>
            </a:r>
            <a:endParaRPr lang="it-IT" dirty="0" smtClean="0"/>
          </a:p>
          <a:p>
            <a:r>
              <a:rPr lang="it-IT" dirty="0"/>
              <a:t>Adaptation </a:t>
            </a:r>
            <a:r>
              <a:rPr lang="it-IT" dirty="0" err="1"/>
              <a:t>Layer</a:t>
            </a:r>
            <a:r>
              <a:rPr lang="it-IT" dirty="0"/>
              <a:t>: </a:t>
            </a:r>
            <a:endParaRPr lang="it-IT" dirty="0" smtClean="0"/>
          </a:p>
          <a:p>
            <a:pPr lvl="1"/>
            <a:r>
              <a:rPr lang="it-IT" dirty="0" err="1" smtClean="0"/>
              <a:t>Mesh</a:t>
            </a:r>
            <a:r>
              <a:rPr lang="it-IT" dirty="0" smtClean="0"/>
              <a:t> Routing</a:t>
            </a:r>
          </a:p>
          <a:p>
            <a:pPr lvl="1"/>
            <a:r>
              <a:rPr lang="en-US" dirty="0" smtClean="0"/>
              <a:t>Routing </a:t>
            </a:r>
            <a:r>
              <a:rPr lang="en-US" dirty="0"/>
              <a:t>protocols</a:t>
            </a:r>
            <a:endParaRPr lang="it-IT" dirty="0" smtClean="0"/>
          </a:p>
          <a:p>
            <a:pPr lvl="1"/>
            <a:r>
              <a:rPr lang="it-IT" dirty="0" err="1" smtClean="0"/>
              <a:t>Fragmentation</a:t>
            </a:r>
            <a:endParaRPr lang="it-IT" dirty="0" smtClean="0"/>
          </a:p>
          <a:p>
            <a:pPr lvl="1"/>
            <a:r>
              <a:rPr lang="en-US" dirty="0" smtClean="0"/>
              <a:t>Header Compression</a:t>
            </a:r>
          </a:p>
          <a:p>
            <a:r>
              <a:rPr lang="en-US" dirty="0"/>
              <a:t>Network, Transport and Application </a:t>
            </a:r>
            <a:r>
              <a:rPr lang="en-US" dirty="0" smtClean="0"/>
              <a:t>Layers</a:t>
            </a:r>
          </a:p>
          <a:p>
            <a:r>
              <a:rPr lang="it-IT" dirty="0" smtClean="0"/>
              <a:t>Embedded</a:t>
            </a:r>
            <a:endParaRPr lang="it-IT" dirty="0"/>
          </a:p>
          <a:p>
            <a:r>
              <a:rPr lang="it-IT" dirty="0" smtClean="0"/>
              <a:t>Applications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54953" y="2058126"/>
            <a:ext cx="2793159" cy="2895599"/>
          </a:xfrm>
        </p:spPr>
        <p:txBody>
          <a:bodyPr/>
          <a:lstStyle/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r>
              <a:rPr lang="it-IT" sz="4000" dirty="0" err="1" smtClean="0">
                <a:solidFill>
                  <a:schemeClr val="bg2"/>
                </a:solidFill>
              </a:rPr>
              <a:t>Summary</a:t>
            </a:r>
            <a:endParaRPr lang="it-IT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05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Embedded: </a:t>
            </a:r>
            <a:r>
              <a:rPr lang="it-IT" dirty="0" err="1" smtClean="0"/>
              <a:t>Crossbow</a:t>
            </a:r>
            <a:r>
              <a:rPr lang="it-IT" dirty="0" smtClean="0"/>
              <a:t> </a:t>
            </a:r>
            <a:r>
              <a:rPr lang="it-IT" dirty="0" err="1" smtClean="0"/>
              <a:t>TelosB</a:t>
            </a:r>
            <a:r>
              <a:rPr lang="it-IT" dirty="0" smtClean="0"/>
              <a:t> Mote</a:t>
            </a:r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53" y="2575083"/>
            <a:ext cx="5544099" cy="3416300"/>
          </a:xfrm>
        </p:spPr>
      </p:pic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567782" y="2267505"/>
            <a:ext cx="6377940" cy="3516076"/>
          </a:xfrm>
        </p:spPr>
        <p:txBody>
          <a:bodyPr>
            <a:noAutofit/>
          </a:bodyPr>
          <a:lstStyle/>
          <a:p>
            <a:r>
              <a:rPr lang="it-IT" sz="2400" dirty="0" smtClean="0"/>
              <a:t>802.15.4 </a:t>
            </a:r>
            <a:r>
              <a:rPr lang="it-IT" sz="2400" dirty="0" err="1" smtClean="0"/>
              <a:t>compliant</a:t>
            </a:r>
            <a:endParaRPr lang="it-IT" sz="2400" dirty="0" smtClean="0"/>
          </a:p>
          <a:p>
            <a:r>
              <a:rPr lang="it-IT" sz="2400" dirty="0" err="1" smtClean="0"/>
              <a:t>Integrated</a:t>
            </a:r>
            <a:r>
              <a:rPr lang="it-IT" sz="2400" dirty="0" smtClean="0"/>
              <a:t> </a:t>
            </a:r>
            <a:r>
              <a:rPr lang="it-IT" sz="2400" dirty="0" err="1" smtClean="0"/>
              <a:t>Onboard</a:t>
            </a:r>
            <a:r>
              <a:rPr lang="it-IT" sz="2400" dirty="0" smtClean="0"/>
              <a:t> antenna</a:t>
            </a:r>
          </a:p>
          <a:p>
            <a:r>
              <a:rPr lang="it-IT" sz="2400" dirty="0" smtClean="0"/>
              <a:t>8 MHz TI MSP430 </a:t>
            </a:r>
            <a:r>
              <a:rPr lang="it-IT" sz="2400" dirty="0" err="1" smtClean="0"/>
              <a:t>microcontroller</a:t>
            </a:r>
            <a:endParaRPr lang="it-IT" sz="2400" dirty="0" smtClean="0"/>
          </a:p>
          <a:p>
            <a:r>
              <a:rPr lang="it-IT" sz="2400" dirty="0" smtClean="0"/>
              <a:t>10 </a:t>
            </a:r>
            <a:r>
              <a:rPr lang="it-IT" sz="2400" dirty="0" err="1" smtClean="0"/>
              <a:t>kBytes</a:t>
            </a:r>
            <a:r>
              <a:rPr lang="it-IT" sz="2400" dirty="0" smtClean="0"/>
              <a:t> RAM</a:t>
            </a:r>
          </a:p>
          <a:p>
            <a:r>
              <a:rPr lang="it-IT" sz="2400" dirty="0" smtClean="0"/>
              <a:t>1 MB </a:t>
            </a:r>
            <a:r>
              <a:rPr lang="it-IT" sz="2400" dirty="0" err="1" smtClean="0"/>
              <a:t>external</a:t>
            </a:r>
            <a:r>
              <a:rPr lang="it-IT" sz="2400" dirty="0" smtClean="0"/>
              <a:t> flash for data </a:t>
            </a:r>
            <a:r>
              <a:rPr lang="it-IT" sz="2400" dirty="0" err="1" smtClean="0"/>
              <a:t>logging</a:t>
            </a:r>
            <a:endParaRPr lang="it-IT" sz="2400" dirty="0" smtClean="0"/>
          </a:p>
          <a:p>
            <a:r>
              <a:rPr lang="it-IT" sz="2400" dirty="0" err="1" smtClean="0"/>
              <a:t>Programmable</a:t>
            </a:r>
            <a:r>
              <a:rPr lang="it-IT" sz="2400" dirty="0" smtClean="0"/>
              <a:t> via USB</a:t>
            </a:r>
          </a:p>
          <a:p>
            <a:r>
              <a:rPr lang="it-IT" sz="2400" dirty="0" err="1" smtClean="0"/>
              <a:t>Runs</a:t>
            </a:r>
            <a:r>
              <a:rPr lang="it-IT" sz="2400" dirty="0" smtClean="0"/>
              <a:t> </a:t>
            </a:r>
            <a:r>
              <a:rPr lang="it-IT" sz="2400" dirty="0" err="1" smtClean="0"/>
              <a:t>TinyOS</a:t>
            </a:r>
            <a:r>
              <a:rPr lang="it-IT" sz="2400" dirty="0"/>
              <a:t> </a:t>
            </a:r>
            <a:r>
              <a:rPr lang="it-IT" sz="2400" dirty="0" smtClean="0"/>
              <a:t>or </a:t>
            </a:r>
            <a:r>
              <a:rPr lang="it-IT" sz="2400" dirty="0" err="1" smtClean="0"/>
              <a:t>Contiki</a:t>
            </a:r>
            <a:endParaRPr lang="it-IT" sz="2400" dirty="0" smtClean="0"/>
          </a:p>
          <a:p>
            <a:endParaRPr lang="it-IT" sz="2400" dirty="0"/>
          </a:p>
          <a:p>
            <a:pPr marL="0" indent="0">
              <a:buNone/>
            </a:pPr>
            <a:r>
              <a:rPr lang="it-IT" sz="2400" dirty="0" smtClean="0"/>
              <a:t>More info, </a:t>
            </a:r>
            <a:r>
              <a:rPr lang="it-IT" sz="2400" dirty="0" err="1" smtClean="0"/>
              <a:t>follow</a:t>
            </a:r>
            <a:r>
              <a:rPr lang="it-IT" sz="2400" dirty="0" smtClean="0"/>
              <a:t> the QR:</a:t>
            </a:r>
            <a:endParaRPr lang="it-IT" sz="24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364" y="4948983"/>
            <a:ext cx="1786357" cy="178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IoT</a:t>
            </a:r>
            <a:r>
              <a:rPr lang="it-IT" dirty="0" smtClean="0"/>
              <a:t> </a:t>
            </a:r>
            <a:r>
              <a:rPr lang="it-IT" dirty="0" err="1" smtClean="0"/>
              <a:t>Enabled</a:t>
            </a:r>
            <a:r>
              <a:rPr lang="it-IT" dirty="0" smtClean="0"/>
              <a:t> OS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17220" y="2603500"/>
            <a:ext cx="5365766" cy="16027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4000" dirty="0" err="1" smtClean="0"/>
              <a:t>Contiki</a:t>
            </a:r>
            <a:r>
              <a:rPr lang="it-IT" sz="4000" dirty="0" smtClean="0"/>
              <a:t> OS</a:t>
            </a:r>
          </a:p>
          <a:p>
            <a:pPr marL="0" indent="0" algn="ctr">
              <a:buNone/>
            </a:pPr>
            <a:r>
              <a:rPr lang="it-IT" sz="2400" i="1" dirty="0" smtClean="0"/>
              <a:t>«I </a:t>
            </a:r>
            <a:r>
              <a:rPr lang="it-IT" sz="2400" i="1" dirty="0" err="1" smtClean="0"/>
              <a:t>run</a:t>
            </a:r>
            <a:r>
              <a:rPr lang="it-IT" sz="2400" i="1" dirty="0" smtClean="0"/>
              <a:t> on </a:t>
            </a:r>
            <a:r>
              <a:rPr lang="it-IT" sz="2400" i="1" dirty="0" err="1" smtClean="0"/>
              <a:t>Atari</a:t>
            </a:r>
            <a:r>
              <a:rPr lang="it-IT" sz="2400" i="1" dirty="0" smtClean="0"/>
              <a:t> 8-bit and Commodore!»</a:t>
            </a:r>
            <a:endParaRPr lang="it-IT" sz="2400" i="1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32220" y="2603500"/>
            <a:ext cx="5303520" cy="1945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4000" dirty="0" err="1" smtClean="0"/>
              <a:t>TinyOS</a:t>
            </a:r>
            <a:endParaRPr lang="it-IT" sz="4000" dirty="0" smtClean="0"/>
          </a:p>
          <a:p>
            <a:pPr marL="0" indent="0" algn="ctr">
              <a:buNone/>
            </a:pPr>
            <a:r>
              <a:rPr lang="it-IT" sz="2400" i="1" dirty="0" smtClean="0"/>
              <a:t>«</a:t>
            </a:r>
            <a:r>
              <a:rPr lang="it-IT" sz="2400" i="1" dirty="0" err="1" smtClean="0"/>
              <a:t>Keep</a:t>
            </a:r>
            <a:r>
              <a:rPr lang="it-IT" sz="2400" i="1" dirty="0" smtClean="0"/>
              <a:t> </a:t>
            </a:r>
            <a:r>
              <a:rPr lang="it-IT" sz="2400" i="1" dirty="0" err="1" smtClean="0"/>
              <a:t>tasks</a:t>
            </a:r>
            <a:r>
              <a:rPr lang="it-IT" sz="2400" i="1" dirty="0" smtClean="0"/>
              <a:t> small»</a:t>
            </a:r>
            <a:endParaRPr lang="it-IT" sz="2400" i="1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15950" r="7727" b="21646"/>
          <a:stretch/>
        </p:blipFill>
        <p:spPr>
          <a:xfrm>
            <a:off x="537210" y="4356192"/>
            <a:ext cx="5525786" cy="1560391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327" y="4349080"/>
            <a:ext cx="4080134" cy="156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0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Applications</a:t>
            </a:r>
            <a:endParaRPr lang="it-IT" dirty="0"/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96" y="1680633"/>
            <a:ext cx="8079198" cy="5084691"/>
          </a:xfrm>
        </p:spPr>
      </p:pic>
      <p:sp>
        <p:nvSpPr>
          <p:cNvPr id="7" name="Segnaposto contenuto 5"/>
          <p:cNvSpPr txBox="1">
            <a:spLocks/>
          </p:cNvSpPr>
          <p:nvPr/>
        </p:nvSpPr>
        <p:spPr>
          <a:xfrm>
            <a:off x="8792126" y="2356834"/>
            <a:ext cx="3017801" cy="43144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Others include:</a:t>
            </a:r>
          </a:p>
          <a:p>
            <a:r>
              <a:rPr lang="en-US" dirty="0" smtClean="0"/>
              <a:t>Equipment Health Monitoring</a:t>
            </a:r>
          </a:p>
          <a:p>
            <a:r>
              <a:rPr lang="en-US" dirty="0" smtClean="0"/>
              <a:t>Environment Monitoring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Home and Industrial Automation</a:t>
            </a:r>
          </a:p>
          <a:p>
            <a:r>
              <a:rPr lang="en-US" dirty="0" smtClean="0"/>
              <a:t>Energy Efficiency (Smart Grid)</a:t>
            </a:r>
          </a:p>
          <a:p>
            <a:r>
              <a:rPr lang="en-US" dirty="0" smtClean="0"/>
              <a:t>Flexible RFID infrastructures and uses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994" y="2462995"/>
            <a:ext cx="47117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7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Smart House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751" y="2786380"/>
            <a:ext cx="4591554" cy="3408680"/>
          </a:xfrm>
        </p:spPr>
      </p:pic>
      <p:sp>
        <p:nvSpPr>
          <p:cNvPr id="5" name="CasellaDiTesto 4"/>
          <p:cNvSpPr txBox="1"/>
          <p:nvPr/>
        </p:nvSpPr>
        <p:spPr>
          <a:xfrm>
            <a:off x="457199" y="2532380"/>
            <a:ext cx="70265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it-IT" sz="2200" dirty="0" smtClean="0"/>
              <a:t>6LoWPAN can </a:t>
            </a:r>
            <a:r>
              <a:rPr lang="it-IT" sz="2200" dirty="0" err="1" smtClean="0"/>
              <a:t>offer</a:t>
            </a:r>
            <a:r>
              <a:rPr lang="it-IT" sz="2200" dirty="0"/>
              <a:t> </a:t>
            </a:r>
            <a:r>
              <a:rPr lang="it-IT" sz="2200" b="1" dirty="0" err="1" smtClean="0"/>
              <a:t>local</a:t>
            </a:r>
            <a:r>
              <a:rPr lang="it-IT" sz="2200" b="1" dirty="0" smtClean="0"/>
              <a:t> or remote </a:t>
            </a:r>
            <a:r>
              <a:rPr lang="it-IT" sz="2200" b="1" dirty="0" err="1" smtClean="0"/>
              <a:t>access</a:t>
            </a:r>
            <a:r>
              <a:rPr lang="it-IT" sz="2200" b="1" dirty="0" smtClean="0"/>
              <a:t> </a:t>
            </a:r>
            <a:r>
              <a:rPr lang="it-IT" sz="2200" dirty="0" smtClean="0"/>
              <a:t>from the Internet to monitor the home via </a:t>
            </a:r>
            <a:r>
              <a:rPr lang="it-IT" sz="2200" dirty="0" err="1" smtClean="0"/>
              <a:t>sensor</a:t>
            </a:r>
            <a:r>
              <a:rPr lang="it-IT" sz="2200" dirty="0" smtClean="0"/>
              <a:t> </a:t>
            </a:r>
            <a:r>
              <a:rPr lang="it-IT" sz="2200" dirty="0" err="1" smtClean="0"/>
              <a:t>but</a:t>
            </a:r>
            <a:r>
              <a:rPr lang="it-IT" sz="2200" dirty="0" smtClean="0"/>
              <a:t> </a:t>
            </a:r>
            <a:r>
              <a:rPr lang="it-IT" sz="2200" dirty="0" err="1" smtClean="0"/>
              <a:t>also</a:t>
            </a:r>
            <a:r>
              <a:rPr lang="it-IT" sz="2200" dirty="0" smtClean="0"/>
              <a:t> to control </a:t>
            </a:r>
            <a:r>
              <a:rPr lang="it-IT" sz="2200" dirty="0" err="1" smtClean="0"/>
              <a:t>it</a:t>
            </a:r>
            <a:r>
              <a:rPr lang="it-IT" sz="2200" dirty="0" smtClean="0"/>
              <a:t> via </a:t>
            </a:r>
            <a:r>
              <a:rPr lang="it-IT" sz="2200" dirty="0" err="1" smtClean="0"/>
              <a:t>actuators</a:t>
            </a:r>
            <a:endParaRPr lang="it-IT" sz="2200" dirty="0" smtClean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it-IT" sz="2200" dirty="0" smtClean="0"/>
              <a:t>With a more sophisticated </a:t>
            </a:r>
            <a:r>
              <a:rPr lang="it-IT" sz="2200" dirty="0" err="1" smtClean="0"/>
              <a:t>system</a:t>
            </a:r>
            <a:r>
              <a:rPr lang="it-IT" sz="2200" dirty="0" smtClean="0"/>
              <a:t>, </a:t>
            </a:r>
            <a:r>
              <a:rPr lang="it-IT" sz="2200" dirty="0" err="1" smtClean="0"/>
              <a:t>it</a:t>
            </a:r>
            <a:r>
              <a:rPr lang="it-IT" sz="2200" dirty="0" smtClean="0"/>
              <a:t> can </a:t>
            </a:r>
            <a:r>
              <a:rPr lang="it-IT" sz="2200" dirty="0" err="1" smtClean="0"/>
              <a:t>also</a:t>
            </a:r>
            <a:r>
              <a:rPr lang="it-IT" sz="2200" dirty="0" smtClean="0"/>
              <a:t> be </a:t>
            </a:r>
            <a:r>
              <a:rPr lang="it-IT" sz="2200" dirty="0" err="1" smtClean="0"/>
              <a:t>possible</a:t>
            </a:r>
            <a:r>
              <a:rPr lang="it-IT" sz="2200" dirty="0" smtClean="0"/>
              <a:t> to monitor </a:t>
            </a:r>
            <a:r>
              <a:rPr lang="it-IT" sz="2200" b="1" dirty="0" err="1" smtClean="0"/>
              <a:t>energy</a:t>
            </a:r>
            <a:r>
              <a:rPr lang="it-IT" sz="2200" b="1" dirty="0" smtClean="0"/>
              <a:t> </a:t>
            </a:r>
            <a:r>
              <a:rPr lang="it-IT" sz="2200" b="1" dirty="0" err="1" smtClean="0"/>
              <a:t>consumption</a:t>
            </a:r>
            <a:r>
              <a:rPr lang="it-IT" sz="2200" b="1" dirty="0" smtClean="0"/>
              <a:t> </a:t>
            </a:r>
            <a:r>
              <a:rPr lang="it-IT" sz="2200" dirty="0" smtClean="0"/>
              <a:t>and </a:t>
            </a:r>
            <a:r>
              <a:rPr lang="it-IT" sz="2200" dirty="0" err="1" smtClean="0"/>
              <a:t>optimize</a:t>
            </a:r>
            <a:r>
              <a:rPr lang="it-IT" sz="2200" dirty="0" smtClean="0"/>
              <a:t> </a:t>
            </a:r>
            <a:r>
              <a:rPr lang="it-IT" sz="2200" dirty="0" err="1" smtClean="0"/>
              <a:t>it</a:t>
            </a:r>
            <a:endParaRPr lang="it-IT" sz="2200" dirty="0" smtClean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it-IT" sz="2200" b="1" dirty="0" smtClean="0"/>
              <a:t>Smart </a:t>
            </a:r>
            <a:r>
              <a:rPr lang="it-IT" sz="2200" b="1" dirty="0" err="1" smtClean="0"/>
              <a:t>Grid</a:t>
            </a:r>
            <a:r>
              <a:rPr lang="it-IT" sz="2200" b="1" dirty="0" smtClean="0"/>
              <a:t> </a:t>
            </a:r>
            <a:r>
              <a:rPr lang="it-IT" sz="2200" b="1" dirty="0" err="1" smtClean="0"/>
              <a:t>interaction</a:t>
            </a:r>
            <a:r>
              <a:rPr lang="it-IT" sz="2200" dirty="0" smtClean="0"/>
              <a:t>.</a:t>
            </a: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it-IT" sz="2200" dirty="0" smtClean="0"/>
              <a:t>Home to </a:t>
            </a:r>
            <a:r>
              <a:rPr lang="it-IT" sz="2200" dirty="0" err="1" smtClean="0"/>
              <a:t>Grid</a:t>
            </a:r>
            <a:r>
              <a:rPr lang="it-IT" sz="2200" dirty="0" smtClean="0"/>
              <a:t>: report of </a:t>
            </a:r>
            <a:r>
              <a:rPr lang="it-IT" sz="2200" dirty="0" err="1" smtClean="0"/>
              <a:t>Kwatts</a:t>
            </a:r>
            <a:endParaRPr lang="it-IT" sz="2200" dirty="0" smtClean="0"/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it-IT" sz="2200" dirty="0" err="1" smtClean="0"/>
              <a:t>Grid</a:t>
            </a:r>
            <a:r>
              <a:rPr lang="it-IT" sz="2200" dirty="0" smtClean="0"/>
              <a:t> to Home: </a:t>
            </a:r>
            <a:r>
              <a:rPr lang="it-IT" sz="2200" dirty="0" err="1" smtClean="0"/>
              <a:t>receive</a:t>
            </a:r>
            <a:r>
              <a:rPr lang="it-IT" sz="2200" dirty="0" smtClean="0"/>
              <a:t> </a:t>
            </a:r>
            <a:r>
              <a:rPr lang="it-IT" sz="2200" dirty="0" err="1" smtClean="0"/>
              <a:t>load</a:t>
            </a:r>
            <a:r>
              <a:rPr lang="it-IT" sz="2200" dirty="0" smtClean="0"/>
              <a:t> </a:t>
            </a:r>
            <a:r>
              <a:rPr lang="it-IT" sz="2200" dirty="0" err="1" smtClean="0"/>
              <a:t>informations</a:t>
            </a:r>
            <a:endParaRPr lang="it-IT" sz="2200" dirty="0" smtClean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it-IT" sz="2200" dirty="0" smtClean="0"/>
              <a:t>The </a:t>
            </a:r>
            <a:r>
              <a:rPr lang="it-IT" sz="2200" dirty="0" err="1" smtClean="0"/>
              <a:t>perfect</a:t>
            </a:r>
            <a:r>
              <a:rPr lang="it-IT" sz="2200" dirty="0" smtClean="0"/>
              <a:t> </a:t>
            </a:r>
            <a:r>
              <a:rPr lang="it-IT" sz="2200" dirty="0" err="1" smtClean="0"/>
              <a:t>topology</a:t>
            </a:r>
            <a:r>
              <a:rPr lang="it-IT" sz="2200" dirty="0" smtClean="0"/>
              <a:t> </a:t>
            </a:r>
            <a:r>
              <a:rPr lang="it-IT" sz="2200" dirty="0" err="1" smtClean="0"/>
              <a:t>would</a:t>
            </a:r>
            <a:r>
              <a:rPr lang="it-IT" sz="2200" dirty="0" smtClean="0"/>
              <a:t> be the </a:t>
            </a:r>
            <a:r>
              <a:rPr lang="it-IT" sz="2200" b="1" dirty="0" err="1" smtClean="0"/>
              <a:t>tree</a:t>
            </a:r>
            <a:r>
              <a:rPr lang="it-IT" sz="2200" dirty="0" smtClean="0"/>
              <a:t>, with a coordinator in </a:t>
            </a:r>
            <a:r>
              <a:rPr lang="it-IT" sz="2200" dirty="0" err="1" smtClean="0"/>
              <a:t>each</a:t>
            </a:r>
            <a:r>
              <a:rPr lang="it-IT" sz="2200" dirty="0" smtClean="0"/>
              <a:t> room to work on </a:t>
            </a:r>
            <a:r>
              <a:rPr lang="it-IT" sz="2200" dirty="0" err="1" smtClean="0"/>
              <a:t>his</a:t>
            </a:r>
            <a:r>
              <a:rPr lang="it-IT" sz="2200" dirty="0" smtClean="0"/>
              <a:t> set </a:t>
            </a:r>
            <a:r>
              <a:rPr lang="it-IT" sz="2200" dirty="0" err="1" smtClean="0"/>
              <a:t>number</a:t>
            </a:r>
            <a:r>
              <a:rPr lang="it-IT" sz="2200" dirty="0" smtClean="0"/>
              <a:t> of </a:t>
            </a:r>
            <a:r>
              <a:rPr lang="it-IT" sz="2200" dirty="0" err="1" smtClean="0"/>
              <a:t>sensors</a:t>
            </a:r>
            <a:r>
              <a:rPr lang="it-IT" sz="2200" dirty="0" smtClean="0"/>
              <a:t>.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143951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Automated</a:t>
            </a:r>
            <a:r>
              <a:rPr lang="it-IT" dirty="0" smtClean="0"/>
              <a:t> Vineyard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80060" y="2447290"/>
            <a:ext cx="6469100" cy="4410710"/>
          </a:xfrm>
        </p:spPr>
        <p:txBody>
          <a:bodyPr>
            <a:noAutofit/>
          </a:bodyPr>
          <a:lstStyle/>
          <a:p>
            <a:r>
              <a:rPr lang="it-IT" sz="2000" dirty="0" smtClean="0"/>
              <a:t>Medium to large </a:t>
            </a:r>
            <a:r>
              <a:rPr lang="it-IT" sz="2000" dirty="0" err="1" smtClean="0"/>
              <a:t>vineyard</a:t>
            </a:r>
            <a:endParaRPr lang="it-IT" sz="2000" dirty="0" smtClean="0"/>
          </a:p>
          <a:p>
            <a:r>
              <a:rPr lang="it-IT" sz="2000" dirty="0" smtClean="0"/>
              <a:t>~100 FFD </a:t>
            </a:r>
            <a:r>
              <a:rPr lang="it-IT" sz="2000" dirty="0" err="1" smtClean="0"/>
              <a:t>manually</a:t>
            </a:r>
            <a:r>
              <a:rPr lang="it-IT" sz="2000" dirty="0" smtClean="0"/>
              <a:t> </a:t>
            </a:r>
            <a:r>
              <a:rPr lang="it-IT" sz="2000" dirty="0" err="1" smtClean="0"/>
              <a:t>deployed</a:t>
            </a:r>
            <a:r>
              <a:rPr lang="it-IT" sz="2000" dirty="0" smtClean="0"/>
              <a:t> to </a:t>
            </a:r>
            <a:r>
              <a:rPr lang="it-IT" sz="2000" dirty="0" err="1" smtClean="0"/>
              <a:t>provide</a:t>
            </a:r>
            <a:r>
              <a:rPr lang="it-IT" sz="2000" dirty="0" smtClean="0"/>
              <a:t> </a:t>
            </a:r>
            <a:r>
              <a:rPr lang="it-IT" sz="2000" b="1" dirty="0" smtClean="0"/>
              <a:t>full </a:t>
            </a:r>
            <a:r>
              <a:rPr lang="it-IT" sz="2000" b="1" dirty="0" err="1" smtClean="0"/>
              <a:t>signal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coverage</a:t>
            </a:r>
            <a:r>
              <a:rPr lang="it-IT" sz="2000" dirty="0" smtClean="0"/>
              <a:t> over the </a:t>
            </a:r>
            <a:r>
              <a:rPr lang="it-IT" sz="2000" dirty="0" err="1" smtClean="0"/>
              <a:t>study</a:t>
            </a:r>
            <a:r>
              <a:rPr lang="it-IT" sz="2000" dirty="0" smtClean="0"/>
              <a:t> area</a:t>
            </a:r>
          </a:p>
          <a:p>
            <a:r>
              <a:rPr lang="it-IT" sz="2000" dirty="0" smtClean="0"/>
              <a:t>A </a:t>
            </a:r>
            <a:r>
              <a:rPr lang="it-IT" sz="2000" b="1" dirty="0" err="1" smtClean="0"/>
              <a:t>leaf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node</a:t>
            </a:r>
            <a:r>
              <a:rPr lang="it-IT" sz="2000" b="1" dirty="0" smtClean="0"/>
              <a:t> per </a:t>
            </a:r>
            <a:r>
              <a:rPr lang="it-IT" sz="2000" b="1" dirty="0" err="1" smtClean="0"/>
              <a:t>vine</a:t>
            </a:r>
            <a:r>
              <a:rPr lang="it-IT" sz="2000" b="1" dirty="0" smtClean="0"/>
              <a:t> </a:t>
            </a:r>
            <a:r>
              <a:rPr lang="it-IT" sz="2000" dirty="0" smtClean="0"/>
              <a:t>can join the network, </a:t>
            </a:r>
            <a:r>
              <a:rPr lang="it-IT" sz="2000" dirty="0" err="1" smtClean="0"/>
              <a:t>communicating</a:t>
            </a:r>
            <a:r>
              <a:rPr lang="it-IT" sz="2000" dirty="0" smtClean="0"/>
              <a:t> </a:t>
            </a:r>
            <a:r>
              <a:rPr lang="it-IT" sz="2000" dirty="0" err="1" smtClean="0"/>
              <a:t>datas</a:t>
            </a:r>
            <a:r>
              <a:rPr lang="it-IT" sz="2000" dirty="0" smtClean="0"/>
              <a:t> from </a:t>
            </a:r>
            <a:r>
              <a:rPr lang="it-IT" sz="2000" dirty="0" err="1" smtClean="0"/>
              <a:t>these</a:t>
            </a:r>
            <a:r>
              <a:rPr lang="it-IT" sz="2000" dirty="0" smtClean="0"/>
              <a:t> </a:t>
            </a:r>
            <a:r>
              <a:rPr lang="it-IT" sz="2000" dirty="0" err="1" smtClean="0"/>
              <a:t>sensors</a:t>
            </a:r>
            <a:r>
              <a:rPr lang="it-IT" sz="2000" dirty="0" smtClean="0"/>
              <a:t> with a FFD in a </a:t>
            </a:r>
            <a:r>
              <a:rPr lang="it-IT" sz="2000" dirty="0" err="1" smtClean="0"/>
              <a:t>local</a:t>
            </a:r>
            <a:r>
              <a:rPr lang="it-IT" sz="2000" dirty="0" smtClean="0"/>
              <a:t> wireless star </a:t>
            </a:r>
            <a:r>
              <a:rPr lang="it-IT" sz="2000" dirty="0" err="1" smtClean="0"/>
              <a:t>topology</a:t>
            </a:r>
            <a:r>
              <a:rPr lang="it-IT" sz="2000" dirty="0" smtClean="0"/>
              <a:t>. </a:t>
            </a:r>
            <a:r>
              <a:rPr lang="it-IT" sz="2000" b="1" dirty="0" err="1" smtClean="0"/>
              <a:t>Actuators</a:t>
            </a:r>
            <a:r>
              <a:rPr lang="it-IT" sz="2000" dirty="0" smtClean="0"/>
              <a:t> for </a:t>
            </a:r>
            <a:r>
              <a:rPr lang="it-IT" sz="2000" dirty="0" err="1" smtClean="0"/>
              <a:t>sprinklers</a:t>
            </a:r>
            <a:r>
              <a:rPr lang="it-IT" sz="2000" dirty="0" smtClean="0"/>
              <a:t> and </a:t>
            </a:r>
            <a:r>
              <a:rPr lang="it-IT" sz="2000" dirty="0" err="1" smtClean="0"/>
              <a:t>hail-proof</a:t>
            </a:r>
            <a:r>
              <a:rPr lang="it-IT" sz="2000" dirty="0" smtClean="0"/>
              <a:t> </a:t>
            </a:r>
            <a:r>
              <a:rPr lang="it-IT" sz="2000" dirty="0" err="1" smtClean="0"/>
              <a:t>covers</a:t>
            </a:r>
            <a:r>
              <a:rPr lang="it-IT" sz="2000" dirty="0" smtClean="0"/>
              <a:t> are </a:t>
            </a:r>
            <a:r>
              <a:rPr lang="it-IT" sz="2000" dirty="0" err="1" smtClean="0"/>
              <a:t>also</a:t>
            </a:r>
            <a:r>
              <a:rPr lang="it-IT" sz="2000" dirty="0" smtClean="0"/>
              <a:t> in the network.</a:t>
            </a:r>
          </a:p>
          <a:p>
            <a:r>
              <a:rPr lang="it-IT" sz="2000" dirty="0" smtClean="0"/>
              <a:t>The </a:t>
            </a:r>
            <a:r>
              <a:rPr lang="it-IT" sz="2000" dirty="0" err="1" smtClean="0"/>
              <a:t>bigger</a:t>
            </a:r>
            <a:r>
              <a:rPr lang="it-IT" sz="2000" dirty="0" smtClean="0"/>
              <a:t> the </a:t>
            </a:r>
            <a:r>
              <a:rPr lang="it-IT" sz="2000" dirty="0" err="1" smtClean="0"/>
              <a:t>field</a:t>
            </a:r>
            <a:r>
              <a:rPr lang="it-IT" sz="2000" dirty="0" smtClean="0"/>
              <a:t>, the more FFD </a:t>
            </a:r>
            <a:r>
              <a:rPr lang="it-IT" sz="2000" dirty="0" err="1" smtClean="0"/>
              <a:t>working</a:t>
            </a:r>
            <a:r>
              <a:rPr lang="it-IT" sz="2000" dirty="0" smtClean="0"/>
              <a:t> </a:t>
            </a:r>
            <a:r>
              <a:rPr lang="it-IT" sz="2000" dirty="0" err="1" smtClean="0"/>
              <a:t>as</a:t>
            </a:r>
            <a:r>
              <a:rPr lang="it-IT" sz="2000" dirty="0" smtClean="0"/>
              <a:t> </a:t>
            </a:r>
            <a:r>
              <a:rPr lang="it-IT" sz="2000" dirty="0" err="1" smtClean="0"/>
              <a:t>aggregator</a:t>
            </a:r>
            <a:r>
              <a:rPr lang="it-IT" sz="2000" dirty="0" smtClean="0"/>
              <a:t> for the </a:t>
            </a:r>
            <a:r>
              <a:rPr lang="it-IT" sz="2000" dirty="0" err="1" smtClean="0"/>
              <a:t>leaf</a:t>
            </a:r>
            <a:r>
              <a:rPr lang="it-IT" sz="2000" dirty="0" smtClean="0"/>
              <a:t> </a:t>
            </a:r>
            <a:r>
              <a:rPr lang="it-IT" sz="2000" dirty="0" err="1" smtClean="0"/>
              <a:t>nodes</a:t>
            </a:r>
            <a:r>
              <a:rPr lang="it-IT" sz="2000" dirty="0" smtClean="0"/>
              <a:t>.</a:t>
            </a:r>
          </a:p>
          <a:p>
            <a:r>
              <a:rPr lang="it-IT" sz="2000" dirty="0" err="1" smtClean="0"/>
              <a:t>All</a:t>
            </a:r>
            <a:r>
              <a:rPr lang="it-IT" sz="2000" dirty="0" smtClean="0"/>
              <a:t> </a:t>
            </a:r>
            <a:r>
              <a:rPr lang="it-IT" sz="2000" dirty="0" err="1" smtClean="0"/>
              <a:t>battery</a:t>
            </a:r>
            <a:r>
              <a:rPr lang="it-IT" sz="2000" dirty="0" smtClean="0"/>
              <a:t> </a:t>
            </a:r>
            <a:r>
              <a:rPr lang="it-IT" sz="2000" dirty="0" err="1" smtClean="0"/>
              <a:t>powered</a:t>
            </a:r>
            <a:r>
              <a:rPr lang="it-IT" sz="2000" dirty="0" smtClean="0"/>
              <a:t>, or </a:t>
            </a:r>
            <a:r>
              <a:rPr lang="it-IT" sz="2000" dirty="0" err="1" smtClean="0"/>
              <a:t>even</a:t>
            </a:r>
            <a:r>
              <a:rPr lang="it-IT" sz="2000" dirty="0" smtClean="0"/>
              <a:t> solar </a:t>
            </a:r>
            <a:r>
              <a:rPr lang="it-IT" sz="2000" dirty="0" err="1" smtClean="0"/>
              <a:t>powered</a:t>
            </a:r>
            <a:r>
              <a:rPr lang="it-IT" sz="2000" dirty="0" smtClean="0"/>
              <a:t>!</a:t>
            </a:r>
            <a:endParaRPr lang="it-IT" sz="20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220" y="4083050"/>
            <a:ext cx="3024812" cy="221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3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RFID + 6LoWPAN: a camping </a:t>
            </a:r>
            <a:r>
              <a:rPr lang="it-IT" dirty="0" err="1" smtClean="0"/>
              <a:t>village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759" y="2281527"/>
            <a:ext cx="5464097" cy="4428365"/>
          </a:xfrm>
        </p:spPr>
      </p:pic>
      <p:sp>
        <p:nvSpPr>
          <p:cNvPr id="5" name="CasellaDiTesto 4"/>
          <p:cNvSpPr txBox="1"/>
          <p:nvPr/>
        </p:nvSpPr>
        <p:spPr>
          <a:xfrm>
            <a:off x="412124" y="3251396"/>
            <a:ext cx="62526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it-IT" sz="2000" b="1" dirty="0" smtClean="0"/>
              <a:t>Access </a:t>
            </a:r>
            <a:r>
              <a:rPr lang="it-IT" sz="2000" b="1" dirty="0" err="1" smtClean="0"/>
              <a:t>restricted</a:t>
            </a:r>
            <a:r>
              <a:rPr lang="it-IT" sz="2000" dirty="0" smtClean="0"/>
              <a:t> with ID card from Reception</a:t>
            </a:r>
          </a:p>
          <a:p>
            <a:pPr>
              <a:buClr>
                <a:srgbClr val="C00000"/>
              </a:buClr>
            </a:pPr>
            <a:endParaRPr lang="it-IT" sz="2000" dirty="0" smtClean="0"/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it-IT" sz="2000" dirty="0" err="1" smtClean="0"/>
              <a:t>Cabling</a:t>
            </a:r>
            <a:r>
              <a:rPr lang="it-IT" sz="2000" dirty="0" smtClean="0"/>
              <a:t> </a:t>
            </a:r>
            <a:r>
              <a:rPr lang="it-IT" sz="2000" dirty="0" err="1" smtClean="0"/>
              <a:t>all</a:t>
            </a:r>
            <a:r>
              <a:rPr lang="it-IT" sz="2000" dirty="0" smtClean="0"/>
              <a:t> the RFID </a:t>
            </a:r>
            <a:r>
              <a:rPr lang="it-IT" sz="2000" dirty="0" err="1" smtClean="0"/>
              <a:t>readers</a:t>
            </a:r>
            <a:r>
              <a:rPr lang="it-IT" sz="2000" dirty="0" smtClean="0"/>
              <a:t> </a:t>
            </a:r>
            <a:r>
              <a:rPr lang="it-IT" sz="2000" dirty="0" err="1" smtClean="0"/>
              <a:t>would</a:t>
            </a:r>
            <a:r>
              <a:rPr lang="it-IT" sz="2000" dirty="0" smtClean="0"/>
              <a:t> be </a:t>
            </a:r>
            <a:r>
              <a:rPr lang="it-IT" sz="2000" dirty="0" err="1" smtClean="0"/>
              <a:t>expensive</a:t>
            </a:r>
            <a:r>
              <a:rPr lang="it-IT" sz="2000" dirty="0" smtClean="0"/>
              <a:t> and time </a:t>
            </a:r>
            <a:r>
              <a:rPr lang="it-IT" sz="2000" dirty="0" err="1" smtClean="0"/>
              <a:t>consuming</a:t>
            </a:r>
            <a:endParaRPr lang="it-IT" sz="2000" dirty="0" smtClean="0"/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it-IT" sz="2000" dirty="0"/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it-IT" sz="2000" dirty="0" err="1" smtClean="0"/>
              <a:t>All</a:t>
            </a:r>
            <a:r>
              <a:rPr lang="it-IT" sz="2000" dirty="0" smtClean="0"/>
              <a:t> the RFID </a:t>
            </a:r>
            <a:r>
              <a:rPr lang="it-IT" sz="2000" dirty="0" err="1" smtClean="0"/>
              <a:t>readers</a:t>
            </a:r>
            <a:r>
              <a:rPr lang="it-IT" sz="2000" dirty="0" smtClean="0"/>
              <a:t> are </a:t>
            </a:r>
            <a:r>
              <a:rPr lang="it-IT" sz="2000" dirty="0" err="1" smtClean="0"/>
              <a:t>instead</a:t>
            </a:r>
            <a:r>
              <a:rPr lang="it-IT" sz="2000" dirty="0" smtClean="0"/>
              <a:t> </a:t>
            </a:r>
            <a:r>
              <a:rPr lang="it-IT" sz="2000" b="1" dirty="0" err="1" smtClean="0"/>
              <a:t>wirelessly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connected</a:t>
            </a:r>
            <a:r>
              <a:rPr lang="it-IT" sz="2000" dirty="0" smtClean="0"/>
              <a:t> to a network, </a:t>
            </a:r>
            <a:r>
              <a:rPr lang="it-IT" sz="2000" b="1" dirty="0" err="1" smtClean="0"/>
              <a:t>managed</a:t>
            </a:r>
            <a:r>
              <a:rPr lang="it-IT" sz="2000" dirty="0" smtClean="0"/>
              <a:t> from Reception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98506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4481849" y="1369054"/>
            <a:ext cx="6413679" cy="2421228"/>
          </a:xfrm>
        </p:spPr>
        <p:txBody>
          <a:bodyPr/>
          <a:lstStyle/>
          <a:p>
            <a:r>
              <a:rPr lang="it-IT" sz="8000" dirty="0" smtClean="0"/>
              <a:t>Q &amp; A Time!</a:t>
            </a:r>
            <a:endParaRPr lang="it-IT" sz="80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68" y="434340"/>
            <a:ext cx="2772400" cy="598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7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154955" y="1828799"/>
            <a:ext cx="4242340" cy="1007771"/>
          </a:xfrm>
        </p:spPr>
        <p:txBody>
          <a:bodyPr>
            <a:noAutofit/>
          </a:bodyPr>
          <a:lstStyle/>
          <a:p>
            <a:r>
              <a:rPr lang="it-IT" sz="6000" dirty="0" err="1" smtClean="0"/>
              <a:t>Thank</a:t>
            </a:r>
            <a:r>
              <a:rPr lang="it-IT" sz="6000" dirty="0" smtClean="0"/>
              <a:t> </a:t>
            </a:r>
            <a:r>
              <a:rPr lang="it-IT" sz="6000" dirty="0" err="1" smtClean="0"/>
              <a:t>you</a:t>
            </a:r>
            <a:r>
              <a:rPr lang="it-IT" sz="6000" dirty="0" smtClean="0"/>
              <a:t>!</a:t>
            </a:r>
            <a:endParaRPr lang="it-IT" sz="6000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Davide </a:t>
            </a:r>
            <a:r>
              <a:rPr lang="it-IT" dirty="0" err="1" smtClean="0"/>
              <a:t>Gallitelli</a:t>
            </a:r>
            <a:endParaRPr lang="it-IT" dirty="0" smtClean="0"/>
          </a:p>
          <a:p>
            <a:r>
              <a:rPr lang="it-IT" dirty="0" smtClean="0"/>
              <a:t>Giulia Angarano</a:t>
            </a:r>
            <a:endParaRPr lang="it-IT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605" y="1298216"/>
            <a:ext cx="3730984" cy="3730984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7886017" y="5029200"/>
            <a:ext cx="270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>
                <a:solidFill>
                  <a:srgbClr val="0070C0"/>
                </a:solidFill>
              </a:rPr>
              <a:t>https://goo.gl/Y833D2</a:t>
            </a:r>
          </a:p>
        </p:txBody>
      </p:sp>
    </p:spTree>
    <p:extLst>
      <p:ext uri="{BB962C8B-B14F-4D97-AF65-F5344CB8AC3E}">
        <p14:creationId xmlns:p14="http://schemas.microsoft.com/office/powerpoint/2010/main" val="313550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6LoWPAN: </a:t>
            </a:r>
            <a:r>
              <a:rPr lang="it-IT" dirty="0" err="1" smtClean="0"/>
              <a:t>why</a:t>
            </a:r>
            <a:r>
              <a:rPr lang="it-IT" dirty="0" smtClean="0"/>
              <a:t> so </a:t>
            </a:r>
            <a:r>
              <a:rPr lang="it-IT" dirty="0" err="1" smtClean="0"/>
              <a:t>acronymous</a:t>
            </a:r>
            <a:r>
              <a:rPr lang="it-IT" dirty="0" smtClean="0"/>
              <a:t>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91673" y="2623238"/>
            <a:ext cx="10354613" cy="2936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7100" b="1" i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6Lo</a:t>
            </a:r>
            <a:r>
              <a:rPr lang="it-IT" sz="7100" b="1" i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WPAN</a:t>
            </a:r>
            <a:endParaRPr lang="it-IT" sz="65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marL="0" indent="0" algn="ctr">
              <a:buNone/>
            </a:pPr>
            <a:r>
              <a:rPr lang="it-IT" sz="2800" b="1" dirty="0" smtClean="0"/>
              <a:t>or</a:t>
            </a:r>
            <a:endParaRPr lang="it-IT" sz="2000" b="1" dirty="0"/>
          </a:p>
          <a:p>
            <a:pPr marL="0" indent="0" algn="r">
              <a:buNone/>
            </a:pPr>
            <a:r>
              <a:rPr lang="it-IT" sz="7100" b="1" i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6</a:t>
            </a:r>
            <a:r>
              <a:rPr lang="it-IT" sz="7100" b="1" i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LowP</a:t>
            </a:r>
            <a:r>
              <a:rPr lang="it-IT" sz="7100" b="1" i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AN</a:t>
            </a:r>
            <a:endParaRPr lang="it-IT" sz="3000" b="1" i="1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737856" y="4185634"/>
            <a:ext cx="3129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IPv6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Personal Area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547020" y="3262304"/>
            <a:ext cx="3206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IPv6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Personal Area Network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6077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Definition</a:t>
            </a:r>
            <a:endParaRPr lang="it-IT" dirty="0"/>
          </a:p>
        </p:txBody>
      </p:sp>
      <p:sp>
        <p:nvSpPr>
          <p:cNvPr id="4" name="Segnaposto contenuto 3"/>
          <p:cNvSpPr txBox="1">
            <a:spLocks noGrp="1"/>
          </p:cNvSpPr>
          <p:nvPr>
            <p:ph idx="1"/>
          </p:nvPr>
        </p:nvSpPr>
        <p:spPr>
          <a:xfrm>
            <a:off x="656822" y="2667895"/>
            <a:ext cx="11024315" cy="120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s-ES" sz="3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“IPv6 </a:t>
            </a:r>
            <a:r>
              <a:rPr lang="es-ES" sz="32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 Low power Wireless Personal Area </a:t>
            </a:r>
            <a:r>
              <a:rPr lang="es-ES" sz="3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Network” </a:t>
            </a:r>
          </a:p>
          <a:p>
            <a:pPr marL="0" indent="0" algn="ctr">
              <a:buNone/>
            </a:pPr>
            <a:r>
              <a:rPr lang="es-ES" sz="32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s-ES" sz="3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													- IETF</a:t>
            </a:r>
            <a:endParaRPr lang="it-IT" sz="32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837125" y="4156688"/>
            <a:ext cx="1066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37125" y="3873353"/>
            <a:ext cx="75856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It is the working group name in the IETF (Internet Engineering Task Force</a:t>
            </a:r>
            <a:r>
              <a:rPr lang="en-US" dirty="0" smtClean="0"/>
              <a:t>).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IETF 6LoWPAN working group was formed in 2004 to address </a:t>
            </a:r>
            <a:r>
              <a:rPr lang="en-US" dirty="0" smtClean="0"/>
              <a:t>the challenge </a:t>
            </a:r>
            <a:r>
              <a:rPr lang="en-US" dirty="0"/>
              <a:t>of enabling wireless IPv6 communication over the </a:t>
            </a:r>
            <a:r>
              <a:rPr lang="en-US" dirty="0" smtClean="0"/>
              <a:t>newly standardized </a:t>
            </a:r>
            <a:r>
              <a:rPr lang="en-US" dirty="0"/>
              <a:t>IEEE 802.15.4 low-power radio for devices with limited space, </a:t>
            </a:r>
            <a:r>
              <a:rPr lang="en-US" dirty="0" smtClean="0"/>
              <a:t>power </a:t>
            </a:r>
            <a:r>
              <a:rPr lang="en-US" dirty="0"/>
              <a:t>and memory, such as sensor nodes.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525" y="4318565"/>
            <a:ext cx="2846887" cy="150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3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74" y="2271739"/>
            <a:ext cx="5165013" cy="4365666"/>
          </a:xfr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Overview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800045" y="3171175"/>
            <a:ext cx="48295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it-IT" dirty="0" err="1" smtClean="0"/>
              <a:t>Born</a:t>
            </a:r>
            <a:r>
              <a:rPr lang="it-IT" dirty="0" smtClean="0"/>
              <a:t> to </a:t>
            </a:r>
            <a:r>
              <a:rPr lang="it-IT" dirty="0" err="1" smtClean="0"/>
              <a:t>give</a:t>
            </a:r>
            <a:r>
              <a:rPr lang="it-IT" dirty="0" smtClean="0"/>
              <a:t> </a:t>
            </a:r>
            <a:r>
              <a:rPr lang="it-IT" b="1" dirty="0" smtClean="0"/>
              <a:t>IP </a:t>
            </a:r>
            <a:r>
              <a:rPr lang="it-IT" b="1" dirty="0" err="1" smtClean="0"/>
              <a:t>communication</a:t>
            </a:r>
            <a:r>
              <a:rPr lang="it-IT" b="1" dirty="0" smtClean="0"/>
              <a:t> </a:t>
            </a:r>
            <a:r>
              <a:rPr lang="it-IT" b="1" dirty="0" err="1" smtClean="0"/>
              <a:t>capabilities</a:t>
            </a:r>
            <a:r>
              <a:rPr lang="it-IT" b="1" dirty="0" smtClean="0"/>
              <a:t> to a WSN</a:t>
            </a:r>
          </a:p>
          <a:p>
            <a:pPr marL="285750" indent="-285750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it-IT" dirty="0"/>
          </a:p>
          <a:p>
            <a:pPr marL="285750" indent="-28575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it-IT" dirty="0" smtClean="0"/>
              <a:t>The </a:t>
            </a:r>
            <a:r>
              <a:rPr lang="it-IT" dirty="0"/>
              <a:t>Internet </a:t>
            </a:r>
            <a:r>
              <a:rPr lang="it-IT" dirty="0" err="1"/>
              <a:t>Protocol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and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applied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to the </a:t>
            </a:r>
            <a:r>
              <a:rPr lang="it-IT" dirty="0" err="1"/>
              <a:t>smallest</a:t>
            </a:r>
            <a:r>
              <a:rPr lang="it-IT" dirty="0"/>
              <a:t> </a:t>
            </a:r>
            <a:r>
              <a:rPr lang="it-IT" dirty="0" err="1"/>
              <a:t>devices</a:t>
            </a:r>
            <a:r>
              <a:rPr lang="it-IT" dirty="0" smtClean="0"/>
              <a:t>, </a:t>
            </a:r>
            <a:r>
              <a:rPr lang="it-IT" dirty="0"/>
              <a:t>and </a:t>
            </a:r>
            <a:r>
              <a:rPr lang="it-IT" dirty="0" err="1" smtClean="0"/>
              <a:t>low-power</a:t>
            </a:r>
            <a:r>
              <a:rPr lang="it-IT" dirty="0" smtClean="0"/>
              <a:t> </a:t>
            </a:r>
            <a:r>
              <a:rPr lang="it-IT" dirty="0" err="1"/>
              <a:t>devices</a:t>
            </a:r>
            <a:r>
              <a:rPr lang="it-IT" dirty="0"/>
              <a:t> with </a:t>
            </a:r>
            <a:r>
              <a:rPr lang="it-IT" dirty="0" err="1"/>
              <a:t>limited</a:t>
            </a:r>
            <a:r>
              <a:rPr lang="it-IT" dirty="0"/>
              <a:t> processing </a:t>
            </a:r>
            <a:r>
              <a:rPr lang="it-IT" dirty="0" err="1"/>
              <a:t>capabilities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participate</a:t>
            </a:r>
            <a:r>
              <a:rPr lang="it-IT" dirty="0"/>
              <a:t> in the Internet of </a:t>
            </a:r>
            <a:r>
              <a:rPr lang="it-IT" dirty="0" err="1" smtClean="0"/>
              <a:t>Things</a:t>
            </a:r>
            <a:r>
              <a:rPr lang="it-IT" dirty="0" smtClean="0"/>
              <a:t>.</a:t>
            </a:r>
            <a:endParaRPr lang="it-IT" dirty="0"/>
          </a:p>
          <a:p>
            <a:pPr marL="285750" indent="-285750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it-IT" dirty="0" smtClean="0"/>
          </a:p>
          <a:p>
            <a:pPr marL="285750" indent="-285750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181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Great idea! </a:t>
            </a:r>
            <a:r>
              <a:rPr lang="it-IT" dirty="0" err="1" smtClean="0"/>
              <a:t>But</a:t>
            </a:r>
            <a:r>
              <a:rPr lang="it-IT" dirty="0" smtClean="0"/>
              <a:t>… </a:t>
            </a:r>
            <a:r>
              <a:rPr lang="it-IT" dirty="0" err="1"/>
              <a:t>p</a:t>
            </a:r>
            <a:r>
              <a:rPr lang="it-IT" dirty="0" err="1" smtClean="0"/>
              <a:t>ossible</a:t>
            </a:r>
            <a:r>
              <a:rPr lang="it-IT" dirty="0" smtClean="0"/>
              <a:t>?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64" y="2629625"/>
            <a:ext cx="3663532" cy="3416300"/>
          </a:xfrm>
        </p:spPr>
      </p:pic>
      <p:sp>
        <p:nvSpPr>
          <p:cNvPr id="5" name="CasellaDiTesto 4"/>
          <p:cNvSpPr txBox="1"/>
          <p:nvPr/>
        </p:nvSpPr>
        <p:spPr>
          <a:xfrm>
            <a:off x="5567783" y="3111320"/>
            <a:ext cx="611041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2">
                  <a:lumMod val="75000"/>
                </a:schemeClr>
              </a:buClr>
            </a:pPr>
            <a:r>
              <a:rPr lang="it-IT" sz="2000" dirty="0" smtClean="0"/>
              <a:t>PROBLEMS</a:t>
            </a:r>
            <a:r>
              <a:rPr lang="it-IT" dirty="0" smtClean="0"/>
              <a:t>:</a:t>
            </a: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it-IT" dirty="0" smtClean="0"/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it-IT" dirty="0" err="1" smtClean="0"/>
              <a:t>Addressing</a:t>
            </a:r>
            <a:r>
              <a:rPr lang="it-IT" dirty="0" smtClean="0"/>
              <a:t> the large </a:t>
            </a:r>
            <a:r>
              <a:rPr lang="it-IT" dirty="0" err="1" smtClean="0"/>
              <a:t>amount</a:t>
            </a:r>
            <a:r>
              <a:rPr lang="it-IT" dirty="0" smtClean="0"/>
              <a:t> of </a:t>
            </a:r>
            <a:r>
              <a:rPr lang="it-IT" dirty="0" err="1" smtClean="0"/>
              <a:t>devices</a:t>
            </a:r>
            <a:r>
              <a:rPr lang="it-IT" dirty="0" smtClean="0"/>
              <a:t> in a PAN</a:t>
            </a: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it-IT" dirty="0" err="1" smtClean="0"/>
              <a:t>Devices</a:t>
            </a:r>
            <a:r>
              <a:rPr lang="it-IT" dirty="0" smtClean="0"/>
              <a:t> </a:t>
            </a:r>
            <a:r>
              <a:rPr lang="it-IT" dirty="0" err="1" smtClean="0"/>
              <a:t>have</a:t>
            </a:r>
            <a:r>
              <a:rPr lang="it-IT" dirty="0" smtClean="0"/>
              <a:t> </a:t>
            </a:r>
            <a:r>
              <a:rPr lang="it-IT" dirty="0"/>
              <a:t>short </a:t>
            </a:r>
            <a:r>
              <a:rPr lang="it-IT" dirty="0" err="1" smtClean="0"/>
              <a:t>range</a:t>
            </a:r>
            <a:r>
              <a:rPr lang="it-IT" dirty="0" smtClean="0"/>
              <a:t> for </a:t>
            </a:r>
            <a:r>
              <a:rPr lang="it-IT" dirty="0" err="1" smtClean="0"/>
              <a:t>communicating</a:t>
            </a:r>
            <a:endParaRPr lang="it-IT" dirty="0"/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it-IT" dirty="0" smtClean="0"/>
              <a:t>IPv6 </a:t>
            </a:r>
            <a:r>
              <a:rPr lang="it-IT" dirty="0" err="1" smtClean="0"/>
              <a:t>addresses</a:t>
            </a:r>
            <a:r>
              <a:rPr lang="it-IT" dirty="0" smtClean="0"/>
              <a:t> </a:t>
            </a:r>
            <a:r>
              <a:rPr lang="it-IT" dirty="0" err="1" smtClean="0"/>
              <a:t>differ</a:t>
            </a:r>
            <a:r>
              <a:rPr lang="it-IT" dirty="0" smtClean="0"/>
              <a:t> A LOT from PAN </a:t>
            </a:r>
            <a:r>
              <a:rPr lang="it-IT" dirty="0" err="1" smtClean="0"/>
              <a:t>addresses</a:t>
            </a:r>
            <a:endParaRPr lang="it-IT" dirty="0" smtClean="0"/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it-IT" dirty="0" err="1" smtClean="0"/>
              <a:t>PANs</a:t>
            </a:r>
            <a:r>
              <a:rPr lang="it-IT" dirty="0" smtClean="0"/>
              <a:t> </a:t>
            </a:r>
            <a:r>
              <a:rPr lang="it-IT" dirty="0" err="1" smtClean="0"/>
              <a:t>have</a:t>
            </a:r>
            <a:r>
              <a:rPr lang="it-IT" dirty="0" smtClean="0"/>
              <a:t> </a:t>
            </a:r>
            <a:r>
              <a:rPr lang="it-IT" dirty="0" err="1" smtClean="0"/>
              <a:t>low</a:t>
            </a:r>
            <a:r>
              <a:rPr lang="it-IT" dirty="0" smtClean="0"/>
              <a:t> </a:t>
            </a:r>
            <a:r>
              <a:rPr lang="it-IT" dirty="0" err="1" smtClean="0"/>
              <a:t>memory</a:t>
            </a:r>
            <a:r>
              <a:rPr lang="it-IT" dirty="0" smtClean="0"/>
              <a:t>: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 of </a:t>
            </a:r>
            <a:r>
              <a:rPr lang="it-IT" dirty="0" err="1" smtClean="0"/>
              <a:t>them</a:t>
            </a:r>
            <a:r>
              <a:rPr lang="it-IT" dirty="0" smtClean="0"/>
              <a:t> are made to go online</a:t>
            </a: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it-IT" dirty="0" err="1" smtClean="0"/>
              <a:t>Redirecting</a:t>
            </a:r>
            <a:r>
              <a:rPr lang="it-IT" dirty="0" smtClean="0"/>
              <a:t> </a:t>
            </a:r>
            <a:r>
              <a:rPr lang="it-IT" dirty="0" err="1" smtClean="0"/>
              <a:t>packets</a:t>
            </a:r>
            <a:r>
              <a:rPr lang="it-IT" dirty="0" smtClean="0"/>
              <a:t> in and from/to the network</a:t>
            </a: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it-IT" dirty="0" smtClean="0"/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630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OSI Model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522" y="2322145"/>
            <a:ext cx="7552617" cy="4350633"/>
          </a:xfrm>
        </p:spPr>
      </p:pic>
    </p:spTree>
    <p:extLst>
      <p:ext uri="{BB962C8B-B14F-4D97-AF65-F5344CB8AC3E}">
        <p14:creationId xmlns:p14="http://schemas.microsoft.com/office/powerpoint/2010/main" val="16696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Addressing</a:t>
            </a:r>
            <a:r>
              <a:rPr lang="it-IT" dirty="0" smtClean="0"/>
              <a:t>: 802.15.4 Standard for WSN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783" y="2681818"/>
            <a:ext cx="6190023" cy="3692855"/>
          </a:xfrm>
        </p:spPr>
      </p:pic>
      <p:sp>
        <p:nvSpPr>
          <p:cNvPr id="5" name="CasellaDiTesto 4"/>
          <p:cNvSpPr txBox="1"/>
          <p:nvPr/>
        </p:nvSpPr>
        <p:spPr>
          <a:xfrm>
            <a:off x="725606" y="3221516"/>
            <a:ext cx="5421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Devices</a:t>
            </a:r>
            <a:r>
              <a:rPr lang="it-IT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RFD (</a:t>
            </a:r>
            <a:r>
              <a:rPr lang="it-IT" dirty="0" err="1" smtClean="0"/>
              <a:t>Reduced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r>
              <a:rPr lang="it-IT" dirty="0" smtClean="0"/>
              <a:t> Device)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FFD (Full </a:t>
            </a:r>
            <a:r>
              <a:rPr lang="it-IT" dirty="0" err="1" smtClean="0"/>
              <a:t>Function</a:t>
            </a:r>
            <a:r>
              <a:rPr lang="it-IT" dirty="0" smtClean="0"/>
              <a:t> Device)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Coordinator </a:t>
            </a:r>
            <a:r>
              <a:rPr lang="it-IT" dirty="0" err="1" smtClean="0"/>
              <a:t>manages</a:t>
            </a:r>
            <a:r>
              <a:rPr lang="it-IT" dirty="0" smtClean="0"/>
              <a:t> </a:t>
            </a:r>
            <a:r>
              <a:rPr lang="it-IT" dirty="0" err="1" smtClean="0"/>
              <a:t>multihop</a:t>
            </a:r>
            <a:r>
              <a:rPr lang="it-IT" dirty="0" smtClean="0"/>
              <a:t> </a:t>
            </a:r>
          </a:p>
          <a:p>
            <a:pPr lvl="1"/>
            <a:r>
              <a:rPr lang="it-IT" dirty="0"/>
              <a:t>	</a:t>
            </a:r>
            <a:r>
              <a:rPr lang="it-IT" dirty="0" smtClean="0"/>
              <a:t>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25605" y="4712911"/>
            <a:ext cx="54210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Topologies</a:t>
            </a:r>
            <a:r>
              <a:rPr lang="it-IT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Star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Tree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Mesh</a:t>
            </a:r>
            <a:endParaRPr lang="it-IT" dirty="0"/>
          </a:p>
          <a:p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3"/>
          <a:srcRect l="53419" t="980" r="6555" b="43849"/>
          <a:stretch/>
        </p:blipFill>
        <p:spPr>
          <a:xfrm>
            <a:off x="8893025" y="2674619"/>
            <a:ext cx="2559836" cy="203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Addressing</a:t>
            </a:r>
            <a:r>
              <a:rPr lang="it-IT" dirty="0"/>
              <a:t>: 802.15.4 Standard for WSN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9270" y="2976988"/>
            <a:ext cx="10894422" cy="2530203"/>
          </a:xfrm>
        </p:spPr>
        <p:txBody>
          <a:bodyPr/>
          <a:lstStyle/>
          <a:p>
            <a:r>
              <a:rPr lang="it-IT" dirty="0" err="1" smtClean="0"/>
              <a:t>Devices</a:t>
            </a:r>
            <a:r>
              <a:rPr lang="it-IT" dirty="0" smtClean="0"/>
              <a:t> can </a:t>
            </a:r>
            <a:r>
              <a:rPr lang="it-IT" dirty="0" err="1" smtClean="0"/>
              <a:t>communicate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PANs</a:t>
            </a:r>
            <a:r>
              <a:rPr lang="it-IT" dirty="0" smtClean="0"/>
              <a:t> (inter-PAN) or </a:t>
            </a:r>
            <a:r>
              <a:rPr lang="it-IT" dirty="0" err="1" smtClean="0"/>
              <a:t>within</a:t>
            </a:r>
            <a:r>
              <a:rPr lang="it-IT" dirty="0" smtClean="0"/>
              <a:t> </a:t>
            </a:r>
            <a:r>
              <a:rPr lang="it-IT" dirty="0" err="1" smtClean="0"/>
              <a:t>their</a:t>
            </a:r>
            <a:r>
              <a:rPr lang="it-IT" dirty="0" smtClean="0"/>
              <a:t> </a:t>
            </a:r>
            <a:r>
              <a:rPr lang="it-IT" dirty="0" err="1" smtClean="0"/>
              <a:t>own</a:t>
            </a:r>
            <a:r>
              <a:rPr lang="it-IT" dirty="0" smtClean="0"/>
              <a:t> PAN (intra-PAN)</a:t>
            </a:r>
          </a:p>
          <a:p>
            <a:r>
              <a:rPr lang="it-IT" dirty="0" err="1" smtClean="0"/>
              <a:t>Each</a:t>
            </a:r>
            <a:r>
              <a:rPr lang="it-IT" dirty="0" smtClean="0"/>
              <a:t> PAN </a:t>
            </a:r>
            <a:r>
              <a:rPr lang="it-IT" dirty="0" err="1" smtClean="0"/>
              <a:t>has</a:t>
            </a:r>
            <a:r>
              <a:rPr lang="it-IT" dirty="0" smtClean="0"/>
              <a:t> a </a:t>
            </a:r>
            <a:r>
              <a:rPr lang="it-IT" b="1" dirty="0" smtClean="0"/>
              <a:t>PAN-ID</a:t>
            </a:r>
            <a:r>
              <a:rPr lang="it-IT" dirty="0" smtClean="0"/>
              <a:t> made by a </a:t>
            </a:r>
            <a:r>
              <a:rPr lang="it-IT" b="1" dirty="0" smtClean="0"/>
              <a:t>16-bit </a:t>
            </a:r>
            <a:r>
              <a:rPr lang="it-IT" b="1" dirty="0" err="1" smtClean="0"/>
              <a:t>number</a:t>
            </a:r>
            <a:endParaRPr lang="it-IT" b="1" dirty="0" smtClean="0"/>
          </a:p>
          <a:p>
            <a:r>
              <a:rPr lang="it-IT" dirty="0" err="1" smtClean="0"/>
              <a:t>This</a:t>
            </a:r>
            <a:r>
              <a:rPr lang="it-IT" dirty="0" smtClean="0"/>
              <a:t> PAN-ID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assigned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a </a:t>
            </a:r>
            <a:r>
              <a:rPr lang="it-IT" b="1" dirty="0" smtClean="0"/>
              <a:t>short </a:t>
            </a:r>
            <a:r>
              <a:rPr lang="it-IT" b="1" dirty="0" err="1" smtClean="0"/>
              <a:t>address</a:t>
            </a:r>
            <a:r>
              <a:rPr lang="it-IT" dirty="0" smtClean="0"/>
              <a:t> to a </a:t>
            </a:r>
            <a:r>
              <a:rPr lang="it-IT" dirty="0" err="1" smtClean="0"/>
              <a:t>device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soon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joins</a:t>
            </a:r>
            <a:r>
              <a:rPr lang="it-IT" dirty="0" smtClean="0"/>
              <a:t> the network by the PAN Coordinator;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for intra-PAN </a:t>
            </a:r>
            <a:r>
              <a:rPr lang="it-IT" dirty="0" err="1" smtClean="0"/>
              <a:t>communication</a:t>
            </a:r>
            <a:r>
              <a:rPr lang="it-IT" dirty="0" smtClean="0"/>
              <a:t>.</a:t>
            </a:r>
          </a:p>
          <a:p>
            <a:r>
              <a:rPr lang="it-IT" dirty="0" err="1" smtClean="0"/>
              <a:t>Apart</a:t>
            </a:r>
            <a:r>
              <a:rPr lang="it-IT" dirty="0" smtClean="0"/>
              <a:t> from </a:t>
            </a:r>
            <a:r>
              <a:rPr lang="it-IT" dirty="0" err="1" smtClean="0"/>
              <a:t>that</a:t>
            </a:r>
            <a:r>
              <a:rPr lang="it-IT" dirty="0" smtClean="0"/>
              <a:t>, </a:t>
            </a:r>
            <a:r>
              <a:rPr lang="it-IT" dirty="0" err="1" smtClean="0"/>
              <a:t>every</a:t>
            </a:r>
            <a:r>
              <a:rPr lang="it-IT" dirty="0" smtClean="0"/>
              <a:t> </a:t>
            </a:r>
            <a:r>
              <a:rPr lang="it-IT" dirty="0" err="1" smtClean="0"/>
              <a:t>device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a </a:t>
            </a:r>
            <a:r>
              <a:rPr lang="it-IT" b="1" dirty="0" smtClean="0"/>
              <a:t>64-bit </a:t>
            </a:r>
            <a:r>
              <a:rPr lang="it-IT" b="1" dirty="0" err="1" smtClean="0"/>
              <a:t>extended</a:t>
            </a:r>
            <a:r>
              <a:rPr lang="it-IT" b="1" dirty="0" smtClean="0"/>
              <a:t> </a:t>
            </a:r>
            <a:r>
              <a:rPr lang="it-IT" b="1" dirty="0" err="1" smtClean="0"/>
              <a:t>address</a:t>
            </a:r>
            <a:r>
              <a:rPr lang="it-IT" b="1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globally</a:t>
            </a:r>
            <a:r>
              <a:rPr lang="it-IT" dirty="0" smtClean="0"/>
              <a:t> </a:t>
            </a:r>
            <a:r>
              <a:rPr lang="it-IT" dirty="0" err="1" smtClean="0"/>
              <a:t>unique</a:t>
            </a:r>
            <a:r>
              <a:rPr lang="it-IT" dirty="0" smtClean="0"/>
              <a:t>;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for inter-PAN </a:t>
            </a:r>
            <a:r>
              <a:rPr lang="it-IT" dirty="0" err="1" smtClean="0"/>
              <a:t>communication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196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riunioni ione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1949</TotalTime>
  <Words>1396</Words>
  <Application>Microsoft Office PowerPoint</Application>
  <PresentationFormat>Widescreen</PresentationFormat>
  <Paragraphs>191</Paragraphs>
  <Slides>27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3" baseType="lpstr">
      <vt:lpstr>Arial</vt:lpstr>
      <vt:lpstr>Calibri</vt:lpstr>
      <vt:lpstr>Century Gothic</vt:lpstr>
      <vt:lpstr>Wingdings</vt:lpstr>
      <vt:lpstr>Wingdings 3</vt:lpstr>
      <vt:lpstr>Sala riunioni ione</vt:lpstr>
      <vt:lpstr>6LoWPAN: an IoT ready protocol </vt:lpstr>
      <vt:lpstr>Presentazione standard di PowerPoint</vt:lpstr>
      <vt:lpstr>6LoWPAN: why so acronymous?</vt:lpstr>
      <vt:lpstr>Definition</vt:lpstr>
      <vt:lpstr>Overview</vt:lpstr>
      <vt:lpstr>Great idea! But… possible?</vt:lpstr>
      <vt:lpstr>OSI Model</vt:lpstr>
      <vt:lpstr>Addressing: 802.15.4 Standard for WSN</vt:lpstr>
      <vt:lpstr>Addressing: 802.15.4 Standard for WSN</vt:lpstr>
      <vt:lpstr>Physical and Data link layers</vt:lpstr>
      <vt:lpstr>OSI Model</vt:lpstr>
      <vt:lpstr>Adaptation Layer: Mesh Routing</vt:lpstr>
      <vt:lpstr>Adaptation Layer: Routing protocols</vt:lpstr>
      <vt:lpstr>Adaptation Layer: Fragmentation</vt:lpstr>
      <vt:lpstr>Adaptation Layer: Header Compression</vt:lpstr>
      <vt:lpstr>Adaptation Layer: Header Compression</vt:lpstr>
      <vt:lpstr>OSI Model</vt:lpstr>
      <vt:lpstr>Network, Transport and Application Layers</vt:lpstr>
      <vt:lpstr>Embedded: MeshBean2</vt:lpstr>
      <vt:lpstr>Embedded: Crossbow TelosB Mote</vt:lpstr>
      <vt:lpstr>IoT Enabled OS</vt:lpstr>
      <vt:lpstr>Applications</vt:lpstr>
      <vt:lpstr>Smart House</vt:lpstr>
      <vt:lpstr>Automated Vineyard</vt:lpstr>
      <vt:lpstr>RFID + 6LoWPAN: a camping village</vt:lpstr>
      <vt:lpstr>Q &amp; A Time!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6LoWPAN</dc:title>
  <dc:creator>giulia angarano</dc:creator>
  <cp:lastModifiedBy>giulia angarano</cp:lastModifiedBy>
  <cp:revision>97</cp:revision>
  <dcterms:created xsi:type="dcterms:W3CDTF">2015-11-02T15:42:04Z</dcterms:created>
  <dcterms:modified xsi:type="dcterms:W3CDTF">2015-11-04T13:40:42Z</dcterms:modified>
</cp:coreProperties>
</file>