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4" r:id="rId3"/>
    <p:sldId id="257" r:id="rId4"/>
    <p:sldId id="258" r:id="rId5"/>
    <p:sldId id="267" r:id="rId6"/>
    <p:sldId id="263" r:id="rId7"/>
    <p:sldId id="259" r:id="rId8"/>
    <p:sldId id="262" r:id="rId9"/>
    <p:sldId id="266" r:id="rId10"/>
    <p:sldId id="261" r:id="rId11"/>
    <p:sldId id="265" r:id="rId12"/>
    <p:sldId id="268" r:id="rId13"/>
    <p:sldId id="269" r:id="rId14"/>
    <p:sldId id="270" r:id="rId15"/>
    <p:sldId id="278" r:id="rId16"/>
    <p:sldId id="274" r:id="rId17"/>
    <p:sldId id="271" r:id="rId18"/>
    <p:sldId id="277" r:id="rId19"/>
    <p:sldId id="275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59" autoAdjust="0"/>
  </p:normalViewPr>
  <p:slideViewPr>
    <p:cSldViewPr>
      <p:cViewPr varScale="1">
        <p:scale>
          <a:sx n="88" d="100"/>
          <a:sy n="88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9AC2-1ED3-4642-AB3D-AB1DFC57BAA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901F2-BCEE-4976-B7D5-00E6FD15D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4186BA-5A1F-4F29-9470-015098070456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6B51D7-CEDD-47CC-B9A8-6108700ACB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062614/how-to-decide-when-to-use-node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dejs.org/jsconf2010.pdf" TargetMode="External"/><Relationship Id="rId4" Type="http://schemas.openxmlformats.org/officeDocument/2006/relationships/hyperlink" Target="http://code.google.com/p/node-js-vs-apache-php-benchmark/wiki/Tes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What-are-the-disadvantages-of-using-Node-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yent/node/wiki/Projects,-Applications,-and-Companies-Using-No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ps.oreilly.com/titles/9781449398583/" TargetMode="External"/><Relationship Id="rId2" Type="http://schemas.openxmlformats.org/officeDocument/2006/relationships/hyperlink" Target="http://www.youtube.com/watch?v=jo_B4LTHi3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godb.org/display/DOCS/Home" TargetMode="External"/><Relationship Id="rId5" Type="http://schemas.openxmlformats.org/officeDocument/2006/relationships/hyperlink" Target="http://nodetuts.com/" TargetMode="External"/><Relationship Id="rId4" Type="http://schemas.openxmlformats.org/officeDocument/2006/relationships/hyperlink" Target="http://www.nodej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odejitsu.com/top-node-module-crea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6172200" cy="40687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Server-side JavaScript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81400"/>
            <a:ext cx="2333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77000" y="5638800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Vikash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Singh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 &amp;3 (HTTP Server &amp; TCP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code creates an </a:t>
            </a:r>
            <a:r>
              <a:rPr lang="en-US" b="1" dirty="0" smtClean="0"/>
              <a:t>HTTP</a:t>
            </a:r>
            <a:r>
              <a:rPr lang="en-US" dirty="0" smtClean="0"/>
              <a:t> Server and prints ‘</a:t>
            </a:r>
            <a:r>
              <a:rPr lang="en-US" i="1" dirty="0" smtClean="0"/>
              <a:t>Hello World</a:t>
            </a:r>
            <a:r>
              <a:rPr lang="en-US" dirty="0" smtClean="0"/>
              <a:t>’ on the browser: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http = require('http');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http.createServer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(function (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res)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res.writeHead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(200, {'Content-Type': 'text/plain'});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res.end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('Hello World\n'); }).listen(5000, "127.0.0.1");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/>
              <a:t>Here is an example of a simple </a:t>
            </a:r>
            <a:r>
              <a:rPr lang="en-US" b="1" dirty="0" smtClean="0"/>
              <a:t>TCP</a:t>
            </a:r>
            <a:r>
              <a:rPr lang="en-US" dirty="0" smtClean="0"/>
              <a:t> server which listens on port 6000 and echoes whatever you send it: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net = require('net');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net.createServer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(function (socket) {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socket.write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("Echo server\r\n");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socket.pipe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(socket); }).listen(6000, "127.0.0.1");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Node.js heavily relies on </a:t>
            </a:r>
            <a:r>
              <a:rPr lang="en-US" b="1" dirty="0" smtClean="0"/>
              <a:t>modules</a:t>
            </a:r>
            <a:r>
              <a:rPr lang="en-US" dirty="0" smtClean="0"/>
              <a:t>, in previous </a:t>
            </a:r>
            <a:r>
              <a:rPr lang="en-US" dirty="0" smtClean="0"/>
              <a:t>examples </a:t>
            </a:r>
            <a:r>
              <a:rPr lang="en-US" b="1" dirty="0" smtClean="0"/>
              <a:t>require</a:t>
            </a:r>
            <a:r>
              <a:rPr lang="en-US" dirty="0" smtClean="0"/>
              <a:t> keyword loaded the </a:t>
            </a:r>
            <a:r>
              <a:rPr lang="en-US" dirty="0" smtClean="0"/>
              <a:t>http &amp; net modules. </a:t>
            </a:r>
            <a:endParaRPr lang="en-US" dirty="0" smtClean="0"/>
          </a:p>
          <a:p>
            <a:r>
              <a:rPr lang="en-US" dirty="0" smtClean="0"/>
              <a:t>Creating a module is easy, just put your JavaScript code in a separate </a:t>
            </a:r>
            <a:r>
              <a:rPr lang="en-US" dirty="0" err="1" smtClean="0"/>
              <a:t>js</a:t>
            </a:r>
            <a:r>
              <a:rPr lang="en-US" dirty="0" smtClean="0"/>
              <a:t> file and include it in your code by using keyword require, like: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modulex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require(‘./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modulex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’);</a:t>
            </a:r>
            <a:endParaRPr lang="en-US" dirty="0" smtClean="0"/>
          </a:p>
          <a:p>
            <a:r>
              <a:rPr lang="en-US" dirty="0" smtClean="0"/>
              <a:t>Libraries in Node.js are called packages and they can be installed by typing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install “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package_name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//package should be available in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registry @ nmpjs.org</a:t>
            </a:r>
          </a:p>
          <a:p>
            <a:r>
              <a:rPr lang="en-US" b="1" dirty="0" smtClean="0"/>
              <a:t>NPM</a:t>
            </a:r>
            <a:r>
              <a:rPr lang="en-US" dirty="0" smtClean="0"/>
              <a:t> (Node Package Manager) comes bundled with Node.js installation.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Example-4: Lets connect to a DB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mongojs</a:t>
            </a:r>
            <a:r>
              <a:rPr lang="en-US" dirty="0" smtClean="0"/>
              <a:t> using </a:t>
            </a:r>
            <a:r>
              <a:rPr lang="en-US" dirty="0" err="1" smtClean="0"/>
              <a:t>npm</a:t>
            </a:r>
            <a:r>
              <a:rPr lang="en-US" dirty="0" smtClean="0"/>
              <a:t>, a </a:t>
            </a:r>
            <a:r>
              <a:rPr lang="en-US" dirty="0" err="1" smtClean="0"/>
              <a:t>mongoDB</a:t>
            </a:r>
            <a:r>
              <a:rPr lang="en-US" dirty="0" smtClean="0"/>
              <a:t> driver for Node.js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npm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install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mongojs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Code to retrieve all the documents from a collection: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db = require("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mongojs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")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.connect("localhost:27017/test", ['test']);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db.test.find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({}, function(err, posts) {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if( err || !posts) console.log("No posts found");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else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posts.forEach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 function(post) {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console.log(post);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});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});</a:t>
            </a:r>
          </a:p>
          <a:p>
            <a:pPr lvl="1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is good for creating streaming based real-time services, web chat applications, static file servers etc.</a:t>
            </a:r>
          </a:p>
          <a:p>
            <a:r>
              <a:rPr lang="en-US" dirty="0" smtClean="0"/>
              <a:t>If you need high level concurrency and not worried about CPU-cycles. </a:t>
            </a:r>
          </a:p>
          <a:p>
            <a:r>
              <a:rPr lang="en-US" dirty="0" smtClean="0"/>
              <a:t>If you are great at writing JavaScript code because </a:t>
            </a:r>
            <a:r>
              <a:rPr lang="en-US" dirty="0" smtClean="0"/>
              <a:t>then you can use the same </a:t>
            </a:r>
            <a:r>
              <a:rPr lang="en-US" dirty="0" smtClean="0"/>
              <a:t>language at both the places: server-side and client-side.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can be found at: </a:t>
            </a:r>
            <a:r>
              <a:rPr lang="en-US" dirty="0" smtClean="0">
                <a:hlinkClick r:id="rId2"/>
              </a:rPr>
              <a:t>http://stackoverflow.com/questions/5062614/how-to-decide-when-to-use-nodejs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Example-5: Twitter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nTwitter</a:t>
            </a:r>
            <a:r>
              <a:rPr lang="en-US" dirty="0" smtClean="0"/>
              <a:t> module using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Npm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install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ntwitter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Code: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twitter = require('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ntwitter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');   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twit = new twitter({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consumer_key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‘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c_key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’,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consumer_secret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‘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c_secret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’,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access_token_key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‘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token_key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’,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access_token_secret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: ‘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token_secret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’});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twit.stream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('statuses/sample', function(stream) {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stream.on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('data', function (data) {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     console.log(data); });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});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819275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Node.js benchmarks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333" t="10782" r="14667"/>
          <a:stretch>
            <a:fillRect/>
          </a:stretch>
        </p:blipFill>
        <p:spPr bwMode="auto">
          <a:xfrm>
            <a:off x="152400" y="1600200"/>
            <a:ext cx="4191000" cy="289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6667" t="10667" r="20000" b="11111"/>
          <a:stretch>
            <a:fillRect/>
          </a:stretch>
        </p:blipFill>
        <p:spPr bwMode="auto">
          <a:xfrm>
            <a:off x="4191000" y="3276600"/>
            <a:ext cx="4520045" cy="348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1524000"/>
            <a:ext cx="39624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Taken from: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http://code.google.com/p/node-js-vs-apache-php-benchmark/wiki/Tests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 benchmark between </a:t>
            </a:r>
            <a:r>
              <a:rPr lang="en-US" dirty="0" err="1" smtClean="0"/>
              <a:t>Apache+PHP</a:t>
            </a:r>
            <a:r>
              <a:rPr lang="en-US" dirty="0" smtClean="0"/>
              <a:t> and node.js, shows the response time for 1000 concurrent connections making 10,000 requests each, for 5 tests. 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267200" y="2286000"/>
            <a:ext cx="381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33800" y="53340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800600"/>
            <a:ext cx="3124200" cy="1415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Taken from: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http://nodejs.org/jsconf2010.pdf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benchmark shows the response time in </a:t>
            </a:r>
            <a:r>
              <a:rPr lang="en-US" dirty="0" err="1" smtClean="0"/>
              <a:t>milli-secs</a:t>
            </a:r>
            <a:r>
              <a:rPr lang="en-US" dirty="0" smtClean="0"/>
              <a:t> for 4 </a:t>
            </a:r>
            <a:r>
              <a:rPr lang="en-US" dirty="0" err="1" smtClean="0"/>
              <a:t>evented</a:t>
            </a:r>
            <a:r>
              <a:rPr lang="en-US" dirty="0" smtClean="0"/>
              <a:t> servers.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not use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you are doing heavy and CPU intensive calculations on server side, because </a:t>
            </a:r>
            <a:r>
              <a:rPr lang="en-US" dirty="0" smtClean="0"/>
              <a:t>event-loops are </a:t>
            </a:r>
            <a:r>
              <a:rPr lang="en-US" dirty="0" smtClean="0"/>
              <a:t>CPU hungry. </a:t>
            </a:r>
          </a:p>
          <a:p>
            <a:r>
              <a:rPr lang="en-US" dirty="0" smtClean="0"/>
              <a:t>Node.js API is still in beta, it keeps on changing a lot from one revision to another and there is a very little backward compatibility. Most of the packages are also unstable. Therefore is not yet production ready.</a:t>
            </a:r>
          </a:p>
          <a:p>
            <a:r>
              <a:rPr lang="en-US" dirty="0" smtClean="0"/>
              <a:t>Node.js is a no match for enterprise level application frameworks like Spring(java), </a:t>
            </a:r>
            <a:r>
              <a:rPr lang="en-US" dirty="0" err="1" smtClean="0"/>
              <a:t>Django</a:t>
            </a:r>
            <a:r>
              <a:rPr lang="en-US" dirty="0" smtClean="0"/>
              <a:t>(python), </a:t>
            </a:r>
            <a:r>
              <a:rPr lang="en-US" dirty="0" err="1" smtClean="0"/>
              <a:t>Symfony</a:t>
            </a:r>
            <a:r>
              <a:rPr lang="en-US" dirty="0" smtClean="0"/>
              <a:t>(</a:t>
            </a:r>
            <a:r>
              <a:rPr lang="en-US" dirty="0" err="1" smtClean="0"/>
              <a:t>php</a:t>
            </a:r>
            <a:r>
              <a:rPr lang="en-US" dirty="0" smtClean="0"/>
              <a:t>) etc. Applications written on such platforms are meant to be highly user interactive and involve complex business logic.</a:t>
            </a:r>
          </a:p>
          <a:p>
            <a:r>
              <a:rPr lang="en-US" dirty="0" smtClean="0"/>
              <a:t>Read further on disadvantages of Node.js on </a:t>
            </a:r>
            <a:r>
              <a:rPr lang="en-US" dirty="0" err="1" smtClean="0"/>
              <a:t>Quora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http://www.quora.com/What-are-the-disadvantages-of-using-Node-js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Appendix-1: Who is using </a:t>
            </a:r>
            <a:r>
              <a:rPr lang="en-US" dirty="0" smtClean="0"/>
              <a:t>Node.js in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Yahoo! </a:t>
            </a:r>
            <a:r>
              <a:rPr lang="en-US" dirty="0" smtClean="0"/>
              <a:t>: </a:t>
            </a:r>
            <a:r>
              <a:rPr lang="en-US" dirty="0" err="1" smtClean="0"/>
              <a:t>iPad</a:t>
            </a:r>
            <a:r>
              <a:rPr lang="en-US" dirty="0" smtClean="0"/>
              <a:t> App </a:t>
            </a:r>
            <a:r>
              <a:rPr lang="en-US" b="1" dirty="0" err="1" smtClean="0"/>
              <a:t>Livestand</a:t>
            </a:r>
            <a:r>
              <a:rPr lang="en-US" dirty="0" smtClean="0"/>
              <a:t> uses </a:t>
            </a:r>
            <a:r>
              <a:rPr lang="en-US" dirty="0" smtClean="0"/>
              <a:t>Yahoo! </a:t>
            </a:r>
            <a:r>
              <a:rPr lang="en-US" dirty="0" smtClean="0"/>
              <a:t>Manhattan </a:t>
            </a:r>
            <a:r>
              <a:rPr lang="en-US" dirty="0" smtClean="0"/>
              <a:t>framework which is based on Node.js.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LinkedIn </a:t>
            </a:r>
            <a:r>
              <a:rPr lang="en-US" dirty="0" smtClean="0"/>
              <a:t>: LinkedIn uses a combination of Node.js and </a:t>
            </a:r>
            <a:r>
              <a:rPr lang="en-US" dirty="0" err="1" smtClean="0"/>
              <a:t>MongoDB</a:t>
            </a:r>
            <a:r>
              <a:rPr lang="en-US" dirty="0" smtClean="0"/>
              <a:t> for its mobile platform. </a:t>
            </a:r>
            <a:r>
              <a:rPr lang="en-US" dirty="0" err="1" smtClean="0"/>
              <a:t>iOS</a:t>
            </a:r>
            <a:r>
              <a:rPr lang="en-US" dirty="0" smtClean="0"/>
              <a:t> and Android apps are based on it.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eBay </a:t>
            </a:r>
            <a:r>
              <a:rPr lang="en-US" dirty="0" smtClean="0"/>
              <a:t>: Uses Node.js along with </a:t>
            </a:r>
            <a:r>
              <a:rPr lang="en-US" dirty="0" smtClean="0"/>
              <a:t>ql.io to help application developers </a:t>
            </a:r>
            <a:r>
              <a:rPr lang="en-US" dirty="0" smtClean="0"/>
              <a:t>in improving eBay’s end </a:t>
            </a:r>
            <a:r>
              <a:rPr lang="en-US" dirty="0" smtClean="0"/>
              <a:t>user </a:t>
            </a:r>
            <a:r>
              <a:rPr lang="en-US" dirty="0" smtClean="0"/>
              <a:t>experience.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Dow Jones </a:t>
            </a:r>
            <a:r>
              <a:rPr lang="en-US" dirty="0" smtClean="0"/>
              <a:t>: The </a:t>
            </a:r>
            <a:r>
              <a:rPr lang="en-US" dirty="0" smtClean="0"/>
              <a:t>WSJ Social front-end is written completely in N</a:t>
            </a:r>
            <a:r>
              <a:rPr lang="en-US" dirty="0" smtClean="0"/>
              <a:t>ode.js, </a:t>
            </a:r>
            <a:r>
              <a:rPr lang="en-US" dirty="0" smtClean="0"/>
              <a:t>using </a:t>
            </a:r>
            <a:r>
              <a:rPr lang="en-US" dirty="0" smtClean="0"/>
              <a:t>Express.js, </a:t>
            </a:r>
            <a:r>
              <a:rPr lang="en-US" dirty="0" smtClean="0"/>
              <a:t>and many other </a:t>
            </a:r>
            <a:r>
              <a:rPr lang="en-US" dirty="0" smtClean="0"/>
              <a:t>modules.</a:t>
            </a:r>
          </a:p>
          <a:p>
            <a:r>
              <a:rPr lang="en-US" dirty="0" smtClean="0"/>
              <a:t>Complete list can </a:t>
            </a:r>
            <a:r>
              <a:rPr lang="en-US" dirty="0" smtClean="0"/>
              <a:t>be found at: </a:t>
            </a:r>
            <a:r>
              <a:rPr lang="en-US" dirty="0" smtClean="0">
                <a:hlinkClick r:id="rId2"/>
              </a:rPr>
              <a:t>https://github.com/joyent/node/wiki/Projects,-Applications,-</a:t>
            </a:r>
            <a:r>
              <a:rPr lang="en-US" dirty="0" smtClean="0">
                <a:hlinkClick r:id="rId2"/>
              </a:rPr>
              <a:t>and-Companies-Using-Node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Appendix-2: Resource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Watch this video at </a:t>
            </a:r>
            <a:r>
              <a:rPr lang="en-US" dirty="0" err="1" smtClean="0"/>
              <a:t>Youtube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http://www.youtube.com/watch?v=jo_B4LTHi3I</a:t>
            </a:r>
            <a:endParaRPr lang="en-US" dirty="0" smtClean="0"/>
          </a:p>
          <a:p>
            <a:r>
              <a:rPr lang="en-US" dirty="0" smtClean="0"/>
              <a:t>Read the free </a:t>
            </a:r>
            <a:r>
              <a:rPr lang="en-US" dirty="0" err="1" smtClean="0"/>
              <a:t>O’reilly</a:t>
            </a:r>
            <a:r>
              <a:rPr lang="en-US" dirty="0" smtClean="0"/>
              <a:t> Book </a:t>
            </a:r>
            <a:r>
              <a:rPr lang="en-US" i="1" dirty="0" smtClean="0"/>
              <a:t>‘Up and Running with Node.js’ </a:t>
            </a:r>
            <a:r>
              <a:rPr lang="en-US" dirty="0" smtClean="0"/>
              <a:t>@ </a:t>
            </a:r>
            <a:r>
              <a:rPr lang="en-US" dirty="0" smtClean="0">
                <a:hlinkClick r:id="rId3"/>
              </a:rPr>
              <a:t>http://ofps.oreilly.com/titles/9781449398583/</a:t>
            </a:r>
            <a:endParaRPr lang="en-US" dirty="0" smtClean="0"/>
          </a:p>
          <a:p>
            <a:r>
              <a:rPr lang="en-US" dirty="0" smtClean="0"/>
              <a:t>Visit </a:t>
            </a:r>
            <a:r>
              <a:rPr lang="en-US" dirty="0" smtClean="0">
                <a:hlinkClick r:id="rId4"/>
              </a:rPr>
              <a:t>www.nodejs.org</a:t>
            </a:r>
            <a:r>
              <a:rPr lang="en-US" dirty="0" smtClean="0"/>
              <a:t> for Info/News about Node.js</a:t>
            </a:r>
          </a:p>
          <a:p>
            <a:r>
              <a:rPr lang="en-US" dirty="0" smtClean="0"/>
              <a:t>Watch Node.js tutorials @ </a:t>
            </a:r>
            <a:r>
              <a:rPr lang="en-US" dirty="0" smtClean="0">
                <a:hlinkClick r:id="rId5"/>
              </a:rPr>
              <a:t>http://nodetuts.com/</a:t>
            </a:r>
            <a:endParaRPr lang="en-US" dirty="0" smtClean="0"/>
          </a:p>
          <a:p>
            <a:r>
              <a:rPr lang="en-US" dirty="0" smtClean="0"/>
              <a:t>For Info on </a:t>
            </a:r>
            <a:r>
              <a:rPr lang="en-US" dirty="0" err="1" smtClean="0"/>
              <a:t>MongoDB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http://www.mongodb.org/display/DOCS/Home</a:t>
            </a:r>
            <a:endParaRPr lang="en-US" dirty="0" smtClean="0"/>
          </a:p>
          <a:p>
            <a:r>
              <a:rPr lang="en-US" dirty="0" smtClean="0"/>
              <a:t>For anything else </a:t>
            </a:r>
            <a:r>
              <a:rPr lang="en-US" b="1" dirty="0" smtClean="0"/>
              <a:t>Google!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ahead….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Some </a:t>
            </a:r>
            <a:r>
              <a:rPr lang="en-US" sz="1800" dirty="0" smtClean="0"/>
              <a:t>(Confusing)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5 Examples</a:t>
            </a:r>
          </a:p>
          <a:p>
            <a:r>
              <a:rPr lang="en-US" dirty="0" smtClean="0"/>
              <a:t>A couple of weird diagrams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Pics</a:t>
            </a:r>
            <a:r>
              <a:rPr lang="en-US" dirty="0" smtClean="0"/>
              <a:t> showing </a:t>
            </a:r>
            <a:r>
              <a:rPr lang="en-US" dirty="0" smtClean="0"/>
              <a:t>unbelievable benchmarks</a:t>
            </a:r>
            <a:endParaRPr lang="en-US" dirty="0" smtClean="0"/>
          </a:p>
          <a:p>
            <a:r>
              <a:rPr lang="en-US" dirty="0" smtClean="0"/>
              <a:t>Some stuff from </a:t>
            </a:r>
            <a:r>
              <a:rPr lang="en-US" dirty="0" smtClean="0"/>
              <a:t>Internet</a:t>
            </a:r>
          </a:p>
          <a:p>
            <a:r>
              <a:rPr lang="en-US" smtClean="0"/>
              <a:t>And Homer </a:t>
            </a:r>
            <a:r>
              <a:rPr lang="en-US" dirty="0" smtClean="0"/>
              <a:t>Simpson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Appendix-3: Some Good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Express</a:t>
            </a:r>
            <a:r>
              <a:rPr lang="en-US" dirty="0" smtClean="0"/>
              <a:t> – to make things simpler e.g. syntax, DB connections.</a:t>
            </a:r>
          </a:p>
          <a:p>
            <a:r>
              <a:rPr lang="en-US" b="1" dirty="0" smtClean="0"/>
              <a:t>Jade</a:t>
            </a:r>
            <a:r>
              <a:rPr lang="en-US" dirty="0" smtClean="0"/>
              <a:t> – HTML template system</a:t>
            </a:r>
          </a:p>
          <a:p>
            <a:r>
              <a:rPr lang="en-US" b="1" dirty="0" smtClean="0"/>
              <a:t>Socket.IO</a:t>
            </a:r>
            <a:r>
              <a:rPr lang="en-US" dirty="0" smtClean="0"/>
              <a:t> – to create real-time apps</a:t>
            </a:r>
          </a:p>
          <a:p>
            <a:r>
              <a:rPr lang="en-US" b="1" dirty="0" err="1" smtClean="0"/>
              <a:t>Nodemon</a:t>
            </a:r>
            <a:r>
              <a:rPr lang="en-US" dirty="0" smtClean="0"/>
              <a:t> – to monitor Node.js and push change automatically</a:t>
            </a:r>
          </a:p>
          <a:p>
            <a:r>
              <a:rPr lang="en-US" b="1" dirty="0" err="1" smtClean="0"/>
              <a:t>CoffeeScript</a:t>
            </a:r>
            <a:r>
              <a:rPr lang="en-US" dirty="0" smtClean="0"/>
              <a:t> – for easier JavaScript development</a:t>
            </a:r>
          </a:p>
          <a:p>
            <a:r>
              <a:rPr lang="en-US" dirty="0" smtClean="0"/>
              <a:t>Find out more about some widely used Node.js modules at: </a:t>
            </a:r>
            <a:r>
              <a:rPr lang="en-US" dirty="0" smtClean="0">
                <a:hlinkClick r:id="rId2"/>
              </a:rPr>
              <a:t>http://blog.nodejitsu.com/top-node-module-creators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556" t="10784" r="5556" b="4248"/>
          <a:stretch>
            <a:fillRect/>
          </a:stretch>
        </p:blipFill>
        <p:spPr bwMode="auto">
          <a:xfrm>
            <a:off x="3429000" y="1143000"/>
            <a:ext cx="228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w Cen MT" pitchFamily="34" charset="0"/>
              </a:rPr>
              <a:t>V8 </a:t>
            </a:r>
            <a:r>
              <a:rPr lang="en-US" dirty="0" smtClean="0">
                <a:latin typeface="Tw Cen MT" pitchFamily="34" charset="0"/>
              </a:rPr>
              <a:t>is an open source JavaScript engine developed by Google. Its written in C++ and is used in Google Chrome Browser.</a:t>
            </a:r>
          </a:p>
          <a:p>
            <a:r>
              <a:rPr lang="en-US" b="1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Node.js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 runs on V8.</a:t>
            </a:r>
          </a:p>
          <a:p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It was 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created by </a:t>
            </a:r>
            <a:r>
              <a:rPr lang="en-US" b="1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2009.</a:t>
            </a:r>
            <a:endParaRPr lang="en-US" b="1" dirty="0" smtClean="0">
              <a:latin typeface="Tw Cen MT" pitchFamily="34" charset="0"/>
            </a:endParaRPr>
          </a:p>
          <a:p>
            <a:r>
              <a:rPr lang="en-US" dirty="0" smtClean="0">
                <a:latin typeface="Tw Cen MT" pitchFamily="34" charset="0"/>
              </a:rPr>
              <a:t>Is still in Beta phase. Latest version is </a:t>
            </a:r>
            <a:r>
              <a:rPr lang="en-US" b="1" dirty="0" smtClean="0">
                <a:latin typeface="Tw Cen MT" pitchFamily="34" charset="0"/>
              </a:rPr>
              <a:t>0.6.11</a:t>
            </a:r>
          </a:p>
          <a:p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Is </a:t>
            </a:r>
            <a:r>
              <a:rPr lang="en-US" b="1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Open Source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. It runs well on Linux systems, can also run on Windows systems.</a:t>
            </a:r>
          </a:p>
          <a:p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If you have worked on </a:t>
            </a:r>
            <a:r>
              <a:rPr lang="en-US" dirty="0" err="1" smtClean="0">
                <a:latin typeface="Tw Cen MT" pitchFamily="34" charset="0"/>
                <a:ea typeface="Verdana" pitchFamily="34" charset="0"/>
                <a:cs typeface="Verdana" pitchFamily="34" charset="0"/>
              </a:rPr>
              <a:t>EventMachine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 (Ruby) or Python’s Twisted or Perl’s </a:t>
            </a:r>
            <a:r>
              <a:rPr lang="en-US" dirty="0" err="1" smtClean="0">
                <a:latin typeface="Tw Cen MT" pitchFamily="34" charset="0"/>
                <a:ea typeface="Verdana" pitchFamily="34" charset="0"/>
                <a:cs typeface="Verdana" pitchFamily="34" charset="0"/>
              </a:rPr>
              <a:t>AnyEvent</a:t>
            </a:r>
            <a:r>
              <a:rPr lang="en-US" dirty="0" smtClean="0">
                <a:latin typeface="Tw Cen MT" pitchFamily="34" charset="0"/>
                <a:ea typeface="Verdana" pitchFamily="34" charset="0"/>
                <a:cs typeface="Verdana" pitchFamily="34" charset="0"/>
              </a:rPr>
              <a:t> framework then following presentation is going to be very easy.</a:t>
            </a:r>
            <a:endParaRPr lang="en-US" dirty="0" smtClean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In simple words Node.js is </a:t>
            </a:r>
            <a:r>
              <a:rPr lang="en-US" b="1" dirty="0" smtClean="0">
                <a:latin typeface="Tw Cen MT" pitchFamily="34" charset="0"/>
              </a:rPr>
              <a:t>‘server-side JavaScript’</a:t>
            </a:r>
            <a:r>
              <a:rPr lang="en-US" dirty="0" smtClean="0">
                <a:latin typeface="Tw Cen MT" pitchFamily="34" charset="0"/>
              </a:rPr>
              <a:t>.</a:t>
            </a:r>
          </a:p>
          <a:p>
            <a:r>
              <a:rPr lang="en-US" dirty="0" smtClean="0">
                <a:latin typeface="Tw Cen MT" pitchFamily="34" charset="0"/>
              </a:rPr>
              <a:t>In </a:t>
            </a:r>
            <a:r>
              <a:rPr lang="en-US" i="1" dirty="0" smtClean="0">
                <a:latin typeface="Tw Cen MT" pitchFamily="34" charset="0"/>
              </a:rPr>
              <a:t>not-so-simple</a:t>
            </a:r>
            <a:r>
              <a:rPr lang="en-US" dirty="0" smtClean="0">
                <a:latin typeface="Tw Cen MT" pitchFamily="34" charset="0"/>
              </a:rPr>
              <a:t> words Node.js is a high-performance </a:t>
            </a:r>
            <a:r>
              <a:rPr lang="en-US" b="1" dirty="0" smtClean="0">
                <a:latin typeface="Tw Cen MT" pitchFamily="34" charset="0"/>
              </a:rPr>
              <a:t>network applications framework</a:t>
            </a:r>
            <a:r>
              <a:rPr lang="en-US" dirty="0" smtClean="0">
                <a:latin typeface="Tw Cen MT" pitchFamily="34" charset="0"/>
              </a:rPr>
              <a:t>, well optimized for high concurrent environments.</a:t>
            </a:r>
          </a:p>
          <a:p>
            <a:r>
              <a:rPr lang="en-US" dirty="0" smtClean="0">
                <a:latin typeface="Tw Cen MT" pitchFamily="34" charset="0"/>
              </a:rPr>
              <a:t>It’s a </a:t>
            </a:r>
            <a:r>
              <a:rPr lang="en-US" b="1" dirty="0" smtClean="0">
                <a:latin typeface="Tw Cen MT" pitchFamily="34" charset="0"/>
              </a:rPr>
              <a:t>command line</a:t>
            </a:r>
            <a:r>
              <a:rPr lang="en-US" dirty="0" smtClean="0">
                <a:latin typeface="Tw Cen MT" pitchFamily="34" charset="0"/>
              </a:rPr>
              <a:t> tool.</a:t>
            </a:r>
          </a:p>
          <a:p>
            <a:r>
              <a:rPr lang="en-US" dirty="0" smtClean="0">
                <a:latin typeface="Tw Cen MT" pitchFamily="34" charset="0"/>
              </a:rPr>
              <a:t>In ‘Node.js’ , ‘</a:t>
            </a:r>
            <a:r>
              <a:rPr lang="en-US" b="1" dirty="0" smtClean="0">
                <a:latin typeface="Tw Cen MT" pitchFamily="34" charset="0"/>
              </a:rPr>
              <a:t>.</a:t>
            </a:r>
            <a:r>
              <a:rPr lang="en-US" b="1" dirty="0" err="1" smtClean="0">
                <a:latin typeface="Tw Cen MT" pitchFamily="34" charset="0"/>
              </a:rPr>
              <a:t>js</a:t>
            </a:r>
            <a:r>
              <a:rPr lang="en-US" b="1" dirty="0" smtClean="0">
                <a:latin typeface="Tw Cen MT" pitchFamily="34" charset="0"/>
              </a:rPr>
              <a:t>’</a:t>
            </a:r>
            <a:r>
              <a:rPr lang="en-US" dirty="0" smtClean="0">
                <a:latin typeface="Tw Cen MT" pitchFamily="34" charset="0"/>
              </a:rPr>
              <a:t> doesn’t mean that its solely written JavaScript. It is 40% JS and 60% C++. </a:t>
            </a:r>
          </a:p>
          <a:p>
            <a:r>
              <a:rPr lang="en-US" dirty="0" smtClean="0">
                <a:latin typeface="Tw Cen MT" pitchFamily="34" charset="0"/>
              </a:rPr>
              <a:t>From the official site:</a:t>
            </a:r>
          </a:p>
          <a:p>
            <a:pPr lvl="1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‘Node's goal is to provide an easy way to build scalable network programs’  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" pitchFamily="34" charset="0"/>
              </a:rPr>
              <a:t> (from nodejs.org!) 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cs typeface="Consolas" pitchFamily="49" charset="0"/>
            </a:endParaRPr>
          </a:p>
          <a:p>
            <a:endParaRPr lang="en-US" dirty="0" smtClean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Advanced </a:t>
            </a:r>
            <a:r>
              <a:rPr lang="en-US" dirty="0" smtClean="0"/>
              <a:t>(&amp; Confusing)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Node.js uses an </a:t>
            </a:r>
            <a:r>
              <a:rPr lang="en-US" b="1" dirty="0" smtClean="0">
                <a:latin typeface="Tw Cen MT" pitchFamily="34" charset="0"/>
              </a:rPr>
              <a:t>event-driven</a:t>
            </a:r>
            <a:r>
              <a:rPr lang="en-US" dirty="0" smtClean="0">
                <a:latin typeface="Tw Cen MT" pitchFamily="34" charset="0"/>
              </a:rPr>
              <a:t>, </a:t>
            </a:r>
            <a:r>
              <a:rPr lang="en-US" b="1" dirty="0" smtClean="0">
                <a:latin typeface="Tw Cen MT" pitchFamily="34" charset="0"/>
              </a:rPr>
              <a:t>non-blocking I/O </a:t>
            </a:r>
            <a:r>
              <a:rPr lang="en-US" dirty="0" smtClean="0">
                <a:latin typeface="Tw Cen MT" pitchFamily="34" charset="0"/>
              </a:rPr>
              <a:t>model, which makes it lightweight.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" pitchFamily="34" charset="0"/>
              </a:rPr>
              <a:t>(from nodejs.org!)</a:t>
            </a:r>
          </a:p>
          <a:p>
            <a:r>
              <a:rPr lang="en-US" dirty="0" smtClean="0">
                <a:latin typeface="Tw Cen MT" pitchFamily="34" charset="0"/>
              </a:rPr>
              <a:t>It makes use of </a:t>
            </a:r>
            <a:r>
              <a:rPr lang="en-US" b="1" dirty="0" smtClean="0">
                <a:latin typeface="Tw Cen MT" pitchFamily="34" charset="0"/>
              </a:rPr>
              <a:t>event-loops</a:t>
            </a:r>
            <a:r>
              <a:rPr lang="en-US" dirty="0" smtClean="0">
                <a:latin typeface="Tw Cen MT" pitchFamily="34" charset="0"/>
              </a:rPr>
              <a:t> via JavaScript’s </a:t>
            </a:r>
            <a:r>
              <a:rPr lang="en-US" b="1" dirty="0" smtClean="0">
                <a:latin typeface="Tw Cen MT" pitchFamily="34" charset="0"/>
              </a:rPr>
              <a:t>callback</a:t>
            </a:r>
            <a:r>
              <a:rPr lang="en-US" dirty="0" smtClean="0">
                <a:latin typeface="Tw Cen MT" pitchFamily="34" charset="0"/>
              </a:rPr>
              <a:t> functionality to implement the non-blocking I/O.</a:t>
            </a:r>
          </a:p>
          <a:p>
            <a:r>
              <a:rPr lang="en-US" dirty="0" smtClean="0">
                <a:latin typeface="Tw Cen MT" pitchFamily="34" charset="0"/>
              </a:rPr>
              <a:t>Programs for Node.js are written in JavaScript but not in the same JavaScript we are use to. There is no DOM implementation provided by Node.js, i.e. you </a:t>
            </a:r>
            <a:r>
              <a:rPr lang="en-US" b="1" dirty="0" smtClean="0">
                <a:latin typeface="Tw Cen MT" pitchFamily="34" charset="0"/>
              </a:rPr>
              <a:t>can not</a:t>
            </a:r>
            <a:r>
              <a:rPr lang="en-US" dirty="0" smtClean="0">
                <a:latin typeface="Tw Cen MT" pitchFamily="34" charset="0"/>
              </a:rPr>
              <a:t> do this: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element =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dirty="0" smtClean="0">
                <a:latin typeface="Tw Cen MT" pitchFamily="34" charset="0"/>
              </a:rPr>
              <a:t>Everything inside Node.js runs in a </a:t>
            </a:r>
            <a:r>
              <a:rPr lang="en-US" b="1" dirty="0" smtClean="0">
                <a:latin typeface="Tw Cen MT" pitchFamily="34" charset="0"/>
              </a:rPr>
              <a:t>single-thread</a:t>
            </a:r>
            <a:r>
              <a:rPr lang="en-US" dirty="0" smtClean="0">
                <a:latin typeface="Tw Cen MT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 Getting Started &amp;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Install/build Node.js.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(Yes! Windows installer is available!)</a:t>
            </a:r>
          </a:p>
          <a:p>
            <a:r>
              <a:rPr lang="en-US" dirty="0" smtClean="0"/>
              <a:t>Open your favorite editor and start typing JavaScript.</a:t>
            </a:r>
          </a:p>
          <a:p>
            <a:r>
              <a:rPr lang="en-US" dirty="0" smtClean="0"/>
              <a:t>When you are done, open </a:t>
            </a:r>
            <a:r>
              <a:rPr lang="en-US" dirty="0" err="1" smtClean="0"/>
              <a:t>cmd</a:t>
            </a:r>
            <a:r>
              <a:rPr lang="en-US" dirty="0" smtClean="0"/>
              <a:t>/terminal and type this: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	‘node YOUR_FILE.js’</a:t>
            </a:r>
          </a:p>
          <a:p>
            <a:r>
              <a:rPr lang="en-US" dirty="0" smtClean="0"/>
              <a:t>Here is a simple example, which prints ‘</a:t>
            </a:r>
            <a:r>
              <a:rPr lang="en-US" i="1" dirty="0" smtClean="0"/>
              <a:t>hello world</a:t>
            </a:r>
            <a:r>
              <a:rPr lang="en-US" dirty="0" smtClean="0"/>
              <a:t>’</a:t>
            </a:r>
            <a:endParaRPr lang="en-US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sys = require(“sys”);</a:t>
            </a:r>
          </a:p>
          <a:p>
            <a:pPr lvl="2">
              <a:buNone/>
            </a:pPr>
            <a:r>
              <a:rPr lang="en-US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setTimeout</a:t>
            </a:r>
            <a:r>
              <a:rPr 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pPr lvl="2">
              <a:buNone/>
            </a:pPr>
            <a:r>
              <a:rPr lang="en-US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(“world”);},3000);</a:t>
            </a:r>
          </a:p>
          <a:p>
            <a:pPr lvl="2">
              <a:buNone/>
            </a:pPr>
            <a:r>
              <a:rPr lang="en-US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(“hello”); </a:t>
            </a:r>
          </a:p>
          <a:p>
            <a:pPr lvl="2">
              <a:buNone/>
            </a:pPr>
            <a:r>
              <a:rPr lang="en-US" spc="-15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//it prints ‘hello’ first and waits for 3 seconds and then prints ‘world’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Theory: Event-loops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Event-loops are the core of event-driven programming, almost all the UI programs use event-loops to track the user event, for example: Clicks, Ajax Requests etc.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8431" y="2819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itchFamily="34" charset="0"/>
              </a:rPr>
              <a:t>Client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32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118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ChangeAspect="1"/>
          </p:cNvSpPr>
          <p:nvPr/>
        </p:nvSpPr>
        <p:spPr>
          <a:xfrm>
            <a:off x="1907031" y="4191000"/>
            <a:ext cx="1371600" cy="1371600"/>
          </a:xfrm>
          <a:prstGeom prst="arc">
            <a:avLst>
              <a:gd name="adj1" fmla="val 13487427"/>
              <a:gd name="adj2" fmla="val 12667217"/>
            </a:avLst>
          </a:prstGeom>
          <a:ln w="22225">
            <a:solidFill>
              <a:schemeClr val="accent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</a:t>
            </a:r>
          </a:p>
          <a:p>
            <a:pPr algn="ctr"/>
            <a:r>
              <a:rPr lang="en-US" sz="1400" dirty="0" smtClean="0"/>
              <a:t>(main thread)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404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90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76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/>
          <p:cNvSpPr/>
          <p:nvPr/>
        </p:nvSpPr>
        <p:spPr>
          <a:xfrm>
            <a:off x="2438400" y="5867400"/>
            <a:ext cx="14478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w Cen MT" pitchFamily="34" charset="0"/>
              </a:rPr>
              <a:t>C++ </a:t>
            </a:r>
            <a:r>
              <a:rPr lang="en-US" sz="1400" dirty="0" err="1" smtClean="0">
                <a:solidFill>
                  <a:schemeClr val="tx1"/>
                </a:solidFill>
                <a:latin typeface="Tw Cen MT" pitchFamily="34" charset="0"/>
              </a:rPr>
              <a:t>Threadpool</a:t>
            </a:r>
            <a:endParaRPr lang="en-US" sz="14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w Cen MT" pitchFamily="34" charset="0"/>
              </a:rPr>
              <a:t>(worker threads)</a:t>
            </a:r>
            <a:endParaRPr lang="en-US" sz="14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602231" y="5105400"/>
            <a:ext cx="762000" cy="1371600"/>
          </a:xfrm>
          <a:custGeom>
            <a:avLst/>
            <a:gdLst>
              <a:gd name="connsiteX0" fmla="*/ 827518 w 827518"/>
              <a:gd name="connsiteY0" fmla="*/ 1298961 h 1298961"/>
              <a:gd name="connsiteX1" fmla="*/ 272041 w 827518"/>
              <a:gd name="connsiteY1" fmla="*/ 1196412 h 1298961"/>
              <a:gd name="connsiteX2" fmla="*/ 32759 w 827518"/>
              <a:gd name="connsiteY2" fmla="*/ 786213 h 1298961"/>
              <a:gd name="connsiteX3" fmla="*/ 75488 w 827518"/>
              <a:gd name="connsiteY3" fmla="*/ 179462 h 1298961"/>
              <a:gd name="connsiteX4" fmla="*/ 263495 w 827518"/>
              <a:gd name="connsiteY4" fmla="*/ 0 h 12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18" h="1298961">
                <a:moveTo>
                  <a:pt x="827518" y="1298961"/>
                </a:moveTo>
                <a:cubicBezTo>
                  <a:pt x="616009" y="1290415"/>
                  <a:pt x="404501" y="1281870"/>
                  <a:pt x="272041" y="1196412"/>
                </a:cubicBezTo>
                <a:cubicBezTo>
                  <a:pt x="139581" y="1110954"/>
                  <a:pt x="65518" y="955705"/>
                  <a:pt x="32759" y="786213"/>
                </a:cubicBezTo>
                <a:cubicBezTo>
                  <a:pt x="0" y="616721"/>
                  <a:pt x="37032" y="310498"/>
                  <a:pt x="75488" y="179462"/>
                </a:cubicBezTo>
                <a:cubicBezTo>
                  <a:pt x="113944" y="48427"/>
                  <a:pt x="226463" y="21364"/>
                  <a:pt x="263495" y="0"/>
                </a:cubicBezTo>
              </a:path>
            </a:pathLst>
          </a:custGeom>
          <a:ln w="15875" cmpd="sng">
            <a:solidFill>
              <a:srgbClr val="FFC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297431" y="3046576"/>
            <a:ext cx="533400" cy="1601624"/>
          </a:xfrm>
          <a:custGeom>
            <a:avLst/>
            <a:gdLst>
              <a:gd name="connsiteX0" fmla="*/ 485686 w 485686"/>
              <a:gd name="connsiteY0" fmla="*/ 1649338 h 1649338"/>
              <a:gd name="connsiteX1" fmla="*/ 66942 w 485686"/>
              <a:gd name="connsiteY1" fmla="*/ 1145136 h 1649338"/>
              <a:gd name="connsiteX2" fmla="*/ 84034 w 485686"/>
              <a:gd name="connsiteY2" fmla="*/ 393106 h 1649338"/>
              <a:gd name="connsiteX3" fmla="*/ 331862 w 485686"/>
              <a:gd name="connsiteY3" fmla="*/ 0 h 164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686" h="1649338">
                <a:moveTo>
                  <a:pt x="485686" y="1649338"/>
                </a:moveTo>
                <a:cubicBezTo>
                  <a:pt x="309785" y="1501923"/>
                  <a:pt x="133884" y="1354508"/>
                  <a:pt x="66942" y="1145136"/>
                </a:cubicBezTo>
                <a:cubicBezTo>
                  <a:pt x="0" y="935764"/>
                  <a:pt x="39881" y="583962"/>
                  <a:pt x="84034" y="393106"/>
                </a:cubicBezTo>
                <a:cubicBezTo>
                  <a:pt x="128187" y="202250"/>
                  <a:pt x="156673" y="8546"/>
                  <a:pt x="331862" y="0"/>
                </a:cubicBezTo>
              </a:path>
            </a:pathLst>
          </a:custGeom>
          <a:ln w="1587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52799" y="5029200"/>
            <a:ext cx="916431" cy="1066800"/>
          </a:xfrm>
          <a:custGeom>
            <a:avLst/>
            <a:gdLst>
              <a:gd name="connsiteX0" fmla="*/ 0 w 1009827"/>
              <a:gd name="connsiteY0" fmla="*/ 61245 h 1291839"/>
              <a:gd name="connsiteX1" fmla="*/ 649480 w 1009827"/>
              <a:gd name="connsiteY1" fmla="*/ 95428 h 1291839"/>
              <a:gd name="connsiteX2" fmla="*/ 1008403 w 1009827"/>
              <a:gd name="connsiteY2" fmla="*/ 633813 h 1291839"/>
              <a:gd name="connsiteX3" fmla="*/ 640934 w 1009827"/>
              <a:gd name="connsiteY3" fmla="*/ 1291839 h 12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827" h="1291839">
                <a:moveTo>
                  <a:pt x="0" y="61245"/>
                </a:moveTo>
                <a:cubicBezTo>
                  <a:pt x="240706" y="30622"/>
                  <a:pt x="481413" y="0"/>
                  <a:pt x="649480" y="95428"/>
                </a:cubicBezTo>
                <a:cubicBezTo>
                  <a:pt x="817547" y="190856"/>
                  <a:pt x="1009827" y="434411"/>
                  <a:pt x="1008403" y="633813"/>
                </a:cubicBezTo>
                <a:cubicBezTo>
                  <a:pt x="1006979" y="833215"/>
                  <a:pt x="685087" y="1089589"/>
                  <a:pt x="640934" y="1291839"/>
                </a:cubicBezTo>
              </a:path>
            </a:pathLst>
          </a:cu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31031" y="28194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Clients send HTTP requests</a:t>
            </a:r>
          </a:p>
          <a:p>
            <a:r>
              <a:rPr lang="en-US" sz="1400" dirty="0" smtClean="0">
                <a:latin typeface="Tw Cen MT" pitchFamily="34" charset="0"/>
              </a:rPr>
              <a:t> to Node.js server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9713" y="4191000"/>
            <a:ext cx="2864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An Event-loop is woken up by OS,</a:t>
            </a:r>
          </a:p>
          <a:p>
            <a:r>
              <a:rPr lang="en-US" sz="1400" dirty="0" smtClean="0">
                <a:latin typeface="Tw Cen MT" pitchFamily="34" charset="0"/>
              </a:rPr>
              <a:t>passes request and response objects</a:t>
            </a:r>
          </a:p>
          <a:p>
            <a:r>
              <a:rPr lang="en-US" sz="1400" dirty="0" smtClean="0">
                <a:latin typeface="Tw Cen MT" pitchFamily="34" charset="0"/>
              </a:rPr>
              <a:t>to the thread-pool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5431" y="5334000"/>
            <a:ext cx="170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Long-running jobs run</a:t>
            </a:r>
          </a:p>
          <a:p>
            <a:r>
              <a:rPr lang="en-US" sz="1400" dirty="0" smtClean="0">
                <a:latin typeface="Tw Cen MT" pitchFamily="34" charset="0"/>
              </a:rPr>
              <a:t> on worker threads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867400"/>
            <a:ext cx="1634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Response is sent</a:t>
            </a:r>
          </a:p>
          <a:p>
            <a:r>
              <a:rPr lang="en-US" sz="1400" dirty="0" smtClean="0">
                <a:latin typeface="Tw Cen MT" pitchFamily="34" charset="0"/>
              </a:rPr>
              <a:t>back to main thread</a:t>
            </a:r>
          </a:p>
          <a:p>
            <a:r>
              <a:rPr lang="en-US" sz="1400" dirty="0" smtClean="0">
                <a:latin typeface="Tw Cen MT" pitchFamily="34" charset="0"/>
              </a:rPr>
              <a:t>via callback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00" y="426720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Event loop returns</a:t>
            </a:r>
          </a:p>
          <a:p>
            <a:r>
              <a:rPr lang="en-US" sz="1400" dirty="0" smtClean="0">
                <a:latin typeface="Tw Cen MT" pitchFamily="34" charset="0"/>
              </a:rPr>
              <a:t>result to client</a:t>
            </a:r>
            <a:endParaRPr lang="en-US" sz="1400" dirty="0">
              <a:latin typeface="Tw Cen MT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276600"/>
            <a:ext cx="2438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Theory: 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Traditional I/O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//execution is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blocked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Non-traditional, Non-blocking I/O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table_Y”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,function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(result){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executes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without any delay!</a:t>
            </a:r>
          </a:p>
          <a:p>
            <a:pPr lvl="1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Node.js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an </a:t>
            </a:r>
            <a:r>
              <a:rPr lang="en-US" b="1" dirty="0" smtClean="0"/>
              <a:t>HTTP server</a:t>
            </a:r>
            <a:r>
              <a:rPr lang="en-US" dirty="0" smtClean="0"/>
              <a:t> and print ‘</a:t>
            </a:r>
            <a:r>
              <a:rPr lang="en-US" i="1" dirty="0" smtClean="0"/>
              <a:t>hello world</a:t>
            </a:r>
            <a:r>
              <a:rPr lang="en-US" dirty="0" smtClean="0"/>
              <a:t>’ on the browser in just 4 lines of JavaScript.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(Example included)</a:t>
            </a:r>
          </a:p>
          <a:p>
            <a:r>
              <a:rPr lang="en-US" dirty="0" smtClean="0"/>
              <a:t>You can create a </a:t>
            </a:r>
            <a:r>
              <a:rPr lang="en-US" b="1" dirty="0" smtClean="0"/>
              <a:t>TCP server </a:t>
            </a:r>
            <a:r>
              <a:rPr lang="en-US" dirty="0" smtClean="0"/>
              <a:t>similar to HTTP server, </a:t>
            </a:r>
            <a:r>
              <a:rPr lang="en-US" dirty="0" smtClean="0"/>
              <a:t>in just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lines of JavaScript.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(Example included)</a:t>
            </a:r>
          </a:p>
          <a:p>
            <a:r>
              <a:rPr lang="en-US" dirty="0" smtClean="0"/>
              <a:t>You can create a </a:t>
            </a:r>
            <a:r>
              <a:rPr lang="en-US" b="1" dirty="0" smtClean="0"/>
              <a:t>DNS server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You can create a </a:t>
            </a:r>
            <a:r>
              <a:rPr lang="en-US" b="1" dirty="0" smtClean="0"/>
              <a:t>Static File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create a </a:t>
            </a:r>
            <a:r>
              <a:rPr lang="en-US" b="1" dirty="0" smtClean="0"/>
              <a:t>Web</a:t>
            </a:r>
            <a:r>
              <a:rPr lang="en-US" dirty="0" smtClean="0"/>
              <a:t> </a:t>
            </a:r>
            <a:r>
              <a:rPr lang="en-US" b="1" dirty="0" smtClean="0"/>
              <a:t>Chat Application</a:t>
            </a:r>
            <a:r>
              <a:rPr lang="en-US" dirty="0" smtClean="0"/>
              <a:t> like </a:t>
            </a:r>
            <a:r>
              <a:rPr lang="en-US" dirty="0" err="1" smtClean="0"/>
              <a:t>GTalk</a:t>
            </a:r>
            <a:r>
              <a:rPr lang="en-US" dirty="0" smtClean="0"/>
              <a:t> in the browser.</a:t>
            </a:r>
          </a:p>
          <a:p>
            <a:r>
              <a:rPr lang="en-US" dirty="0" smtClean="0"/>
              <a:t>Node.js can also be used for creating online games, collaboration tools or anything which sends updates to the user in real-time.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7330</TotalTime>
  <Words>1228</Words>
  <Application>Microsoft Office PowerPoint</Application>
  <PresentationFormat>On-screen Show (4:3)</PresentationFormat>
  <Paragraphs>172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Slide 1</vt:lpstr>
      <vt:lpstr>What to expect ahead….</vt:lpstr>
      <vt:lpstr>Background</vt:lpstr>
      <vt:lpstr>Introduction: Basic</vt:lpstr>
      <vt:lpstr>Introduction: Advanced (&amp; Confusing)</vt:lpstr>
      <vt:lpstr>Example-1: Getting Started &amp; Hello World</vt:lpstr>
      <vt:lpstr>Some Theory: Event-loops</vt:lpstr>
      <vt:lpstr>Some Theory: Non-Blocking I/O</vt:lpstr>
      <vt:lpstr>What can you do with Node.js ?</vt:lpstr>
      <vt:lpstr>Example -2 &amp;3 (HTTP Server &amp; TCP Server)</vt:lpstr>
      <vt:lpstr>Node.js Ecosystem</vt:lpstr>
      <vt:lpstr>Example-4: Lets connect to a DB (MongoDB)</vt:lpstr>
      <vt:lpstr>When to use Node.js?</vt:lpstr>
      <vt:lpstr>Example-5: Twitter Streaming</vt:lpstr>
      <vt:lpstr>Slide 15</vt:lpstr>
      <vt:lpstr>Some Node.js benchmarks</vt:lpstr>
      <vt:lpstr>When to not use Node.js</vt:lpstr>
      <vt:lpstr>Appendix-1: Who is using Node.js in production?</vt:lpstr>
      <vt:lpstr>Appendix-2: Resource to get started</vt:lpstr>
      <vt:lpstr>Appendix-3: Some Good Modules</vt:lpstr>
      <vt:lpstr>Slide 21</vt:lpstr>
    </vt:vector>
  </TitlesOfParts>
  <Company>Qwest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vksing3</dc:creator>
  <cp:lastModifiedBy>vksing3</cp:lastModifiedBy>
  <cp:revision>195</cp:revision>
  <dcterms:created xsi:type="dcterms:W3CDTF">2012-02-04T20:21:18Z</dcterms:created>
  <dcterms:modified xsi:type="dcterms:W3CDTF">2012-02-23T20:12:10Z</dcterms:modified>
</cp:coreProperties>
</file>