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Varela Round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93B67D-8BA3-47E0-A009-1702565A3F67}">
  <a:tblStyle styleId="{7D93B67D-8BA3-47E0-A009-1702565A3F6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VarelaRound-regular.fntdata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 algorithm on labeled training data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855999" y="2381325"/>
            <a:ext cx="1155900" cy="11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510450" y="4444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5000"/>
              <a:t>Intro to Machine Learning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8681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Presented by Undergraduate Researchers in Data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723" y="2477074"/>
            <a:ext cx="972999" cy="10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When should you use KNN?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KNN is nonparametric and makes no assumptions about the data, and can be used when you want to predict labels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It is simple to implement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Flexible to add features and change distance matrix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be extended to handle multi class cases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With enough training data,it can perform reasonably well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KNN is a popular data mining technique with a wide variety of applications in situations making use of classification and regression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Used for feature extraction  in the field of computer vision 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Computation pipeline for face recognition, fingerprint detection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Stock market forecasting 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Uncover patterns in market trends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Planning investment strategies 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Identify the best time to purchase stocks  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Medicine 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Predict re-occuring adverse events using demographic data 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Identify the risk factors based on clinical and demographic variables 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Unsupervised algorithm - k means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53600" y="4765100"/>
            <a:ext cx="4036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kmeansViz.png"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799" y="1017725"/>
            <a:ext cx="4411874" cy="33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98675" y="1094500"/>
            <a:ext cx="42912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217250" y="1013050"/>
            <a:ext cx="42912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Task: find natural groups or clusters in data. Must have cohesiveness between clusters. 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Method: plot continuous variables in vector space. Define distance metric to judge how similar observations are. 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Goal: minimize within-cluster variation and maximize between-cluster variation.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0" y="4703625"/>
            <a:ext cx="4776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</a:rPr>
              <a:t>http://stanford.edu/~cpiech/cs221/img/kmeansViz.png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Pokemon Clusters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324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poke &lt;- read.csv("Pokemon.csv")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#remove all factor variables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kmeans.pred &lt;- kmeans(poke, 3, nstart = 20)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plot(poke, col = kmeans.pred$cluster)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plot01.jpeg"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775" y="588775"/>
            <a:ext cx="5588224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Pokemon Clusters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336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poke$cluster &lt;- as.factor(kmeans.pred$cluster)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ggplot(poke, aes(Total, fill=cluster)) + geom_histogram()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plot02.jpeg"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924" y="588775"/>
            <a:ext cx="5466074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When should you use k means? 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K means is a useful algorithm when you have unlabelled, continuous data that you wish to create groupings for.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Market segmentation: place customers into unique groups, then market to them differently based on their characteristics.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Information retrieval: group search returns in a meaningful way.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Epidemiology: identify progression of a disease geographically.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City planning: identify groups of houses based on their type, value, and location.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Proxima Nova"/>
            </a:pPr>
            <a:r>
              <a:rPr lang="en">
                <a:solidFill>
                  <a:srgbClr val="FFFFFF"/>
                </a:solidFill>
              </a:rPr>
              <a:t>Using feature engineering, k means can be applied to many different types of data.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Normalize numeric results so they are all on same scale.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Make ordinal factor variables numeric, or transform into binary values using hot encoding. 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0" y="4703625"/>
            <a:ext cx="506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Adapted from slide by Gordon Anderson, UMass Amherst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Conclusion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0" y="1017725"/>
            <a:ext cx="2735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Due to modern increases in data availability and computing power, machine learning and artificial intelligence are poised to make a huge impact in the 21st century.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0" y="4812500"/>
            <a:ext cx="4259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</a:rPr>
              <a:t>https://www.codeproject.com/KB/AI/1182210/Def.png</a:t>
            </a:r>
          </a:p>
        </p:txBody>
      </p:sp>
      <p:pic>
        <p:nvPicPr>
          <p:cNvPr descr="Def.png"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099" y="1017725"/>
            <a:ext cx="6653902" cy="37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What is machine learning? 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“The ability for computers to learn without explicitly being programmed.” - Arthur Samuel, 1959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Different than rule-based paradigm employed in most modern programming projects.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Algorithms that learn from and make predictions on data through a model constructed from sample inputs.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sks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852" y="438150"/>
            <a:ext cx="3096324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3600" y="4703625"/>
            <a:ext cx="1428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0" y="4703625"/>
            <a:ext cx="1564799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</a:rPr>
              <a:t>https://xkcd.com/1425/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How is it applied?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Machine learning is used heavily in a wide range of application areas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Language processing, computer vision, recommendation systems, search engines, autonomous vehicles, predictive analytics, etc.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Examples: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Healthcare - determine genes associated with a particular disease, or make diagnoses based on medical image techniques. 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Business - predict conversion rate based on customer characteristics, or analyze a large set of user reviews to determine sentiment. 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Finance - Detect fraud across millions of transactions, or predict and execute stock market trades.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How is it different from statistics? 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Statistics focuses more heavily on assessing underlying assumptions, quantifying confidence and uncertainty, and inferring things about the processes it </a:t>
            </a:r>
            <a:r>
              <a:rPr lang="en">
                <a:solidFill>
                  <a:srgbClr val="FFFFFF"/>
                </a:solidFill>
              </a:rPr>
              <a:t>is </a:t>
            </a:r>
            <a:r>
              <a:rPr lang="en">
                <a:solidFill>
                  <a:srgbClr val="FFFFFF"/>
                </a:solidFill>
              </a:rPr>
              <a:t>attempting to model.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Focus on drawing conclusions from data.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Machine learning relies on brute-force accuracy in prediction of test data without being as concerned as to why.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Focus on solving complex computational tasks. 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However, in practice, there can be overlap, and most ML models are statistically-based.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Types of machine learning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4175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Supervised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Correct labels are fed to algorithm to learn off of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Unsupervised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Correct labels are not supplied; computer must generate its own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Other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Reinforcement learning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Semi-supervised learning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Deep learning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-learning-applications.jp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975" y="1152475"/>
            <a:ext cx="4714875" cy="32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0" y="4703625"/>
            <a:ext cx="5157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</a:rPr>
              <a:t>http://www.kdnuggets.com/wp-content/uploads/machine-learning-applications.jpg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Deep Learning Example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Picture or diagram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*MEX72qFsXQSpBTsj2jC_8w.jpe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6350"/>
            <a:ext cx="9144000" cy="312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0" y="4703625"/>
            <a:ext cx="46944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</a:rPr>
              <a:t>https://cdn-images-1.medium.com/max/1200/1*MEX72qFsXQSpBTsj2jC_8w.jpeg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41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Supervised algorithm - K nearest neighbors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7450" y="1133075"/>
            <a:ext cx="446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Goal: Determine the classification of a point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Task: Apply algorithm to a multi dimensional feature space each with a class label. Find K number of points near point of interest and the majority label found is used to classify the point of interest.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 Method: Determine the distance metric, most commonly used is Euclidean distance function 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plot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449" y="1047250"/>
            <a:ext cx="4461000" cy="39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27450" y="4727675"/>
            <a:ext cx="34041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Examples adapted from ISLR and ESL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S&amp;P 500 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3975" y="1236800"/>
            <a:ext cx="8520600" cy="36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arela Round"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Load Smarket data and Knn package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library(ISLR)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attach(Smarket)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library(class)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arela Round"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Create training and validation set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train.X=cbind(Lag1,Lag2)[train,]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test.X=cbind(Lag1,Lag2)[!train,]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train.Direction=Direction[train]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arela Round"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Apply KNN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set.seed(1)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knn.pred=knn(train.X,test.X,train.Direction,k=1)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knn.pred=knn(train.X,test.X,train.Direction,k=3)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4398775"/>
            <a:ext cx="462500" cy="4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828600" y="4527675"/>
            <a:ext cx="5003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ggplot(Smarket, aes(x= c(1:1250), y= Volume,colour = Direction)) + geom_point() + labs(x= "days", title = "Stock Market Trends") +theme(plot.title = element_text(hjust = 0.5)) + geom_vline(xintercept = 999, linetype == 4)</a:t>
            </a:r>
          </a:p>
        </p:txBody>
      </p:sp>
      <p:pic>
        <p:nvPicPr>
          <p:cNvPr descr="Trends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875" y="409099"/>
            <a:ext cx="5045800" cy="42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0" y="47198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Examples adapted from ISLR and ESL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KNN Performance on S &amp; P data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102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Create a confusion matrix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table(knn.pred,Direction.2005)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509100" y="20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{7D93B67D-8BA3-47E0-A009-1702565A3F67}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Shape 176"/>
          <p:cNvSpPr txBox="1"/>
          <p:nvPr/>
        </p:nvSpPr>
        <p:spPr>
          <a:xfrm>
            <a:off x="443400" y="3245775"/>
            <a:ext cx="6240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 the percentage of knn predictions that match the actual direction in 2005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mean(knn.pred==Direction.2005)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717500" y="4498550"/>
            <a:ext cx="7360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KNN labels matched the actual direction in 2005 53% of the time. Little bit better than a coin flip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