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Ubuntu"/>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Ubuntu-bold.fntdata"/><Relationship Id="rId23" Type="http://schemas.openxmlformats.org/officeDocument/2006/relationships/font" Target="fonts/Ubuntu-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Ubuntu-boldItalic.fntdata"/><Relationship Id="rId25" Type="http://schemas.openxmlformats.org/officeDocument/2006/relationships/font" Target="fonts/Ubuntu-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rot="5400000">
            <a:off x="-48494" y="1766180"/>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rot="5400000">
            <a:off x="-48494" y="48475"/>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rot="-5400000">
            <a:off x="-48361" y="477891"/>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flipH="1" rot="-5400000">
            <a:off x="3761646" y="1766180"/>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flipH="1" rot="5400000">
            <a:off x="3976138" y="19808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flipH="1" rot="5400000">
            <a:off x="3761514" y="477891"/>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flipH="1" rot="5400000">
            <a:off x="3761488" y="1336794"/>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rot="5400000">
            <a:off x="1475437" y="1766180"/>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rot="-5400000">
            <a:off x="1690219" y="1980898"/>
            <a:ext cx="429600" cy="762000"/>
          </a:xfrm>
          <a:prstGeom prst="rtTriangle">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rot="-5400000">
            <a:off x="1475569" y="477891"/>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flipH="1" rot="-5400000">
            <a:off x="2237689" y="907377"/>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3" name="Shape 63"/>
          <p:cNvSpPr/>
          <p:nvPr/>
        </p:nvSpPr>
        <p:spPr>
          <a:xfrm flipH="1" rot="5400000">
            <a:off x="2237556" y="1336794"/>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64" name="Shape 64"/>
          <p:cNvSpPr/>
          <p:nvPr/>
        </p:nvSpPr>
        <p:spPr>
          <a:xfrm rot="5400000">
            <a:off x="2452232" y="-165969"/>
            <a:ext cx="429600" cy="762000"/>
          </a:xfrm>
          <a:prstGeom prst="rtTriangle">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rot="5400000">
            <a:off x="2999419" y="1766180"/>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rot="5400000">
            <a:off x="2999419" y="907377"/>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flipH="1" rot="-5400000">
            <a:off x="3214228" y="-165969"/>
            <a:ext cx="429600" cy="762000"/>
          </a:xfrm>
          <a:prstGeom prst="rtTriangle">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flipH="1" rot="-5400000">
            <a:off x="713603" y="1766180"/>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rot="5400000">
            <a:off x="-48494" y="907377"/>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flipH="1" rot="-5400000">
            <a:off x="3761621" y="48475"/>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rot="-5400000">
            <a:off x="1475569" y="1336794"/>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rot="-5400000">
            <a:off x="2999552" y="477891"/>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5400000">
            <a:off x="713603" y="48475"/>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flipH="1" rot="-5400000">
            <a:off x="713603" y="907377"/>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5400000">
            <a:off x="3976138" y="-165969"/>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rot="-5400000">
            <a:off x="166288" y="1980898"/>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flipH="1" rot="-5400000">
            <a:off x="166211" y="-165969"/>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flipH="1" rot="-5400000">
            <a:off x="1690142" y="-165969"/>
            <a:ext cx="429600" cy="761999"/>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flipH="1" rot="-5400000">
            <a:off x="2237612" y="1766180"/>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flipH="1" rot="-5400000">
            <a:off x="2237612" y="48475"/>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rot="-5400000">
            <a:off x="3214202" y="1980898"/>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rot="-5400000">
            <a:off x="2999475" y="1336794"/>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flipH="1" rot="5400000">
            <a:off x="713394" y="477891"/>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flipH="1" rot="5400000">
            <a:off x="713394" y="1336794"/>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rot="-5400000">
            <a:off x="-48361" y="1336794"/>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flipH="1" rot="-5400000">
            <a:off x="3761621" y="907377"/>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rot="5400000">
            <a:off x="1475437" y="48475"/>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rot="5400000">
            <a:off x="1475437" y="907377"/>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flipH="1" rot="5400000">
            <a:off x="2452206" y="19808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flipH="1" rot="5400000">
            <a:off x="2237556" y="477891"/>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rot="5400000">
            <a:off x="2999419" y="48475"/>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flipH="1" rot="5400000">
            <a:off x="928121" y="19808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rot="5400000">
            <a:off x="928121" y="-165969"/>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rot="5400000">
            <a:off x="4523505" y="1766180"/>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rot="5400000">
            <a:off x="4523505" y="48475"/>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rot="-5400000">
            <a:off x="4523638" y="477891"/>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flipH="1" rot="-5400000">
            <a:off x="8333646" y="1766180"/>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flipH="1" rot="5400000">
            <a:off x="8548138" y="19808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flipH="1" rot="5400000">
            <a:off x="8333514" y="477891"/>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flipH="1" rot="5400000">
            <a:off x="8333488" y="1336794"/>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rot="5400000">
            <a:off x="6047437" y="1766180"/>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rot="-5400000">
            <a:off x="6262219" y="1980898"/>
            <a:ext cx="429600" cy="762000"/>
          </a:xfrm>
          <a:prstGeom prst="rtTriangle">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rot="-5400000">
            <a:off x="6047569" y="477891"/>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flipH="1" rot="-5400000">
            <a:off x="6809689" y="907377"/>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flipH="1" rot="5400000">
            <a:off x="6809556" y="1336794"/>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rot="5400000">
            <a:off x="7024232" y="-165969"/>
            <a:ext cx="429600" cy="762000"/>
          </a:xfrm>
          <a:prstGeom prst="rtTriangle">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rot="5400000">
            <a:off x="7571419" y="1766180"/>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rot="5400000">
            <a:off x="7571419" y="907377"/>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flipH="1" rot="-5400000">
            <a:off x="7786228" y="-165969"/>
            <a:ext cx="429600" cy="762000"/>
          </a:xfrm>
          <a:prstGeom prst="rtTriangle">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flipH="1" rot="-5400000">
            <a:off x="5285603" y="1766180"/>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rot="5400000">
            <a:off x="4523505" y="907377"/>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flipH="1" rot="-5400000">
            <a:off x="8333621" y="48475"/>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rot="-5400000">
            <a:off x="6047569" y="1336794"/>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rot="-5400000">
            <a:off x="7571552" y="477891"/>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flipH="1" rot="-5400000">
            <a:off x="5285603" y="48475"/>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flipH="1" rot="-5400000">
            <a:off x="5285603" y="907377"/>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rot="5400000">
            <a:off x="8548138" y="-165969"/>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rot="-5400000">
            <a:off x="4738288" y="1980898"/>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flipH="1" rot="-5400000">
            <a:off x="4738211" y="-165969"/>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flipH="1" rot="-5400000">
            <a:off x="6262142" y="-165969"/>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flipH="1" rot="-5400000">
            <a:off x="6809612" y="1766180"/>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flipH="1" rot="-5400000">
            <a:off x="6809612" y="48475"/>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rot="-5400000">
            <a:off x="7786202" y="1980898"/>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rot="-5400000">
            <a:off x="7571475" y="1336794"/>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5" name="Shape 125"/>
          <p:cNvSpPr/>
          <p:nvPr/>
        </p:nvSpPr>
        <p:spPr>
          <a:xfrm flipH="1" rot="5400000">
            <a:off x="5285394" y="477891"/>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flipH="1" rot="5400000">
            <a:off x="5285394" y="1336794"/>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rot="-5400000">
            <a:off x="4523638" y="1336794"/>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flipH="1" rot="-5400000">
            <a:off x="8333621" y="907377"/>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rot="5400000">
            <a:off x="6047437" y="48475"/>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rot="5400000">
            <a:off x="6047437" y="907377"/>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flipH="1" rot="5400000">
            <a:off x="7024206" y="19808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flipH="1" rot="5400000">
            <a:off x="6809556" y="477891"/>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rot="5400000">
            <a:off x="7571419" y="48475"/>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flipH="1" rot="5400000">
            <a:off x="5500121" y="19808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rot="5400000">
            <a:off x="5500121" y="-165969"/>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6" name="Shape 136"/>
          <p:cNvSpPr txBox="1"/>
          <p:nvPr>
            <p:ph type="title"/>
          </p:nvPr>
        </p:nvSpPr>
        <p:spPr>
          <a:xfrm>
            <a:off x="311700" y="2795399"/>
            <a:ext cx="8520600" cy="1265100"/>
          </a:xfrm>
          <a:prstGeom prst="rect">
            <a:avLst/>
          </a:prstGeom>
          <a:noFill/>
        </p:spPr>
        <p:txBody>
          <a:bodyPr anchorCtr="0" anchor="b" bIns="91425" lIns="91425" rIns="91425" tIns="91425"/>
          <a:lstStyle>
            <a:lvl1pPr lvl="0" algn="l">
              <a:lnSpc>
                <a:spcPct val="100000"/>
              </a:lnSpc>
              <a:spcBef>
                <a:spcPts val="0"/>
              </a:spcBef>
              <a:spcAft>
                <a:spcPts val="0"/>
              </a:spcAft>
              <a:buNone/>
              <a:defRPr b="1" sz="3600">
                <a:solidFill>
                  <a:srgbClr val="212121"/>
                </a:solidFill>
              </a:defRPr>
            </a:lvl1pPr>
            <a:lvl2pPr lvl="1" algn="l">
              <a:lnSpc>
                <a:spcPct val="100000"/>
              </a:lnSpc>
              <a:spcBef>
                <a:spcPts val="0"/>
              </a:spcBef>
              <a:spcAft>
                <a:spcPts val="0"/>
              </a:spcAft>
              <a:buNone/>
              <a:defRPr b="1" sz="3600">
                <a:solidFill>
                  <a:srgbClr val="212121"/>
                </a:solidFill>
              </a:defRPr>
            </a:lvl2pPr>
            <a:lvl3pPr lvl="2" algn="l">
              <a:lnSpc>
                <a:spcPct val="100000"/>
              </a:lnSpc>
              <a:spcBef>
                <a:spcPts val="0"/>
              </a:spcBef>
              <a:spcAft>
                <a:spcPts val="0"/>
              </a:spcAft>
              <a:buNone/>
              <a:defRPr b="1" sz="3600">
                <a:solidFill>
                  <a:srgbClr val="212121"/>
                </a:solidFill>
              </a:defRPr>
            </a:lvl3pPr>
            <a:lvl4pPr lvl="3" algn="l">
              <a:lnSpc>
                <a:spcPct val="100000"/>
              </a:lnSpc>
              <a:spcBef>
                <a:spcPts val="0"/>
              </a:spcBef>
              <a:spcAft>
                <a:spcPts val="0"/>
              </a:spcAft>
              <a:buNone/>
              <a:defRPr b="1" sz="3600">
                <a:solidFill>
                  <a:srgbClr val="212121"/>
                </a:solidFill>
              </a:defRPr>
            </a:lvl4pPr>
            <a:lvl5pPr lvl="4" algn="l">
              <a:lnSpc>
                <a:spcPct val="100000"/>
              </a:lnSpc>
              <a:spcBef>
                <a:spcPts val="0"/>
              </a:spcBef>
              <a:spcAft>
                <a:spcPts val="0"/>
              </a:spcAft>
              <a:buNone/>
              <a:defRPr b="1" sz="3600">
                <a:solidFill>
                  <a:srgbClr val="212121"/>
                </a:solidFill>
              </a:defRPr>
            </a:lvl5pPr>
            <a:lvl6pPr lvl="5" algn="l">
              <a:lnSpc>
                <a:spcPct val="100000"/>
              </a:lnSpc>
              <a:spcBef>
                <a:spcPts val="0"/>
              </a:spcBef>
              <a:spcAft>
                <a:spcPts val="0"/>
              </a:spcAft>
              <a:buNone/>
              <a:defRPr b="1" sz="3600">
                <a:solidFill>
                  <a:srgbClr val="212121"/>
                </a:solidFill>
              </a:defRPr>
            </a:lvl6pPr>
            <a:lvl7pPr lvl="6" algn="l">
              <a:lnSpc>
                <a:spcPct val="100000"/>
              </a:lnSpc>
              <a:spcBef>
                <a:spcPts val="0"/>
              </a:spcBef>
              <a:spcAft>
                <a:spcPts val="0"/>
              </a:spcAft>
              <a:buNone/>
              <a:defRPr b="1" sz="3600">
                <a:solidFill>
                  <a:srgbClr val="212121"/>
                </a:solidFill>
              </a:defRPr>
            </a:lvl7pPr>
            <a:lvl8pPr lvl="7" algn="l">
              <a:lnSpc>
                <a:spcPct val="100000"/>
              </a:lnSpc>
              <a:spcBef>
                <a:spcPts val="0"/>
              </a:spcBef>
              <a:spcAft>
                <a:spcPts val="0"/>
              </a:spcAft>
              <a:buNone/>
              <a:defRPr b="1" sz="3600">
                <a:solidFill>
                  <a:srgbClr val="212121"/>
                </a:solidFill>
              </a:defRPr>
            </a:lvl8pPr>
            <a:lvl9pPr lvl="8" algn="l">
              <a:lnSpc>
                <a:spcPct val="100000"/>
              </a:lnSpc>
              <a:spcBef>
                <a:spcPts val="0"/>
              </a:spcBef>
              <a:spcAft>
                <a:spcPts val="0"/>
              </a:spcAft>
              <a:buNone/>
              <a:defRPr b="1" sz="3600">
                <a:solidFill>
                  <a:srgbClr val="212121"/>
                </a:solidFill>
              </a:defRPr>
            </a:lvl9pPr>
          </a:lstStyle>
          <a:p/>
        </p:txBody>
      </p:sp>
      <p:sp>
        <p:nvSpPr>
          <p:cNvPr id="137" name="Shape 137"/>
          <p:cNvSpPr txBox="1"/>
          <p:nvPr>
            <p:ph idx="1" type="subTitle"/>
          </p:nvPr>
        </p:nvSpPr>
        <p:spPr>
          <a:xfrm>
            <a:off x="311700" y="4123350"/>
            <a:ext cx="8520600" cy="456900"/>
          </a:xfrm>
          <a:prstGeom prst="rect">
            <a:avLst/>
          </a:prstGeom>
          <a:noFill/>
        </p:spPr>
        <p:txBody>
          <a:bodyPr anchorCtr="0" anchor="t" bIns="91425" lIns="91425" rIns="91425" tIns="91425"/>
          <a:lstStyle>
            <a:lvl1pPr lvl="0" algn="l">
              <a:lnSpc>
                <a:spcPct val="100000"/>
              </a:lnSpc>
              <a:spcBef>
                <a:spcPts val="0"/>
              </a:spcBef>
              <a:spcAft>
                <a:spcPts val="0"/>
              </a:spcAft>
              <a:buClr>
                <a:srgbClr val="616161"/>
              </a:buClr>
              <a:buSzPct val="100000"/>
              <a:buNone/>
              <a:defRPr sz="1800">
                <a:solidFill>
                  <a:srgbClr val="616161"/>
                </a:solidFill>
              </a:defRPr>
            </a:lvl1pPr>
            <a:lvl2pPr lvl="1" algn="l">
              <a:lnSpc>
                <a:spcPct val="100000"/>
              </a:lnSpc>
              <a:spcBef>
                <a:spcPts val="0"/>
              </a:spcBef>
              <a:spcAft>
                <a:spcPts val="0"/>
              </a:spcAft>
              <a:buClr>
                <a:srgbClr val="616161"/>
              </a:buClr>
              <a:buSzPct val="100000"/>
              <a:buNone/>
              <a:defRPr sz="1800">
                <a:solidFill>
                  <a:srgbClr val="616161"/>
                </a:solidFill>
              </a:defRPr>
            </a:lvl2pPr>
            <a:lvl3pPr lvl="2" algn="l">
              <a:lnSpc>
                <a:spcPct val="100000"/>
              </a:lnSpc>
              <a:spcBef>
                <a:spcPts val="0"/>
              </a:spcBef>
              <a:spcAft>
                <a:spcPts val="0"/>
              </a:spcAft>
              <a:buClr>
                <a:srgbClr val="616161"/>
              </a:buClr>
              <a:buSzPct val="100000"/>
              <a:buNone/>
              <a:defRPr sz="1800">
                <a:solidFill>
                  <a:srgbClr val="616161"/>
                </a:solidFill>
              </a:defRPr>
            </a:lvl3pPr>
            <a:lvl4pPr lvl="3" algn="l">
              <a:lnSpc>
                <a:spcPct val="100000"/>
              </a:lnSpc>
              <a:spcBef>
                <a:spcPts val="0"/>
              </a:spcBef>
              <a:spcAft>
                <a:spcPts val="0"/>
              </a:spcAft>
              <a:buClr>
                <a:srgbClr val="616161"/>
              </a:buClr>
              <a:buSzPct val="100000"/>
              <a:buNone/>
              <a:defRPr sz="1800">
                <a:solidFill>
                  <a:srgbClr val="616161"/>
                </a:solidFill>
              </a:defRPr>
            </a:lvl4pPr>
            <a:lvl5pPr lvl="4" algn="l">
              <a:lnSpc>
                <a:spcPct val="100000"/>
              </a:lnSpc>
              <a:spcBef>
                <a:spcPts val="0"/>
              </a:spcBef>
              <a:spcAft>
                <a:spcPts val="0"/>
              </a:spcAft>
              <a:buClr>
                <a:srgbClr val="616161"/>
              </a:buClr>
              <a:buSzPct val="100000"/>
              <a:buNone/>
              <a:defRPr sz="1800">
                <a:solidFill>
                  <a:srgbClr val="616161"/>
                </a:solidFill>
              </a:defRPr>
            </a:lvl5pPr>
            <a:lvl6pPr lvl="5" algn="l">
              <a:lnSpc>
                <a:spcPct val="100000"/>
              </a:lnSpc>
              <a:spcBef>
                <a:spcPts val="0"/>
              </a:spcBef>
              <a:spcAft>
                <a:spcPts val="0"/>
              </a:spcAft>
              <a:buClr>
                <a:srgbClr val="616161"/>
              </a:buClr>
              <a:buSzPct val="100000"/>
              <a:buNone/>
              <a:defRPr sz="1800">
                <a:solidFill>
                  <a:srgbClr val="616161"/>
                </a:solidFill>
              </a:defRPr>
            </a:lvl6pPr>
            <a:lvl7pPr lvl="6" algn="l">
              <a:lnSpc>
                <a:spcPct val="100000"/>
              </a:lnSpc>
              <a:spcBef>
                <a:spcPts val="0"/>
              </a:spcBef>
              <a:spcAft>
                <a:spcPts val="0"/>
              </a:spcAft>
              <a:buClr>
                <a:srgbClr val="616161"/>
              </a:buClr>
              <a:buSzPct val="100000"/>
              <a:buNone/>
              <a:defRPr sz="1800">
                <a:solidFill>
                  <a:srgbClr val="616161"/>
                </a:solidFill>
              </a:defRPr>
            </a:lvl7pPr>
            <a:lvl8pPr lvl="7" algn="l">
              <a:lnSpc>
                <a:spcPct val="100000"/>
              </a:lnSpc>
              <a:spcBef>
                <a:spcPts val="0"/>
              </a:spcBef>
              <a:spcAft>
                <a:spcPts val="0"/>
              </a:spcAft>
              <a:buClr>
                <a:srgbClr val="616161"/>
              </a:buClr>
              <a:buSzPct val="100000"/>
              <a:buNone/>
              <a:defRPr sz="1800">
                <a:solidFill>
                  <a:srgbClr val="616161"/>
                </a:solidFill>
              </a:defRPr>
            </a:lvl8pPr>
            <a:lvl9pPr lvl="8" algn="l">
              <a:lnSpc>
                <a:spcPct val="100000"/>
              </a:lnSpc>
              <a:spcBef>
                <a:spcPts val="0"/>
              </a:spcBef>
              <a:spcAft>
                <a:spcPts val="0"/>
              </a:spcAft>
              <a:buClr>
                <a:srgbClr val="616161"/>
              </a:buClr>
              <a:buSzPct val="100000"/>
              <a:buNone/>
              <a:defRPr sz="1800">
                <a:solidFill>
                  <a:srgbClr val="616161"/>
                </a:solidFill>
              </a:defRPr>
            </a:lvl9pPr>
          </a:lstStyle>
          <a:p/>
        </p:txBody>
      </p:sp>
      <p:sp>
        <p:nvSpPr>
          <p:cNvPr id="138" name="Shape 138"/>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rgbClr val="61616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jekyllthemes.org" TargetMode="External"/><Relationship Id="rId4" Type="http://schemas.openxmlformats.org/officeDocument/2006/relationships/hyperlink" Target="https://learn.cloudcannon.com/jekyll-templat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username.github.i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godaddy.com/?c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andrewsturges.com/blog/jekyll/tutorial/2014/11/06/github-and-godaddy.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ugrid.info" TargetMode="External"/><Relationship Id="rId4" Type="http://schemas.openxmlformats.org/officeDocument/2006/relationships/image" Target="../media/image5.png"/><Relationship Id="rId5" Type="http://schemas.openxmlformats.org/officeDocument/2006/relationships/hyperlink" Target="http://vincentylee.com" TargetMode="External"/><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jekyll-windows.juthilo.com" TargetMode="External"/><Relationship Id="rId4" Type="http://schemas.openxmlformats.org/officeDocument/2006/relationships/hyperlink" Target="http://molevol.altervista.org/blog/install-jekyll-windows/?doing_wp_cron=1493481236.990917921066284179687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2795399"/>
            <a:ext cx="8520600" cy="1265100"/>
          </a:xfrm>
          <a:prstGeom prst="rect">
            <a:avLst/>
          </a:prstGeom>
        </p:spPr>
        <p:txBody>
          <a:bodyPr anchorCtr="0" anchor="b" bIns="91425" lIns="91425" rIns="91425" tIns="91425">
            <a:noAutofit/>
          </a:bodyPr>
          <a:lstStyle/>
          <a:p>
            <a:pPr lvl="0">
              <a:spcBef>
                <a:spcPts val="0"/>
              </a:spcBef>
              <a:buNone/>
            </a:pPr>
            <a:r>
              <a:rPr lang="en" sz="4000">
                <a:latin typeface="Ubuntu"/>
                <a:ea typeface="Ubuntu"/>
                <a:cs typeface="Ubuntu"/>
                <a:sym typeface="Ubuntu"/>
              </a:rPr>
              <a:t>How to Build a Free Website Portfolio Using Jekyll </a:t>
            </a:r>
          </a:p>
        </p:txBody>
      </p:sp>
      <p:sp>
        <p:nvSpPr>
          <p:cNvPr id="144" name="Shape 144"/>
          <p:cNvSpPr txBox="1"/>
          <p:nvPr>
            <p:ph idx="1" type="subTitle"/>
          </p:nvPr>
        </p:nvSpPr>
        <p:spPr>
          <a:xfrm>
            <a:off x="311700" y="4123350"/>
            <a:ext cx="8520600" cy="456900"/>
          </a:xfrm>
          <a:prstGeom prst="rect">
            <a:avLst/>
          </a:prstGeom>
        </p:spPr>
        <p:txBody>
          <a:bodyPr anchorCtr="0" anchor="t" bIns="91425" lIns="91425" rIns="91425" tIns="91425">
            <a:noAutofit/>
          </a:bodyPr>
          <a:lstStyle/>
          <a:p>
            <a:pPr lvl="0">
              <a:spcBef>
                <a:spcPts val="0"/>
              </a:spcBef>
              <a:buNone/>
            </a:pPr>
            <a:r>
              <a:rPr lang="en"/>
              <a:t>Presented by The Undergraduate Researchers Interested In Data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Finding a Jekyll Theme</a:t>
            </a:r>
          </a:p>
        </p:txBody>
      </p:sp>
      <p:sp>
        <p:nvSpPr>
          <p:cNvPr id="200" name="Shape 2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1000"/>
              </a:spcBef>
              <a:spcAft>
                <a:spcPts val="1000"/>
              </a:spcAft>
              <a:buClr>
                <a:schemeClr val="dk1"/>
              </a:buClr>
              <a:buSzPct val="61111"/>
              <a:buFont typeface="Arial"/>
              <a:buNone/>
            </a:pPr>
            <a:r>
              <a:rPr i="1" lang="en" u="sng"/>
              <a:t>Note: The Fancier Templates Require Specific Instructions and Ruby Gems</a:t>
            </a:r>
          </a:p>
          <a:p>
            <a:pPr indent="-228600" lvl="0" marL="457200" rtl="0">
              <a:spcBef>
                <a:spcPts val="1000"/>
              </a:spcBef>
              <a:spcAft>
                <a:spcPts val="1000"/>
              </a:spcAft>
            </a:pPr>
            <a:r>
              <a:rPr lang="en" u="sng">
                <a:solidFill>
                  <a:schemeClr val="hlink"/>
                </a:solidFill>
                <a:hlinkClick r:id="rId3"/>
              </a:rPr>
              <a:t>http://jekyllthemes.org</a:t>
            </a:r>
            <a:r>
              <a:rPr lang="en"/>
              <a:t> </a:t>
            </a:r>
          </a:p>
          <a:p>
            <a:pPr indent="-228600" lvl="0" marL="457200" rtl="0">
              <a:spcBef>
                <a:spcPts val="1000"/>
              </a:spcBef>
              <a:spcAft>
                <a:spcPts val="1000"/>
              </a:spcAft>
            </a:pPr>
            <a:r>
              <a:rPr lang="en" u="sng">
                <a:solidFill>
                  <a:schemeClr val="hlink"/>
                </a:solidFill>
                <a:hlinkClick r:id="rId4"/>
              </a:rPr>
              <a:t>https://learn.cloudcannon.com/jekyll-templates/</a:t>
            </a:r>
            <a:r>
              <a:rPr lang="en"/>
              <a:t> </a:t>
            </a:r>
          </a:p>
          <a:p>
            <a:pPr indent="-228600" lvl="0" marL="457200" rtl="0">
              <a:spcBef>
                <a:spcPts val="1000"/>
              </a:spcBef>
              <a:spcAft>
                <a:spcPts val="1000"/>
              </a:spcAft>
            </a:pPr>
            <a:r>
              <a:rPr lang="en"/>
              <a:t>Google “Jekyll Themes” or “Jekyll Templates”</a:t>
            </a:r>
          </a:p>
          <a:p>
            <a:pPr indent="-228600" lvl="0" marL="457200">
              <a:spcBef>
                <a:spcPts val="1000"/>
              </a:spcBef>
              <a:spcAft>
                <a:spcPts val="1000"/>
              </a:spcAft>
            </a:pPr>
            <a:r>
              <a:rPr lang="en"/>
              <a:t>Most if not all of these website templates are FREE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Creating a Github Account and Git Page</a:t>
            </a:r>
          </a:p>
        </p:txBody>
      </p:sp>
      <p:sp>
        <p:nvSpPr>
          <p:cNvPr id="206" name="Shape 20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1000"/>
              </a:spcBef>
            </a:pPr>
            <a:r>
              <a:rPr lang="en"/>
              <a:t>If you haven’t already create a github account</a:t>
            </a:r>
          </a:p>
          <a:p>
            <a:pPr indent="-228600" lvl="0" marL="457200" rtl="0">
              <a:spcBef>
                <a:spcPts val="1000"/>
              </a:spcBef>
            </a:pPr>
            <a:r>
              <a:rPr lang="en"/>
              <a:t>Once you’ve created your github account either clone or fork the template into your github account (note: if you haven’t synced your github account, it would be easier to fork the project over)</a:t>
            </a:r>
          </a:p>
          <a:p>
            <a:pPr indent="-228600" lvl="0" marL="457200" rtl="0">
              <a:spcBef>
                <a:spcPts val="1000"/>
              </a:spcBef>
            </a:pPr>
            <a:r>
              <a:rPr lang="en"/>
              <a:t>Now open the project that you’ve just copied over to you github</a:t>
            </a:r>
          </a:p>
          <a:p>
            <a:pPr indent="-228600" lvl="0" marL="457200" rtl="0">
              <a:spcBef>
                <a:spcPts val="1000"/>
              </a:spcBef>
            </a:pPr>
            <a:r>
              <a:rPr lang="en"/>
              <a:t>Go over to Settings and change the repository name</a:t>
            </a:r>
          </a:p>
          <a:p>
            <a:pPr indent="-228600" lvl="0" marL="457200" rtl="0">
              <a:spcBef>
                <a:spcPts val="1000"/>
              </a:spcBef>
            </a:pPr>
            <a:r>
              <a:rPr lang="en"/>
              <a:t>Change it to your username.github.io</a:t>
            </a:r>
          </a:p>
          <a:p>
            <a:pPr indent="-228600" lvl="0" marL="457200" rtl="0">
              <a:spcBef>
                <a:spcPts val="1000"/>
              </a:spcBef>
            </a:pPr>
            <a:r>
              <a:rPr lang="en"/>
              <a:t>Hooray! You’ve created your Git Page (you only get 1 Git Page per Account)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Making Changes</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can start adding your content via:</a:t>
            </a:r>
          </a:p>
          <a:p>
            <a:pPr indent="-228600" lvl="0" marL="457200" rtl="0">
              <a:spcBef>
                <a:spcPts val="0"/>
              </a:spcBef>
            </a:pPr>
            <a:r>
              <a:rPr lang="en"/>
              <a:t>Github</a:t>
            </a:r>
          </a:p>
          <a:p>
            <a:pPr indent="-228600" lvl="0" marL="457200" rtl="0">
              <a:spcBef>
                <a:spcPts val="0"/>
              </a:spcBef>
            </a:pPr>
            <a:r>
              <a:rPr lang="en"/>
              <a:t>Text Editor</a:t>
            </a:r>
          </a:p>
          <a:p>
            <a:pPr indent="-228600" lvl="0" marL="457200" rtl="0">
              <a:spcBef>
                <a:spcPts val="0"/>
              </a:spcBef>
            </a:pPr>
            <a:r>
              <a:rPr lang="en"/>
              <a:t>Or R Studio with Github</a:t>
            </a:r>
          </a:p>
          <a:p>
            <a:pPr lvl="0" rtl="0">
              <a:spcBef>
                <a:spcPts val="0"/>
              </a:spcBef>
              <a:buNone/>
            </a:pPr>
            <a:r>
              <a:rPr lang="en"/>
              <a:t>It would help if you have some working knowledge of:</a:t>
            </a:r>
          </a:p>
          <a:p>
            <a:pPr indent="-228600" lvl="0" marL="457200" rtl="0">
              <a:spcBef>
                <a:spcPts val="0"/>
              </a:spcBef>
            </a:pPr>
            <a:r>
              <a:rPr lang="en"/>
              <a:t>Github</a:t>
            </a:r>
          </a:p>
          <a:p>
            <a:pPr indent="-228600" lvl="0" marL="457200" rtl="0">
              <a:spcBef>
                <a:spcPts val="0"/>
              </a:spcBef>
            </a:pPr>
            <a:r>
              <a:rPr lang="en"/>
              <a:t>HTML / CSS</a:t>
            </a:r>
          </a:p>
          <a:p>
            <a:pPr indent="-228600" lvl="0" marL="457200" rtl="0">
              <a:spcBef>
                <a:spcPts val="0"/>
              </a:spcBef>
            </a:pPr>
            <a:r>
              <a:rPr lang="en"/>
              <a:t>Markdown</a:t>
            </a:r>
          </a:p>
          <a:p>
            <a:pPr indent="-228600" lvl="0" marL="457200" rtl="0">
              <a:spcBef>
                <a:spcPts val="0"/>
              </a:spcBef>
            </a:pPr>
            <a:r>
              <a:rPr lang="en"/>
              <a:t>General Web Dev Skills</a:t>
            </a: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Understanding the Files</a:t>
            </a:r>
          </a:p>
        </p:txBody>
      </p:sp>
      <p:sp>
        <p:nvSpPr>
          <p:cNvPr id="218" name="Shape 21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Different Files or Folders</a:t>
            </a:r>
          </a:p>
          <a:p>
            <a:pPr indent="-228600" lvl="0" marL="457200" rtl="0">
              <a:spcBef>
                <a:spcPts val="0"/>
              </a:spcBef>
            </a:pPr>
            <a:r>
              <a:rPr b="1" lang="en"/>
              <a:t>c</a:t>
            </a:r>
            <a:r>
              <a:rPr b="1" lang="en"/>
              <a:t>onfig.yml:</a:t>
            </a:r>
            <a:r>
              <a:rPr lang="en"/>
              <a:t> the most important information and setting for your website</a:t>
            </a:r>
          </a:p>
          <a:p>
            <a:pPr indent="-228600" lvl="0" marL="457200" rtl="0">
              <a:spcBef>
                <a:spcPts val="0"/>
              </a:spcBef>
            </a:pPr>
            <a:r>
              <a:rPr b="1" lang="en"/>
              <a:t>post:</a:t>
            </a:r>
            <a:r>
              <a:rPr lang="en"/>
              <a:t> Where you insert blog post using markdown</a:t>
            </a:r>
          </a:p>
          <a:p>
            <a:pPr indent="-228600" lvl="0" marL="457200" rtl="0">
              <a:spcBef>
                <a:spcPts val="0"/>
              </a:spcBef>
            </a:pPr>
            <a:r>
              <a:rPr b="1" lang="en"/>
              <a:t>I</a:t>
            </a:r>
            <a:r>
              <a:rPr b="1" lang="en"/>
              <a:t>mg: </a:t>
            </a:r>
            <a:r>
              <a:rPr lang="en"/>
              <a:t>All your images in a one collective folder</a:t>
            </a:r>
          </a:p>
          <a:p>
            <a:pPr indent="-228600" lvl="0" marL="457200" rtl="0">
              <a:spcBef>
                <a:spcPts val="0"/>
              </a:spcBef>
            </a:pPr>
            <a:r>
              <a:rPr lang="en"/>
              <a:t>Ignore everything else for now</a:t>
            </a:r>
          </a:p>
          <a:p>
            <a:pPr lvl="0" rtl="0">
              <a:spcBef>
                <a:spcPts val="0"/>
              </a:spcBef>
              <a:buNone/>
            </a:pPr>
            <a:r>
              <a:rPr lang="en"/>
              <a:t>Creating a Markdown file</a:t>
            </a:r>
          </a:p>
          <a:p>
            <a:pPr indent="-342900" lvl="0" marL="457200" marR="0" rtl="0" algn="l">
              <a:lnSpc>
                <a:spcPct val="115000"/>
              </a:lnSpc>
              <a:spcBef>
                <a:spcPts val="0"/>
              </a:spcBef>
              <a:spcAft>
                <a:spcPts val="1600"/>
              </a:spcAft>
              <a:buClr>
                <a:schemeClr val="dk2"/>
              </a:buClr>
              <a:buSzPct val="100000"/>
              <a:buFont typeface="Arial"/>
            </a:pPr>
            <a:r>
              <a:rPr lang="en"/>
              <a:t>Read your test markdown file that is autogenerated on your website</a:t>
            </a:r>
          </a:p>
          <a:p>
            <a:pPr indent="-228600" lvl="0" marL="457200" marR="0" rtl="0" algn="l">
              <a:lnSpc>
                <a:spcPct val="115000"/>
              </a:lnSpc>
              <a:spcBef>
                <a:spcPts val="0"/>
              </a:spcBef>
              <a:spcAft>
                <a:spcPts val="1600"/>
              </a:spcAft>
            </a:pPr>
            <a:r>
              <a:rPr lang="en"/>
              <a:t>Learn to add images, code snippets, links, etc.</a:t>
            </a:r>
          </a:p>
          <a:p>
            <a:pPr indent="-228600" lvl="0" marL="457200" marR="0" rtl="0" algn="l">
              <a:lnSpc>
                <a:spcPct val="115000"/>
              </a:lnSpc>
              <a:spcBef>
                <a:spcPts val="0"/>
              </a:spcBef>
              <a:spcAft>
                <a:spcPts val="1600"/>
              </a:spcAft>
            </a:pPr>
            <a:r>
              <a:rPr lang="en"/>
              <a:t>2016-02-20-file_name.md (have this exact format)</a:t>
            </a:r>
          </a:p>
          <a:p>
            <a:pPr indent="-228600" lvl="0" marL="457200" marR="0" rtl="0" algn="l">
              <a:lnSpc>
                <a:spcPct val="115000"/>
              </a:lnSpc>
              <a:spcBef>
                <a:spcPts val="0"/>
              </a:spcBef>
              <a:spcAft>
                <a:spcPts val="1600"/>
              </a:spcAft>
            </a:pPr>
            <a:r>
              <a:rPr lang="en"/>
              <a:t>Date  |  File Name  |   Markdown File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Publishing Changes onto your Website</a:t>
            </a:r>
          </a:p>
        </p:txBody>
      </p:sp>
      <p:sp>
        <p:nvSpPr>
          <p:cNvPr id="224" name="Shape 22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1000"/>
              </a:spcBef>
            </a:pPr>
            <a:r>
              <a:rPr lang="en"/>
              <a:t>If you have experience with github commands. Just commit and push all your changes online.</a:t>
            </a:r>
          </a:p>
          <a:p>
            <a:pPr indent="-228600" lvl="0" marL="457200" rtl="0">
              <a:spcBef>
                <a:spcPts val="1000"/>
              </a:spcBef>
            </a:pPr>
            <a:r>
              <a:rPr lang="en"/>
              <a:t>If you don’t have experience with github commands (you really should). Go to your github account and make changes there directly</a:t>
            </a:r>
          </a:p>
          <a:p>
            <a:pPr indent="-228600" lvl="0" marL="457200" rtl="0">
              <a:spcBef>
                <a:spcPts val="1000"/>
              </a:spcBef>
            </a:pPr>
            <a:r>
              <a:rPr lang="en"/>
              <a:t>Check your webpage at </a:t>
            </a:r>
            <a:r>
              <a:rPr lang="en" u="sng">
                <a:solidFill>
                  <a:schemeClr val="hlink"/>
                </a:solidFill>
                <a:hlinkClick r:id="rId3"/>
              </a:rPr>
              <a:t>www.username.github.io</a:t>
            </a:r>
          </a:p>
          <a:p>
            <a:pPr indent="-228600" lvl="0" marL="457200">
              <a:spcBef>
                <a:spcPts val="1000"/>
              </a:spcBef>
            </a:pPr>
            <a:r>
              <a:rPr lang="en"/>
              <a:t>Refresh often to see the changes update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Creating a Domain Name</a:t>
            </a:r>
          </a:p>
        </p:txBody>
      </p:sp>
      <p:sp>
        <p:nvSpPr>
          <p:cNvPr id="230" name="Shape 23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1000"/>
              </a:spcBef>
            </a:pPr>
            <a:r>
              <a:rPr lang="en"/>
              <a:t>Everything from this point is completely free. </a:t>
            </a:r>
          </a:p>
          <a:p>
            <a:pPr indent="-228600" lvl="0" marL="457200" rtl="0">
              <a:spcBef>
                <a:spcPts val="1000"/>
              </a:spcBef>
            </a:pPr>
            <a:r>
              <a:rPr lang="en"/>
              <a:t>Normally you want to change your url link because it’s ugly.</a:t>
            </a:r>
          </a:p>
          <a:p>
            <a:pPr indent="-228600" lvl="0" marL="457200" rtl="0">
              <a:spcBef>
                <a:spcPts val="1000"/>
              </a:spcBef>
            </a:pPr>
            <a:r>
              <a:rPr lang="en"/>
              <a:t>To do that you need to buy a domain name (costs may vary):</a:t>
            </a:r>
          </a:p>
          <a:p>
            <a:pPr indent="-228600" lvl="1" marL="914400" rtl="0">
              <a:spcBef>
                <a:spcPts val="1000"/>
              </a:spcBef>
            </a:pPr>
            <a:r>
              <a:rPr lang="en" u="sng">
                <a:solidFill>
                  <a:schemeClr val="hlink"/>
                </a:solidFill>
                <a:hlinkClick r:id="rId3"/>
              </a:rPr>
              <a:t>https://www.godaddy.com/?ci=</a:t>
            </a:r>
            <a:r>
              <a:rPr lang="en"/>
              <a:t> </a:t>
            </a:r>
          </a:p>
          <a:p>
            <a:pPr indent="-228600" lvl="0" marL="457200" rtl="0">
              <a:spcBef>
                <a:spcPts val="1000"/>
              </a:spcBef>
            </a:pPr>
            <a:r>
              <a:rPr lang="en"/>
              <a:t>Websites ending with .com, .net, .org are more expensive because they’re more recognizable and get better SEO results in google.</a:t>
            </a:r>
          </a:p>
          <a:p>
            <a:pPr indent="-228600" lvl="0" marL="457200">
              <a:spcBef>
                <a:spcPts val="1000"/>
              </a:spcBef>
            </a:pPr>
            <a:r>
              <a:rPr lang="en"/>
              <a:t>Don’t put your actual phone number because of telemarketers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Creating a Domain Name Continued</a:t>
            </a:r>
          </a:p>
        </p:txBody>
      </p:sp>
      <p:sp>
        <p:nvSpPr>
          <p:cNvPr id="236" name="Shape 23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1000"/>
              </a:spcBef>
            </a:pPr>
            <a:r>
              <a:rPr lang="en"/>
              <a:t>Go to Domain&gt; Domain Settings&gt; Manage DNS</a:t>
            </a:r>
          </a:p>
          <a:p>
            <a:pPr indent="-228600" lvl="0" marL="457200" rtl="0">
              <a:spcBef>
                <a:spcPts val="1000"/>
              </a:spcBef>
            </a:pPr>
            <a:r>
              <a:rPr lang="en"/>
              <a:t>Make sure to change the A and CNAME</a:t>
            </a:r>
          </a:p>
          <a:p>
            <a:pPr indent="-228600" lvl="0" marL="457200" rtl="0">
              <a:spcBef>
                <a:spcPts val="1000"/>
              </a:spcBef>
            </a:pPr>
            <a:r>
              <a:rPr lang="en"/>
              <a:t>If you have troubles go here: </a:t>
            </a:r>
            <a:r>
              <a:rPr lang="en" sz="1400" u="sng">
                <a:solidFill>
                  <a:schemeClr val="hlink"/>
                </a:solidFill>
                <a:hlinkClick r:id="rId3"/>
              </a:rPr>
              <a:t>http://andrewsturges.com/blog/jekyll/tutorial/2014/11/06/github-and-godaddy.html</a:t>
            </a:r>
            <a:r>
              <a:rPr lang="en" sz="1400"/>
              <a:t> </a:t>
            </a:r>
          </a:p>
          <a:p>
            <a:pPr indent="-228600" lvl="0" marL="457200" rtl="0">
              <a:spcBef>
                <a:spcPts val="1000"/>
              </a:spcBef>
            </a:pPr>
            <a:r>
              <a:rPr lang="en"/>
              <a:t>Also go over to your project in your github account</a:t>
            </a:r>
          </a:p>
          <a:p>
            <a:pPr indent="-228600" lvl="0" marL="457200" rtl="0">
              <a:spcBef>
                <a:spcPts val="1000"/>
              </a:spcBef>
            </a:pPr>
            <a:r>
              <a:rPr lang="en"/>
              <a:t>Create a new file called “CNAME”</a:t>
            </a:r>
          </a:p>
          <a:p>
            <a:pPr indent="-228600" lvl="0" marL="457200" rtl="0">
              <a:spcBef>
                <a:spcPts val="1000"/>
              </a:spcBef>
            </a:pPr>
            <a:r>
              <a:rPr lang="en"/>
              <a:t>Add your website name in the textbox and commit your changes</a:t>
            </a:r>
          </a:p>
          <a:p>
            <a:pPr lvl="0">
              <a:spcBef>
                <a:spcPts val="0"/>
              </a:spcBef>
              <a:buNone/>
            </a:pPr>
            <a:r>
              <a:rPr lang="en"/>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a:t>
            </a:r>
          </a:p>
        </p:txBody>
      </p:sp>
      <p:pic>
        <p:nvPicPr>
          <p:cNvPr descr="Screen Shot 2017-04-29 at 11.37.05 AM.png" id="242" name="Shape 242"/>
          <p:cNvPicPr preferRelativeResize="0"/>
          <p:nvPr/>
        </p:nvPicPr>
        <p:blipFill>
          <a:blip r:embed="rId3">
            <a:alphaModFix/>
          </a:blip>
          <a:stretch>
            <a:fillRect/>
          </a:stretch>
        </p:blipFill>
        <p:spPr>
          <a:xfrm>
            <a:off x="1083787" y="1191099"/>
            <a:ext cx="6976427" cy="3713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You’re Done</a:t>
            </a:r>
          </a:p>
        </p:txBody>
      </p:sp>
      <p:pic>
        <p:nvPicPr>
          <p:cNvPr id="248" name="Shape 248"/>
          <p:cNvPicPr preferRelativeResize="0"/>
          <p:nvPr/>
        </p:nvPicPr>
        <p:blipFill>
          <a:blip r:embed="rId3">
            <a:alphaModFix/>
          </a:blip>
          <a:stretch>
            <a:fillRect/>
          </a:stretch>
        </p:blipFill>
        <p:spPr>
          <a:xfrm>
            <a:off x="2224075" y="1397075"/>
            <a:ext cx="4695825" cy="301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Jekyll</a:t>
            </a: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1000"/>
              </a:spcBef>
            </a:pPr>
            <a:r>
              <a:rPr lang="en"/>
              <a:t>Jekyll is a static site generator that can be used as a blog, a portfolio, or an informational website.</a:t>
            </a:r>
          </a:p>
          <a:p>
            <a:pPr indent="-228600" lvl="0" marL="457200" rtl="0">
              <a:spcBef>
                <a:spcPts val="1000"/>
              </a:spcBef>
            </a:pPr>
            <a:r>
              <a:rPr lang="en"/>
              <a:t>Jekyll is free and open-source. It’s relatively new and simple in nature.</a:t>
            </a:r>
          </a:p>
          <a:p>
            <a:pPr indent="-228600" lvl="0" marL="457200">
              <a:spcBef>
                <a:spcPts val="1000"/>
              </a:spcBef>
            </a:pPr>
            <a:r>
              <a:rPr lang="en"/>
              <a:t>Jekyll relies on Ruby, Markdown, and Git Pages.</a:t>
            </a:r>
          </a:p>
        </p:txBody>
      </p:sp>
      <p:pic>
        <p:nvPicPr>
          <p:cNvPr descr="logo-2x.png" id="151" name="Shape 151"/>
          <p:cNvPicPr preferRelativeResize="0"/>
          <p:nvPr/>
        </p:nvPicPr>
        <p:blipFill>
          <a:blip r:embed="rId3">
            <a:alphaModFix/>
          </a:blip>
          <a:stretch>
            <a:fillRect/>
          </a:stretch>
        </p:blipFill>
        <p:spPr>
          <a:xfrm>
            <a:off x="2652299" y="3042426"/>
            <a:ext cx="3609274" cy="1666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Examples of a Jekyll Website</a:t>
            </a:r>
          </a:p>
        </p:txBody>
      </p:sp>
      <p:pic>
        <p:nvPicPr>
          <p:cNvPr descr="Screen Shot 2017-04-29 at 10.10.02 AM.png" id="157" name="Shape 157">
            <a:hlinkClick r:id="rId3"/>
          </p:cNvPr>
          <p:cNvPicPr preferRelativeResize="0"/>
          <p:nvPr/>
        </p:nvPicPr>
        <p:blipFill>
          <a:blip r:embed="rId4">
            <a:alphaModFix/>
          </a:blip>
          <a:stretch>
            <a:fillRect/>
          </a:stretch>
        </p:blipFill>
        <p:spPr>
          <a:xfrm>
            <a:off x="4785725" y="989225"/>
            <a:ext cx="3817974" cy="3855999"/>
          </a:xfrm>
          <a:prstGeom prst="rect">
            <a:avLst/>
          </a:prstGeom>
          <a:noFill/>
          <a:ln>
            <a:noFill/>
          </a:ln>
        </p:spPr>
      </p:pic>
      <p:pic>
        <p:nvPicPr>
          <p:cNvPr descr="Screen Shot 2017-04-29 at 10.09.43 AM.png" id="158" name="Shape 158">
            <a:hlinkClick r:id="rId5"/>
          </p:cNvPr>
          <p:cNvPicPr preferRelativeResize="0"/>
          <p:nvPr/>
        </p:nvPicPr>
        <p:blipFill>
          <a:blip r:embed="rId6">
            <a:alphaModFix/>
          </a:blip>
          <a:stretch>
            <a:fillRect/>
          </a:stretch>
        </p:blipFill>
        <p:spPr>
          <a:xfrm>
            <a:off x="612300" y="1049525"/>
            <a:ext cx="3656875" cy="3795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a Static Webpage</a:t>
            </a:r>
          </a:p>
        </p:txBody>
      </p:sp>
      <p:sp>
        <p:nvSpPr>
          <p:cNvPr id="164" name="Shape 16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1000"/>
              </a:spcBef>
            </a:pPr>
            <a:r>
              <a:rPr lang="en"/>
              <a:t>Essentially you have a template + content = collection of HTML pages.</a:t>
            </a:r>
          </a:p>
          <a:p>
            <a:pPr indent="-228600" lvl="0" marL="457200" rtl="0">
              <a:spcBef>
                <a:spcPts val="1000"/>
              </a:spcBef>
            </a:pPr>
            <a:r>
              <a:rPr lang="en"/>
              <a:t>Basic and easy to develop, but lack dynamic features.</a:t>
            </a:r>
          </a:p>
          <a:p>
            <a:pPr indent="-228600" lvl="0" marL="457200" rtl="0">
              <a:spcBef>
                <a:spcPts val="1000"/>
              </a:spcBef>
            </a:pPr>
            <a:r>
              <a:rPr lang="en"/>
              <a:t>Does not have a database:</a:t>
            </a:r>
          </a:p>
          <a:p>
            <a:pPr indent="-228600" lvl="1" marL="914400" rtl="0">
              <a:spcBef>
                <a:spcPts val="1000"/>
              </a:spcBef>
            </a:pPr>
            <a:r>
              <a:rPr lang="en"/>
              <a:t>No login or user accounts</a:t>
            </a:r>
          </a:p>
          <a:p>
            <a:pPr indent="-228600" lvl="1" marL="914400" rtl="0">
              <a:spcBef>
                <a:spcPts val="1000"/>
              </a:spcBef>
            </a:pPr>
            <a:r>
              <a:rPr lang="en"/>
              <a:t>Relies on embedded content or plugins</a:t>
            </a:r>
          </a:p>
          <a:p>
            <a:pPr indent="-228600" lvl="1" marL="914400">
              <a:spcBef>
                <a:spcPts val="1000"/>
              </a:spcBef>
            </a:pPr>
            <a:r>
              <a:rPr lang="en"/>
              <a:t>Does not store or collect data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Benefits of a Static Website</a:t>
            </a:r>
          </a:p>
        </p:txBody>
      </p:sp>
      <p:sp>
        <p:nvSpPr>
          <p:cNvPr id="170" name="Shape 17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1000"/>
              </a:spcBef>
              <a:buSzPct val="100000"/>
            </a:pPr>
            <a:r>
              <a:rPr lang="en" sz="2000"/>
              <a:t>Fast and </a:t>
            </a:r>
            <a:r>
              <a:rPr lang="en" sz="2000"/>
              <a:t>responsive</a:t>
            </a:r>
            <a:r>
              <a:rPr lang="en" sz="2000"/>
              <a:t> site</a:t>
            </a:r>
          </a:p>
          <a:p>
            <a:pPr indent="-355600" lvl="0" marL="457200" rtl="0">
              <a:spcBef>
                <a:spcPts val="1000"/>
              </a:spcBef>
              <a:buSzPct val="100000"/>
            </a:pPr>
            <a:r>
              <a:rPr lang="en" sz="2000"/>
              <a:t>More secure because you have less to worry about</a:t>
            </a:r>
          </a:p>
          <a:p>
            <a:pPr indent="-355600" lvl="0" marL="457200" rtl="0">
              <a:spcBef>
                <a:spcPts val="1000"/>
              </a:spcBef>
              <a:buSzPct val="100000"/>
            </a:pPr>
            <a:r>
              <a:rPr lang="en" sz="2000"/>
              <a:t>Less </a:t>
            </a:r>
            <a:r>
              <a:rPr lang="en" sz="2000"/>
              <a:t>Maintenance</a:t>
            </a:r>
            <a:r>
              <a:rPr lang="en" sz="2000"/>
              <a:t> and Management</a:t>
            </a:r>
          </a:p>
          <a:p>
            <a:pPr indent="-355600" lvl="0" marL="457200" rtl="0">
              <a:spcBef>
                <a:spcPts val="1000"/>
              </a:spcBef>
              <a:buSzPct val="100000"/>
            </a:pPr>
            <a:r>
              <a:rPr lang="en" sz="2000"/>
              <a:t>Free / Low Cost by hosting it on Git Pages</a:t>
            </a:r>
          </a:p>
          <a:p>
            <a:pPr indent="-355600" lvl="0" marL="457200" rtl="0">
              <a:spcBef>
                <a:spcPts val="1000"/>
              </a:spcBef>
              <a:buSzPct val="100000"/>
            </a:pPr>
            <a:r>
              <a:rPr lang="en" sz="2000"/>
              <a:t>Blog Aware &amp; Markdown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Disadvantages of a Static Website</a:t>
            </a:r>
          </a:p>
        </p:txBody>
      </p:sp>
      <p:sp>
        <p:nvSpPr>
          <p:cNvPr id="176" name="Shape 17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1000"/>
              </a:spcBef>
            </a:pPr>
            <a:r>
              <a:rPr lang="en"/>
              <a:t>Does not include a database of dynamic features. In other words, it’s less functional as a website</a:t>
            </a:r>
          </a:p>
          <a:p>
            <a:pPr indent="-228600" lvl="0" marL="457200" rtl="0">
              <a:spcBef>
                <a:spcPts val="1000"/>
              </a:spcBef>
            </a:pPr>
            <a:r>
              <a:rPr lang="en">
                <a:solidFill>
                  <a:srgbClr val="666666"/>
                </a:solidFill>
                <a:highlight>
                  <a:srgbClr val="FFFFFF"/>
                </a:highlight>
              </a:rPr>
              <a:t>Lacks the functionality to build an ecommerce system, bulletin / discussion boards, or ability for clients or users to upload documents</a:t>
            </a:r>
          </a:p>
          <a:p>
            <a:pPr indent="-228600" lvl="0" marL="457200">
              <a:spcBef>
                <a:spcPts val="1000"/>
              </a:spcBef>
              <a:buClr>
                <a:srgbClr val="666666"/>
              </a:buClr>
            </a:pPr>
            <a:r>
              <a:rPr lang="en">
                <a:solidFill>
                  <a:srgbClr val="666666"/>
                </a:solidFill>
                <a:highlight>
                  <a:srgbClr val="FFFFFF"/>
                </a:highlight>
              </a:rPr>
              <a:t>Does not have enough customization option and lacks search engine optimization or SEO.</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Installing Jekyll (MACS)</a:t>
            </a:r>
          </a:p>
        </p:txBody>
      </p:sp>
      <p:sp>
        <p:nvSpPr>
          <p:cNvPr id="182" name="Shape 1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0"/>
              </a:spcBef>
              <a:buNone/>
            </a:pPr>
            <a:r>
              <a:rPr i="1" lang="en" u="sng"/>
              <a:t>Note: I am unable to help with resolving installation bugs or hardware issues</a:t>
            </a:r>
          </a:p>
          <a:p>
            <a:pPr indent="-228600" lvl="0" marL="457200" rtl="0">
              <a:spcBef>
                <a:spcPts val="1000"/>
              </a:spcBef>
              <a:buAutoNum type="arabicPeriod"/>
            </a:pPr>
            <a:r>
              <a:rPr lang="en"/>
              <a:t>Find the terminal or your command prompt on your computer and open it. Download Ruby, Jekyll, and Bundler by by writing down this command in the terminal (to make sure it’s installed type e.g. filename -v):</a:t>
            </a:r>
          </a:p>
          <a:p>
            <a:pPr indent="-228600" lvl="0" marL="457200" rtl="0">
              <a:spcBef>
                <a:spcPts val="1000"/>
              </a:spcBef>
              <a:buClr>
                <a:srgbClr val="FFFFFF"/>
              </a:buClr>
              <a:buAutoNum type="arabicPeriod"/>
            </a:pPr>
            <a:r>
              <a:rPr lang="en">
                <a:solidFill>
                  <a:srgbClr val="FFFFFF"/>
                </a:solidFill>
                <a:highlight>
                  <a:srgbClr val="434343"/>
                </a:highlight>
              </a:rPr>
              <a:t>sudo gem install ruby        . </a:t>
            </a:r>
          </a:p>
          <a:p>
            <a:pPr indent="-228600" lvl="0" marL="457200" rtl="0">
              <a:spcBef>
                <a:spcPts val="1000"/>
              </a:spcBef>
              <a:buClr>
                <a:srgbClr val="FFFFFF"/>
              </a:buClr>
              <a:buAutoNum type="arabicPeriod"/>
            </a:pPr>
            <a:r>
              <a:rPr lang="en">
                <a:solidFill>
                  <a:srgbClr val="FFFFFF"/>
                </a:solidFill>
                <a:highlight>
                  <a:srgbClr val="434343"/>
                </a:highlight>
              </a:rPr>
              <a:t>sudo gem install jekyll        . </a:t>
            </a:r>
          </a:p>
          <a:p>
            <a:pPr indent="-228600" lvl="0" marL="457200" rtl="0">
              <a:spcBef>
                <a:spcPts val="1000"/>
              </a:spcBef>
              <a:buClr>
                <a:srgbClr val="FFFFFF"/>
              </a:buClr>
              <a:buAutoNum type="arabicPeriod"/>
            </a:pPr>
            <a:r>
              <a:rPr lang="en">
                <a:solidFill>
                  <a:srgbClr val="FFFFFF"/>
                </a:solidFill>
                <a:highlight>
                  <a:srgbClr val="434343"/>
                </a:highlight>
              </a:rPr>
              <a:t>sudo gem install bundler         . 	</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Installing Jekyll (Windows)</a:t>
            </a:r>
          </a:p>
        </p:txBody>
      </p:sp>
      <p:sp>
        <p:nvSpPr>
          <p:cNvPr id="188" name="Shape 18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0"/>
              </a:spcBef>
              <a:buNone/>
            </a:pPr>
            <a:r>
              <a:rPr i="1" lang="en" u="sng"/>
              <a:t>Note: I am unable to help with resolving installation bugs or hardware issues</a:t>
            </a:r>
          </a:p>
          <a:p>
            <a:pPr indent="-228600" lvl="0" marL="457200" rtl="0">
              <a:spcBef>
                <a:spcPts val="1000"/>
              </a:spcBef>
              <a:buAutoNum type="arabicPeriod"/>
            </a:pPr>
            <a:r>
              <a:rPr lang="en"/>
              <a:t>Find the terminal or your command prompt on your computer and open it. Download Ruby, Jekyll, and Bundler: </a:t>
            </a:r>
            <a:r>
              <a:rPr lang="en" u="sng">
                <a:solidFill>
                  <a:schemeClr val="hlink"/>
                </a:solidFill>
                <a:hlinkClick r:id="rId3"/>
              </a:rPr>
              <a:t>http://jekyll-windows.juthilo.com</a:t>
            </a:r>
            <a:r>
              <a:rPr lang="en"/>
              <a:t> </a:t>
            </a:r>
          </a:p>
          <a:p>
            <a:pPr lvl="0" rtl="0">
              <a:spcBef>
                <a:spcPts val="1000"/>
              </a:spcBef>
              <a:buNone/>
            </a:pPr>
            <a:r>
              <a:rPr lang="en" sz="1200" u="sng">
                <a:solidFill>
                  <a:schemeClr val="hlink"/>
                </a:solidFill>
                <a:hlinkClick r:id="rId4"/>
              </a:rPr>
              <a:t>http://molevol.altervista.org/blog/install-jekyll-windows/?doing_wp_cron=1493481236.9909179210662841796875</a:t>
            </a:r>
            <a:r>
              <a:rPr lang="en" sz="1200"/>
              <a:t> </a:t>
            </a:r>
          </a:p>
          <a:p>
            <a:pPr indent="-228600" lvl="0" marL="457200" rtl="0">
              <a:spcBef>
                <a:spcPts val="1000"/>
              </a:spcBef>
              <a:buClr>
                <a:srgbClr val="FFFFFF"/>
              </a:buClr>
              <a:buAutoNum type="arabicPeriod"/>
            </a:pPr>
            <a:r>
              <a:rPr lang="en">
                <a:solidFill>
                  <a:srgbClr val="FFFFFF"/>
                </a:solidFill>
                <a:highlight>
                  <a:srgbClr val="434343"/>
                </a:highlight>
              </a:rPr>
              <a:t>Install Ruby </a:t>
            </a:r>
            <a:r>
              <a:rPr lang="en">
                <a:solidFill>
                  <a:srgbClr val="FFFFFF"/>
                </a:solidFill>
                <a:highlight>
                  <a:srgbClr val="434343"/>
                </a:highlight>
              </a:rPr>
              <a:t>      . </a:t>
            </a:r>
          </a:p>
          <a:p>
            <a:pPr indent="-228600" lvl="0" marL="457200" rtl="0">
              <a:spcBef>
                <a:spcPts val="1000"/>
              </a:spcBef>
              <a:buClr>
                <a:srgbClr val="FFFFFF"/>
              </a:buClr>
              <a:buAutoNum type="arabicPeriod"/>
            </a:pPr>
            <a:r>
              <a:rPr lang="en">
                <a:solidFill>
                  <a:srgbClr val="FFFFFF"/>
                </a:solidFill>
                <a:highlight>
                  <a:srgbClr val="434343"/>
                </a:highlight>
              </a:rPr>
              <a:t>gem install jekyll        . </a:t>
            </a:r>
          </a:p>
          <a:p>
            <a:pPr indent="-228600" lvl="0" marL="457200" rtl="0">
              <a:spcBef>
                <a:spcPts val="1000"/>
              </a:spcBef>
              <a:buClr>
                <a:srgbClr val="FFFFFF"/>
              </a:buClr>
              <a:buAutoNum type="arabicPeriod"/>
            </a:pPr>
            <a:r>
              <a:rPr lang="en">
                <a:solidFill>
                  <a:srgbClr val="FFFFFF"/>
                </a:solidFill>
                <a:highlight>
                  <a:srgbClr val="434343"/>
                </a:highlight>
              </a:rPr>
              <a:t>gem install bundler         . 	</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Creating a Local Server</a:t>
            </a:r>
          </a:p>
        </p:txBody>
      </p:sp>
      <p:sp>
        <p:nvSpPr>
          <p:cNvPr id="194" name="Shape 1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Now let’s create a local server to give you an example of a plain jekyll website without any content or template design</a:t>
            </a:r>
          </a:p>
          <a:p>
            <a:pPr indent="-228600" lvl="0" marL="457200" rtl="0">
              <a:spcBef>
                <a:spcPts val="1000"/>
              </a:spcBef>
              <a:buClr>
                <a:srgbClr val="FFFFFF"/>
              </a:buClr>
              <a:buAutoNum type="arabicPeriod"/>
            </a:pPr>
            <a:r>
              <a:rPr lang="en">
                <a:solidFill>
                  <a:srgbClr val="FFFFFF"/>
                </a:solidFill>
                <a:highlight>
                  <a:srgbClr val="434343"/>
                </a:highlight>
              </a:rPr>
              <a:t>cd Desktop        . </a:t>
            </a:r>
          </a:p>
          <a:p>
            <a:pPr indent="-228600" lvl="0" marL="457200" rtl="0">
              <a:spcBef>
                <a:spcPts val="1000"/>
              </a:spcBef>
              <a:buClr>
                <a:srgbClr val="FFFFFF"/>
              </a:buClr>
              <a:buAutoNum type="arabicPeriod"/>
            </a:pPr>
            <a:r>
              <a:rPr lang="en">
                <a:solidFill>
                  <a:srgbClr val="FFFFFF"/>
                </a:solidFill>
                <a:highlight>
                  <a:srgbClr val="434343"/>
                </a:highlight>
              </a:rPr>
              <a:t>jekyll new Portfolio       . </a:t>
            </a:r>
          </a:p>
          <a:p>
            <a:pPr indent="-228600" lvl="0" marL="457200" rtl="0">
              <a:spcBef>
                <a:spcPts val="1000"/>
              </a:spcBef>
              <a:buClr>
                <a:srgbClr val="FFFFFF"/>
              </a:buClr>
              <a:buAutoNum type="arabicPeriod"/>
            </a:pPr>
            <a:r>
              <a:rPr lang="en">
                <a:solidFill>
                  <a:srgbClr val="FFFFFF"/>
                </a:solidFill>
                <a:highlight>
                  <a:srgbClr val="434343"/>
                </a:highlight>
              </a:rPr>
              <a:t>cd Portfolio         . </a:t>
            </a:r>
          </a:p>
          <a:p>
            <a:pPr indent="-228600" lvl="0" marL="457200" rtl="0">
              <a:spcBef>
                <a:spcPts val="1000"/>
              </a:spcBef>
              <a:buClr>
                <a:srgbClr val="FFFFFF"/>
              </a:buClr>
              <a:buAutoNum type="arabicPeriod"/>
            </a:pPr>
            <a:r>
              <a:rPr lang="en">
                <a:solidFill>
                  <a:srgbClr val="FFFFFF"/>
                </a:solidFill>
                <a:highlight>
                  <a:srgbClr val="434343"/>
                </a:highlight>
              </a:rPr>
              <a:t>jekyll serve        .	</a:t>
            </a:r>
          </a:p>
          <a:p>
            <a:pPr indent="-228600" lvl="0" marL="457200" rtl="0">
              <a:spcBef>
                <a:spcPts val="0"/>
              </a:spcBef>
              <a:buAutoNum type="arabicPeriod"/>
            </a:pPr>
            <a:r>
              <a:rPr lang="en"/>
              <a:t>Go to your web browser and type “localhost:4000” in the URL</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