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93" r:id="rId2"/>
    <p:sldId id="295" r:id="rId3"/>
    <p:sldId id="263" r:id="rId4"/>
    <p:sldId id="264" r:id="rId5"/>
    <p:sldId id="268" r:id="rId6"/>
    <p:sldId id="273" r:id="rId7"/>
    <p:sldId id="298" r:id="rId8"/>
    <p:sldId id="299" r:id="rId9"/>
    <p:sldId id="300" r:id="rId10"/>
    <p:sldId id="301" r:id="rId11"/>
    <p:sldId id="302" r:id="rId12"/>
    <p:sldId id="303" r:id="rId13"/>
    <p:sldId id="304" r:id="rId14"/>
    <p:sldId id="305" r:id="rId15"/>
    <p:sldId id="306" r:id="rId16"/>
    <p:sldId id="307" r:id="rId17"/>
    <p:sldId id="309" r:id="rId18"/>
    <p:sldId id="287"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46" autoAdjust="0"/>
  </p:normalViewPr>
  <p:slideViewPr>
    <p:cSldViewPr>
      <p:cViewPr>
        <p:scale>
          <a:sx n="70" d="100"/>
          <a:sy n="70" d="100"/>
        </p:scale>
        <p:origin x="-1164"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BFA3DAC-37FA-4CF2-9868-0AEB05794A8E}" type="datetimeFigureOut">
              <a:rPr lang="en-US"/>
              <a:pPr>
                <a:defRPr/>
              </a:pPr>
              <a:t>3/24/2009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3A851BF-D7DE-4FFD-80EE-8986E72F354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4ED8D7-DD29-415C-B454-F043A377DD87}"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3043401-F007-4AE0-B2DB-826A53818E8F}"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49B98DF-A7EC-41C5-B9D0-33BEE71AB197}"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DC4A0D2-4662-48EA-ABD6-1950A1F9C959}"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06A7877-0232-4224-8432-BEFC0002729E}"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BE8CA40-861B-4D2F-976F-F0415A5A2FAE}"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FAB3616-220A-4E0B-A457-9232C9A2A0E7}"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7F35ED2-5619-45C9-8B74-CB6ABFE7A0C3}"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8A82CA9-5758-4B8A-A381-17FB289857E3}"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C9901D1-DE17-42FA-A9D2-F1913F1A41A3}" type="slidenum">
              <a:rPr lang="en-US" smtClean="0"/>
              <a:pPr>
                <a:defRPr/>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4268B87-ABC6-42A5-9F06-D3E2EB2E6614}"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C6A60FC-DEB6-4D82-A390-843A341A1CBC}"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6255906-D345-4B27-862A-1EF2C7768577}"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A48F77B-4793-46BE-9FBB-6C478FC5F063}"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1E4E0B2-B9FF-40FE-B0EE-FBB1F776EC56}"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4CB18B7-89B4-4A24-84BF-ED7CFFAF9A2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778A903F-6DF4-4C9C-AEE6-51581F03F148}"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7F12245-C197-4DA0-A04D-C25F79EBC760}"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83BC6BEE-7CB5-49DB-99BA-23DD69C7922C}" type="datetimeFigureOut">
              <a:rPr lang="en-US"/>
              <a:pPr>
                <a:defRPr/>
              </a:pPr>
              <a:t>3/24/2009</a:t>
            </a:fld>
            <a:endParaRPr lang="en-US" dirty="0"/>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41E11761-4B98-4D41-96D6-CCAC31B0E411}"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55F63F2-C7B5-43A4-9E81-D5E09BC42644}" type="datetimeFigureOut">
              <a:rPr lang="en-US"/>
              <a:pPr>
                <a:defRPr/>
              </a:pPr>
              <a:t>3/24/2009</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58F392D-B9B7-4380-9928-E432C8D7CD7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5E1E8B7-A8B4-4DD0-922E-CE8FC6153FC3}" type="datetimeFigureOut">
              <a:rPr lang="en-US"/>
              <a:pPr>
                <a:defRPr/>
              </a:pPr>
              <a:t>3/24/2009</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A4CE9AA-35EC-4255-AABB-BE85D184CD4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394952F-8399-4A3D-9D6A-B7B2F9EA17A8}" type="datetimeFigureOut">
              <a:rPr lang="en-US"/>
              <a:pPr>
                <a:defRPr/>
              </a:pPr>
              <a:t>3/24/2009</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4B0638E-59BA-4A79-93AD-CF680D6EF3C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B488C0D-DD73-4B76-929C-F436B6AF9FE7}" type="datetimeFigureOut">
              <a:rPr lang="en-US"/>
              <a:pPr>
                <a:defRPr/>
              </a:pPr>
              <a:t>3/24/2009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074691-8EF7-4A31-86B0-8FCD6F1C06E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60CB8992-2E0B-462C-A804-271541B93602}" type="datetimeFigureOut">
              <a:rPr lang="en-US"/>
              <a:pPr>
                <a:defRPr/>
              </a:pPr>
              <a:t>3/24/2009</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7D2F16FD-DD4E-4BF7-9529-3E9C3DA91AF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D1610672-7E82-4D28-B933-2945BE9FAF0E}" type="datetimeFigureOut">
              <a:rPr lang="en-US"/>
              <a:pPr>
                <a:defRPr/>
              </a:pPr>
              <a:t>3/24/2009</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8E61DA3C-EFE7-49B2-86F2-512E6DFBEF11}"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AAC9A02C-AC26-474C-AD53-85085D4B3E6D}" type="datetimeFigureOut">
              <a:rPr lang="en-US"/>
              <a:pPr>
                <a:defRPr/>
              </a:pPr>
              <a:t>3/24/2009</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9B037233-5B15-4B73-8DDC-A4FB9141521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930AD88-5C75-415A-BC55-B2BC7EA77154}" type="datetimeFigureOut">
              <a:rPr lang="en-US"/>
              <a:pPr>
                <a:defRPr/>
              </a:pPr>
              <a:t>3/24/2009</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7AA5CA28-3CA0-46F7-B5A1-2678E3E073C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B616765A-55C1-4702-8131-243C74CF4DA9}" type="datetimeFigureOut">
              <a:rPr lang="en-US"/>
              <a:pPr>
                <a:defRPr/>
              </a:pPr>
              <a:t>3/24/2009</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C1340F0-46B9-432F-8A29-141621D2C26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E9184643-BF48-4312-8707-566F470BC438}" type="datetimeFigureOut">
              <a:rPr lang="en-US"/>
              <a:pPr>
                <a:defRPr/>
              </a:pPr>
              <a:t>3/24/2009</a:t>
            </a:fld>
            <a:endParaRPr lang="en-US" dirty="0"/>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096E99B3-2C7B-4A2C-B12F-8EE0C6A8A1C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052"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E3BE2A0-730C-44C1-9693-2A153FF460FF}" type="datetimeFigureOut">
              <a:rPr lang="en-US"/>
              <a:pPr>
                <a:defRPr/>
              </a:pPr>
              <a:t>3/24/2009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A6B62587-CE7E-4C69-8896-B7BD5CC7C6A8}" type="slidenum">
              <a:rPr lang="en-US"/>
              <a:pPr>
                <a:defRPr/>
              </a:pPr>
              <a:t>‹#›</a:t>
            </a:fld>
            <a:endParaRPr lang="en-US" dirty="0"/>
          </a:p>
        </p:txBody>
      </p:sp>
      <p:grpSp>
        <p:nvGrpSpPr>
          <p:cNvPr id="205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cSld>
  <p:clrMap bg1="lt1" tx1="dk1" bg2="lt2" tx2="dk2" accent1="accent1" accent2="accent2" accent3="accent3" accent4="accent4" accent5="accent5" accent6="accent6" hlink="hlink" folHlink="folHlink"/>
  <p:sldLayoutIdLst>
    <p:sldLayoutId id="2147483815" r:id="rId1"/>
    <p:sldLayoutId id="2147483807" r:id="rId2"/>
    <p:sldLayoutId id="2147483816" r:id="rId3"/>
    <p:sldLayoutId id="2147483808" r:id="rId4"/>
    <p:sldLayoutId id="2147483809" r:id="rId5"/>
    <p:sldLayoutId id="2147483810" r:id="rId6"/>
    <p:sldLayoutId id="2147483811" r:id="rId7"/>
    <p:sldLayoutId id="2147483812" r:id="rId8"/>
    <p:sldLayoutId id="2147483817" r:id="rId9"/>
    <p:sldLayoutId id="2147483813" r:id="rId10"/>
    <p:sldLayoutId id="214748381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PAC logo"/>
          <p:cNvPicPr/>
          <p:nvPr/>
        </p:nvPicPr>
        <p:blipFill>
          <a:blip r:embed="rId3"/>
          <a:srcRect/>
          <a:stretch>
            <a:fillRect/>
          </a:stretch>
        </p:blipFill>
        <p:spPr bwMode="auto">
          <a:xfrm>
            <a:off x="928688" y="2214563"/>
            <a:ext cx="7215187" cy="2071687"/>
          </a:xfrm>
          <a:prstGeom prst="rect">
            <a:avLst/>
          </a:prstGeom>
          <a:noFill/>
          <a:ln w="9525">
            <a:noFill/>
            <a:miter lim="800000"/>
            <a:headEnd/>
            <a:tailEnd/>
          </a:ln>
          <a:effectLst>
            <a:outerShdw blurRad="50800" dist="50800" dir="5400000" algn="ctr" rotWithShape="0">
              <a:srgbClr val="000000">
                <a:alpha val="26000"/>
              </a:srgbClr>
            </a:outerShdw>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5363" name="Rectangle 1"/>
          <p:cNvSpPr>
            <a:spLocks noChangeArrowheads="1"/>
          </p:cNvSpPr>
          <p:nvPr/>
        </p:nvSpPr>
        <p:spPr bwMode="auto">
          <a:xfrm>
            <a:off x="0" y="1414463"/>
            <a:ext cx="9144000" cy="923925"/>
          </a:xfrm>
          <a:prstGeom prst="rect">
            <a:avLst/>
          </a:prstGeom>
          <a:noFill/>
          <a:ln w="9525">
            <a:noFill/>
            <a:miter lim="800000"/>
            <a:headEnd/>
            <a:tailEnd/>
          </a:ln>
        </p:spPr>
        <p:txBody>
          <a:bodyPr anchor="ctr">
            <a:spAutoFit/>
          </a:bodyPr>
          <a:lstStyle/>
          <a:p>
            <a:pPr rtl="1"/>
            <a:r>
              <a:rPr lang="ar-LB" b="1"/>
              <a:t> </a:t>
            </a:r>
            <a:endParaRPr lang="en-US"/>
          </a:p>
          <a:p>
            <a:pPr rtl="1"/>
            <a:r>
              <a:rPr lang="ar-LB"/>
              <a:t> </a:t>
            </a:r>
            <a:endParaRPr lang="en-US"/>
          </a:p>
          <a:p>
            <a:pPr eaLnBrk="0" hangingPunct="0"/>
            <a:endParaRPr lang="en-US"/>
          </a:p>
        </p:txBody>
      </p:sp>
      <p:sp>
        <p:nvSpPr>
          <p:cNvPr id="15364" name="Rectangle 1"/>
          <p:cNvSpPr>
            <a:spLocks noGrp="1" noChangeArrowheads="1"/>
          </p:cNvSpPr>
          <p:nvPr>
            <p:ph type="title"/>
          </p:nvPr>
        </p:nvSpPr>
        <p:spPr>
          <a:xfrm>
            <a:off x="0" y="142875"/>
            <a:ext cx="9144000" cy="2092325"/>
          </a:xfrm>
          <a:noFill/>
        </p:spPr>
        <p:txBody>
          <a:bodyPr lIns="91440" rIns="91440" bIns="45720" anchor="ctr">
            <a:spAutoFit/>
          </a:bodyPr>
          <a:lstStyle/>
          <a:p>
            <a:pPr algn="ctr" rtl="1"/>
            <a:r>
              <a:rPr lang="ar-LB" sz="3200" b="1" smtClean="0">
                <a:solidFill>
                  <a:schemeClr val="tx1"/>
                </a:solidFill>
                <a:latin typeface="Traditional Arabic" pitchFamily="2" charset="-78"/>
                <a:ea typeface="Calibri" pitchFamily="34" charset="0"/>
                <a:cs typeface="Simplified Arabic" pitchFamily="2" charset="-78"/>
              </a:rPr>
              <a:t>6</a:t>
            </a:r>
            <a:r>
              <a:rPr lang="ar-SA" sz="3200" b="1" smtClean="0">
                <a:solidFill>
                  <a:schemeClr val="tx1"/>
                </a:solidFill>
                <a:latin typeface="Traditional Arabic" pitchFamily="2" charset="-78"/>
                <a:ea typeface="Calibri" pitchFamily="34" charset="0"/>
                <a:cs typeface="Simplified Arabic" pitchFamily="2" charset="-78"/>
              </a:rPr>
              <a:t>- </a:t>
            </a:r>
            <a:r>
              <a:rPr lang="ar-LB" sz="3200" b="1" smtClean="0">
                <a:solidFill>
                  <a:schemeClr val="tx1"/>
                </a:solidFill>
                <a:latin typeface="Traditional Arabic" pitchFamily="2" charset="-78"/>
                <a:ea typeface="Calibri" pitchFamily="34" charset="0"/>
                <a:cs typeface="Simplified Arabic" pitchFamily="2" charset="-78"/>
              </a:rPr>
              <a:t>تقرير واقع الفساد في الدول العربية: </a:t>
            </a:r>
            <a:br>
              <a:rPr lang="ar-LB" sz="3200" b="1" smtClean="0">
                <a:solidFill>
                  <a:schemeClr val="tx1"/>
                </a:solidFill>
                <a:latin typeface="Traditional Arabic" pitchFamily="2" charset="-78"/>
                <a:ea typeface="Calibri" pitchFamily="34" charset="0"/>
                <a:cs typeface="Simplified Arabic" pitchFamily="2" charset="-78"/>
              </a:rPr>
            </a:br>
            <a:r>
              <a:rPr lang="ar-LB" sz="3200" b="1" smtClean="0">
                <a:solidFill>
                  <a:schemeClr val="tx1"/>
                </a:solidFill>
                <a:latin typeface="Traditional Arabic" pitchFamily="2" charset="-78"/>
                <a:ea typeface="Calibri" pitchFamily="34" charset="0"/>
                <a:cs typeface="Simplified Arabic" pitchFamily="2" charset="-78"/>
              </a:rPr>
              <a:t>خطوة أولية نحو سد الثغرات في مجال غياب المؤشرات الإقليمية</a:t>
            </a: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smtClean="0">
                <a:solidFill>
                  <a:schemeClr val="tx1"/>
                </a:solidFill>
                <a:latin typeface="Traditional Arabic" pitchFamily="2" charset="-78"/>
                <a:ea typeface="Calibri" pitchFamily="34" charset="0"/>
                <a:cs typeface="Arial" charset="0"/>
              </a:rPr>
              <a:t/>
            </a:r>
            <a:br>
              <a:rPr lang="ar-LB" sz="2400"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endParaRPr lang="ar-SA" sz="1800" smtClean="0">
              <a:solidFill>
                <a:schemeClr val="tx1"/>
              </a:solidFill>
              <a:latin typeface="Arial" charset="0"/>
              <a:ea typeface="Calibri" pitchFamily="34" charset="0"/>
              <a:cs typeface="Arial" charset="0"/>
            </a:endParaRPr>
          </a:p>
        </p:txBody>
      </p:sp>
      <p:sp>
        <p:nvSpPr>
          <p:cNvPr id="15365" name="Rectangle 8"/>
          <p:cNvSpPr>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r" rtl="1"/>
            <a:r>
              <a:rPr lang="ar-LB" sz="2400" b="1">
                <a:latin typeface="Traditional Arabic" pitchFamily="2" charset="-78"/>
                <a:ea typeface="Calibri" pitchFamily="34" charset="0"/>
                <a:cs typeface="Simplified Arabic" pitchFamily="2" charset="-78"/>
              </a:rPr>
              <a:t/>
            </a:r>
            <a:br>
              <a:rPr lang="ar-LB" sz="2400" b="1">
                <a:latin typeface="Traditional Arabic" pitchFamily="2" charset="-78"/>
                <a:ea typeface="Calibri" pitchFamily="34" charset="0"/>
                <a:cs typeface="Simplified Arabic" pitchFamily="2" charset="-78"/>
              </a:rPr>
            </a:br>
            <a:endParaRPr lang="en-US" sz="2400" b="1">
              <a:ea typeface="Calibri" pitchFamily="34" charset="0"/>
              <a:cs typeface="Simplified Arabic" pitchFamily="2" charset="-78"/>
            </a:endParaRPr>
          </a:p>
        </p:txBody>
      </p:sp>
      <p:sp>
        <p:nvSpPr>
          <p:cNvPr id="15366" name="Rectangle 3"/>
          <p:cNvSpPr>
            <a:spLocks noChangeArrowheads="1"/>
          </p:cNvSpPr>
          <p:nvPr/>
        </p:nvSpPr>
        <p:spPr bwMode="auto">
          <a:xfrm>
            <a:off x="0" y="928688"/>
            <a:ext cx="9144000" cy="4616450"/>
          </a:xfrm>
          <a:prstGeom prst="rect">
            <a:avLst/>
          </a:prstGeom>
          <a:noFill/>
          <a:ln w="9525">
            <a:noFill/>
            <a:miter lim="800000"/>
            <a:headEnd/>
            <a:tailEnd/>
          </a:ln>
        </p:spPr>
        <p:txBody>
          <a:bodyPr anchor="ctr">
            <a:spAutoFit/>
          </a:bodyPr>
          <a:lstStyle/>
          <a:p>
            <a:pPr algn="ctr" rtl="1" eaLnBrk="0" hangingPunct="0"/>
            <a:endParaRPr lang="ar-LB" sz="3000" b="1">
              <a:ea typeface="Calibri" pitchFamily="34" charset="0"/>
              <a:cs typeface="Simplified Arabic" pitchFamily="2" charset="-78"/>
            </a:endParaRPr>
          </a:p>
          <a:p>
            <a:pPr algn="just" rtl="1"/>
            <a:endParaRPr lang="ar-LB" sz="2400" b="1">
              <a:ea typeface="Calibri" pitchFamily="34" charset="0"/>
              <a:cs typeface="Simplified Arabic" pitchFamily="2" charset="-78"/>
            </a:endParaRPr>
          </a:p>
          <a:p>
            <a:pPr algn="just" rtl="1">
              <a:buFontTx/>
              <a:buChar char="-"/>
            </a:pPr>
            <a:r>
              <a:rPr lang="ar-LB" sz="2400" b="1">
                <a:ea typeface="Calibri" pitchFamily="34" charset="0"/>
                <a:cs typeface="Simplified Arabic" pitchFamily="2" charset="-78"/>
              </a:rPr>
              <a:t> تقرير واقع الفساد في المنطقة العربية سوف يتضمن خلاصة دراسات محلية أُعدت خصيصاً لثمانية دول عربية هي التالية: </a:t>
            </a:r>
            <a:r>
              <a:rPr lang="ar-SA" sz="2400" b="1">
                <a:ea typeface="Calibri" pitchFamily="34" charset="0"/>
              </a:rPr>
              <a:t>الكويت، الجزائر، فلسطين، الأردن، المغرب، اليمن، مصر ولبنان</a:t>
            </a:r>
            <a:r>
              <a:rPr lang="ar-LB" sz="2400" b="1">
                <a:ea typeface="Calibri" pitchFamily="34" charset="0"/>
              </a:rPr>
              <a:t>.</a:t>
            </a:r>
          </a:p>
          <a:p>
            <a:pPr algn="just" rtl="1">
              <a:buFontTx/>
              <a:buChar char="-"/>
            </a:pPr>
            <a:endParaRPr lang="ar-LB" sz="2400" b="1">
              <a:ea typeface="Calibri" pitchFamily="34" charset="0"/>
            </a:endParaRPr>
          </a:p>
          <a:p>
            <a:pPr algn="just" rtl="1">
              <a:buFontTx/>
              <a:buChar char="-"/>
            </a:pPr>
            <a:r>
              <a:rPr lang="ar-LB" sz="2400" b="1">
                <a:ea typeface="Calibri" pitchFamily="34" charset="0"/>
              </a:rPr>
              <a:t> الدراسات المحلية الثمانية تضمنت شرح</a:t>
            </a:r>
            <a:r>
              <a:rPr lang="ar-SA" sz="2400" b="1">
                <a:ea typeface="Calibri" pitchFamily="34" charset="0"/>
              </a:rPr>
              <a:t> الوضع الحالي الذي يعيشه كل بلد على حده فضلاً عن هيكلية مكافحة الفساد القانونية والمؤسساتية. كم</a:t>
            </a:r>
            <a:r>
              <a:rPr lang="ar-LB" sz="2400" b="1">
                <a:ea typeface="Calibri" pitchFamily="34" charset="0"/>
              </a:rPr>
              <a:t>ا تضمنت</a:t>
            </a:r>
            <a:r>
              <a:rPr lang="ar-SA" sz="2400" b="1">
                <a:ea typeface="Calibri" pitchFamily="34" charset="0"/>
              </a:rPr>
              <a:t> معايير السرية والشفافية والانفتاح الوطني في وضع السياسات وإتباع القانون والمساءلة وحرية الوصول إلى المعلومات.</a:t>
            </a:r>
            <a:endParaRPr lang="en-US" sz="2400">
              <a:ea typeface="Calibri" pitchFamily="34" charset="0"/>
            </a:endParaRPr>
          </a:p>
          <a:p>
            <a:pPr algn="just" rtl="1">
              <a:buFontTx/>
              <a:buChar char="-"/>
            </a:pPr>
            <a:endParaRPr lang="ar-LB" sz="2400" b="1">
              <a:ea typeface="Calibri" pitchFamily="34" charset="0"/>
            </a:endParaRPr>
          </a:p>
          <a:p>
            <a:pPr algn="just" rtl="1">
              <a:buFontTx/>
              <a:buChar char="-"/>
            </a:pPr>
            <a:endParaRPr lang="ar-LB" sz="2400" b="1">
              <a:ea typeface="Calibri" pitchFamily="34" charset="0"/>
              <a:cs typeface="Simplified Arabic" pitchFamily="2" charset="-7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6387" name="Rectangle 1"/>
          <p:cNvSpPr>
            <a:spLocks noChangeArrowheads="1"/>
          </p:cNvSpPr>
          <p:nvPr/>
        </p:nvSpPr>
        <p:spPr bwMode="auto">
          <a:xfrm>
            <a:off x="0" y="1414463"/>
            <a:ext cx="9144000" cy="923925"/>
          </a:xfrm>
          <a:prstGeom prst="rect">
            <a:avLst/>
          </a:prstGeom>
          <a:noFill/>
          <a:ln w="9525">
            <a:noFill/>
            <a:miter lim="800000"/>
            <a:headEnd/>
            <a:tailEnd/>
          </a:ln>
        </p:spPr>
        <p:txBody>
          <a:bodyPr anchor="ctr">
            <a:spAutoFit/>
          </a:bodyPr>
          <a:lstStyle/>
          <a:p>
            <a:pPr rtl="1"/>
            <a:r>
              <a:rPr lang="ar-LB" b="1"/>
              <a:t> </a:t>
            </a:r>
            <a:endParaRPr lang="en-US"/>
          </a:p>
          <a:p>
            <a:pPr rtl="1"/>
            <a:r>
              <a:rPr lang="ar-LB"/>
              <a:t> </a:t>
            </a:r>
            <a:endParaRPr lang="en-US"/>
          </a:p>
          <a:p>
            <a:pPr eaLnBrk="0" hangingPunct="0"/>
            <a:endParaRPr lang="en-US"/>
          </a:p>
        </p:txBody>
      </p:sp>
      <p:sp>
        <p:nvSpPr>
          <p:cNvPr id="16388" name="Rectangle 1"/>
          <p:cNvSpPr>
            <a:spLocks noGrp="1" noChangeArrowheads="1"/>
          </p:cNvSpPr>
          <p:nvPr>
            <p:ph type="title"/>
          </p:nvPr>
        </p:nvSpPr>
        <p:spPr>
          <a:xfrm>
            <a:off x="0" y="142875"/>
            <a:ext cx="9144000" cy="2462213"/>
          </a:xfrm>
          <a:noFill/>
        </p:spPr>
        <p:txBody>
          <a:bodyPr lIns="91440" rIns="91440" bIns="45720" anchor="ctr">
            <a:spAutoFit/>
          </a:bodyPr>
          <a:lstStyle/>
          <a:p>
            <a:pPr algn="ctr" rtl="1"/>
            <a:r>
              <a:rPr lang="ar-LB" sz="3200" b="1" smtClean="0">
                <a:solidFill>
                  <a:schemeClr val="tx1"/>
                </a:solidFill>
                <a:latin typeface="Traditional Arabic" pitchFamily="2" charset="-78"/>
                <a:ea typeface="Calibri" pitchFamily="34" charset="0"/>
                <a:cs typeface="Simplified Arabic" pitchFamily="2" charset="-78"/>
              </a:rPr>
              <a:t>7</a:t>
            </a:r>
            <a:r>
              <a:rPr lang="ar-SA" sz="3200" b="1" smtClean="0">
                <a:solidFill>
                  <a:schemeClr val="tx1"/>
                </a:solidFill>
                <a:latin typeface="Traditional Arabic" pitchFamily="2" charset="-78"/>
                <a:ea typeface="Calibri" pitchFamily="34" charset="0"/>
                <a:cs typeface="Simplified Arabic" pitchFamily="2" charset="-78"/>
              </a:rPr>
              <a:t>- </a:t>
            </a:r>
            <a:r>
              <a:rPr lang="ar-LB" sz="3200" b="1" smtClean="0">
                <a:solidFill>
                  <a:schemeClr val="tx1"/>
                </a:solidFill>
                <a:latin typeface="Traditional Arabic" pitchFamily="2" charset="-78"/>
                <a:ea typeface="Calibri" pitchFamily="34" charset="0"/>
                <a:cs typeface="Simplified Arabic" pitchFamily="2" charset="-78"/>
              </a:rPr>
              <a:t>إحدى عشر معياراً لإعداد</a:t>
            </a:r>
            <a:br>
              <a:rPr lang="ar-LB" sz="3200" b="1" smtClean="0">
                <a:solidFill>
                  <a:schemeClr val="tx1"/>
                </a:solidFill>
                <a:latin typeface="Traditional Arabic" pitchFamily="2" charset="-78"/>
                <a:ea typeface="Calibri" pitchFamily="34" charset="0"/>
                <a:cs typeface="Simplified Arabic" pitchFamily="2" charset="-78"/>
              </a:rPr>
            </a:br>
            <a:r>
              <a:rPr lang="ar-LB" sz="3200" b="1" smtClean="0">
                <a:solidFill>
                  <a:schemeClr val="tx1"/>
                </a:solidFill>
                <a:latin typeface="Traditional Arabic" pitchFamily="2" charset="-78"/>
                <a:ea typeface="Calibri" pitchFamily="34" charset="0"/>
                <a:cs typeface="Simplified Arabic" pitchFamily="2" charset="-78"/>
              </a:rPr>
              <a:t> تقرير واقع الفساد في الدول العربية والدراسات المحلية</a:t>
            </a:r>
            <a:br>
              <a:rPr lang="ar-LB" sz="3200" b="1" smtClean="0">
                <a:solidFill>
                  <a:schemeClr val="tx1"/>
                </a:solidFill>
                <a:latin typeface="Traditional Arabic" pitchFamily="2" charset="-78"/>
                <a:ea typeface="Calibri" pitchFamily="34" charset="0"/>
                <a:cs typeface="Simplified Arabic" pitchFamily="2" charset="-78"/>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smtClean="0">
                <a:solidFill>
                  <a:schemeClr val="tx1"/>
                </a:solidFill>
                <a:latin typeface="Traditional Arabic" pitchFamily="2" charset="-78"/>
                <a:ea typeface="Calibri" pitchFamily="34" charset="0"/>
                <a:cs typeface="Arial" charset="0"/>
              </a:rPr>
              <a:t/>
            </a:r>
            <a:br>
              <a:rPr lang="ar-LB" sz="2400"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endParaRPr lang="ar-SA" sz="1800" smtClean="0">
              <a:solidFill>
                <a:schemeClr val="tx1"/>
              </a:solidFill>
              <a:latin typeface="Arial" charset="0"/>
              <a:ea typeface="Calibri" pitchFamily="34" charset="0"/>
              <a:cs typeface="Arial" charset="0"/>
            </a:endParaRPr>
          </a:p>
        </p:txBody>
      </p:sp>
      <p:sp>
        <p:nvSpPr>
          <p:cNvPr id="16389" name="Rectangle 8"/>
          <p:cNvSpPr>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r" rtl="1"/>
            <a:r>
              <a:rPr lang="ar-LB" sz="2400" b="1">
                <a:latin typeface="Traditional Arabic" pitchFamily="2" charset="-78"/>
                <a:ea typeface="Calibri" pitchFamily="34" charset="0"/>
                <a:cs typeface="Simplified Arabic" pitchFamily="2" charset="-78"/>
              </a:rPr>
              <a:t/>
            </a:r>
            <a:br>
              <a:rPr lang="ar-LB" sz="2400" b="1">
                <a:latin typeface="Traditional Arabic" pitchFamily="2" charset="-78"/>
                <a:ea typeface="Calibri" pitchFamily="34" charset="0"/>
                <a:cs typeface="Simplified Arabic" pitchFamily="2" charset="-78"/>
              </a:rPr>
            </a:br>
            <a:endParaRPr lang="en-US" sz="2400" b="1">
              <a:ea typeface="Calibri" pitchFamily="34" charset="0"/>
              <a:cs typeface="Simplified Arabic" pitchFamily="2" charset="-78"/>
            </a:endParaRPr>
          </a:p>
        </p:txBody>
      </p:sp>
      <p:sp>
        <p:nvSpPr>
          <p:cNvPr id="16390" name="Rectangle 3"/>
          <p:cNvSpPr>
            <a:spLocks noChangeArrowheads="1"/>
          </p:cNvSpPr>
          <p:nvPr/>
        </p:nvSpPr>
        <p:spPr bwMode="auto">
          <a:xfrm>
            <a:off x="0" y="928688"/>
            <a:ext cx="9144000" cy="5354637"/>
          </a:xfrm>
          <a:prstGeom prst="rect">
            <a:avLst/>
          </a:prstGeom>
          <a:noFill/>
          <a:ln w="9525">
            <a:noFill/>
            <a:miter lim="800000"/>
            <a:headEnd/>
            <a:tailEnd/>
          </a:ln>
        </p:spPr>
        <p:txBody>
          <a:bodyPr anchor="ctr">
            <a:spAutoFit/>
          </a:bodyPr>
          <a:lstStyle/>
          <a:p>
            <a:pPr algn="ctr" rtl="1" eaLnBrk="0" hangingPunct="0"/>
            <a:endParaRPr lang="ar-LB" sz="3000" b="1">
              <a:ea typeface="Calibri" pitchFamily="34" charset="0"/>
              <a:cs typeface="Simplified Arabic" pitchFamily="2" charset="-78"/>
            </a:endParaRPr>
          </a:p>
          <a:p>
            <a:pPr algn="r" rtl="1"/>
            <a:r>
              <a:rPr lang="ar-LB" sz="2400" b="1">
                <a:ea typeface="Calibri" pitchFamily="34" charset="0"/>
                <a:cs typeface="Simplified Arabic" pitchFamily="2" charset="-78"/>
              </a:rPr>
              <a:t>1-دراسة الإطار القانوني والمؤسساتي</a:t>
            </a:r>
            <a:r>
              <a:rPr lang="ar-SA" sz="2400" b="1">
                <a:ea typeface="Calibri" pitchFamily="34" charset="0"/>
              </a:rPr>
              <a:t> </a:t>
            </a:r>
            <a:r>
              <a:rPr lang="ar-LB" sz="2400" b="1">
                <a:ea typeface="Calibri" pitchFamily="34" charset="0"/>
              </a:rPr>
              <a:t>ل</a:t>
            </a:r>
            <a:r>
              <a:rPr lang="ar-SA" sz="2400" b="1">
                <a:ea typeface="Calibri" pitchFamily="34" charset="0"/>
              </a:rPr>
              <a:t>سياسة مكافحة الفساد الحالية</a:t>
            </a:r>
            <a:r>
              <a:rPr lang="ar-LB" sz="2400" b="1">
                <a:ea typeface="Calibri" pitchFamily="34" charset="0"/>
              </a:rPr>
              <a:t> في الدولة.</a:t>
            </a:r>
          </a:p>
          <a:p>
            <a:pPr algn="r" rtl="1">
              <a:buFontTx/>
              <a:buChar char="-"/>
            </a:pPr>
            <a:endParaRPr lang="en-US" sz="2400">
              <a:ea typeface="Calibri" pitchFamily="34" charset="0"/>
            </a:endParaRPr>
          </a:p>
          <a:p>
            <a:pPr algn="r" rtl="1"/>
            <a:r>
              <a:rPr lang="ar-LB" sz="2400" b="1">
                <a:ea typeface="Calibri" pitchFamily="34" charset="0"/>
              </a:rPr>
              <a:t>2- </a:t>
            </a:r>
            <a:r>
              <a:rPr lang="ar-SA" sz="2400" b="1">
                <a:ea typeface="Calibri" pitchFamily="34" charset="0"/>
              </a:rPr>
              <a:t>تقييم المبادرات الحكومية والبرلمانية والتابعة لوكالات مكافحة الفساد</a:t>
            </a:r>
            <a:endParaRPr lang="ar-LB" sz="2400" b="1">
              <a:ea typeface="Calibri" pitchFamily="34" charset="0"/>
            </a:endParaRPr>
          </a:p>
          <a:p>
            <a:pPr algn="r" rtl="1"/>
            <a:endParaRPr lang="en-US" sz="2400">
              <a:ea typeface="Calibri" pitchFamily="34" charset="0"/>
            </a:endParaRPr>
          </a:p>
          <a:p>
            <a:pPr algn="r" rtl="1"/>
            <a:r>
              <a:rPr lang="ar-LB" sz="2400" b="1">
                <a:ea typeface="Calibri" pitchFamily="34" charset="0"/>
              </a:rPr>
              <a:t>3- </a:t>
            </a:r>
            <a:r>
              <a:rPr lang="ar-SA" sz="2400" b="1">
                <a:ea typeface="Calibri" pitchFamily="34" charset="0"/>
              </a:rPr>
              <a:t>تقييم المبادرات الخاصة بمنظمات غير حكومية محلية ودولية</a:t>
            </a:r>
            <a:endParaRPr lang="ar-LB" sz="2400" b="1">
              <a:ea typeface="Calibri" pitchFamily="34" charset="0"/>
            </a:endParaRPr>
          </a:p>
          <a:p>
            <a:pPr algn="r" rtl="1"/>
            <a:endParaRPr lang="en-US" sz="2400">
              <a:ea typeface="Calibri" pitchFamily="34" charset="0"/>
            </a:endParaRPr>
          </a:p>
          <a:p>
            <a:pPr algn="r" rtl="1"/>
            <a:r>
              <a:rPr lang="ar-LB" sz="2400" b="1">
                <a:ea typeface="Calibri" pitchFamily="34" charset="0"/>
              </a:rPr>
              <a:t>4- </a:t>
            </a:r>
            <a:r>
              <a:rPr lang="ar-SA" sz="2400" b="1">
                <a:ea typeface="Calibri" pitchFamily="34" charset="0"/>
              </a:rPr>
              <a:t>تحديد الجهود الضرورية لتعزيز نطاق مكافحة الفساد مؤسساتياً وتقييم الجهود المبذولة لتقليص الفساد القضائي</a:t>
            </a:r>
            <a:r>
              <a:rPr lang="ar-LB" sz="2400" b="1">
                <a:ea typeface="Calibri" pitchFamily="34" charset="0"/>
              </a:rPr>
              <a:t>.</a:t>
            </a:r>
          </a:p>
          <a:p>
            <a:pPr algn="r" rtl="1"/>
            <a:endParaRPr lang="en-US" sz="2400">
              <a:ea typeface="Calibri" pitchFamily="34" charset="0"/>
            </a:endParaRPr>
          </a:p>
          <a:p>
            <a:pPr algn="r" rtl="1"/>
            <a:r>
              <a:rPr lang="ar-LB" sz="2400" b="1">
                <a:ea typeface="Calibri" pitchFamily="34" charset="0"/>
              </a:rPr>
              <a:t>5- </a:t>
            </a:r>
            <a:r>
              <a:rPr lang="ar-SA" sz="2400" b="1">
                <a:ea typeface="Calibri" pitchFamily="34" charset="0"/>
              </a:rPr>
              <a:t>تقييم  مدى توافق مجريات العمل مع " اتفاقية الأمم المتحدة لمكافحة الفساد"</a:t>
            </a:r>
            <a:endParaRPr lang="en-US" sz="2400">
              <a:ea typeface="Calibri" pitchFamily="34" charset="0"/>
            </a:endParaRPr>
          </a:p>
          <a:p>
            <a:pPr algn="r" rtl="1"/>
            <a:endParaRPr lang="en-US" sz="2400">
              <a:ea typeface="Calibri" pitchFamily="34" charset="0"/>
            </a:endParaRPr>
          </a:p>
          <a:p>
            <a:pPr algn="just" rtl="1"/>
            <a:endParaRPr lang="ar-LB" sz="2400" b="1">
              <a:ea typeface="Calibri" pitchFamily="34" charset="0"/>
            </a:endParaRPr>
          </a:p>
          <a:p>
            <a:pPr algn="just" rtl="1">
              <a:buFontTx/>
              <a:buChar char="-"/>
            </a:pPr>
            <a:endParaRPr lang="ar-LB" sz="2400" b="1">
              <a:ea typeface="Calibri" pitchFamily="34" charset="0"/>
              <a:cs typeface="Simplified Arabic" pitchFamily="2" charset="-7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7411" name="Rectangle 1"/>
          <p:cNvSpPr>
            <a:spLocks noChangeArrowheads="1"/>
          </p:cNvSpPr>
          <p:nvPr/>
        </p:nvSpPr>
        <p:spPr bwMode="auto">
          <a:xfrm>
            <a:off x="0" y="1414463"/>
            <a:ext cx="9144000" cy="923925"/>
          </a:xfrm>
          <a:prstGeom prst="rect">
            <a:avLst/>
          </a:prstGeom>
          <a:noFill/>
          <a:ln w="9525">
            <a:noFill/>
            <a:miter lim="800000"/>
            <a:headEnd/>
            <a:tailEnd/>
          </a:ln>
        </p:spPr>
        <p:txBody>
          <a:bodyPr anchor="ctr">
            <a:spAutoFit/>
          </a:bodyPr>
          <a:lstStyle/>
          <a:p>
            <a:pPr rtl="1"/>
            <a:r>
              <a:rPr lang="ar-LB" b="1"/>
              <a:t> </a:t>
            </a:r>
            <a:endParaRPr lang="en-US"/>
          </a:p>
          <a:p>
            <a:pPr rtl="1"/>
            <a:r>
              <a:rPr lang="ar-LB"/>
              <a:t> </a:t>
            </a:r>
            <a:endParaRPr lang="en-US"/>
          </a:p>
          <a:p>
            <a:pPr eaLnBrk="0" hangingPunct="0"/>
            <a:endParaRPr lang="en-US"/>
          </a:p>
        </p:txBody>
      </p:sp>
      <p:sp>
        <p:nvSpPr>
          <p:cNvPr id="17412" name="Rectangle 1"/>
          <p:cNvSpPr>
            <a:spLocks noGrp="1" noChangeArrowheads="1"/>
          </p:cNvSpPr>
          <p:nvPr>
            <p:ph type="title"/>
          </p:nvPr>
        </p:nvSpPr>
        <p:spPr>
          <a:xfrm>
            <a:off x="0" y="142875"/>
            <a:ext cx="9144000" cy="2462213"/>
          </a:xfrm>
          <a:noFill/>
        </p:spPr>
        <p:txBody>
          <a:bodyPr lIns="91440" rIns="91440" bIns="45720" anchor="ctr">
            <a:spAutoFit/>
          </a:bodyPr>
          <a:lstStyle/>
          <a:p>
            <a:pPr algn="ctr" rtl="1"/>
            <a:r>
              <a:rPr lang="ar-LB" sz="3200" b="1" smtClean="0">
                <a:solidFill>
                  <a:schemeClr val="tx1"/>
                </a:solidFill>
                <a:latin typeface="Traditional Arabic" pitchFamily="2" charset="-78"/>
                <a:ea typeface="Calibri" pitchFamily="34" charset="0"/>
                <a:cs typeface="Simplified Arabic" pitchFamily="2" charset="-78"/>
              </a:rPr>
              <a:t>7</a:t>
            </a:r>
            <a:r>
              <a:rPr lang="ar-SA" sz="3200" b="1" smtClean="0">
                <a:solidFill>
                  <a:schemeClr val="tx1"/>
                </a:solidFill>
                <a:latin typeface="Traditional Arabic" pitchFamily="2" charset="-78"/>
                <a:ea typeface="Calibri" pitchFamily="34" charset="0"/>
                <a:cs typeface="Simplified Arabic" pitchFamily="2" charset="-78"/>
              </a:rPr>
              <a:t>- </a:t>
            </a:r>
            <a:r>
              <a:rPr lang="ar-LB" sz="3200" b="1" smtClean="0">
                <a:solidFill>
                  <a:schemeClr val="tx1"/>
                </a:solidFill>
                <a:latin typeface="Traditional Arabic" pitchFamily="2" charset="-78"/>
                <a:ea typeface="Calibri" pitchFamily="34" charset="0"/>
                <a:cs typeface="Simplified Arabic" pitchFamily="2" charset="-78"/>
              </a:rPr>
              <a:t>إحدى عشر معياراً لإعداد</a:t>
            </a:r>
            <a:br>
              <a:rPr lang="ar-LB" sz="3200" b="1" smtClean="0">
                <a:solidFill>
                  <a:schemeClr val="tx1"/>
                </a:solidFill>
                <a:latin typeface="Traditional Arabic" pitchFamily="2" charset="-78"/>
                <a:ea typeface="Calibri" pitchFamily="34" charset="0"/>
                <a:cs typeface="Simplified Arabic" pitchFamily="2" charset="-78"/>
              </a:rPr>
            </a:br>
            <a:r>
              <a:rPr lang="ar-LB" sz="3200" b="1" smtClean="0">
                <a:solidFill>
                  <a:schemeClr val="tx1"/>
                </a:solidFill>
                <a:latin typeface="Traditional Arabic" pitchFamily="2" charset="-78"/>
                <a:ea typeface="Calibri" pitchFamily="34" charset="0"/>
                <a:cs typeface="Simplified Arabic" pitchFamily="2" charset="-78"/>
              </a:rPr>
              <a:t> تقرير واقع الفساد في الدول العربية والدراسات المحلية </a:t>
            </a:r>
            <a:br>
              <a:rPr lang="ar-LB" sz="3200" b="1" smtClean="0">
                <a:solidFill>
                  <a:schemeClr val="tx1"/>
                </a:solidFill>
                <a:latin typeface="Traditional Arabic" pitchFamily="2" charset="-78"/>
                <a:ea typeface="Calibri" pitchFamily="34" charset="0"/>
                <a:cs typeface="Simplified Arabic" pitchFamily="2" charset="-78"/>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smtClean="0">
                <a:solidFill>
                  <a:schemeClr val="tx1"/>
                </a:solidFill>
                <a:latin typeface="Traditional Arabic" pitchFamily="2" charset="-78"/>
                <a:ea typeface="Calibri" pitchFamily="34" charset="0"/>
                <a:cs typeface="Arial" charset="0"/>
              </a:rPr>
              <a:t/>
            </a:r>
            <a:br>
              <a:rPr lang="ar-LB" sz="2400"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endParaRPr lang="ar-SA" sz="1800" smtClean="0">
              <a:solidFill>
                <a:schemeClr val="tx1"/>
              </a:solidFill>
              <a:latin typeface="Arial" charset="0"/>
              <a:ea typeface="Calibri" pitchFamily="34" charset="0"/>
              <a:cs typeface="Arial" charset="0"/>
            </a:endParaRPr>
          </a:p>
        </p:txBody>
      </p:sp>
      <p:sp>
        <p:nvSpPr>
          <p:cNvPr id="17413" name="Rectangle 8"/>
          <p:cNvSpPr>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r" rtl="1"/>
            <a:r>
              <a:rPr lang="ar-LB" sz="2400" b="1">
                <a:latin typeface="Traditional Arabic" pitchFamily="2" charset="-78"/>
                <a:ea typeface="Calibri" pitchFamily="34" charset="0"/>
                <a:cs typeface="Simplified Arabic" pitchFamily="2" charset="-78"/>
              </a:rPr>
              <a:t/>
            </a:r>
            <a:br>
              <a:rPr lang="ar-LB" sz="2400" b="1">
                <a:latin typeface="Traditional Arabic" pitchFamily="2" charset="-78"/>
                <a:ea typeface="Calibri" pitchFamily="34" charset="0"/>
                <a:cs typeface="Simplified Arabic" pitchFamily="2" charset="-78"/>
              </a:rPr>
            </a:br>
            <a:endParaRPr lang="en-US" sz="2400" b="1">
              <a:ea typeface="Calibri" pitchFamily="34" charset="0"/>
              <a:cs typeface="Simplified Arabic" pitchFamily="2" charset="-78"/>
            </a:endParaRPr>
          </a:p>
        </p:txBody>
      </p:sp>
      <p:sp>
        <p:nvSpPr>
          <p:cNvPr id="17414" name="Rectangle 3"/>
          <p:cNvSpPr>
            <a:spLocks noChangeArrowheads="1"/>
          </p:cNvSpPr>
          <p:nvPr/>
        </p:nvSpPr>
        <p:spPr bwMode="auto">
          <a:xfrm>
            <a:off x="0" y="928688"/>
            <a:ext cx="9144000" cy="8370887"/>
          </a:xfrm>
          <a:prstGeom prst="rect">
            <a:avLst/>
          </a:prstGeom>
          <a:noFill/>
          <a:ln w="9525">
            <a:noFill/>
            <a:miter lim="800000"/>
            <a:headEnd/>
            <a:tailEnd/>
          </a:ln>
        </p:spPr>
        <p:txBody>
          <a:bodyPr anchor="ctr">
            <a:spAutoFit/>
          </a:bodyPr>
          <a:lstStyle/>
          <a:p>
            <a:pPr algn="ctr" rtl="1" eaLnBrk="0" hangingPunct="0"/>
            <a:endParaRPr lang="ar-LB" sz="3000" b="1">
              <a:ea typeface="Calibri" pitchFamily="34" charset="0"/>
              <a:cs typeface="Simplified Arabic" pitchFamily="2" charset="-78"/>
            </a:endParaRPr>
          </a:p>
          <a:p>
            <a:pPr algn="just" rtl="1"/>
            <a:r>
              <a:rPr lang="ar-LB" sz="2000" b="1">
                <a:ea typeface="Calibri" pitchFamily="34" charset="0"/>
              </a:rPr>
              <a:t>6- ا</a:t>
            </a:r>
            <a:r>
              <a:rPr lang="ar-SA" sz="2000" b="1">
                <a:ea typeface="Calibri" pitchFamily="34" charset="0"/>
              </a:rPr>
              <a:t>لنظر في ق</a:t>
            </a:r>
            <a:r>
              <a:rPr lang="ar-LB" sz="2000" b="1">
                <a:ea typeface="Calibri" pitchFamily="34" charset="0"/>
              </a:rPr>
              <a:t>وانين</a:t>
            </a:r>
            <a:r>
              <a:rPr lang="ar-SA" sz="2000" b="1">
                <a:ea typeface="Calibri" pitchFamily="34" charset="0"/>
              </a:rPr>
              <a:t> مكافحة الفساد مثال قانون ال</a:t>
            </a:r>
            <a:r>
              <a:rPr lang="ar-LB" sz="2000" b="1">
                <a:ea typeface="Calibri" pitchFamily="34" charset="0"/>
              </a:rPr>
              <a:t>إثراء</a:t>
            </a:r>
            <a:r>
              <a:rPr lang="ar-SA" sz="2000" b="1">
                <a:ea typeface="Calibri" pitchFamily="34" charset="0"/>
              </a:rPr>
              <a:t> غير المشروع،</a:t>
            </a:r>
            <a:r>
              <a:rPr lang="ar-LB" sz="2000" b="1">
                <a:ea typeface="Calibri" pitchFamily="34" charset="0"/>
              </a:rPr>
              <a:t> </a:t>
            </a:r>
            <a:r>
              <a:rPr lang="ar-SA" sz="2000" b="1">
                <a:ea typeface="Calibri" pitchFamily="34" charset="0"/>
              </a:rPr>
              <a:t>قانون تبييض الأموال، قانون هيئة مكافحة الفساد</a:t>
            </a:r>
            <a:r>
              <a:rPr lang="ar-LB" sz="2000" b="1">
                <a:ea typeface="Calibri" pitchFamily="34" charset="0"/>
              </a:rPr>
              <a:t>...</a:t>
            </a:r>
          </a:p>
          <a:p>
            <a:pPr algn="just" rtl="1"/>
            <a:endParaRPr lang="en-US" sz="2000">
              <a:ea typeface="Calibri" pitchFamily="34" charset="0"/>
            </a:endParaRPr>
          </a:p>
          <a:p>
            <a:pPr algn="just" rtl="1"/>
            <a:r>
              <a:rPr lang="ar-LB" sz="2000" b="1">
                <a:ea typeface="Calibri" pitchFamily="34" charset="0"/>
              </a:rPr>
              <a:t>7- </a:t>
            </a:r>
            <a:r>
              <a:rPr lang="ar-SA" sz="2000" b="1">
                <a:ea typeface="Calibri" pitchFamily="34" charset="0"/>
              </a:rPr>
              <a:t>النظر في قوانين أخرى مهمة في هذا الإطار مثال القانون الانتخابي قانون الصفقات قانون الأحزاب السياسية، قانون الصفقات العسكرية، قانون الإعلام</a:t>
            </a:r>
            <a:r>
              <a:rPr lang="ar-LB" sz="2000" b="1">
                <a:ea typeface="Calibri" pitchFamily="34" charset="0"/>
              </a:rPr>
              <a:t>.</a:t>
            </a:r>
          </a:p>
          <a:p>
            <a:pPr algn="just" rtl="1"/>
            <a:endParaRPr lang="en-US" sz="2000">
              <a:ea typeface="Calibri" pitchFamily="34" charset="0"/>
            </a:endParaRPr>
          </a:p>
          <a:p>
            <a:pPr algn="just" rtl="1"/>
            <a:r>
              <a:rPr lang="ar-LB" sz="2000" b="1">
                <a:ea typeface="Calibri" pitchFamily="34" charset="0"/>
              </a:rPr>
              <a:t>8- </a:t>
            </a:r>
            <a:r>
              <a:rPr lang="ar-SA" sz="2000" b="1">
                <a:ea typeface="Calibri" pitchFamily="34" charset="0"/>
              </a:rPr>
              <a:t>تقييم القانون المتعلق بحرية الوصول إلى المعلومات وتمويل الحملات وتعارض المصالح وتضاربها وتطوير نظام الضرائب</a:t>
            </a:r>
            <a:r>
              <a:rPr lang="ar-LB" sz="2000" b="1">
                <a:ea typeface="Calibri" pitchFamily="34" charset="0"/>
              </a:rPr>
              <a:t>.</a:t>
            </a:r>
          </a:p>
          <a:p>
            <a:pPr algn="just" rtl="1"/>
            <a:endParaRPr lang="en-US" sz="2000">
              <a:ea typeface="Calibri" pitchFamily="34" charset="0"/>
            </a:endParaRPr>
          </a:p>
          <a:p>
            <a:pPr algn="just" rtl="1"/>
            <a:r>
              <a:rPr lang="ar-LB" sz="2000" b="1">
                <a:ea typeface="Calibri" pitchFamily="34" charset="0"/>
              </a:rPr>
              <a:t>9- </a:t>
            </a:r>
            <a:r>
              <a:rPr lang="ar-SA" sz="2000" b="1">
                <a:ea typeface="Calibri" pitchFamily="34" charset="0"/>
              </a:rPr>
              <a:t>تقييم مدى فعالية سياسات مكافحة الفساد الحالية في توفير الاستقلالية للهيئات المختصة بمكافحة الفساد</a:t>
            </a:r>
            <a:endParaRPr lang="ar-LB" sz="2000" b="1">
              <a:ea typeface="Calibri" pitchFamily="34" charset="0"/>
            </a:endParaRPr>
          </a:p>
          <a:p>
            <a:pPr algn="just" rtl="1"/>
            <a:endParaRPr lang="en-US" sz="2000">
              <a:ea typeface="Calibri" pitchFamily="34" charset="0"/>
            </a:endParaRPr>
          </a:p>
          <a:p>
            <a:pPr algn="just" rtl="1"/>
            <a:r>
              <a:rPr lang="ar-LB" sz="2000" b="1">
                <a:ea typeface="Calibri" pitchFamily="34" charset="0"/>
              </a:rPr>
              <a:t>10- </a:t>
            </a:r>
            <a:r>
              <a:rPr lang="ar-SA" sz="2000" b="1">
                <a:ea typeface="Calibri" pitchFamily="34" charset="0"/>
              </a:rPr>
              <a:t>رفع توصيات للتحرك ضد الفساد إلى القضاة والقوى السياسية والمدعين العامين والمحامين والمجتمع المدني</a:t>
            </a:r>
            <a:r>
              <a:rPr lang="ar-LB" sz="2000" b="1">
                <a:ea typeface="Calibri" pitchFamily="34" charset="0"/>
              </a:rPr>
              <a:t>.</a:t>
            </a:r>
          </a:p>
          <a:p>
            <a:pPr algn="just" rtl="1"/>
            <a:endParaRPr lang="en-US" sz="2000">
              <a:ea typeface="Calibri" pitchFamily="34" charset="0"/>
            </a:endParaRPr>
          </a:p>
          <a:p>
            <a:pPr algn="just" rtl="1"/>
            <a:r>
              <a:rPr lang="ar-LB" sz="2000" b="1">
                <a:ea typeface="Calibri" pitchFamily="34" charset="0"/>
              </a:rPr>
              <a:t>11- </a:t>
            </a:r>
            <a:r>
              <a:rPr lang="ar-SA" sz="2000" b="1">
                <a:ea typeface="Calibri" pitchFamily="34" charset="0"/>
              </a:rPr>
              <a:t>تحديد الفرص لتعزيز التعاون التقني من خلال مبادرات مشتركة مع منظمات دولية أخرى ووكالات الأمم المتحدة والمجتمع المدني والمنظمات غير الحكومية بغية بناء شبكات تنسيق من خلال مبادرات مكافحة الفساد</a:t>
            </a:r>
            <a:r>
              <a:rPr lang="ar-LB" sz="2000" b="1">
                <a:ea typeface="Calibri" pitchFamily="34" charset="0"/>
              </a:rPr>
              <a:t>.</a:t>
            </a:r>
          </a:p>
          <a:p>
            <a:pPr algn="just" rtl="1"/>
            <a:endParaRPr lang="ar-LB" sz="2000" b="1">
              <a:ea typeface="Calibri" pitchFamily="34" charset="0"/>
            </a:endParaRPr>
          </a:p>
          <a:p>
            <a:pPr algn="just" rtl="1"/>
            <a:endParaRPr lang="ar-LB" sz="2000" b="1">
              <a:ea typeface="Calibri" pitchFamily="34" charset="0"/>
            </a:endParaRPr>
          </a:p>
          <a:p>
            <a:pPr algn="just" rtl="1"/>
            <a:endParaRPr lang="ar-LB" sz="2000" b="1">
              <a:ea typeface="Calibri" pitchFamily="34" charset="0"/>
            </a:endParaRPr>
          </a:p>
          <a:p>
            <a:pPr algn="just" rtl="1"/>
            <a:endParaRPr lang="ar-LB" sz="2000" b="1">
              <a:ea typeface="Calibri" pitchFamily="34" charset="0"/>
            </a:endParaRPr>
          </a:p>
          <a:p>
            <a:pPr algn="just" rtl="1"/>
            <a:endParaRPr lang="ar-LB" sz="2000" b="1">
              <a:ea typeface="Calibri" pitchFamily="34" charset="0"/>
            </a:endParaRPr>
          </a:p>
          <a:p>
            <a:pPr algn="just" rtl="1"/>
            <a:endParaRPr lang="ar-LB" sz="2000" b="1">
              <a:ea typeface="Calibri" pitchFamily="34" charset="0"/>
            </a:endParaRPr>
          </a:p>
          <a:p>
            <a:pPr algn="just" rtl="1"/>
            <a:endParaRPr lang="en-US" sz="2000">
              <a:ea typeface="Calibri" pitchFamily="34" charset="0"/>
            </a:endParaRPr>
          </a:p>
          <a:p>
            <a:pPr algn="just" rtl="1"/>
            <a:endParaRPr lang="ar-LB" sz="2400" b="1">
              <a:ea typeface="Calibri" pitchFamily="34" charset="0"/>
            </a:endParaRPr>
          </a:p>
          <a:p>
            <a:pPr algn="just" rtl="1">
              <a:buFontTx/>
              <a:buChar char="-"/>
            </a:pPr>
            <a:endParaRPr lang="ar-LB" sz="2400" b="1">
              <a:ea typeface="Calibri" pitchFamily="34" charset="0"/>
              <a:cs typeface="Simplified Arabic" pitchFamily="2" charset="-7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8435" name="Rectangle 1"/>
          <p:cNvSpPr>
            <a:spLocks noChangeArrowheads="1"/>
          </p:cNvSpPr>
          <p:nvPr/>
        </p:nvSpPr>
        <p:spPr bwMode="auto">
          <a:xfrm>
            <a:off x="0" y="1414463"/>
            <a:ext cx="9144000" cy="923925"/>
          </a:xfrm>
          <a:prstGeom prst="rect">
            <a:avLst/>
          </a:prstGeom>
          <a:noFill/>
          <a:ln w="9525">
            <a:noFill/>
            <a:miter lim="800000"/>
            <a:headEnd/>
            <a:tailEnd/>
          </a:ln>
        </p:spPr>
        <p:txBody>
          <a:bodyPr anchor="ctr">
            <a:spAutoFit/>
          </a:bodyPr>
          <a:lstStyle/>
          <a:p>
            <a:pPr rtl="1"/>
            <a:r>
              <a:rPr lang="ar-LB" b="1"/>
              <a:t> </a:t>
            </a:r>
            <a:endParaRPr lang="en-US"/>
          </a:p>
          <a:p>
            <a:pPr rtl="1"/>
            <a:r>
              <a:rPr lang="ar-LB"/>
              <a:t> </a:t>
            </a:r>
            <a:endParaRPr lang="en-US"/>
          </a:p>
          <a:p>
            <a:pPr eaLnBrk="0" hangingPunct="0"/>
            <a:endParaRPr lang="en-US"/>
          </a:p>
        </p:txBody>
      </p:sp>
      <p:sp>
        <p:nvSpPr>
          <p:cNvPr id="18436" name="Rectangle 1"/>
          <p:cNvSpPr>
            <a:spLocks noGrp="1" noChangeArrowheads="1"/>
          </p:cNvSpPr>
          <p:nvPr>
            <p:ph type="title"/>
          </p:nvPr>
        </p:nvSpPr>
        <p:spPr>
          <a:xfrm>
            <a:off x="0" y="142875"/>
            <a:ext cx="9144000" cy="1600200"/>
          </a:xfrm>
          <a:noFill/>
        </p:spPr>
        <p:txBody>
          <a:bodyPr lIns="91440" rIns="91440" bIns="45720" anchor="ctr">
            <a:spAutoFit/>
          </a:bodyPr>
          <a:lstStyle/>
          <a:p>
            <a:pPr algn="ctr" rtl="1"/>
            <a:r>
              <a:rPr lang="ar-LB" sz="3200" b="1" smtClean="0">
                <a:solidFill>
                  <a:schemeClr val="tx1"/>
                </a:solidFill>
                <a:latin typeface="Traditional Arabic" pitchFamily="2" charset="-78"/>
                <a:ea typeface="Calibri" pitchFamily="34" charset="0"/>
                <a:cs typeface="Simplified Arabic" pitchFamily="2" charset="-78"/>
              </a:rPr>
              <a:t>8</a:t>
            </a:r>
            <a:r>
              <a:rPr lang="ar-SA" sz="3200" b="1" smtClean="0">
                <a:solidFill>
                  <a:schemeClr val="tx1"/>
                </a:solidFill>
                <a:latin typeface="Traditional Arabic" pitchFamily="2" charset="-78"/>
                <a:ea typeface="Calibri" pitchFamily="34" charset="0"/>
                <a:cs typeface="Simplified Arabic" pitchFamily="2" charset="-78"/>
              </a:rPr>
              <a:t>- </a:t>
            </a:r>
            <a:r>
              <a:rPr lang="ar-LB" sz="3200" b="1" smtClean="0">
                <a:solidFill>
                  <a:schemeClr val="tx1"/>
                </a:solidFill>
                <a:latin typeface="Traditional Arabic" pitchFamily="2" charset="-78"/>
                <a:ea typeface="Calibri" pitchFamily="34" charset="0"/>
                <a:cs typeface="Simplified Arabic" pitchFamily="2" charset="-78"/>
              </a:rPr>
              <a:t>واقع التقرير والدراسات المحلية الحالي</a:t>
            </a:r>
            <a:br>
              <a:rPr lang="ar-LB" sz="3200" b="1" smtClean="0">
                <a:solidFill>
                  <a:schemeClr val="tx1"/>
                </a:solidFill>
                <a:latin typeface="Traditional Arabic" pitchFamily="2" charset="-78"/>
                <a:ea typeface="Calibri" pitchFamily="34" charset="0"/>
                <a:cs typeface="Simplified Arabic" pitchFamily="2" charset="-78"/>
              </a:rPr>
            </a:br>
            <a:r>
              <a:rPr lang="ar-LB" sz="2400" smtClean="0">
                <a:solidFill>
                  <a:schemeClr val="tx1"/>
                </a:solidFill>
                <a:latin typeface="Traditional Arabic" pitchFamily="2" charset="-78"/>
                <a:ea typeface="Calibri" pitchFamily="34" charset="0"/>
                <a:cs typeface="Arial" charset="0"/>
              </a:rPr>
              <a:t/>
            </a:r>
            <a:br>
              <a:rPr lang="ar-LB" sz="2400"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endParaRPr lang="ar-SA" sz="1800" smtClean="0">
              <a:solidFill>
                <a:schemeClr val="tx1"/>
              </a:solidFill>
              <a:latin typeface="Arial" charset="0"/>
              <a:ea typeface="Calibri" pitchFamily="34" charset="0"/>
              <a:cs typeface="Arial" charset="0"/>
            </a:endParaRPr>
          </a:p>
        </p:txBody>
      </p:sp>
      <p:sp>
        <p:nvSpPr>
          <p:cNvPr id="18437" name="Rectangle 8"/>
          <p:cNvSpPr>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r" rtl="1"/>
            <a:r>
              <a:rPr lang="ar-LB" sz="2400" b="1">
                <a:latin typeface="Traditional Arabic" pitchFamily="2" charset="-78"/>
                <a:ea typeface="Calibri" pitchFamily="34" charset="0"/>
                <a:cs typeface="Simplified Arabic" pitchFamily="2" charset="-78"/>
              </a:rPr>
              <a:t/>
            </a:r>
            <a:br>
              <a:rPr lang="ar-LB" sz="2400" b="1">
                <a:latin typeface="Traditional Arabic" pitchFamily="2" charset="-78"/>
                <a:ea typeface="Calibri" pitchFamily="34" charset="0"/>
                <a:cs typeface="Simplified Arabic" pitchFamily="2" charset="-78"/>
              </a:rPr>
            </a:br>
            <a:endParaRPr lang="en-US" sz="2400" b="1">
              <a:ea typeface="Calibri" pitchFamily="34" charset="0"/>
              <a:cs typeface="Simplified Arabic" pitchFamily="2" charset="-78"/>
            </a:endParaRPr>
          </a:p>
        </p:txBody>
      </p:sp>
      <p:sp>
        <p:nvSpPr>
          <p:cNvPr id="18438" name="Rectangle 3"/>
          <p:cNvSpPr>
            <a:spLocks noChangeArrowheads="1"/>
          </p:cNvSpPr>
          <p:nvPr/>
        </p:nvSpPr>
        <p:spPr bwMode="auto">
          <a:xfrm>
            <a:off x="0" y="928688"/>
            <a:ext cx="9144000" cy="7970837"/>
          </a:xfrm>
          <a:prstGeom prst="rect">
            <a:avLst/>
          </a:prstGeom>
          <a:noFill/>
          <a:ln w="9525">
            <a:noFill/>
            <a:miter lim="800000"/>
            <a:headEnd/>
            <a:tailEnd/>
          </a:ln>
        </p:spPr>
        <p:txBody>
          <a:bodyPr anchor="ctr">
            <a:spAutoFit/>
          </a:bodyPr>
          <a:lstStyle/>
          <a:p>
            <a:pPr algn="just" rtl="1"/>
            <a:r>
              <a:rPr lang="ar-LB" sz="3200" b="1"/>
              <a:t>1</a:t>
            </a:r>
            <a:r>
              <a:rPr lang="ar-LB" sz="3200" b="1">
                <a:cs typeface="Simplified Arabic" pitchFamily="2" charset="-78"/>
              </a:rPr>
              <a:t>-</a:t>
            </a:r>
            <a:r>
              <a:rPr lang="ar-LB" sz="2000" b="1">
                <a:cs typeface="Simplified Arabic" pitchFamily="2" charset="-78"/>
              </a:rPr>
              <a:t>  </a:t>
            </a:r>
            <a:r>
              <a:rPr lang="ar-LB" sz="3200" b="1">
                <a:cs typeface="Simplified Arabic" pitchFamily="2" charset="-78"/>
              </a:rPr>
              <a:t>انتهت الفروع المحلية الثمانية  من إعداد الدراسات وفق المعايير الإحدى عشر المحددة.</a:t>
            </a:r>
          </a:p>
          <a:p>
            <a:pPr algn="just" rtl="1"/>
            <a:endParaRPr lang="ar-LB" sz="3200" b="1">
              <a:cs typeface="Simplified Arabic" pitchFamily="2" charset="-78"/>
            </a:endParaRPr>
          </a:p>
          <a:p>
            <a:pPr algn="just" rtl="1"/>
            <a:r>
              <a:rPr lang="ar-LB" sz="3200" b="1">
                <a:cs typeface="Simplified Arabic" pitchFamily="2" charset="-78"/>
              </a:rPr>
              <a:t>2- عقدت الفروع  في وقت ٍ سابق من العام الماضي طاولات مستديرة بمشاركة نواب محليين وخبراء وممثلين عن القطاع الحكومي والمجتمع المدني لمناقشة نتائج الدراسات وتقييمها.</a:t>
            </a:r>
          </a:p>
          <a:p>
            <a:pPr algn="just" rtl="1"/>
            <a:endParaRPr lang="ar-LB" sz="3200" b="1">
              <a:cs typeface="Simplified Arabic" pitchFamily="2" charset="-78"/>
            </a:endParaRPr>
          </a:p>
          <a:p>
            <a:pPr algn="just" rtl="1"/>
            <a:r>
              <a:rPr lang="ar-LB" sz="3200" b="1">
                <a:cs typeface="Simplified Arabic" pitchFamily="2" charset="-78"/>
              </a:rPr>
              <a:t>3- صدرت في ختام الجلسات عدة توصيات إضافية  طلب من الباحثين إضافتها وإلحاقها ضمن الدراسة الأولى.</a:t>
            </a:r>
          </a:p>
          <a:p>
            <a:pPr algn="just" rtl="1"/>
            <a:endParaRPr lang="ar-LB" sz="3200" b="1"/>
          </a:p>
          <a:p>
            <a:pPr algn="just" rtl="1"/>
            <a:endParaRPr lang="ar-LB" sz="3200" b="1"/>
          </a:p>
          <a:p>
            <a:pPr algn="just" rtl="1"/>
            <a:endParaRPr lang="ar-LB" sz="3200" b="1"/>
          </a:p>
          <a:p>
            <a:pPr algn="just" rtl="1"/>
            <a:endParaRPr lang="ar-LB" sz="2000" b="1"/>
          </a:p>
          <a:p>
            <a:pPr algn="just" rtl="1"/>
            <a:endParaRPr lang="ar-LB" sz="2000" b="1"/>
          </a:p>
          <a:p>
            <a:pPr algn="just" rtl="1"/>
            <a:endParaRPr lang="ar-LB" sz="2000" b="1"/>
          </a:p>
          <a:p>
            <a:pPr algn="just" rtl="1"/>
            <a:endParaRPr lang="en-US" sz="2000"/>
          </a:p>
          <a:p>
            <a:pPr algn="just" rtl="1"/>
            <a:endParaRPr lang="ar-LB" sz="2400" b="1"/>
          </a:p>
          <a:p>
            <a:pPr algn="just" rtl="1">
              <a:buFontTx/>
              <a:buChar char="-"/>
            </a:pPr>
            <a:endParaRPr lang="ar-LB" sz="2400" b="1">
              <a:cs typeface="Simplified Arabic" pitchFamily="2" charset="-7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9459" name="Rectangle 1"/>
          <p:cNvSpPr>
            <a:spLocks noChangeArrowheads="1"/>
          </p:cNvSpPr>
          <p:nvPr/>
        </p:nvSpPr>
        <p:spPr bwMode="auto">
          <a:xfrm>
            <a:off x="0" y="1414463"/>
            <a:ext cx="9144000" cy="923925"/>
          </a:xfrm>
          <a:prstGeom prst="rect">
            <a:avLst/>
          </a:prstGeom>
          <a:noFill/>
          <a:ln w="9525">
            <a:noFill/>
            <a:miter lim="800000"/>
            <a:headEnd/>
            <a:tailEnd/>
          </a:ln>
        </p:spPr>
        <p:txBody>
          <a:bodyPr anchor="ctr">
            <a:spAutoFit/>
          </a:bodyPr>
          <a:lstStyle/>
          <a:p>
            <a:pPr rtl="1"/>
            <a:r>
              <a:rPr lang="ar-LB" b="1"/>
              <a:t> </a:t>
            </a:r>
            <a:endParaRPr lang="en-US"/>
          </a:p>
          <a:p>
            <a:pPr rtl="1"/>
            <a:r>
              <a:rPr lang="ar-LB"/>
              <a:t> </a:t>
            </a:r>
            <a:endParaRPr lang="en-US"/>
          </a:p>
          <a:p>
            <a:pPr eaLnBrk="0" hangingPunct="0"/>
            <a:endParaRPr lang="en-US"/>
          </a:p>
        </p:txBody>
      </p:sp>
      <p:sp>
        <p:nvSpPr>
          <p:cNvPr id="19460" name="Rectangle 1"/>
          <p:cNvSpPr>
            <a:spLocks noGrp="1" noChangeArrowheads="1"/>
          </p:cNvSpPr>
          <p:nvPr>
            <p:ph type="title"/>
          </p:nvPr>
        </p:nvSpPr>
        <p:spPr>
          <a:xfrm>
            <a:off x="0" y="328613"/>
            <a:ext cx="9144000" cy="1938337"/>
          </a:xfrm>
          <a:noFill/>
        </p:spPr>
        <p:txBody>
          <a:bodyPr lIns="91440" rIns="91440" bIns="45720" anchor="ctr">
            <a:spAutoFit/>
          </a:bodyPr>
          <a:lstStyle/>
          <a:p>
            <a:pPr algn="ctr" rtl="1"/>
            <a:r>
              <a:rPr lang="ar-LB" sz="3200" b="1" smtClean="0">
                <a:solidFill>
                  <a:schemeClr val="tx1"/>
                </a:solidFill>
                <a:latin typeface="Traditional Arabic" pitchFamily="2" charset="-78"/>
                <a:ea typeface="Calibri" pitchFamily="34" charset="0"/>
                <a:cs typeface="Simplified Arabic" pitchFamily="2" charset="-78"/>
              </a:rPr>
              <a:t>9</a:t>
            </a:r>
            <a:r>
              <a:rPr lang="ar-SA" sz="3200" b="1" smtClean="0">
                <a:solidFill>
                  <a:schemeClr val="tx1"/>
                </a:solidFill>
                <a:latin typeface="Traditional Arabic" pitchFamily="2" charset="-78"/>
                <a:ea typeface="Calibri" pitchFamily="34" charset="0"/>
                <a:cs typeface="Simplified Arabic" pitchFamily="2" charset="-78"/>
              </a:rPr>
              <a:t>- </a:t>
            </a:r>
            <a:r>
              <a:rPr lang="ar-LB" sz="2200" b="1" smtClean="0">
                <a:solidFill>
                  <a:schemeClr val="tx1"/>
                </a:solidFill>
                <a:latin typeface="Traditional Arabic" pitchFamily="2" charset="-78"/>
                <a:ea typeface="Calibri" pitchFamily="34" charset="0"/>
                <a:cs typeface="Simplified Arabic" pitchFamily="2" charset="-78"/>
              </a:rPr>
              <a:t>بعض النتائج المقارنة لخلاصة الدراسات المحلية</a:t>
            </a:r>
            <a:br>
              <a:rPr lang="ar-LB" sz="2200" b="1" smtClean="0">
                <a:solidFill>
                  <a:schemeClr val="tx1"/>
                </a:solidFill>
                <a:latin typeface="Traditional Arabic" pitchFamily="2" charset="-78"/>
                <a:ea typeface="Calibri" pitchFamily="34" charset="0"/>
                <a:cs typeface="Simplified Arabic" pitchFamily="2" charset="-78"/>
              </a:rPr>
            </a:br>
            <a:r>
              <a:rPr lang="ar-LB" sz="2200" b="1" smtClean="0">
                <a:solidFill>
                  <a:schemeClr val="tx1"/>
                </a:solidFill>
                <a:latin typeface="Traditional Arabic" pitchFamily="2" charset="-78"/>
                <a:ea typeface="Calibri" pitchFamily="34" charset="0"/>
                <a:cs typeface="Simplified Arabic" pitchFamily="2" charset="-78"/>
              </a:rPr>
              <a:t>1- أسباب الفساد في اليمن </a:t>
            </a:r>
            <a:r>
              <a:rPr lang="ar-LB" sz="3200" b="1" smtClean="0">
                <a:solidFill>
                  <a:schemeClr val="tx1"/>
                </a:solidFill>
                <a:latin typeface="Traditional Arabic" pitchFamily="2" charset="-78"/>
                <a:ea typeface="Calibri" pitchFamily="34" charset="0"/>
                <a:cs typeface="Simplified Arabic" pitchFamily="2" charset="-78"/>
              </a:rPr>
              <a:t/>
            </a:r>
            <a:br>
              <a:rPr lang="ar-LB" sz="3200" b="1" smtClean="0">
                <a:solidFill>
                  <a:schemeClr val="tx1"/>
                </a:solidFill>
                <a:latin typeface="Traditional Arabic" pitchFamily="2" charset="-78"/>
                <a:ea typeface="Calibri" pitchFamily="34" charset="0"/>
                <a:cs typeface="Simplified Arabic" pitchFamily="2" charset="-78"/>
              </a:rPr>
            </a:br>
            <a:r>
              <a:rPr lang="ar-LB" sz="2400" smtClean="0">
                <a:solidFill>
                  <a:schemeClr val="tx1"/>
                </a:solidFill>
                <a:latin typeface="Traditional Arabic" pitchFamily="2" charset="-78"/>
                <a:ea typeface="Calibri" pitchFamily="34" charset="0"/>
                <a:cs typeface="Arial" charset="0"/>
              </a:rPr>
              <a:t/>
            </a:r>
            <a:br>
              <a:rPr lang="ar-LB" sz="2400"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endParaRPr lang="ar-SA" sz="1800" smtClean="0">
              <a:solidFill>
                <a:schemeClr val="tx1"/>
              </a:solidFill>
              <a:latin typeface="Arial" charset="0"/>
              <a:ea typeface="Calibri" pitchFamily="34" charset="0"/>
              <a:cs typeface="Arial" charset="0"/>
            </a:endParaRPr>
          </a:p>
        </p:txBody>
      </p:sp>
      <p:sp>
        <p:nvSpPr>
          <p:cNvPr id="19461" name="Rectangle 8"/>
          <p:cNvSpPr>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r" rtl="1"/>
            <a:r>
              <a:rPr lang="ar-LB" sz="2400" b="1">
                <a:latin typeface="Traditional Arabic" pitchFamily="2" charset="-78"/>
                <a:ea typeface="Calibri" pitchFamily="34" charset="0"/>
                <a:cs typeface="Simplified Arabic" pitchFamily="2" charset="-78"/>
              </a:rPr>
              <a:t/>
            </a:r>
            <a:br>
              <a:rPr lang="ar-LB" sz="2400" b="1">
                <a:latin typeface="Traditional Arabic" pitchFamily="2" charset="-78"/>
                <a:ea typeface="Calibri" pitchFamily="34" charset="0"/>
                <a:cs typeface="Simplified Arabic" pitchFamily="2" charset="-78"/>
              </a:rPr>
            </a:br>
            <a:endParaRPr lang="en-US" sz="2400" b="1">
              <a:ea typeface="Calibri" pitchFamily="34" charset="0"/>
              <a:cs typeface="Simplified Arabic" pitchFamily="2" charset="-78"/>
            </a:endParaRPr>
          </a:p>
        </p:txBody>
      </p:sp>
      <p:sp>
        <p:nvSpPr>
          <p:cNvPr id="19462" name="Rectangle 3"/>
          <p:cNvSpPr>
            <a:spLocks noChangeArrowheads="1"/>
          </p:cNvSpPr>
          <p:nvPr/>
        </p:nvSpPr>
        <p:spPr bwMode="auto">
          <a:xfrm>
            <a:off x="0" y="928688"/>
            <a:ext cx="9144000" cy="3540125"/>
          </a:xfrm>
          <a:prstGeom prst="rect">
            <a:avLst/>
          </a:prstGeom>
          <a:noFill/>
          <a:ln w="9525">
            <a:noFill/>
            <a:miter lim="800000"/>
            <a:headEnd/>
            <a:tailEnd/>
          </a:ln>
        </p:spPr>
        <p:txBody>
          <a:bodyPr anchor="ctr">
            <a:spAutoFit/>
          </a:bodyPr>
          <a:lstStyle/>
          <a:p>
            <a:pPr algn="just" rtl="1"/>
            <a:endParaRPr lang="ar-LB" sz="3200" b="1"/>
          </a:p>
          <a:p>
            <a:pPr algn="just" rtl="1"/>
            <a:endParaRPr lang="ar-LB" sz="3200" b="1"/>
          </a:p>
          <a:p>
            <a:pPr algn="just" rtl="1"/>
            <a:endParaRPr lang="ar-LB" sz="3200" b="1"/>
          </a:p>
          <a:p>
            <a:pPr algn="just" rtl="1"/>
            <a:endParaRPr lang="ar-LB" sz="2000" b="1"/>
          </a:p>
          <a:p>
            <a:pPr algn="just" rtl="1"/>
            <a:endParaRPr lang="ar-LB" sz="2000" b="1"/>
          </a:p>
          <a:p>
            <a:pPr algn="just" rtl="1"/>
            <a:endParaRPr lang="ar-LB" sz="2000" b="1"/>
          </a:p>
          <a:p>
            <a:pPr algn="just" rtl="1"/>
            <a:endParaRPr lang="en-US" sz="2000"/>
          </a:p>
          <a:p>
            <a:pPr algn="just" rtl="1"/>
            <a:endParaRPr lang="ar-LB" sz="2400" b="1"/>
          </a:p>
          <a:p>
            <a:pPr algn="just" rtl="1">
              <a:buFontTx/>
              <a:buChar char="-"/>
            </a:pPr>
            <a:endParaRPr lang="ar-LB" sz="2400" b="1">
              <a:cs typeface="Simplified Arabic" pitchFamily="2" charset="-78"/>
            </a:endParaRPr>
          </a:p>
        </p:txBody>
      </p:sp>
      <p:sp>
        <p:nvSpPr>
          <p:cNvPr id="19463" name="Line 3"/>
          <p:cNvSpPr>
            <a:spLocks noChangeShapeType="1"/>
          </p:cNvSpPr>
          <p:nvPr/>
        </p:nvSpPr>
        <p:spPr bwMode="auto">
          <a:xfrm flipV="1">
            <a:off x="-19050" y="-31750"/>
            <a:ext cx="1944688" cy="685800"/>
          </a:xfrm>
          <a:prstGeom prst="line">
            <a:avLst/>
          </a:prstGeom>
          <a:noFill/>
          <a:ln w="9525">
            <a:solidFill>
              <a:srgbClr val="000000"/>
            </a:solidFill>
            <a:round/>
            <a:headEnd/>
            <a:tailEnd/>
          </a:ln>
        </p:spPr>
        <p:txBody>
          <a:bodyPr/>
          <a:lstStyle/>
          <a:p>
            <a:endParaRPr lang="en-GB"/>
          </a:p>
        </p:txBody>
      </p:sp>
      <p:sp>
        <p:nvSpPr>
          <p:cNvPr id="19464" name="Rectangle 7"/>
          <p:cNvSpPr>
            <a:spLocks noChangeArrowheads="1"/>
          </p:cNvSpPr>
          <p:nvPr/>
        </p:nvSpPr>
        <p:spPr bwMode="auto">
          <a:xfrm>
            <a:off x="0" y="4614863"/>
            <a:ext cx="9144000" cy="1600200"/>
          </a:xfrm>
          <a:prstGeom prst="rect">
            <a:avLst/>
          </a:prstGeom>
          <a:noFill/>
          <a:ln w="9525">
            <a:noFill/>
            <a:miter lim="800000"/>
            <a:headEnd/>
            <a:tailEnd/>
          </a:ln>
        </p:spPr>
        <p:txBody>
          <a:bodyPr anchor="ctr">
            <a:spAutoFit/>
          </a:bodyPr>
          <a:lstStyle/>
          <a:p>
            <a:pPr algn="just" rtl="1" eaLnBrk="0" hangingPunct="0"/>
            <a:r>
              <a:rPr lang="ar-SA" sz="1400" b="1">
                <a:latin typeface="Calibri" pitchFamily="34" charset="0"/>
              </a:rPr>
              <a:t>تكشف الدراسة </a:t>
            </a:r>
            <a:r>
              <a:rPr lang="ar-LB" sz="1400" b="1">
                <a:latin typeface="Calibri" pitchFamily="34" charset="0"/>
              </a:rPr>
              <a:t>أن </a:t>
            </a:r>
            <a:r>
              <a:rPr lang="ar-SA" sz="1400" b="1">
                <a:latin typeface="Calibri" pitchFamily="34" charset="0"/>
              </a:rPr>
              <a:t>هناك توافقاً لدى الرأي العام اليمني بأن ممارسات كبار الموظفين هو أهم الأسباب التي يعزى إليها انتشار الفساد حيث عزا 70% من العينة الذين أفادوا بوجود الفساد ذلك إلى ممارسات كبار الموظفين فيما عزا 61.81% من العينة سبب انتشار الفساد إلى عدم مؤسسية الحكم.</a:t>
            </a:r>
            <a:endParaRPr lang="en-US" sz="900" b="1"/>
          </a:p>
          <a:p>
            <a:pPr algn="just" rtl="1" eaLnBrk="0" hangingPunct="0"/>
            <a:r>
              <a:rPr lang="ar-SA" sz="1400" b="1">
                <a:latin typeface="Calibri" pitchFamily="34" charset="0"/>
              </a:rPr>
              <a:t>فيما عزا 55.4% من العينة سبب انتشار الفساد إلى ضعف السلطة القضائية وقلة تنفيذ الأحكام أما 49% من أفراد العينة فقد أرجعوا السبب إلى ضعف أداء مجلس النواب مقابل 48.1% من العينة رأوا أن السبب في انتشار الفساد يعود إلى ضعف دور الجهاز المركزي للرقابة والمحاسبة.</a:t>
            </a:r>
            <a:endParaRPr lang="en-US" sz="1400" b="1">
              <a:latin typeface="Calibri" pitchFamily="34" charset="0"/>
            </a:endParaRPr>
          </a:p>
          <a:p>
            <a:pPr algn="just" rtl="1" eaLnBrk="0" hangingPunct="0"/>
            <a:r>
              <a:rPr lang="ar-SA" sz="1400" b="1">
                <a:latin typeface="Calibri" pitchFamily="34" charset="0"/>
              </a:rPr>
              <a:t>واحتلت أسباب ( تدني مرتبات موظفي الدولة ) و ( الفقر ) مرتبة متوسطة في قائمة أسباب انتشار الفساد وبنسبة 29% ، 26.3% على التوالي وجاء مبرر عدم جودة التشريعات في ذيل قائمة أسباب انتشار الفساد بنسبة 17.2% وقد أشار عدد من أفراد العينة إلى عدد من الأسباب الأخرى من وجهة نظرهم والتي تؤدي إلى انتشار الفساد منها؛ عدم توفر القدوة الحسنة، ضعف الوازع الديني، غياب الإرادة السياسية لمحاربة الفساد، وعدم مساءلة أصحاب الوظائف العليا</a:t>
            </a:r>
            <a:r>
              <a:rPr lang="en-US" sz="1400" b="1">
                <a:latin typeface="Calibri" pitchFamily="34" charset="0"/>
              </a:rPr>
              <a:t> </a:t>
            </a:r>
            <a:endParaRPr lang="en-US" b="1"/>
          </a:p>
        </p:txBody>
      </p:sp>
      <p:graphicFrame>
        <p:nvGraphicFramePr>
          <p:cNvPr id="16" name="Table 15"/>
          <p:cNvGraphicFramePr>
            <a:graphicFrameLocks noGrp="1"/>
          </p:cNvGraphicFramePr>
          <p:nvPr/>
        </p:nvGraphicFramePr>
        <p:xfrm>
          <a:off x="714375" y="1500188"/>
          <a:ext cx="8001000" cy="3071812"/>
        </p:xfrm>
        <a:graphic>
          <a:graphicData uri="http://schemas.openxmlformats.org/drawingml/2006/table">
            <a:tbl>
              <a:tblPr rtl="1"/>
              <a:tblGrid>
                <a:gridCol w="4817292"/>
                <a:gridCol w="1718782"/>
                <a:gridCol w="1464982"/>
              </a:tblGrid>
              <a:tr h="593623">
                <a:tc>
                  <a:txBody>
                    <a:bodyPr/>
                    <a:lstStyle/>
                    <a:p>
                      <a:pPr marL="0" marR="0" algn="just" rtl="1">
                        <a:lnSpc>
                          <a:spcPct val="115000"/>
                        </a:lnSpc>
                        <a:spcBef>
                          <a:spcPts val="0"/>
                        </a:spcBef>
                        <a:spcAft>
                          <a:spcPts val="1000"/>
                        </a:spcAft>
                      </a:pPr>
                      <a:r>
                        <a:rPr lang="ar-SA" sz="1400" dirty="0">
                          <a:latin typeface="Calibri"/>
                          <a:ea typeface="Calibri"/>
                          <a:cs typeface="Arial"/>
                        </a:rPr>
                        <a:t>التكرار والنسبة</a:t>
                      </a:r>
                      <a:endParaRPr lang="en-US" sz="1100" dirty="0">
                        <a:latin typeface="Calibri"/>
                        <a:ea typeface="Calibri"/>
                        <a:cs typeface="Arial"/>
                      </a:endParaRPr>
                    </a:p>
                    <a:p>
                      <a:pPr marL="0" marR="0" algn="just" rtl="1">
                        <a:lnSpc>
                          <a:spcPct val="115000"/>
                        </a:lnSpc>
                        <a:spcBef>
                          <a:spcPts val="0"/>
                        </a:spcBef>
                        <a:spcAft>
                          <a:spcPts val="1000"/>
                        </a:spcAft>
                      </a:pPr>
                      <a:r>
                        <a:rPr lang="ar-SA" sz="1400" dirty="0">
                          <a:latin typeface="Calibri"/>
                          <a:ea typeface="Calibri"/>
                          <a:cs typeface="Arial"/>
                        </a:rPr>
                        <a:t>الأسباب</a:t>
                      </a:r>
                      <a:endParaRPr lang="en-US" sz="1100" dirty="0">
                        <a:latin typeface="Calibri"/>
                        <a:ea typeface="Calibri"/>
                        <a:cs typeface="Arial"/>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ك</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r>
              <a:tr h="226390">
                <a:tc>
                  <a:txBody>
                    <a:bodyPr/>
                    <a:lstStyle/>
                    <a:p>
                      <a:pPr marL="0" marR="0" algn="just" rtl="1">
                        <a:lnSpc>
                          <a:spcPct val="115000"/>
                        </a:lnSpc>
                        <a:spcBef>
                          <a:spcPts val="0"/>
                        </a:spcBef>
                        <a:spcAft>
                          <a:spcPts val="1000"/>
                        </a:spcAft>
                      </a:pPr>
                      <a:r>
                        <a:rPr lang="ar-SA" sz="1400">
                          <a:latin typeface="Calibri"/>
                          <a:ea typeface="Calibri"/>
                          <a:cs typeface="Arial"/>
                        </a:rPr>
                        <a:t>ممارسات كبار الموظفين</a:t>
                      </a:r>
                      <a:endParaRPr lang="en-US" sz="1100">
                        <a:latin typeface="Calibri"/>
                        <a:ea typeface="Calibri"/>
                        <a:cs typeface="Arial"/>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77</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70</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390">
                <a:tc>
                  <a:txBody>
                    <a:bodyPr/>
                    <a:lstStyle/>
                    <a:p>
                      <a:pPr marL="0" marR="0" algn="just" rtl="1">
                        <a:lnSpc>
                          <a:spcPct val="115000"/>
                        </a:lnSpc>
                        <a:spcBef>
                          <a:spcPts val="0"/>
                        </a:spcBef>
                        <a:spcAft>
                          <a:spcPts val="1000"/>
                        </a:spcAft>
                      </a:pPr>
                      <a:r>
                        <a:rPr lang="ar-SA" sz="1400">
                          <a:latin typeface="Calibri"/>
                          <a:ea typeface="Calibri"/>
                          <a:cs typeface="Arial"/>
                        </a:rPr>
                        <a:t>ضعف دور الجهاز المركزي للرقابة</a:t>
                      </a:r>
                      <a:endParaRPr lang="en-US" sz="1100">
                        <a:latin typeface="Calibri"/>
                        <a:ea typeface="Calibri"/>
                        <a:cs typeface="Arial"/>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53</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48.1</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390">
                <a:tc>
                  <a:txBody>
                    <a:bodyPr/>
                    <a:lstStyle/>
                    <a:p>
                      <a:pPr marL="0" marR="0" algn="just" rtl="1">
                        <a:lnSpc>
                          <a:spcPct val="115000"/>
                        </a:lnSpc>
                        <a:spcBef>
                          <a:spcPts val="0"/>
                        </a:spcBef>
                        <a:spcAft>
                          <a:spcPts val="1000"/>
                        </a:spcAft>
                      </a:pPr>
                      <a:r>
                        <a:rPr lang="ar-SA" sz="1400">
                          <a:latin typeface="Calibri"/>
                          <a:ea typeface="Calibri"/>
                          <a:cs typeface="Arial"/>
                        </a:rPr>
                        <a:t>ضعف أداء مجلس النواب</a:t>
                      </a:r>
                      <a:endParaRPr lang="en-US" sz="1100">
                        <a:latin typeface="Calibri"/>
                        <a:ea typeface="Calibri"/>
                        <a:cs typeface="Arial"/>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54</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49</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390">
                <a:tc>
                  <a:txBody>
                    <a:bodyPr/>
                    <a:lstStyle/>
                    <a:p>
                      <a:pPr marL="0" marR="0" algn="just" rtl="1">
                        <a:lnSpc>
                          <a:spcPct val="115000"/>
                        </a:lnSpc>
                        <a:spcBef>
                          <a:spcPts val="0"/>
                        </a:spcBef>
                        <a:spcAft>
                          <a:spcPts val="1000"/>
                        </a:spcAft>
                      </a:pPr>
                      <a:r>
                        <a:rPr lang="ar-SA" sz="1400" dirty="0">
                          <a:latin typeface="Calibri"/>
                          <a:ea typeface="Calibri"/>
                          <a:cs typeface="Arial"/>
                        </a:rPr>
                        <a:t>ضعف السلطة القضائية</a:t>
                      </a:r>
                      <a:endParaRPr lang="en-US" sz="1100" dirty="0">
                        <a:latin typeface="Calibri"/>
                        <a:ea typeface="Calibri"/>
                        <a:cs typeface="Arial"/>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61</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55.4</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390">
                <a:tc>
                  <a:txBody>
                    <a:bodyPr/>
                    <a:lstStyle/>
                    <a:p>
                      <a:pPr marL="0" marR="0" algn="just" rtl="1">
                        <a:lnSpc>
                          <a:spcPct val="115000"/>
                        </a:lnSpc>
                        <a:spcBef>
                          <a:spcPts val="0"/>
                        </a:spcBef>
                        <a:spcAft>
                          <a:spcPts val="1000"/>
                        </a:spcAft>
                      </a:pPr>
                      <a:r>
                        <a:rPr lang="ar-SA" sz="1400" dirty="0">
                          <a:latin typeface="Calibri"/>
                          <a:ea typeface="Calibri"/>
                          <a:cs typeface="Arial"/>
                        </a:rPr>
                        <a:t>الفقر</a:t>
                      </a:r>
                      <a:endParaRPr lang="en-US" sz="1100" dirty="0">
                        <a:latin typeface="Calibri"/>
                        <a:ea typeface="Calibri"/>
                        <a:cs typeface="Arial"/>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29</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26.3</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390">
                <a:tc>
                  <a:txBody>
                    <a:bodyPr/>
                    <a:lstStyle/>
                    <a:p>
                      <a:pPr marL="0" marR="0" algn="just" rtl="1">
                        <a:lnSpc>
                          <a:spcPct val="115000"/>
                        </a:lnSpc>
                        <a:spcBef>
                          <a:spcPts val="0"/>
                        </a:spcBef>
                        <a:spcAft>
                          <a:spcPts val="1000"/>
                        </a:spcAft>
                      </a:pPr>
                      <a:r>
                        <a:rPr lang="ar-SA" sz="1400" dirty="0">
                          <a:latin typeface="Calibri"/>
                          <a:ea typeface="Calibri"/>
                          <a:cs typeface="Arial"/>
                        </a:rPr>
                        <a:t>عدم مؤسسية الحكم</a:t>
                      </a:r>
                      <a:endParaRPr lang="en-US" sz="1100" dirty="0">
                        <a:latin typeface="Calibri"/>
                        <a:ea typeface="Calibri"/>
                        <a:cs typeface="Arial"/>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dirty="0">
                          <a:latin typeface="Calibri"/>
                          <a:ea typeface="Calibri"/>
                          <a:cs typeface="Arial"/>
                        </a:rPr>
                        <a:t>68</a:t>
                      </a:r>
                      <a:endParaRPr lang="en-US" sz="11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dirty="0">
                          <a:latin typeface="Calibri"/>
                          <a:ea typeface="Calibri"/>
                          <a:cs typeface="Arial"/>
                        </a:rPr>
                        <a:t>61.8</a:t>
                      </a:r>
                      <a:endParaRPr lang="en-US" sz="11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390">
                <a:tc>
                  <a:txBody>
                    <a:bodyPr/>
                    <a:lstStyle/>
                    <a:p>
                      <a:pPr marL="0" marR="0" algn="just" rtl="1">
                        <a:lnSpc>
                          <a:spcPct val="115000"/>
                        </a:lnSpc>
                        <a:spcBef>
                          <a:spcPts val="0"/>
                        </a:spcBef>
                        <a:spcAft>
                          <a:spcPts val="1000"/>
                        </a:spcAft>
                      </a:pPr>
                      <a:r>
                        <a:rPr lang="ar-SA" sz="1400" dirty="0">
                          <a:latin typeface="Calibri"/>
                          <a:ea typeface="Calibri"/>
                          <a:cs typeface="Arial"/>
                        </a:rPr>
                        <a:t>غياب شفافية الحكم</a:t>
                      </a:r>
                      <a:endParaRPr lang="en-US" sz="1100" dirty="0">
                        <a:latin typeface="Calibri"/>
                        <a:ea typeface="Calibri"/>
                        <a:cs typeface="Arial"/>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57</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dirty="0">
                          <a:latin typeface="Calibri"/>
                          <a:ea typeface="Calibri"/>
                          <a:cs typeface="Arial"/>
                        </a:rPr>
                        <a:t>51.8</a:t>
                      </a:r>
                      <a:endParaRPr lang="en-US" sz="11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390">
                <a:tc>
                  <a:txBody>
                    <a:bodyPr/>
                    <a:lstStyle/>
                    <a:p>
                      <a:pPr marL="0" marR="0" algn="just" rtl="1">
                        <a:lnSpc>
                          <a:spcPct val="115000"/>
                        </a:lnSpc>
                        <a:spcBef>
                          <a:spcPts val="0"/>
                        </a:spcBef>
                        <a:spcAft>
                          <a:spcPts val="1000"/>
                        </a:spcAft>
                      </a:pPr>
                      <a:r>
                        <a:rPr lang="ar-SA" sz="1400" dirty="0">
                          <a:latin typeface="Calibri"/>
                          <a:ea typeface="Calibri"/>
                          <a:cs typeface="Arial"/>
                        </a:rPr>
                        <a:t>تدني مرتبات موظفي الدولة</a:t>
                      </a:r>
                      <a:endParaRPr lang="en-US" sz="1100" dirty="0">
                        <a:latin typeface="Calibri"/>
                        <a:ea typeface="Calibri"/>
                        <a:cs typeface="Arial"/>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32</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29</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390">
                <a:tc>
                  <a:txBody>
                    <a:bodyPr/>
                    <a:lstStyle/>
                    <a:p>
                      <a:pPr marL="0" marR="0" algn="just" rtl="1">
                        <a:lnSpc>
                          <a:spcPct val="115000"/>
                        </a:lnSpc>
                        <a:spcBef>
                          <a:spcPts val="0"/>
                        </a:spcBef>
                        <a:spcAft>
                          <a:spcPts val="1000"/>
                        </a:spcAft>
                      </a:pPr>
                      <a:r>
                        <a:rPr lang="ar-SA" sz="1400">
                          <a:latin typeface="Calibri"/>
                          <a:ea typeface="Calibri"/>
                          <a:cs typeface="Arial"/>
                        </a:rPr>
                        <a:t>عدم جودة التشريعات</a:t>
                      </a:r>
                      <a:endParaRPr lang="en-US" sz="1100">
                        <a:latin typeface="Calibri"/>
                        <a:ea typeface="Calibri"/>
                        <a:cs typeface="Arial"/>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19</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1">
                        <a:lnSpc>
                          <a:spcPct val="115000"/>
                        </a:lnSpc>
                        <a:spcBef>
                          <a:spcPts val="0"/>
                        </a:spcBef>
                        <a:spcAft>
                          <a:spcPts val="1000"/>
                        </a:spcAft>
                      </a:pPr>
                      <a:r>
                        <a:rPr lang="ar-SA" sz="1400">
                          <a:latin typeface="Calibri"/>
                          <a:ea typeface="Calibri"/>
                          <a:cs typeface="Arial"/>
                        </a:rPr>
                        <a:t>17.2</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390">
                <a:tc gridSpan="3">
                  <a:txBody>
                    <a:bodyPr/>
                    <a:lstStyle/>
                    <a:p>
                      <a:pPr marL="0" marR="0" algn="just" rtl="1">
                        <a:lnSpc>
                          <a:spcPct val="115000"/>
                        </a:lnSpc>
                        <a:spcBef>
                          <a:spcPts val="0"/>
                        </a:spcBef>
                        <a:spcAft>
                          <a:spcPts val="1000"/>
                        </a:spcAft>
                      </a:pPr>
                      <a:r>
                        <a:rPr lang="ar-SA" sz="1400" dirty="0">
                          <a:latin typeface="Calibri"/>
                          <a:ea typeface="Calibri"/>
                          <a:cs typeface="Arial"/>
                        </a:rPr>
                        <a:t>ن = 110 </a:t>
                      </a:r>
                      <a:endParaRPr lang="en-US" sz="1100" dirty="0">
                        <a:latin typeface="Calibri"/>
                        <a:ea typeface="Calibri"/>
                        <a:cs typeface="Arial"/>
                      </a:endParaRPr>
                    </a:p>
                  </a:txBody>
                  <a:tcPr marL="68580" marR="68580" marT="0" marB="0">
                    <a:lnL w="57150" cap="flat" cmpd="dbl"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20483" name="Rectangle 1"/>
          <p:cNvSpPr>
            <a:spLocks noChangeArrowheads="1"/>
          </p:cNvSpPr>
          <p:nvPr/>
        </p:nvSpPr>
        <p:spPr bwMode="auto">
          <a:xfrm>
            <a:off x="0" y="1414463"/>
            <a:ext cx="9144000" cy="923925"/>
          </a:xfrm>
          <a:prstGeom prst="rect">
            <a:avLst/>
          </a:prstGeom>
          <a:noFill/>
          <a:ln w="9525">
            <a:noFill/>
            <a:miter lim="800000"/>
            <a:headEnd/>
            <a:tailEnd/>
          </a:ln>
        </p:spPr>
        <p:txBody>
          <a:bodyPr anchor="ctr">
            <a:spAutoFit/>
          </a:bodyPr>
          <a:lstStyle/>
          <a:p>
            <a:pPr rtl="1"/>
            <a:r>
              <a:rPr lang="ar-LB" b="1"/>
              <a:t> </a:t>
            </a:r>
            <a:endParaRPr lang="en-US"/>
          </a:p>
          <a:p>
            <a:pPr rtl="1"/>
            <a:r>
              <a:rPr lang="ar-LB"/>
              <a:t> </a:t>
            </a:r>
            <a:endParaRPr lang="en-US"/>
          </a:p>
          <a:p>
            <a:pPr eaLnBrk="0" hangingPunct="0"/>
            <a:endParaRPr lang="en-US"/>
          </a:p>
        </p:txBody>
      </p:sp>
      <p:sp>
        <p:nvSpPr>
          <p:cNvPr id="20484" name="Rectangle 1"/>
          <p:cNvSpPr>
            <a:spLocks noGrp="1" noChangeArrowheads="1"/>
          </p:cNvSpPr>
          <p:nvPr>
            <p:ph type="title"/>
          </p:nvPr>
        </p:nvSpPr>
        <p:spPr>
          <a:xfrm>
            <a:off x="0" y="328613"/>
            <a:ext cx="9144000" cy="2092325"/>
          </a:xfrm>
          <a:noFill/>
        </p:spPr>
        <p:txBody>
          <a:bodyPr lIns="91440" rIns="91440" bIns="45720" anchor="ctr">
            <a:spAutoFit/>
          </a:bodyPr>
          <a:lstStyle/>
          <a:p>
            <a:pPr algn="ctr" rtl="1"/>
            <a:r>
              <a:rPr lang="ar-LB" sz="3200" b="1" smtClean="0">
                <a:solidFill>
                  <a:schemeClr val="tx1"/>
                </a:solidFill>
                <a:latin typeface="Traditional Arabic" pitchFamily="2" charset="-78"/>
                <a:ea typeface="Calibri" pitchFamily="34" charset="0"/>
                <a:cs typeface="Simplified Arabic" pitchFamily="2" charset="-78"/>
              </a:rPr>
              <a:t>9</a:t>
            </a:r>
            <a:r>
              <a:rPr lang="ar-SA" sz="3200" b="1" smtClean="0">
                <a:solidFill>
                  <a:schemeClr val="tx1"/>
                </a:solidFill>
                <a:latin typeface="Traditional Arabic" pitchFamily="2" charset="-78"/>
                <a:ea typeface="Calibri" pitchFamily="34" charset="0"/>
                <a:cs typeface="Simplified Arabic" pitchFamily="2" charset="-78"/>
              </a:rPr>
              <a:t>- </a:t>
            </a:r>
            <a:r>
              <a:rPr lang="ar-LB" sz="2200" b="1" smtClean="0">
                <a:solidFill>
                  <a:schemeClr val="tx1"/>
                </a:solidFill>
                <a:latin typeface="Traditional Arabic" pitchFamily="2" charset="-78"/>
                <a:ea typeface="Calibri" pitchFamily="34" charset="0"/>
                <a:cs typeface="Simplified Arabic" pitchFamily="2" charset="-78"/>
              </a:rPr>
              <a:t>بعض النتائج المقارنة لخلاصة الدراسات المحلية</a:t>
            </a:r>
            <a:br>
              <a:rPr lang="ar-LB" sz="2200" b="1" smtClean="0">
                <a:solidFill>
                  <a:schemeClr val="tx1"/>
                </a:solidFill>
                <a:latin typeface="Traditional Arabic" pitchFamily="2" charset="-78"/>
                <a:ea typeface="Calibri" pitchFamily="34" charset="0"/>
                <a:cs typeface="Simplified Arabic" pitchFamily="2" charset="-78"/>
              </a:rPr>
            </a:br>
            <a:r>
              <a:rPr lang="ar-LB" sz="3200" b="1" smtClean="0">
                <a:solidFill>
                  <a:schemeClr val="tx1"/>
                </a:solidFill>
                <a:latin typeface="Traditional Arabic" pitchFamily="2" charset="-78"/>
                <a:ea typeface="Calibri" pitchFamily="34" charset="0"/>
                <a:cs typeface="Simplified Arabic" pitchFamily="2" charset="-78"/>
              </a:rPr>
              <a:t/>
            </a:r>
            <a:br>
              <a:rPr lang="ar-LB" sz="3200" b="1" smtClean="0">
                <a:solidFill>
                  <a:schemeClr val="tx1"/>
                </a:solidFill>
                <a:latin typeface="Traditional Arabic" pitchFamily="2" charset="-78"/>
                <a:ea typeface="Calibri" pitchFamily="34" charset="0"/>
                <a:cs typeface="Simplified Arabic" pitchFamily="2" charset="-78"/>
              </a:rPr>
            </a:br>
            <a:r>
              <a:rPr lang="ar-LB" sz="2400" smtClean="0">
                <a:solidFill>
                  <a:schemeClr val="tx1"/>
                </a:solidFill>
                <a:latin typeface="Traditional Arabic" pitchFamily="2" charset="-78"/>
                <a:ea typeface="Calibri" pitchFamily="34" charset="0"/>
                <a:cs typeface="Arial" charset="0"/>
              </a:rPr>
              <a:t/>
            </a:r>
            <a:br>
              <a:rPr lang="ar-LB" sz="2400"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endParaRPr lang="ar-SA" sz="1800" smtClean="0">
              <a:solidFill>
                <a:schemeClr val="tx1"/>
              </a:solidFill>
              <a:latin typeface="Arial" charset="0"/>
              <a:ea typeface="Calibri" pitchFamily="34" charset="0"/>
              <a:cs typeface="Arial" charset="0"/>
            </a:endParaRPr>
          </a:p>
        </p:txBody>
      </p:sp>
      <p:sp>
        <p:nvSpPr>
          <p:cNvPr id="20485" name="Rectangle 8"/>
          <p:cNvSpPr>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r" rtl="1"/>
            <a:r>
              <a:rPr lang="ar-LB" sz="2400" b="1">
                <a:latin typeface="Traditional Arabic" pitchFamily="2" charset="-78"/>
                <a:ea typeface="Calibri" pitchFamily="34" charset="0"/>
                <a:cs typeface="Simplified Arabic" pitchFamily="2" charset="-78"/>
              </a:rPr>
              <a:t/>
            </a:r>
            <a:br>
              <a:rPr lang="ar-LB" sz="2400" b="1">
                <a:latin typeface="Traditional Arabic" pitchFamily="2" charset="-78"/>
                <a:ea typeface="Calibri" pitchFamily="34" charset="0"/>
                <a:cs typeface="Simplified Arabic" pitchFamily="2" charset="-78"/>
              </a:rPr>
            </a:br>
            <a:endParaRPr lang="en-US" sz="2400" b="1">
              <a:ea typeface="Calibri" pitchFamily="34" charset="0"/>
              <a:cs typeface="Simplified Arabic" pitchFamily="2" charset="-78"/>
            </a:endParaRPr>
          </a:p>
        </p:txBody>
      </p:sp>
      <p:sp>
        <p:nvSpPr>
          <p:cNvPr id="20486" name="Rectangle 3"/>
          <p:cNvSpPr>
            <a:spLocks noChangeArrowheads="1"/>
          </p:cNvSpPr>
          <p:nvPr/>
        </p:nvSpPr>
        <p:spPr bwMode="auto">
          <a:xfrm>
            <a:off x="0" y="928688"/>
            <a:ext cx="9144000" cy="3540125"/>
          </a:xfrm>
          <a:prstGeom prst="rect">
            <a:avLst/>
          </a:prstGeom>
          <a:noFill/>
          <a:ln w="9525">
            <a:noFill/>
            <a:miter lim="800000"/>
            <a:headEnd/>
            <a:tailEnd/>
          </a:ln>
        </p:spPr>
        <p:txBody>
          <a:bodyPr anchor="ctr">
            <a:spAutoFit/>
          </a:bodyPr>
          <a:lstStyle/>
          <a:p>
            <a:pPr algn="just" rtl="1"/>
            <a:endParaRPr lang="ar-LB" sz="3200" b="1"/>
          </a:p>
          <a:p>
            <a:pPr algn="just" rtl="1"/>
            <a:endParaRPr lang="ar-LB" sz="3200" b="1"/>
          </a:p>
          <a:p>
            <a:pPr algn="just" rtl="1"/>
            <a:endParaRPr lang="ar-LB" sz="3200" b="1"/>
          </a:p>
          <a:p>
            <a:pPr algn="just" rtl="1"/>
            <a:endParaRPr lang="ar-LB" sz="2000" b="1"/>
          </a:p>
          <a:p>
            <a:pPr algn="just" rtl="1"/>
            <a:endParaRPr lang="ar-LB" sz="2000" b="1"/>
          </a:p>
          <a:p>
            <a:pPr algn="just" rtl="1"/>
            <a:endParaRPr lang="ar-LB" sz="2000" b="1"/>
          </a:p>
          <a:p>
            <a:pPr algn="just" rtl="1"/>
            <a:endParaRPr lang="en-US" sz="2000"/>
          </a:p>
          <a:p>
            <a:pPr algn="just" rtl="1"/>
            <a:endParaRPr lang="ar-LB" sz="2400" b="1"/>
          </a:p>
          <a:p>
            <a:pPr algn="just" rtl="1">
              <a:buFontTx/>
              <a:buChar char="-"/>
            </a:pPr>
            <a:endParaRPr lang="ar-LB" sz="2400" b="1">
              <a:cs typeface="Simplified Arabic" pitchFamily="2" charset="-78"/>
            </a:endParaRPr>
          </a:p>
        </p:txBody>
      </p:sp>
      <p:sp>
        <p:nvSpPr>
          <p:cNvPr id="20487" name="Line 3"/>
          <p:cNvSpPr>
            <a:spLocks noChangeShapeType="1"/>
          </p:cNvSpPr>
          <p:nvPr/>
        </p:nvSpPr>
        <p:spPr bwMode="auto">
          <a:xfrm flipV="1">
            <a:off x="-19050" y="-31750"/>
            <a:ext cx="1944688" cy="685800"/>
          </a:xfrm>
          <a:prstGeom prst="line">
            <a:avLst/>
          </a:prstGeom>
          <a:noFill/>
          <a:ln w="9525">
            <a:solidFill>
              <a:srgbClr val="000000"/>
            </a:solidFill>
            <a:round/>
            <a:headEnd/>
            <a:tailEnd/>
          </a:ln>
        </p:spPr>
        <p:txBody>
          <a:bodyPr/>
          <a:lstStyle/>
          <a:p>
            <a:endParaRPr lang="en-GB"/>
          </a:p>
        </p:txBody>
      </p:sp>
      <p:sp>
        <p:nvSpPr>
          <p:cNvPr id="20488" name="Rectangle 1"/>
          <p:cNvSpPr txBox="1">
            <a:spLocks noChangeArrowheads="1"/>
          </p:cNvSpPr>
          <p:nvPr/>
        </p:nvSpPr>
        <p:spPr bwMode="auto">
          <a:xfrm>
            <a:off x="0" y="1908175"/>
            <a:ext cx="9144000" cy="5632450"/>
          </a:xfrm>
          <a:prstGeom prst="rect">
            <a:avLst/>
          </a:prstGeom>
          <a:noFill/>
          <a:ln w="9525">
            <a:noFill/>
            <a:miter lim="800000"/>
            <a:headEnd/>
            <a:tailEnd/>
          </a:ln>
        </p:spPr>
        <p:txBody>
          <a:bodyPr anchor="ctr">
            <a:spAutoFit/>
          </a:bodyPr>
          <a:lstStyle/>
          <a:p>
            <a:pPr algn="ctr" rtl="1"/>
            <a:r>
              <a:rPr lang="ar-LB" sz="2400" b="1" i="1"/>
              <a:t>2- تجارب الفساد في فلسطين – دور الواسطة</a:t>
            </a:r>
          </a:p>
          <a:p>
            <a:pPr algn="ctr" rtl="1"/>
            <a:endParaRPr lang="en-US" sz="2400" b="1" i="1"/>
          </a:p>
          <a:p>
            <a:pPr algn="just" rtl="1"/>
            <a:r>
              <a:rPr lang="ar-LB" sz="2400"/>
              <a:t>تُظهر المؤشرات أن نسبة الفلسطينيين الذين يعتقدون بوجود فساد في مؤسسات السلطة الوطنية الفلسطينية ارتفعت من 50 % في العام 1996 الى أكثر من 80 بالمئة في العام 2007. في حين أن 25 % منهم "مروا بتجربة فساد خلال الأشهر الست السابقة لإجراء الإستطلاع، وأن حوالي 40 % من هؤلاء كانت تجربته شخصية مباشرة مع الفساد في مجالات التوظيف والأمن والتعليم والخدمات الإجتماعية. وتبرز الإحصائيات توجه الشباب الفلسطيني نحو استخدام الواسطة أن 39.2 بالمئة منهم يؤيد دور الواسطة في إيجاد فرص العمل وتصريف شؤون الحياة في حين لا يؤيد 60.8 % منهم ذلك. </a:t>
            </a:r>
            <a:endParaRPr lang="en-US" sz="2400"/>
          </a:p>
          <a:p>
            <a:pPr algn="just" rtl="1"/>
            <a:r>
              <a:rPr lang="ar-LB" sz="2400"/>
              <a:t> </a:t>
            </a:r>
            <a:endParaRPr lang="en-US" sz="2400"/>
          </a:p>
          <a:p>
            <a:pPr algn="ctr" rtl="1" eaLnBrk="0" hangingPunct="0"/>
            <a:r>
              <a:rPr lang="ar-LB" sz="2200" b="1">
                <a:latin typeface="Traditional Arabic" pitchFamily="2" charset="-78"/>
                <a:ea typeface="Calibri" pitchFamily="34" charset="0"/>
                <a:cs typeface="Simplified Arabic" pitchFamily="2" charset="-78"/>
              </a:rPr>
              <a:t/>
            </a:r>
            <a:br>
              <a:rPr lang="ar-LB" sz="2200" b="1">
                <a:latin typeface="Traditional Arabic" pitchFamily="2" charset="-78"/>
                <a:ea typeface="Calibri" pitchFamily="34" charset="0"/>
                <a:cs typeface="Simplified Arabic" pitchFamily="2" charset="-78"/>
              </a:rPr>
            </a:br>
            <a:r>
              <a:rPr lang="ar-LB" sz="3200" b="1">
                <a:latin typeface="Traditional Arabic" pitchFamily="2" charset="-78"/>
                <a:ea typeface="Calibri" pitchFamily="34" charset="0"/>
                <a:cs typeface="Simplified Arabic" pitchFamily="2" charset="-78"/>
              </a:rPr>
              <a:t/>
            </a:r>
            <a:br>
              <a:rPr lang="ar-LB" sz="3200" b="1">
                <a:latin typeface="Traditional Arabic" pitchFamily="2" charset="-78"/>
                <a:ea typeface="Calibri" pitchFamily="34" charset="0"/>
                <a:cs typeface="Simplified Arabic" pitchFamily="2" charset="-78"/>
              </a:rPr>
            </a:br>
            <a:r>
              <a:rPr lang="ar-LB" sz="2400">
                <a:latin typeface="Traditional Arabic" pitchFamily="2" charset="-78"/>
              </a:rPr>
              <a:t/>
            </a:r>
            <a:br>
              <a:rPr lang="ar-LB" sz="2400">
                <a:latin typeface="Traditional Arabic" pitchFamily="2" charset="-78"/>
              </a:rPr>
            </a:br>
            <a:r>
              <a:rPr lang="ar-LB" sz="2400" b="1">
                <a:latin typeface="Traditional Arabic" pitchFamily="2" charset="-78"/>
              </a:rPr>
              <a:t/>
            </a:r>
            <a:br>
              <a:rPr lang="ar-LB" sz="2400" b="1">
                <a:latin typeface="Traditional Arabic" pitchFamily="2" charset="-78"/>
              </a:rPr>
            </a:br>
            <a:endParaRPr lang="ar-SA"/>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21507" name="Rectangle 1"/>
          <p:cNvSpPr>
            <a:spLocks noChangeArrowheads="1"/>
          </p:cNvSpPr>
          <p:nvPr/>
        </p:nvSpPr>
        <p:spPr bwMode="auto">
          <a:xfrm>
            <a:off x="0" y="1414463"/>
            <a:ext cx="9144000" cy="923925"/>
          </a:xfrm>
          <a:prstGeom prst="rect">
            <a:avLst/>
          </a:prstGeom>
          <a:noFill/>
          <a:ln w="9525">
            <a:noFill/>
            <a:miter lim="800000"/>
            <a:headEnd/>
            <a:tailEnd/>
          </a:ln>
        </p:spPr>
        <p:txBody>
          <a:bodyPr anchor="ctr">
            <a:spAutoFit/>
          </a:bodyPr>
          <a:lstStyle/>
          <a:p>
            <a:pPr rtl="1"/>
            <a:r>
              <a:rPr lang="ar-LB" b="1"/>
              <a:t> </a:t>
            </a:r>
            <a:endParaRPr lang="en-US"/>
          </a:p>
          <a:p>
            <a:pPr rtl="1"/>
            <a:r>
              <a:rPr lang="ar-LB"/>
              <a:t> </a:t>
            </a:r>
            <a:endParaRPr lang="en-US"/>
          </a:p>
          <a:p>
            <a:pPr eaLnBrk="0" hangingPunct="0"/>
            <a:endParaRPr lang="en-US"/>
          </a:p>
        </p:txBody>
      </p:sp>
      <p:sp>
        <p:nvSpPr>
          <p:cNvPr id="21508" name="Rectangle 1"/>
          <p:cNvSpPr>
            <a:spLocks noGrp="1" noChangeArrowheads="1"/>
          </p:cNvSpPr>
          <p:nvPr>
            <p:ph type="title"/>
          </p:nvPr>
        </p:nvSpPr>
        <p:spPr>
          <a:xfrm>
            <a:off x="0" y="328613"/>
            <a:ext cx="9144000" cy="2092325"/>
          </a:xfrm>
          <a:noFill/>
        </p:spPr>
        <p:txBody>
          <a:bodyPr lIns="91440" rIns="91440" bIns="45720" anchor="ctr">
            <a:spAutoFit/>
          </a:bodyPr>
          <a:lstStyle/>
          <a:p>
            <a:pPr algn="ctr" rtl="1"/>
            <a:r>
              <a:rPr lang="ar-LB" sz="3200" b="1" smtClean="0">
                <a:solidFill>
                  <a:schemeClr val="tx1"/>
                </a:solidFill>
                <a:latin typeface="Traditional Arabic" pitchFamily="2" charset="-78"/>
                <a:ea typeface="Calibri" pitchFamily="34" charset="0"/>
                <a:cs typeface="Simplified Arabic" pitchFamily="2" charset="-78"/>
              </a:rPr>
              <a:t>9</a:t>
            </a:r>
            <a:r>
              <a:rPr lang="ar-SA" sz="3200" b="1" smtClean="0">
                <a:solidFill>
                  <a:schemeClr val="tx1"/>
                </a:solidFill>
                <a:latin typeface="Traditional Arabic" pitchFamily="2" charset="-78"/>
                <a:ea typeface="Calibri" pitchFamily="34" charset="0"/>
                <a:cs typeface="Simplified Arabic" pitchFamily="2" charset="-78"/>
              </a:rPr>
              <a:t>- </a:t>
            </a:r>
            <a:r>
              <a:rPr lang="ar-LB" sz="2200" b="1" smtClean="0">
                <a:solidFill>
                  <a:schemeClr val="tx1"/>
                </a:solidFill>
                <a:latin typeface="Traditional Arabic" pitchFamily="2" charset="-78"/>
                <a:ea typeface="Calibri" pitchFamily="34" charset="0"/>
                <a:cs typeface="Simplified Arabic" pitchFamily="2" charset="-78"/>
              </a:rPr>
              <a:t>بعض النتائج المقارنة لخلاصة الدراسات المحلية</a:t>
            </a:r>
            <a:br>
              <a:rPr lang="ar-LB" sz="2200" b="1" smtClean="0">
                <a:solidFill>
                  <a:schemeClr val="tx1"/>
                </a:solidFill>
                <a:latin typeface="Traditional Arabic" pitchFamily="2" charset="-78"/>
                <a:ea typeface="Calibri" pitchFamily="34" charset="0"/>
                <a:cs typeface="Simplified Arabic" pitchFamily="2" charset="-78"/>
              </a:rPr>
            </a:br>
            <a:r>
              <a:rPr lang="ar-LB" sz="3200" b="1" smtClean="0">
                <a:solidFill>
                  <a:schemeClr val="tx1"/>
                </a:solidFill>
                <a:latin typeface="Traditional Arabic" pitchFamily="2" charset="-78"/>
                <a:ea typeface="Calibri" pitchFamily="34" charset="0"/>
                <a:cs typeface="Simplified Arabic" pitchFamily="2" charset="-78"/>
              </a:rPr>
              <a:t/>
            </a:r>
            <a:br>
              <a:rPr lang="ar-LB" sz="3200" b="1" smtClean="0">
                <a:solidFill>
                  <a:schemeClr val="tx1"/>
                </a:solidFill>
                <a:latin typeface="Traditional Arabic" pitchFamily="2" charset="-78"/>
                <a:ea typeface="Calibri" pitchFamily="34" charset="0"/>
                <a:cs typeface="Simplified Arabic" pitchFamily="2" charset="-78"/>
              </a:rPr>
            </a:br>
            <a:r>
              <a:rPr lang="ar-LB" sz="2400" smtClean="0">
                <a:solidFill>
                  <a:schemeClr val="tx1"/>
                </a:solidFill>
                <a:latin typeface="Traditional Arabic" pitchFamily="2" charset="-78"/>
                <a:ea typeface="Calibri" pitchFamily="34" charset="0"/>
                <a:cs typeface="Arial" charset="0"/>
              </a:rPr>
              <a:t/>
            </a:r>
            <a:br>
              <a:rPr lang="ar-LB" sz="2400"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endParaRPr lang="ar-SA" sz="1800" smtClean="0">
              <a:solidFill>
                <a:schemeClr val="tx1"/>
              </a:solidFill>
              <a:latin typeface="Arial" charset="0"/>
              <a:ea typeface="Calibri" pitchFamily="34" charset="0"/>
              <a:cs typeface="Arial" charset="0"/>
            </a:endParaRPr>
          </a:p>
        </p:txBody>
      </p:sp>
      <p:sp>
        <p:nvSpPr>
          <p:cNvPr id="21509" name="Rectangle 8"/>
          <p:cNvSpPr>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r" rtl="1"/>
            <a:r>
              <a:rPr lang="ar-LB" sz="2400" b="1">
                <a:latin typeface="Traditional Arabic" pitchFamily="2" charset="-78"/>
                <a:ea typeface="Calibri" pitchFamily="34" charset="0"/>
                <a:cs typeface="Simplified Arabic" pitchFamily="2" charset="-78"/>
              </a:rPr>
              <a:t/>
            </a:r>
            <a:br>
              <a:rPr lang="ar-LB" sz="2400" b="1">
                <a:latin typeface="Traditional Arabic" pitchFamily="2" charset="-78"/>
                <a:ea typeface="Calibri" pitchFamily="34" charset="0"/>
                <a:cs typeface="Simplified Arabic" pitchFamily="2" charset="-78"/>
              </a:rPr>
            </a:br>
            <a:endParaRPr lang="en-US" sz="2400" b="1">
              <a:ea typeface="Calibri" pitchFamily="34" charset="0"/>
              <a:cs typeface="Simplified Arabic" pitchFamily="2" charset="-78"/>
            </a:endParaRPr>
          </a:p>
        </p:txBody>
      </p:sp>
      <p:sp>
        <p:nvSpPr>
          <p:cNvPr id="21510" name="Rectangle 3"/>
          <p:cNvSpPr>
            <a:spLocks noChangeArrowheads="1"/>
          </p:cNvSpPr>
          <p:nvPr/>
        </p:nvSpPr>
        <p:spPr bwMode="auto">
          <a:xfrm>
            <a:off x="0" y="928688"/>
            <a:ext cx="9144000" cy="3540125"/>
          </a:xfrm>
          <a:prstGeom prst="rect">
            <a:avLst/>
          </a:prstGeom>
          <a:noFill/>
          <a:ln w="9525">
            <a:noFill/>
            <a:miter lim="800000"/>
            <a:headEnd/>
            <a:tailEnd/>
          </a:ln>
        </p:spPr>
        <p:txBody>
          <a:bodyPr anchor="ctr">
            <a:spAutoFit/>
          </a:bodyPr>
          <a:lstStyle/>
          <a:p>
            <a:pPr algn="just" rtl="1"/>
            <a:endParaRPr lang="ar-LB" sz="3200" b="1"/>
          </a:p>
          <a:p>
            <a:pPr algn="just" rtl="1"/>
            <a:endParaRPr lang="ar-LB" sz="3200" b="1"/>
          </a:p>
          <a:p>
            <a:pPr algn="just" rtl="1"/>
            <a:endParaRPr lang="ar-LB" sz="3200" b="1"/>
          </a:p>
          <a:p>
            <a:pPr algn="just" rtl="1"/>
            <a:endParaRPr lang="ar-LB" sz="2000" b="1"/>
          </a:p>
          <a:p>
            <a:pPr algn="just" rtl="1"/>
            <a:endParaRPr lang="ar-LB" sz="2000" b="1"/>
          </a:p>
          <a:p>
            <a:pPr algn="just" rtl="1"/>
            <a:endParaRPr lang="ar-LB" sz="2000" b="1"/>
          </a:p>
          <a:p>
            <a:pPr algn="just" rtl="1"/>
            <a:endParaRPr lang="en-US" sz="2000"/>
          </a:p>
          <a:p>
            <a:pPr algn="just" rtl="1"/>
            <a:endParaRPr lang="ar-LB" sz="2400" b="1"/>
          </a:p>
          <a:p>
            <a:pPr algn="just" rtl="1">
              <a:buFontTx/>
              <a:buChar char="-"/>
            </a:pPr>
            <a:endParaRPr lang="ar-LB" sz="2400" b="1">
              <a:cs typeface="Simplified Arabic" pitchFamily="2" charset="-78"/>
            </a:endParaRPr>
          </a:p>
        </p:txBody>
      </p:sp>
      <p:sp>
        <p:nvSpPr>
          <p:cNvPr id="21511" name="Line 3"/>
          <p:cNvSpPr>
            <a:spLocks noChangeShapeType="1"/>
          </p:cNvSpPr>
          <p:nvPr/>
        </p:nvSpPr>
        <p:spPr bwMode="auto">
          <a:xfrm flipV="1">
            <a:off x="-19050" y="-31750"/>
            <a:ext cx="1944688" cy="685800"/>
          </a:xfrm>
          <a:prstGeom prst="line">
            <a:avLst/>
          </a:prstGeom>
          <a:noFill/>
          <a:ln w="9525">
            <a:solidFill>
              <a:srgbClr val="000000"/>
            </a:solidFill>
            <a:round/>
            <a:headEnd/>
            <a:tailEnd/>
          </a:ln>
        </p:spPr>
        <p:txBody>
          <a:bodyPr/>
          <a:lstStyle/>
          <a:p>
            <a:endParaRPr lang="en-GB"/>
          </a:p>
        </p:txBody>
      </p:sp>
      <p:sp>
        <p:nvSpPr>
          <p:cNvPr id="21512" name="Rectangle 1"/>
          <p:cNvSpPr txBox="1">
            <a:spLocks noChangeArrowheads="1"/>
          </p:cNvSpPr>
          <p:nvPr/>
        </p:nvSpPr>
        <p:spPr bwMode="auto">
          <a:xfrm>
            <a:off x="0" y="665163"/>
            <a:ext cx="9144000" cy="7108825"/>
          </a:xfrm>
          <a:prstGeom prst="rect">
            <a:avLst/>
          </a:prstGeom>
          <a:noFill/>
          <a:ln w="9525">
            <a:noFill/>
            <a:miter lim="800000"/>
            <a:headEnd/>
            <a:tailEnd/>
          </a:ln>
        </p:spPr>
        <p:txBody>
          <a:bodyPr anchor="ctr">
            <a:spAutoFit/>
          </a:bodyPr>
          <a:lstStyle/>
          <a:p>
            <a:pPr algn="just" rtl="1"/>
            <a:endParaRPr lang="ar-LB" sz="2400" b="1" i="1"/>
          </a:p>
          <a:p>
            <a:pPr algn="just" rtl="1"/>
            <a:r>
              <a:rPr lang="ar-LB" sz="2400" b="1" i="1"/>
              <a:t>3- مظاهر انتشار وممارسة الفساد في الأردن</a:t>
            </a:r>
          </a:p>
          <a:p>
            <a:pPr algn="just" rtl="1"/>
            <a:endParaRPr lang="en-US" sz="2400" b="1" i="1"/>
          </a:p>
          <a:p>
            <a:pPr algn="just" rtl="1"/>
            <a:r>
              <a:rPr lang="ar-LB" sz="2400"/>
              <a:t>أشار استطلاع لمركز الدراسات الإستراتيجية أجري عام 2006 أنه يسود في الأردن رأي عام بوجود الفساد الآخذ في النمو بحيث أفاد 46% من المجيبين أن الفساد قد ازداد مقابل 18% يعتبرون أنه قد نقص. واستناداً الى نتائج الإستطلاع نجد أن 91.6% من المجيبين قد صرّحوا بأن الفساد ينتشر في الدرجة الأولى في مؤسسات القطاع العام، كما رأى 85.2% أن الفساد منتشر في البلديات وفي أمانة عمان مقابل نسبة بارزة تبلغ 78.8% ممن يعتقدون بوجود الفساد في المؤسسات الصحية. ينطلي واقع انتشار الفساد في الأردن على القطاع الخاص أيضاً حيث نجد، بحسب تقرير البنك الدولي، أن نسبة لا تقل عن 42% من المجيبين وجدوا أن الفساد موجود في شركات القطاع الخاص على حدٍ سواء. في حين وجد 74.1% من المجيبين أن اقتصاد البلد مسخر لخدمة أصحاب المصالح كما اعتبر 47.3% منهم أن مبدأ تكافؤ الفرص غير مطبق في مقابل 10.5% يعتقدون أنه مُطبَّق. </a:t>
            </a:r>
            <a:endParaRPr lang="en-US" sz="2400"/>
          </a:p>
          <a:p>
            <a:pPr algn="just" rtl="1"/>
            <a:r>
              <a:rPr lang="ar-LB" sz="2400"/>
              <a:t>  </a:t>
            </a:r>
            <a:endParaRPr lang="en-US" sz="2400"/>
          </a:p>
          <a:p>
            <a:pPr algn="just" rtl="1" eaLnBrk="0" hangingPunct="0"/>
            <a:r>
              <a:rPr lang="ar-LB" sz="2200" b="1">
                <a:latin typeface="Traditional Arabic" pitchFamily="2" charset="-78"/>
                <a:ea typeface="Calibri" pitchFamily="34" charset="0"/>
                <a:cs typeface="Simplified Arabic" pitchFamily="2" charset="-78"/>
              </a:rPr>
              <a:t/>
            </a:r>
            <a:br>
              <a:rPr lang="ar-LB" sz="2200" b="1">
                <a:latin typeface="Traditional Arabic" pitchFamily="2" charset="-78"/>
                <a:ea typeface="Calibri" pitchFamily="34" charset="0"/>
                <a:cs typeface="Simplified Arabic" pitchFamily="2" charset="-78"/>
              </a:rPr>
            </a:br>
            <a:r>
              <a:rPr lang="ar-LB" sz="3200" b="1">
                <a:latin typeface="Traditional Arabic" pitchFamily="2" charset="-78"/>
                <a:ea typeface="Calibri" pitchFamily="34" charset="0"/>
                <a:cs typeface="Simplified Arabic" pitchFamily="2" charset="-78"/>
              </a:rPr>
              <a:t/>
            </a:r>
            <a:br>
              <a:rPr lang="ar-LB" sz="3200" b="1">
                <a:latin typeface="Traditional Arabic" pitchFamily="2" charset="-78"/>
                <a:ea typeface="Calibri" pitchFamily="34" charset="0"/>
                <a:cs typeface="Simplified Arabic" pitchFamily="2" charset="-78"/>
              </a:rPr>
            </a:br>
            <a:r>
              <a:rPr lang="ar-LB" sz="2400">
                <a:latin typeface="Traditional Arabic" pitchFamily="2" charset="-78"/>
              </a:rPr>
              <a:t/>
            </a:r>
            <a:br>
              <a:rPr lang="ar-LB" sz="2400">
                <a:latin typeface="Traditional Arabic" pitchFamily="2" charset="-78"/>
              </a:rPr>
            </a:br>
            <a:r>
              <a:rPr lang="ar-LB" sz="2400" b="1">
                <a:latin typeface="Traditional Arabic" pitchFamily="2" charset="-78"/>
              </a:rPr>
              <a:t/>
            </a:r>
            <a:br>
              <a:rPr lang="ar-LB" sz="2400" b="1">
                <a:latin typeface="Traditional Arabic" pitchFamily="2" charset="-78"/>
              </a:rPr>
            </a:br>
            <a:endParaRPr lang="ar-SA"/>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028" name="Rectangle 1"/>
          <p:cNvSpPr>
            <a:spLocks noChangeArrowheads="1"/>
          </p:cNvSpPr>
          <p:nvPr/>
        </p:nvSpPr>
        <p:spPr bwMode="auto">
          <a:xfrm>
            <a:off x="0" y="1414463"/>
            <a:ext cx="9144000" cy="923925"/>
          </a:xfrm>
          <a:prstGeom prst="rect">
            <a:avLst/>
          </a:prstGeom>
          <a:noFill/>
          <a:ln w="9525">
            <a:noFill/>
            <a:miter lim="800000"/>
            <a:headEnd/>
            <a:tailEnd/>
          </a:ln>
        </p:spPr>
        <p:txBody>
          <a:bodyPr anchor="ctr">
            <a:spAutoFit/>
          </a:bodyPr>
          <a:lstStyle/>
          <a:p>
            <a:pPr rtl="1"/>
            <a:r>
              <a:rPr lang="ar-LB" b="1"/>
              <a:t> </a:t>
            </a:r>
            <a:endParaRPr lang="en-US"/>
          </a:p>
          <a:p>
            <a:pPr rtl="1"/>
            <a:r>
              <a:rPr lang="ar-LB"/>
              <a:t> </a:t>
            </a:r>
            <a:endParaRPr lang="en-US"/>
          </a:p>
          <a:p>
            <a:pPr eaLnBrk="0" hangingPunct="0"/>
            <a:endParaRPr lang="en-US"/>
          </a:p>
        </p:txBody>
      </p:sp>
      <p:sp>
        <p:nvSpPr>
          <p:cNvPr id="1029" name="Rectangle 1"/>
          <p:cNvSpPr>
            <a:spLocks noGrp="1" noChangeArrowheads="1"/>
          </p:cNvSpPr>
          <p:nvPr>
            <p:ph type="title"/>
          </p:nvPr>
        </p:nvSpPr>
        <p:spPr>
          <a:xfrm>
            <a:off x="0" y="328613"/>
            <a:ext cx="9144000" cy="2430462"/>
          </a:xfrm>
          <a:noFill/>
        </p:spPr>
        <p:txBody>
          <a:bodyPr lIns="91440" rIns="91440" bIns="45720" anchor="ctr">
            <a:spAutoFit/>
          </a:bodyPr>
          <a:lstStyle/>
          <a:p>
            <a:pPr algn="ctr" rtl="1"/>
            <a:r>
              <a:rPr lang="ar-LB" sz="3200" b="1" smtClean="0">
                <a:solidFill>
                  <a:schemeClr val="tx1"/>
                </a:solidFill>
                <a:latin typeface="Traditional Arabic" pitchFamily="2" charset="-78"/>
                <a:ea typeface="Calibri" pitchFamily="34" charset="0"/>
                <a:cs typeface="Simplified Arabic" pitchFamily="2" charset="-78"/>
              </a:rPr>
              <a:t>9</a:t>
            </a:r>
            <a:r>
              <a:rPr lang="ar-SA" sz="3200" b="1" smtClean="0">
                <a:solidFill>
                  <a:schemeClr val="tx1"/>
                </a:solidFill>
                <a:latin typeface="Traditional Arabic" pitchFamily="2" charset="-78"/>
                <a:ea typeface="Calibri" pitchFamily="34" charset="0"/>
                <a:cs typeface="Simplified Arabic" pitchFamily="2" charset="-78"/>
              </a:rPr>
              <a:t>- </a:t>
            </a:r>
            <a:r>
              <a:rPr lang="ar-LB" sz="2200" b="1" smtClean="0">
                <a:solidFill>
                  <a:schemeClr val="tx1"/>
                </a:solidFill>
                <a:latin typeface="Traditional Arabic" pitchFamily="2" charset="-78"/>
                <a:ea typeface="Calibri" pitchFamily="34" charset="0"/>
                <a:cs typeface="Simplified Arabic" pitchFamily="2" charset="-78"/>
              </a:rPr>
              <a:t>بعض النتائج المقارنة لخلاصة الدراسات المحلية</a:t>
            </a:r>
            <a:br>
              <a:rPr lang="ar-LB" sz="2200" b="1" smtClean="0">
                <a:solidFill>
                  <a:schemeClr val="tx1"/>
                </a:solidFill>
                <a:latin typeface="Traditional Arabic" pitchFamily="2" charset="-78"/>
                <a:ea typeface="Calibri" pitchFamily="34" charset="0"/>
                <a:cs typeface="Simplified Arabic" pitchFamily="2" charset="-78"/>
              </a:rPr>
            </a:br>
            <a:r>
              <a:rPr lang="ar-LB" sz="2200" b="1" smtClean="0">
                <a:solidFill>
                  <a:schemeClr val="tx1"/>
                </a:solidFill>
                <a:latin typeface="Traditional Arabic" pitchFamily="2" charset="-78"/>
                <a:ea typeface="Calibri" pitchFamily="34" charset="0"/>
                <a:cs typeface="Simplified Arabic" pitchFamily="2" charset="-78"/>
              </a:rPr>
              <a:t>هيئات مكافحة الفساد التي اقترحتها الدول التالية</a:t>
            </a:r>
            <a:br>
              <a:rPr lang="ar-LB" sz="2200" b="1" smtClean="0">
                <a:solidFill>
                  <a:schemeClr val="tx1"/>
                </a:solidFill>
                <a:latin typeface="Traditional Arabic" pitchFamily="2" charset="-78"/>
                <a:ea typeface="Calibri" pitchFamily="34" charset="0"/>
                <a:cs typeface="Simplified Arabic" pitchFamily="2" charset="-78"/>
              </a:rPr>
            </a:br>
            <a:r>
              <a:rPr lang="ar-LB" sz="3200" b="1" smtClean="0">
                <a:solidFill>
                  <a:schemeClr val="tx1"/>
                </a:solidFill>
                <a:latin typeface="Traditional Arabic" pitchFamily="2" charset="-78"/>
                <a:ea typeface="Calibri" pitchFamily="34" charset="0"/>
                <a:cs typeface="Simplified Arabic" pitchFamily="2" charset="-78"/>
              </a:rPr>
              <a:t/>
            </a:r>
            <a:br>
              <a:rPr lang="ar-LB" sz="3200" b="1" smtClean="0">
                <a:solidFill>
                  <a:schemeClr val="tx1"/>
                </a:solidFill>
                <a:latin typeface="Traditional Arabic" pitchFamily="2" charset="-78"/>
                <a:ea typeface="Calibri" pitchFamily="34" charset="0"/>
                <a:cs typeface="Simplified Arabic" pitchFamily="2" charset="-78"/>
              </a:rPr>
            </a:br>
            <a:r>
              <a:rPr lang="ar-LB" sz="2400" smtClean="0">
                <a:solidFill>
                  <a:schemeClr val="tx1"/>
                </a:solidFill>
                <a:latin typeface="Traditional Arabic" pitchFamily="2" charset="-78"/>
                <a:ea typeface="Calibri" pitchFamily="34" charset="0"/>
                <a:cs typeface="Arial" charset="0"/>
              </a:rPr>
              <a:t/>
            </a:r>
            <a:br>
              <a:rPr lang="ar-LB" sz="2400"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endParaRPr lang="ar-SA" sz="1800" smtClean="0">
              <a:solidFill>
                <a:schemeClr val="tx1"/>
              </a:solidFill>
              <a:latin typeface="Arial" charset="0"/>
              <a:ea typeface="Calibri" pitchFamily="34" charset="0"/>
              <a:cs typeface="Arial" charset="0"/>
            </a:endParaRPr>
          </a:p>
        </p:txBody>
      </p:sp>
      <p:sp>
        <p:nvSpPr>
          <p:cNvPr id="1030" name="Rectangle 8"/>
          <p:cNvSpPr>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r" rtl="1"/>
            <a:r>
              <a:rPr lang="ar-LB" sz="2400" b="1">
                <a:latin typeface="Traditional Arabic" pitchFamily="2" charset="-78"/>
                <a:ea typeface="Calibri" pitchFamily="34" charset="0"/>
                <a:cs typeface="Simplified Arabic" pitchFamily="2" charset="-78"/>
              </a:rPr>
              <a:t/>
            </a:r>
            <a:br>
              <a:rPr lang="ar-LB" sz="2400" b="1">
                <a:latin typeface="Traditional Arabic" pitchFamily="2" charset="-78"/>
                <a:ea typeface="Calibri" pitchFamily="34" charset="0"/>
                <a:cs typeface="Simplified Arabic" pitchFamily="2" charset="-78"/>
              </a:rPr>
            </a:br>
            <a:endParaRPr lang="en-US" sz="2400" b="1">
              <a:ea typeface="Calibri" pitchFamily="34" charset="0"/>
              <a:cs typeface="Simplified Arabic" pitchFamily="2" charset="-78"/>
            </a:endParaRPr>
          </a:p>
        </p:txBody>
      </p:sp>
      <p:sp>
        <p:nvSpPr>
          <p:cNvPr id="1031" name="Rectangle 3"/>
          <p:cNvSpPr>
            <a:spLocks noChangeArrowheads="1"/>
          </p:cNvSpPr>
          <p:nvPr/>
        </p:nvSpPr>
        <p:spPr bwMode="auto">
          <a:xfrm>
            <a:off x="0" y="928688"/>
            <a:ext cx="9144000" cy="3540125"/>
          </a:xfrm>
          <a:prstGeom prst="rect">
            <a:avLst/>
          </a:prstGeom>
          <a:noFill/>
          <a:ln w="9525">
            <a:noFill/>
            <a:miter lim="800000"/>
            <a:headEnd/>
            <a:tailEnd/>
          </a:ln>
        </p:spPr>
        <p:txBody>
          <a:bodyPr anchor="ctr">
            <a:spAutoFit/>
          </a:bodyPr>
          <a:lstStyle/>
          <a:p>
            <a:pPr algn="just" rtl="1"/>
            <a:endParaRPr lang="ar-LB" sz="3200" b="1"/>
          </a:p>
          <a:p>
            <a:pPr algn="just" rtl="1"/>
            <a:endParaRPr lang="ar-LB" sz="3200" b="1"/>
          </a:p>
          <a:p>
            <a:pPr algn="just" rtl="1"/>
            <a:endParaRPr lang="ar-LB" sz="3200" b="1"/>
          </a:p>
          <a:p>
            <a:pPr algn="just" rtl="1"/>
            <a:endParaRPr lang="ar-LB" sz="2000" b="1"/>
          </a:p>
          <a:p>
            <a:pPr algn="just" rtl="1"/>
            <a:endParaRPr lang="ar-LB" sz="2000" b="1"/>
          </a:p>
          <a:p>
            <a:pPr algn="just" rtl="1"/>
            <a:endParaRPr lang="ar-LB" sz="2000" b="1"/>
          </a:p>
          <a:p>
            <a:pPr algn="just" rtl="1"/>
            <a:endParaRPr lang="en-US" sz="2000"/>
          </a:p>
          <a:p>
            <a:pPr algn="just" rtl="1"/>
            <a:endParaRPr lang="ar-LB" sz="2400" b="1"/>
          </a:p>
          <a:p>
            <a:pPr algn="just" rtl="1">
              <a:buFontTx/>
              <a:buChar char="-"/>
            </a:pPr>
            <a:endParaRPr lang="ar-LB" sz="2400" b="1">
              <a:cs typeface="Simplified Arabic" pitchFamily="2" charset="-78"/>
            </a:endParaRPr>
          </a:p>
        </p:txBody>
      </p:sp>
      <p:sp>
        <p:nvSpPr>
          <p:cNvPr id="1032" name="Line 3"/>
          <p:cNvSpPr>
            <a:spLocks noChangeShapeType="1"/>
          </p:cNvSpPr>
          <p:nvPr/>
        </p:nvSpPr>
        <p:spPr bwMode="auto">
          <a:xfrm flipV="1">
            <a:off x="-19050" y="-31750"/>
            <a:ext cx="1944688" cy="685800"/>
          </a:xfrm>
          <a:prstGeom prst="line">
            <a:avLst/>
          </a:prstGeom>
          <a:noFill/>
          <a:ln w="9525">
            <a:solidFill>
              <a:srgbClr val="000000"/>
            </a:solidFill>
            <a:round/>
            <a:headEnd/>
            <a:tailEnd/>
          </a:ln>
        </p:spPr>
        <p:txBody>
          <a:bodyPr/>
          <a:lstStyle/>
          <a:p>
            <a:endParaRPr lang="en-GB"/>
          </a:p>
        </p:txBody>
      </p:sp>
      <p:sp>
        <p:nvSpPr>
          <p:cNvPr id="1033" name="Rectangle 1"/>
          <p:cNvSpPr txBox="1">
            <a:spLocks noChangeArrowheads="1"/>
          </p:cNvSpPr>
          <p:nvPr/>
        </p:nvSpPr>
        <p:spPr bwMode="auto">
          <a:xfrm>
            <a:off x="0" y="665163"/>
            <a:ext cx="9144000" cy="2308225"/>
          </a:xfrm>
          <a:prstGeom prst="rect">
            <a:avLst/>
          </a:prstGeom>
          <a:noFill/>
          <a:ln w="9525">
            <a:noFill/>
            <a:miter lim="800000"/>
            <a:headEnd/>
            <a:tailEnd/>
          </a:ln>
        </p:spPr>
        <p:txBody>
          <a:bodyPr anchor="ctr">
            <a:spAutoFit/>
          </a:bodyPr>
          <a:lstStyle/>
          <a:p>
            <a:pPr algn="just" rtl="1"/>
            <a:endParaRPr lang="ar-LB" sz="2400" b="1" i="1"/>
          </a:p>
          <a:p>
            <a:pPr algn="just" rtl="1" eaLnBrk="0" hangingPunct="0"/>
            <a:r>
              <a:rPr lang="ar-LB" sz="2200" b="1">
                <a:latin typeface="Traditional Arabic" pitchFamily="2" charset="-78"/>
                <a:ea typeface="Calibri" pitchFamily="34" charset="0"/>
                <a:cs typeface="Simplified Arabic" pitchFamily="2" charset="-78"/>
              </a:rPr>
              <a:t/>
            </a:r>
            <a:br>
              <a:rPr lang="ar-LB" sz="2200" b="1">
                <a:latin typeface="Traditional Arabic" pitchFamily="2" charset="-78"/>
                <a:ea typeface="Calibri" pitchFamily="34" charset="0"/>
                <a:cs typeface="Simplified Arabic" pitchFamily="2" charset="-78"/>
              </a:rPr>
            </a:br>
            <a:r>
              <a:rPr lang="ar-LB" sz="3200" b="1">
                <a:latin typeface="Traditional Arabic" pitchFamily="2" charset="-78"/>
                <a:ea typeface="Calibri" pitchFamily="34" charset="0"/>
                <a:cs typeface="Simplified Arabic" pitchFamily="2" charset="-78"/>
              </a:rPr>
              <a:t/>
            </a:r>
            <a:br>
              <a:rPr lang="ar-LB" sz="3200" b="1">
                <a:latin typeface="Traditional Arabic" pitchFamily="2" charset="-78"/>
                <a:ea typeface="Calibri" pitchFamily="34" charset="0"/>
                <a:cs typeface="Simplified Arabic" pitchFamily="2" charset="-78"/>
              </a:rPr>
            </a:br>
            <a:r>
              <a:rPr lang="ar-LB" sz="2400">
                <a:latin typeface="Traditional Arabic" pitchFamily="2" charset="-78"/>
              </a:rPr>
              <a:t/>
            </a:r>
            <a:br>
              <a:rPr lang="ar-LB" sz="2400">
                <a:latin typeface="Traditional Arabic" pitchFamily="2" charset="-78"/>
              </a:rPr>
            </a:br>
            <a:r>
              <a:rPr lang="ar-LB" sz="2400" b="1">
                <a:latin typeface="Traditional Arabic" pitchFamily="2" charset="-78"/>
              </a:rPr>
              <a:t/>
            </a:r>
            <a:br>
              <a:rPr lang="ar-LB" sz="2400" b="1">
                <a:latin typeface="Traditional Arabic" pitchFamily="2" charset="-78"/>
              </a:rPr>
            </a:br>
            <a:endParaRPr lang="ar-SA"/>
          </a:p>
        </p:txBody>
      </p:sp>
      <p:graphicFrame>
        <p:nvGraphicFramePr>
          <p:cNvPr id="1026" name="Object 2"/>
          <p:cNvGraphicFramePr>
            <a:graphicFrameLocks noChangeAspect="1"/>
          </p:cNvGraphicFramePr>
          <p:nvPr/>
        </p:nvGraphicFramePr>
        <p:xfrm>
          <a:off x="0" y="857250"/>
          <a:ext cx="9145588" cy="5935663"/>
        </p:xfrm>
        <a:graphic>
          <a:graphicData uri="http://schemas.openxmlformats.org/presentationml/2006/ole">
            <p:oleObj spid="_x0000_s1026" name="Document" r:id="rId4" imgW="8749934" imgH="5383476" progId="Word.Document.12">
              <p:embed/>
            </p:oleObj>
          </a:graphicData>
        </a:graphic>
      </p:graphicFrame>
      <p:graphicFrame>
        <p:nvGraphicFramePr>
          <p:cNvPr id="14" name="Table 13"/>
          <p:cNvGraphicFramePr>
            <a:graphicFrameLocks noGrp="1"/>
          </p:cNvGraphicFramePr>
          <p:nvPr/>
        </p:nvGraphicFramePr>
        <p:xfrm>
          <a:off x="0" y="1214438"/>
          <a:ext cx="9144000" cy="5260975"/>
        </p:xfrm>
        <a:graphic>
          <a:graphicData uri="http://schemas.openxmlformats.org/drawingml/2006/table">
            <a:tbl>
              <a:tblPr rtl="1"/>
              <a:tblGrid>
                <a:gridCol w="1805025"/>
                <a:gridCol w="1907438"/>
                <a:gridCol w="1907438"/>
                <a:gridCol w="1907438"/>
                <a:gridCol w="1616660"/>
              </a:tblGrid>
              <a:tr h="135776">
                <a:tc>
                  <a:txBody>
                    <a:bodyPr/>
                    <a:lstStyle/>
                    <a:p>
                      <a:pPr marL="0" marR="0" algn="ctr" rtl="1">
                        <a:lnSpc>
                          <a:spcPct val="115000"/>
                        </a:lnSpc>
                        <a:spcBef>
                          <a:spcPts val="0"/>
                        </a:spcBef>
                        <a:spcAft>
                          <a:spcPts val="0"/>
                        </a:spcAft>
                      </a:pPr>
                      <a:r>
                        <a:rPr lang="ar-LB" sz="600" b="1">
                          <a:latin typeface="Calibri"/>
                          <a:ea typeface="Times New Roman"/>
                          <a:cs typeface="Simplified Arabic"/>
                        </a:rPr>
                        <a:t>الدولة</a:t>
                      </a:r>
                      <a:endParaRPr lang="en-US" sz="600">
                        <a:latin typeface="Calibri"/>
                        <a:ea typeface="Calibri"/>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pPr>
                      <a:r>
                        <a:rPr lang="ar-LB" sz="600" b="1">
                          <a:latin typeface="Calibri"/>
                          <a:ea typeface="Times New Roman"/>
                          <a:cs typeface="Simplified Arabic"/>
                        </a:rPr>
                        <a:t>الهيئات</a:t>
                      </a:r>
                      <a:endParaRPr lang="en-US" sz="600">
                        <a:latin typeface="Calibri"/>
                        <a:ea typeface="Calibri"/>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pPr>
                      <a:r>
                        <a:rPr lang="ar-LB" sz="600" b="1">
                          <a:latin typeface="Calibri"/>
                          <a:ea typeface="Times New Roman"/>
                          <a:cs typeface="Simplified Arabic"/>
                        </a:rPr>
                        <a:t>واقع التأسيس</a:t>
                      </a:r>
                      <a:endParaRPr lang="en-US" sz="600">
                        <a:latin typeface="Calibri"/>
                        <a:ea typeface="Calibri"/>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pPr>
                      <a:r>
                        <a:rPr lang="ar-LB" sz="600" b="1">
                          <a:latin typeface="Calibri"/>
                          <a:ea typeface="Times New Roman"/>
                          <a:cs typeface="Simplified Arabic"/>
                        </a:rPr>
                        <a:t>مهامها</a:t>
                      </a:r>
                      <a:endParaRPr lang="en-US" sz="600">
                        <a:latin typeface="Calibri"/>
                        <a:ea typeface="Calibri"/>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pPr>
                      <a:r>
                        <a:rPr lang="ar-LB" sz="600" b="1">
                          <a:latin typeface="Calibri"/>
                          <a:ea typeface="Times New Roman"/>
                          <a:cs typeface="Simplified Arabic"/>
                        </a:rPr>
                        <a:t>ارتباطها بالسلطة</a:t>
                      </a:r>
                      <a:endParaRPr lang="en-US" sz="600">
                        <a:latin typeface="Calibri"/>
                        <a:ea typeface="Calibri"/>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80383">
                <a:tc>
                  <a:txBody>
                    <a:bodyPr/>
                    <a:lstStyle/>
                    <a:p>
                      <a:pPr marL="0" marR="0" algn="ctr" rtl="1">
                        <a:lnSpc>
                          <a:spcPct val="115000"/>
                        </a:lnSpc>
                        <a:spcBef>
                          <a:spcPts val="0"/>
                        </a:spcBef>
                        <a:spcAft>
                          <a:spcPts val="0"/>
                        </a:spcAft>
                      </a:pPr>
                      <a:r>
                        <a:rPr lang="ar-LB" sz="600" b="1">
                          <a:latin typeface="Calibri"/>
                          <a:ea typeface="Times New Roman"/>
                          <a:cs typeface="Simplified Arabic"/>
                        </a:rPr>
                        <a:t>الأردن</a:t>
                      </a:r>
                      <a:endParaRPr lang="en-US" sz="600">
                        <a:latin typeface="Calibri"/>
                        <a:ea typeface="Calibri"/>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ديوان المظالم</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أقر في المجلس النيابي عام 2008 </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تلقي شكاوى المواطنين من القرارات الإدارية وضمان حماية حقوقهم</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644188">
                <a:tc>
                  <a:txBody>
                    <a:bodyPr/>
                    <a:lstStyle/>
                    <a:p>
                      <a:pPr marL="0" marR="0" algn="ctr" rtl="1">
                        <a:lnSpc>
                          <a:spcPct val="115000"/>
                        </a:lnSpc>
                        <a:spcBef>
                          <a:spcPts val="0"/>
                        </a:spcBef>
                        <a:spcAft>
                          <a:spcPts val="0"/>
                        </a:spcAft>
                      </a:pPr>
                      <a:r>
                        <a:rPr lang="ar-LB" sz="600" b="1">
                          <a:latin typeface="Calibri"/>
                          <a:ea typeface="Times New Roman"/>
                          <a:cs typeface="Simplified Arabic"/>
                        </a:rPr>
                        <a:t>الأردن</a:t>
                      </a:r>
                      <a:endParaRPr lang="en-US" sz="600">
                        <a:latin typeface="Calibri"/>
                        <a:ea typeface="Calibri"/>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هيئة مكافحة الفساد</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أٌقر القانون عام 2007</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التحري عن الفساد، ملاحقة المخالفين، ومتابعة قضايا الفساد</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ترتبط الهيئة برئيس الوزراء ارتباطاً مالياً وإدارياً كتعيين وصرف الأعضاء.</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901863">
                <a:tc>
                  <a:txBody>
                    <a:bodyPr/>
                    <a:lstStyle/>
                    <a:p>
                      <a:pPr marL="0" marR="0" algn="ctr" rtl="1">
                        <a:lnSpc>
                          <a:spcPct val="115000"/>
                        </a:lnSpc>
                        <a:spcBef>
                          <a:spcPts val="0"/>
                        </a:spcBef>
                        <a:spcAft>
                          <a:spcPts val="0"/>
                        </a:spcAft>
                      </a:pPr>
                      <a:r>
                        <a:rPr lang="ar-LB" sz="600" b="1">
                          <a:latin typeface="Calibri"/>
                          <a:ea typeface="Times New Roman"/>
                          <a:cs typeface="Simplified Arabic"/>
                        </a:rPr>
                        <a:t>الجزائر</a:t>
                      </a:r>
                      <a:endParaRPr lang="en-US" sz="600">
                        <a:latin typeface="Calibri"/>
                        <a:ea typeface="Calibri"/>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الوسيط</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أُنشئت في العام 1996 وتم حلها من قبل الرئيس في العام 2000</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تلقي شكاوى المواطنين، التأكد والتحقيق في الشكاوى، إيجاد الحلول</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تناقض الموقع مع القوانين والأنظمة، غياب استقلالية الوسيط، عدم قدرة الوسيط على مخالفة توجهات السلطة</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773026">
                <a:tc>
                  <a:txBody>
                    <a:bodyPr/>
                    <a:lstStyle/>
                    <a:p>
                      <a:pPr marL="0" marR="0" algn="ctr" rtl="1">
                        <a:lnSpc>
                          <a:spcPct val="115000"/>
                        </a:lnSpc>
                        <a:spcBef>
                          <a:spcPts val="0"/>
                        </a:spcBef>
                        <a:spcAft>
                          <a:spcPts val="0"/>
                        </a:spcAft>
                      </a:pPr>
                      <a:r>
                        <a:rPr lang="ar-LB" sz="600" b="1">
                          <a:latin typeface="Calibri"/>
                          <a:ea typeface="Times New Roman"/>
                          <a:cs typeface="Simplified Arabic"/>
                        </a:rPr>
                        <a:t>الجزائر </a:t>
                      </a:r>
                      <a:endParaRPr lang="en-US" sz="600">
                        <a:latin typeface="Calibri"/>
                        <a:ea typeface="Calibri"/>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الجهاز الحكومي لمكافحة تبييض الأموال/وحدة الإستخبارات المالية </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تتبع الوحدة للسلطات المالية الموجودة أساساً في حين تم إعادة تقييم الجهاز والأنظمة المتبعة في العام 2007 وفق المعايير الدولية </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وضع آليات لمكافحة تبييض الأموال بفضل نظام تنبّه وإنذار ضمن الوكالات الكبرى</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تتبع الوحدة لسلطة الحكومة والرئيس بشكل كامل كجزء من السلطات المالية</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030701">
                <a:tc>
                  <a:txBody>
                    <a:bodyPr/>
                    <a:lstStyle/>
                    <a:p>
                      <a:pPr marL="0" marR="0" algn="ctr" rtl="1">
                        <a:lnSpc>
                          <a:spcPct val="115000"/>
                        </a:lnSpc>
                        <a:spcBef>
                          <a:spcPts val="0"/>
                        </a:spcBef>
                        <a:spcAft>
                          <a:spcPts val="0"/>
                        </a:spcAft>
                      </a:pPr>
                      <a:r>
                        <a:rPr lang="ar-LB" sz="600" b="1">
                          <a:latin typeface="Calibri"/>
                          <a:ea typeface="Times New Roman"/>
                          <a:cs typeface="Simplified Arabic"/>
                        </a:rPr>
                        <a:t>المغرب</a:t>
                      </a:r>
                      <a:endParaRPr lang="en-US" sz="600">
                        <a:latin typeface="Calibri"/>
                        <a:ea typeface="Calibri"/>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الهيئة المركزية للوقاية من الرشوة</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أنشئت بموجب المرسوم رقم 2.05.1228 الصادر في 13 مارس2007 وهي مؤلفة من جمعية عامة ومن لجنة تنفيذية</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الإشراف على وتنسيق سياسات الوقاية من ومكافحة الرشوة</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يُعين رئيس الهيئة من قبل رئيس الحكومة فيما يعين 29 من 41 من أعضاء الجمع العام من قبل الحكومة فيما الباقون يمثلون الهيئات المهنية  </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773026">
                <a:tc>
                  <a:txBody>
                    <a:bodyPr/>
                    <a:lstStyle/>
                    <a:p>
                      <a:pPr marL="0" marR="0" algn="ctr" rtl="1">
                        <a:lnSpc>
                          <a:spcPct val="115000"/>
                        </a:lnSpc>
                        <a:spcBef>
                          <a:spcPts val="0"/>
                        </a:spcBef>
                        <a:spcAft>
                          <a:spcPts val="0"/>
                        </a:spcAft>
                      </a:pPr>
                      <a:r>
                        <a:rPr lang="ar-LB" sz="600" b="1">
                          <a:latin typeface="Calibri"/>
                          <a:ea typeface="Times New Roman"/>
                          <a:cs typeface="Simplified Arabic"/>
                        </a:rPr>
                        <a:t>المغرب</a:t>
                      </a:r>
                      <a:endParaRPr lang="en-US" sz="600">
                        <a:latin typeface="Calibri"/>
                        <a:ea typeface="Calibri"/>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المجلس الأعلى للحسابات والمجالس الجهوية للحسابات</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أحدث المجلس في العام 1979 بمقتضى القانون 79-12 وأصبح مؤسسة عليا للرقابة وفقاً لدستور العام 1996</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ممارسة الرقابة العليا على مالية الدولة والمجالس المحلية وفق مبادئ اللامركزية واللاتركيز الإداري</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يتبع المجلس الأعلى للسلك القضائي وأعضاؤه من القضاة المختصين بالشؤون المالية</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86512">
                <a:tc>
                  <a:txBody>
                    <a:bodyPr/>
                    <a:lstStyle/>
                    <a:p>
                      <a:pPr marL="0" marR="0" algn="ctr" rtl="1">
                        <a:lnSpc>
                          <a:spcPct val="115000"/>
                        </a:lnSpc>
                        <a:spcBef>
                          <a:spcPts val="0"/>
                        </a:spcBef>
                        <a:spcAft>
                          <a:spcPts val="0"/>
                        </a:spcAft>
                      </a:pPr>
                      <a:r>
                        <a:rPr lang="ar-LB" sz="600" b="1">
                          <a:latin typeface="Calibri"/>
                          <a:ea typeface="Times New Roman"/>
                          <a:cs typeface="Simplified Arabic"/>
                        </a:rPr>
                        <a:t>مصر</a:t>
                      </a:r>
                      <a:endParaRPr lang="en-US" sz="600">
                        <a:latin typeface="Calibri"/>
                        <a:ea typeface="Calibri"/>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جهاز الكسب غير المشروع</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r>
                        <a:rPr lang="ar-LB" sz="600" b="1">
                          <a:latin typeface="Calibri"/>
                          <a:ea typeface="Times New Roman"/>
                          <a:cs typeface="Simplified Arabic"/>
                        </a:rPr>
                        <a:t>تأسست بموجب القانون رقم 95 لسنة 1980 حماية القيم</a:t>
                      </a: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35776">
                <a:tc>
                  <a:txBody>
                    <a:bodyPr/>
                    <a:lstStyle/>
                    <a:p>
                      <a:pPr marL="0" marR="0" algn="ctr" rtl="1">
                        <a:lnSpc>
                          <a:spcPct val="115000"/>
                        </a:lnSpc>
                        <a:spcBef>
                          <a:spcPts val="0"/>
                        </a:spcBef>
                        <a:spcAft>
                          <a:spcPts val="0"/>
                        </a:spcAft>
                      </a:pPr>
                      <a:endParaRPr lang="en-US" sz="600">
                        <a:latin typeface="Calibri"/>
                        <a:ea typeface="Calibri"/>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endParaRPr lang="en-US" sz="60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rtl="1">
                        <a:lnSpc>
                          <a:spcPct val="115000"/>
                        </a:lnSpc>
                        <a:spcBef>
                          <a:spcPts val="0"/>
                        </a:spcBef>
                        <a:spcAft>
                          <a:spcPts val="0"/>
                        </a:spcAft>
                        <a:tabLst>
                          <a:tab pos="228600" algn="dec"/>
                        </a:tabLst>
                      </a:pPr>
                      <a:endParaRPr lang="en-US" sz="600" dirty="0">
                        <a:latin typeface="Calibri"/>
                        <a:ea typeface="Times New Roman"/>
                        <a:cs typeface="Arial"/>
                      </a:endParaRPr>
                    </a:p>
                  </a:txBody>
                  <a:tcPr marL="35496" marR="35496"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title"/>
          </p:nvPr>
        </p:nvSpPr>
        <p:spPr>
          <a:xfrm>
            <a:off x="457200" y="3000375"/>
            <a:ext cx="8229600" cy="1143000"/>
          </a:xfrm>
        </p:spPr>
        <p:txBody>
          <a:bodyPr/>
          <a:lstStyle/>
          <a:p>
            <a:pPr algn="ctr"/>
            <a:r>
              <a:rPr lang="ar-LB" sz="5400" smtClean="0">
                <a:solidFill>
                  <a:schemeClr val="tx1"/>
                </a:solidFill>
              </a:rPr>
              <a:t>شكراً</a:t>
            </a:r>
            <a:endParaRPr lang="en-US" sz="540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571500"/>
            <a:ext cx="9144000" cy="5786438"/>
          </a:xfrm>
          <a:prstGeom prst="rect">
            <a:avLst/>
          </a:prstGeom>
          <a:noFill/>
          <a:ln w="3175">
            <a:solidFill>
              <a:schemeClr val="tx1"/>
            </a:solidFill>
            <a:miter lim="800000"/>
            <a:headEnd/>
            <a:tailEnd/>
          </a:ln>
        </p:spPr>
        <p:txBody>
          <a:bodyPr anchor="ctr">
            <a:spAutoFit/>
          </a:bodyPr>
          <a:lstStyle/>
          <a:p>
            <a:pPr algn="ctr" rtl="1"/>
            <a:r>
              <a:rPr lang="ar-LB" sz="3000" b="1">
                <a:ea typeface="Calibri" pitchFamily="34" charset="0"/>
                <a:cs typeface="Simplified Arabic" pitchFamily="2" charset="-78"/>
              </a:rPr>
              <a:t>المؤتمر الثالث للجمعية الاقتصادية العمانية</a:t>
            </a:r>
          </a:p>
          <a:p>
            <a:pPr algn="ctr" rtl="1"/>
            <a:r>
              <a:rPr lang="ar-LB" sz="3000" b="1">
                <a:ea typeface="Calibri" pitchFamily="34" charset="0"/>
                <a:cs typeface="Simplified Arabic" pitchFamily="2" charset="-78"/>
              </a:rPr>
              <a:t>المساءلة والشفافية ودورها في تنمية الاقتصاد الخليجي</a:t>
            </a:r>
          </a:p>
          <a:p>
            <a:pPr algn="ctr" rtl="1"/>
            <a:endParaRPr lang="ar-LB" sz="2600" b="1">
              <a:ea typeface="Calibri" pitchFamily="34" charset="0"/>
              <a:cs typeface="Simplified Arabic" pitchFamily="2" charset="-78"/>
            </a:endParaRPr>
          </a:p>
          <a:p>
            <a:pPr algn="ctr" rtl="1"/>
            <a:endParaRPr lang="ar-LB" sz="2500" b="1">
              <a:ea typeface="Calibri" pitchFamily="34" charset="0"/>
              <a:cs typeface="Simplified Arabic" pitchFamily="2" charset="-78"/>
            </a:endParaRPr>
          </a:p>
          <a:p>
            <a:pPr algn="ctr" rtl="1"/>
            <a:r>
              <a:rPr lang="ar-OM" sz="2600" b="1">
                <a:ea typeface="Calibri" pitchFamily="34" charset="0"/>
                <a:cs typeface="Simplified Arabic" pitchFamily="2" charset="-78"/>
              </a:rPr>
              <a:t>المبادرات الدولية لمكافحة الفساد (أمثلة عن التجارب الفضلى في مكافحة الفساد)  </a:t>
            </a:r>
            <a:endParaRPr lang="ar-LB" sz="2600" b="1">
              <a:ea typeface="Calibri" pitchFamily="34" charset="0"/>
              <a:cs typeface="Simplified Arabic" pitchFamily="2" charset="-78"/>
            </a:endParaRPr>
          </a:p>
          <a:p>
            <a:pPr algn="ctr" rtl="1"/>
            <a:endParaRPr lang="ar-LB" sz="2600" b="1">
              <a:ea typeface="Calibri" pitchFamily="34" charset="0"/>
              <a:cs typeface="Simplified Arabic" pitchFamily="2" charset="-78"/>
            </a:endParaRPr>
          </a:p>
          <a:p>
            <a:pPr algn="ctr" rtl="1"/>
            <a:r>
              <a:rPr lang="ar-KW" sz="2600" b="1">
                <a:ea typeface="Calibri" pitchFamily="34" charset="0"/>
                <a:cs typeface="Simplified Arabic" pitchFamily="2" charset="-78"/>
              </a:rPr>
              <a:t>عرض ل"تقرير عن واقع الفساد في ال</a:t>
            </a:r>
            <a:r>
              <a:rPr lang="ar-LB" sz="2600" b="1">
                <a:ea typeface="Calibri" pitchFamily="34" charset="0"/>
                <a:cs typeface="Simplified Arabic" pitchFamily="2" charset="-78"/>
              </a:rPr>
              <a:t>دول </a:t>
            </a:r>
            <a:r>
              <a:rPr lang="ar-KW" sz="2600" b="1">
                <a:ea typeface="Calibri" pitchFamily="34" charset="0"/>
                <a:cs typeface="Simplified Arabic" pitchFamily="2" charset="-78"/>
              </a:rPr>
              <a:t>العربية"</a:t>
            </a:r>
            <a:endParaRPr lang="ar-LB" sz="2600" b="1">
              <a:ea typeface="Calibri" pitchFamily="34" charset="0"/>
              <a:cs typeface="Simplified Arabic" pitchFamily="2" charset="-78"/>
            </a:endParaRPr>
          </a:p>
          <a:p>
            <a:pPr algn="ctr" rtl="1"/>
            <a:endParaRPr lang="ar-LB" sz="2600" b="1">
              <a:ea typeface="Calibri" pitchFamily="34" charset="0"/>
              <a:cs typeface="Simplified Arabic" pitchFamily="2" charset="-78"/>
            </a:endParaRPr>
          </a:p>
          <a:p>
            <a:pPr algn="ctr" rtl="1"/>
            <a:r>
              <a:rPr lang="ar-LB" sz="2600" b="1">
                <a:ea typeface="Calibri" pitchFamily="34" charset="0"/>
                <a:cs typeface="Simplified Arabic" pitchFamily="2" charset="-78"/>
              </a:rPr>
              <a:t> </a:t>
            </a:r>
          </a:p>
          <a:p>
            <a:pPr algn="ctr" rtl="1"/>
            <a:r>
              <a:rPr lang="ar-LB" sz="2600" b="1">
                <a:ea typeface="Calibri" pitchFamily="34" charset="0"/>
                <a:cs typeface="Simplified Arabic" pitchFamily="2" charset="-78"/>
              </a:rPr>
              <a:t>إعداد د. ناصر الصانع </a:t>
            </a:r>
          </a:p>
          <a:p>
            <a:pPr algn="ctr" rtl="1"/>
            <a:r>
              <a:rPr lang="ar-KW" sz="2600" b="1"/>
              <a:t>عضو مجلس الأمة الكويتي/ رئيس المنظمة العالمية للبرلمانيين ضد الفساد/ رئيس منظمة برلمانيون عرب ضد الفساد</a:t>
            </a:r>
            <a:endParaRPr lang="ar-LB" sz="2600" b="1"/>
          </a:p>
          <a:p>
            <a:pPr algn="ctr" rtl="1"/>
            <a:endParaRPr lang="ar-LB" sz="2600" b="1">
              <a:cs typeface="Simplified Arabic" pitchFamily="2" charset="-78"/>
            </a:endParaRPr>
          </a:p>
          <a:p>
            <a:pPr algn="ctr" rtl="1"/>
            <a:r>
              <a:rPr lang="ar-LB" sz="2600" b="1">
                <a:cs typeface="Simplified Arabic" pitchFamily="2" charset="-78"/>
              </a:rPr>
              <a:t>سلطنة عمان- 22 مارس 2009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57188" y="357188"/>
            <a:ext cx="8229600" cy="928687"/>
          </a:xfrm>
        </p:spPr>
        <p:txBody>
          <a:bodyPr/>
          <a:lstStyle/>
          <a:p>
            <a:pPr algn="ctr" rtl="1"/>
            <a:r>
              <a:rPr lang="ar-LB" sz="2400" b="1" smtClean="0">
                <a:solidFill>
                  <a:schemeClr val="tx1"/>
                </a:solidFill>
                <a:cs typeface="Simplified Arabic" pitchFamily="2" charset="-78"/>
              </a:rPr>
              <a:t>1- </a:t>
            </a:r>
            <a:r>
              <a:rPr lang="ar-SA" sz="2400" b="1" smtClean="0">
                <a:solidFill>
                  <a:schemeClr val="tx1"/>
                </a:solidFill>
                <a:cs typeface="Simplified Arabic" pitchFamily="2" charset="-78"/>
              </a:rPr>
              <a:t>واقع الفساد في المنطقة العربية</a:t>
            </a:r>
            <a:r>
              <a:rPr lang="ar-LB" sz="2400" b="1" smtClean="0">
                <a:solidFill>
                  <a:schemeClr val="tx1"/>
                </a:solidFill>
                <a:cs typeface="Simplified Arabic" pitchFamily="2" charset="-78"/>
              </a:rPr>
              <a:t> وفق المؤشرات الدولية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مؤشر مدركات الفساد عامي 2007- 2008 (منظمة الشفافية الدولية)</a:t>
            </a:r>
            <a:endParaRPr lang="en-US" sz="2400" b="1" smtClean="0"/>
          </a:p>
        </p:txBody>
      </p:sp>
      <p:sp>
        <p:nvSpPr>
          <p:cNvPr id="8195"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graphicFrame>
        <p:nvGraphicFramePr>
          <p:cNvPr id="16" name="Table 15"/>
          <p:cNvGraphicFramePr>
            <a:graphicFrameLocks noGrp="1"/>
          </p:cNvGraphicFramePr>
          <p:nvPr/>
        </p:nvGraphicFramePr>
        <p:xfrm>
          <a:off x="285750" y="1357313"/>
          <a:ext cx="8572560" cy="5357847"/>
        </p:xfrm>
        <a:graphic>
          <a:graphicData uri="http://schemas.openxmlformats.org/drawingml/2006/table">
            <a:tbl>
              <a:tblPr/>
              <a:tblGrid>
                <a:gridCol w="1250861"/>
                <a:gridCol w="1250861"/>
                <a:gridCol w="1417640"/>
                <a:gridCol w="1250861"/>
                <a:gridCol w="1334250"/>
                <a:gridCol w="2068087"/>
              </a:tblGrid>
              <a:tr h="325497">
                <a:tc>
                  <a:txBody>
                    <a:bodyPr/>
                    <a:lstStyle/>
                    <a:p>
                      <a:pPr marL="0" marR="0" algn="ctr" rtl="1">
                        <a:spcBef>
                          <a:spcPts val="0"/>
                        </a:spcBef>
                        <a:spcAft>
                          <a:spcPts val="0"/>
                        </a:spcAft>
                      </a:pPr>
                      <a:r>
                        <a:rPr lang="ar-SA" sz="900" b="1" dirty="0">
                          <a:latin typeface="Calibri"/>
                          <a:ea typeface="Calibri"/>
                          <a:cs typeface="Simplified Arabic" pitchFamily="2" charset="-78"/>
                        </a:rPr>
                        <a:t>الترتيب الدولي</a:t>
                      </a:r>
                      <a:br>
                        <a:rPr lang="ar-SA" sz="900" b="1" dirty="0">
                          <a:latin typeface="Calibri"/>
                          <a:ea typeface="Calibri"/>
                          <a:cs typeface="Simplified Arabic" pitchFamily="2" charset="-78"/>
                        </a:rPr>
                      </a:br>
                      <a:r>
                        <a:rPr lang="ar-SA" sz="900" b="1" dirty="0">
                          <a:latin typeface="Calibri"/>
                          <a:ea typeface="Calibri"/>
                          <a:cs typeface="Simplified Arabic" pitchFamily="2" charset="-78"/>
                        </a:rPr>
                        <a:t>2007</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نتيجة المؤشر</a:t>
                      </a:r>
                      <a:br>
                        <a:rPr lang="ar-SA" sz="900" b="1">
                          <a:latin typeface="Calibri"/>
                          <a:ea typeface="Calibri"/>
                          <a:cs typeface="Simplified Arabic" pitchFamily="2" charset="-78"/>
                        </a:rPr>
                      </a:br>
                      <a:r>
                        <a:rPr lang="ar-SA" sz="900" b="1">
                          <a:latin typeface="Calibri"/>
                          <a:ea typeface="Calibri"/>
                          <a:cs typeface="Simplified Arabic" pitchFamily="2" charset="-78"/>
                        </a:rPr>
                        <a:t>2007</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الترتيب الاقليمي</a:t>
                      </a:r>
                      <a:br>
                        <a:rPr lang="ar-SA" sz="900" b="1">
                          <a:latin typeface="Calibri"/>
                          <a:ea typeface="Calibri"/>
                          <a:cs typeface="Simplified Arabic" pitchFamily="2" charset="-78"/>
                        </a:rPr>
                      </a:br>
                      <a:r>
                        <a:rPr lang="ar-SA" sz="900" b="1">
                          <a:latin typeface="Calibri"/>
                          <a:ea typeface="Calibri"/>
                          <a:cs typeface="Simplified Arabic" pitchFamily="2" charset="-78"/>
                        </a:rPr>
                        <a:t>2008</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الترتيب الدولي</a:t>
                      </a:r>
                      <a:br>
                        <a:rPr lang="ar-SA" sz="900" b="1" dirty="0">
                          <a:latin typeface="Calibri"/>
                          <a:ea typeface="Calibri"/>
                          <a:cs typeface="Simplified Arabic" pitchFamily="2" charset="-78"/>
                        </a:rPr>
                      </a:br>
                      <a:r>
                        <a:rPr lang="ar-SA" sz="900" b="1" dirty="0">
                          <a:latin typeface="Calibri"/>
                          <a:ea typeface="Calibri"/>
                          <a:cs typeface="Simplified Arabic" pitchFamily="2" charset="-78"/>
                        </a:rPr>
                        <a:t>2008</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نتيجة المؤشر</a:t>
                      </a:r>
                      <a:br>
                        <a:rPr lang="ar-SA" sz="900" b="1">
                          <a:latin typeface="Calibri"/>
                          <a:ea typeface="Calibri"/>
                          <a:cs typeface="Simplified Arabic" pitchFamily="2" charset="-78"/>
                        </a:rPr>
                      </a:br>
                      <a:r>
                        <a:rPr lang="ar-SA" sz="900" b="1">
                          <a:latin typeface="Calibri"/>
                          <a:ea typeface="Calibri"/>
                          <a:cs typeface="Simplified Arabic" pitchFamily="2" charset="-78"/>
                        </a:rPr>
                        <a:t> 2008</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tabLst>
                          <a:tab pos="647065" algn="ctr"/>
                        </a:tabLst>
                      </a:pPr>
                      <a:r>
                        <a:rPr lang="ar-SA" sz="900" b="1" dirty="0">
                          <a:latin typeface="Calibri"/>
                          <a:ea typeface="Calibri"/>
                          <a:cs typeface="Simplified Arabic" pitchFamily="2" charset="-78"/>
                        </a:rPr>
                        <a:t>الدولة</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32</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6.0</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28</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6.5</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قطر</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34</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5.7</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2</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35</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5.9</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smtClean="0">
                          <a:latin typeface="Calibri"/>
                          <a:ea typeface="Calibri"/>
                          <a:cs typeface="Simplified Arabic" pitchFamily="2" charset="-78"/>
                        </a:rPr>
                        <a:t>الإمارات </a:t>
                      </a:r>
                      <a:r>
                        <a:rPr lang="ar-SA" sz="900" b="1" dirty="0">
                          <a:latin typeface="Calibri"/>
                          <a:ea typeface="Calibri"/>
                          <a:cs typeface="Simplified Arabic" pitchFamily="2" charset="-78"/>
                        </a:rPr>
                        <a:t>العربية المتحدة</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a:latin typeface="Calibri"/>
                          <a:ea typeface="Calibri"/>
                          <a:cs typeface="Simplified Arabic" pitchFamily="2" charset="-78"/>
                        </a:rPr>
                        <a:t>53</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4.7</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3</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41</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5.5</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عمان</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2710">
                <a:tc>
                  <a:txBody>
                    <a:bodyPr/>
                    <a:lstStyle/>
                    <a:p>
                      <a:pPr marL="0" marR="0" algn="ctr" rtl="1">
                        <a:spcBef>
                          <a:spcPts val="0"/>
                        </a:spcBef>
                        <a:spcAft>
                          <a:spcPts val="0"/>
                        </a:spcAft>
                      </a:pPr>
                      <a:r>
                        <a:rPr lang="ar-SA" sz="900" b="1">
                          <a:latin typeface="Calibri"/>
                          <a:ea typeface="Calibri"/>
                          <a:cs typeface="Simplified Arabic" pitchFamily="2" charset="-78"/>
                        </a:rPr>
                        <a:t>46</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5.0</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4</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43</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5.4</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البحرين</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a:latin typeface="Calibri"/>
                          <a:ea typeface="Calibri"/>
                          <a:cs typeface="Simplified Arabic" pitchFamily="2" charset="-78"/>
                        </a:rPr>
                        <a:t>53</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4.7</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5</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47</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5.1</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smtClean="0">
                          <a:latin typeface="Calibri"/>
                          <a:ea typeface="Calibri"/>
                          <a:cs typeface="Simplified Arabic" pitchFamily="2" charset="-78"/>
                        </a:rPr>
                        <a:t>الأردن</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61</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4.2</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6</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62</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4.4</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تونس</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60</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4.3</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7</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65</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4.3</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الكويت</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72</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3.5</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8</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80</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3.5</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المغرب</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79</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3.4</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8</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80</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3.5</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المملكة العربية السعودية</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99</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3.0</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10</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92</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3.2</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الجزائر</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105</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2.9</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11</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102</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3.0</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دجيبوتي</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99</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3.0</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11</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102</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3.0</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لبنان</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105</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2.9</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13</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115</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2.8</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مصر</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123</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2.6</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13</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115</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2.8</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موريتانيا</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131</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2.5</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15</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126</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2.6</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ليبيا</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131</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2.5</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16</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141</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2.3</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اليمن</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138</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2.4</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17</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147</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2.1</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سوريا</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172</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1.8</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18</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173</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1.6</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السودان</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178</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1.5</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19</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178</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1.3</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العراق</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r h="251560">
                <a:tc>
                  <a:txBody>
                    <a:bodyPr/>
                    <a:lstStyle/>
                    <a:p>
                      <a:pPr marL="0" marR="0" algn="ctr" rtl="1">
                        <a:spcBef>
                          <a:spcPts val="0"/>
                        </a:spcBef>
                        <a:spcAft>
                          <a:spcPts val="0"/>
                        </a:spcAft>
                      </a:pPr>
                      <a:r>
                        <a:rPr lang="ar-SA" sz="900" b="1" dirty="0">
                          <a:latin typeface="Calibri"/>
                          <a:ea typeface="Calibri"/>
                          <a:cs typeface="Simplified Arabic" pitchFamily="2" charset="-78"/>
                        </a:rPr>
                        <a:t>179</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1.4</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a:latin typeface="Calibri"/>
                          <a:ea typeface="Calibri"/>
                          <a:cs typeface="Simplified Arabic" pitchFamily="2" charset="-78"/>
                        </a:rPr>
                        <a:t>20</a:t>
                      </a:r>
                      <a:endParaRPr lang="en-US" sz="700" b="1">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180</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1.0</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c>
                  <a:txBody>
                    <a:bodyPr/>
                    <a:lstStyle/>
                    <a:p>
                      <a:pPr marL="0" marR="0" algn="ctr" rtl="1">
                        <a:spcBef>
                          <a:spcPts val="0"/>
                        </a:spcBef>
                        <a:spcAft>
                          <a:spcPts val="0"/>
                        </a:spcAft>
                      </a:pPr>
                      <a:r>
                        <a:rPr lang="ar-SA" sz="900" b="1" dirty="0">
                          <a:latin typeface="Calibri"/>
                          <a:ea typeface="Calibri"/>
                          <a:cs typeface="Simplified Arabic" pitchFamily="2" charset="-78"/>
                        </a:rPr>
                        <a:t>الصومال</a:t>
                      </a:r>
                      <a:endParaRPr lang="en-US" sz="700" b="1" dirty="0">
                        <a:latin typeface="Calibri"/>
                        <a:ea typeface="Calibri"/>
                        <a:cs typeface="Simplified Arabic" pitchFamily="2" charset="-78"/>
                      </a:endParaRPr>
                    </a:p>
                  </a:txBody>
                  <a:tcPr marL="46387" marR="46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alpha val="77000"/>
                      </a:schemeClr>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57188" y="142875"/>
            <a:ext cx="8229600" cy="928688"/>
          </a:xfrm>
        </p:spPr>
        <p:txBody>
          <a:bodyPr/>
          <a:lstStyle/>
          <a:p>
            <a:pPr algn="ctr" rtl="1"/>
            <a:r>
              <a:rPr lang="ar-LB" sz="2600" b="1" smtClean="0">
                <a:solidFill>
                  <a:schemeClr val="tx1"/>
                </a:solidFill>
                <a:cs typeface="Simplified Arabic" pitchFamily="2" charset="-78"/>
              </a:rPr>
              <a:t>1- </a:t>
            </a:r>
            <a:r>
              <a:rPr lang="ar-SA" sz="2600" b="1" smtClean="0">
                <a:solidFill>
                  <a:schemeClr val="tx1"/>
                </a:solidFill>
                <a:cs typeface="Simplified Arabic" pitchFamily="2" charset="-78"/>
              </a:rPr>
              <a:t>واق</a:t>
            </a:r>
            <a:r>
              <a:rPr lang="ar-LB" sz="2600" b="1" smtClean="0">
                <a:solidFill>
                  <a:schemeClr val="tx1"/>
                </a:solidFill>
                <a:cs typeface="Simplified Arabic" pitchFamily="2" charset="-78"/>
              </a:rPr>
              <a:t>ع </a:t>
            </a:r>
            <a:r>
              <a:rPr lang="ar-SA" sz="2600" b="1" smtClean="0">
                <a:solidFill>
                  <a:schemeClr val="tx1"/>
                </a:solidFill>
                <a:cs typeface="Simplified Arabic" pitchFamily="2" charset="-78"/>
              </a:rPr>
              <a:t> الفساد في المنطقة العربية</a:t>
            </a:r>
            <a:r>
              <a:rPr lang="ar-LB" sz="2600" b="1" smtClean="0">
                <a:solidFill>
                  <a:schemeClr val="tx1"/>
                </a:solidFill>
                <a:cs typeface="Simplified Arabic" pitchFamily="2" charset="-78"/>
              </a:rPr>
              <a:t> وفق المؤشرات الدولية </a:t>
            </a: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endParaRPr lang="en-US" sz="2400" b="1" smtClean="0"/>
          </a:p>
        </p:txBody>
      </p:sp>
      <p:sp>
        <p:nvSpPr>
          <p:cNvPr id="9219"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graphicFrame>
        <p:nvGraphicFramePr>
          <p:cNvPr id="5" name="Table 4"/>
          <p:cNvGraphicFramePr>
            <a:graphicFrameLocks noGrp="1"/>
          </p:cNvGraphicFramePr>
          <p:nvPr/>
        </p:nvGraphicFramePr>
        <p:xfrm>
          <a:off x="214251" y="2500313"/>
          <a:ext cx="8715437" cy="2495383"/>
        </p:xfrm>
        <a:graphic>
          <a:graphicData uri="http://schemas.openxmlformats.org/drawingml/2006/table">
            <a:tbl>
              <a:tblPr rtl="1"/>
              <a:tblGrid>
                <a:gridCol w="2017088"/>
                <a:gridCol w="1023182"/>
                <a:gridCol w="945861"/>
                <a:gridCol w="1148546"/>
                <a:gridCol w="1216107"/>
                <a:gridCol w="1080985"/>
                <a:gridCol w="1283668"/>
              </a:tblGrid>
              <a:tr h="714379">
                <a:tc>
                  <a:txBody>
                    <a:bodyPr/>
                    <a:lstStyle/>
                    <a:p>
                      <a:pPr marL="0" marR="0" algn="r" rtl="1">
                        <a:spcBef>
                          <a:spcPts val="0"/>
                        </a:spcBef>
                        <a:spcAft>
                          <a:spcPts val="0"/>
                        </a:spcAft>
                      </a:pPr>
                      <a:endParaRPr lang="en-US" sz="1800" b="1" dirty="0">
                        <a:latin typeface="Calibri"/>
                        <a:ea typeface="Calibri"/>
                        <a:cs typeface="Arial"/>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spcBef>
                          <a:spcPts val="0"/>
                        </a:spcBef>
                        <a:spcAft>
                          <a:spcPts val="0"/>
                        </a:spcAft>
                      </a:pPr>
                      <a:r>
                        <a:rPr lang="ar-LB" sz="1800" b="1" dirty="0">
                          <a:latin typeface="Calibri"/>
                          <a:ea typeface="Calibri"/>
                          <a:cs typeface="Simplified Arabic" pitchFamily="2" charset="-78"/>
                        </a:rPr>
                        <a:t>التمثيل السياسي والمساءلة</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spcBef>
                          <a:spcPts val="0"/>
                        </a:spcBef>
                        <a:spcAft>
                          <a:spcPts val="0"/>
                        </a:spcAft>
                      </a:pPr>
                      <a:r>
                        <a:rPr lang="ar-LB" sz="1800" b="1" dirty="0">
                          <a:latin typeface="Calibri"/>
                          <a:ea typeface="Calibri"/>
                          <a:cs typeface="Simplified Arabic" pitchFamily="2" charset="-78"/>
                        </a:rPr>
                        <a:t>الإستقرار السياسي</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spcBef>
                          <a:spcPts val="0"/>
                        </a:spcBef>
                        <a:spcAft>
                          <a:spcPts val="0"/>
                        </a:spcAft>
                      </a:pPr>
                      <a:r>
                        <a:rPr lang="ar-LB" sz="1800" b="1" dirty="0">
                          <a:latin typeface="Calibri"/>
                          <a:ea typeface="Calibri"/>
                          <a:cs typeface="Simplified Arabic" pitchFamily="2" charset="-78"/>
                        </a:rPr>
                        <a:t>فاعلية الحكومة</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rtl="1">
                        <a:spcBef>
                          <a:spcPts val="0"/>
                        </a:spcBef>
                        <a:spcAft>
                          <a:spcPts val="0"/>
                        </a:spcAft>
                      </a:pPr>
                      <a:r>
                        <a:rPr lang="ar-LB" sz="1800" b="1">
                          <a:latin typeface="Calibri"/>
                          <a:ea typeface="Calibri"/>
                          <a:cs typeface="Simplified Arabic" pitchFamily="2" charset="-78"/>
                        </a:rPr>
                        <a:t>طبيعة الرقابة ونوعيتها</a:t>
                      </a:r>
                      <a:endParaRPr lang="en-US" sz="1800" b="1">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spcBef>
                          <a:spcPts val="0"/>
                        </a:spcBef>
                        <a:spcAft>
                          <a:spcPts val="0"/>
                        </a:spcAft>
                      </a:pPr>
                      <a:r>
                        <a:rPr lang="ar-LB" sz="1800" b="1">
                          <a:latin typeface="Calibri"/>
                          <a:ea typeface="Calibri"/>
                          <a:cs typeface="Simplified Arabic" pitchFamily="2" charset="-78"/>
                        </a:rPr>
                        <a:t>سيادة القانون</a:t>
                      </a:r>
                      <a:endParaRPr lang="en-US" sz="1800" b="1">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spcBef>
                          <a:spcPts val="0"/>
                        </a:spcBef>
                        <a:spcAft>
                          <a:spcPts val="0"/>
                        </a:spcAft>
                      </a:pPr>
                      <a:r>
                        <a:rPr lang="ar-LB" sz="1800" b="1">
                          <a:latin typeface="Calibri"/>
                          <a:ea typeface="Calibri"/>
                          <a:cs typeface="Simplified Arabic" pitchFamily="2" charset="-78"/>
                        </a:rPr>
                        <a:t>مراقبة الفساد والسيطرة عليه</a:t>
                      </a:r>
                      <a:endParaRPr lang="en-US" sz="1800" b="1">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441">
                <a:tc>
                  <a:txBody>
                    <a:bodyPr/>
                    <a:lstStyle/>
                    <a:p>
                      <a:pPr marL="0" marR="0" algn="just" rtl="1">
                        <a:spcBef>
                          <a:spcPts val="0"/>
                        </a:spcBef>
                        <a:spcAft>
                          <a:spcPts val="0"/>
                        </a:spcAft>
                      </a:pPr>
                      <a:r>
                        <a:rPr lang="ar-LB" sz="1800" b="1">
                          <a:latin typeface="Calibri"/>
                          <a:ea typeface="Calibri"/>
                          <a:cs typeface="Simplified Arabic" pitchFamily="2" charset="-78"/>
                        </a:rPr>
                        <a:t>منطقة الشرق الأوسط وشمال افريقيا</a:t>
                      </a:r>
                      <a:endParaRPr lang="en-US" sz="1800" b="1">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70AA"/>
                    </a:solidFill>
                  </a:tcPr>
                </a:tc>
                <a:tc>
                  <a:txBody>
                    <a:bodyPr/>
                    <a:lstStyle/>
                    <a:p>
                      <a:pPr marL="0" marR="0" algn="ctr" rtl="1">
                        <a:spcBef>
                          <a:spcPts val="0"/>
                        </a:spcBef>
                        <a:spcAft>
                          <a:spcPts val="0"/>
                        </a:spcAft>
                      </a:pPr>
                      <a:r>
                        <a:rPr lang="ar-LB" sz="1800" b="1" dirty="0">
                          <a:latin typeface="Calibri"/>
                          <a:ea typeface="Calibri"/>
                          <a:cs typeface="Simplified Arabic" pitchFamily="2" charset="-78"/>
                        </a:rPr>
                        <a:t>23.7%</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70AA"/>
                    </a:solidFill>
                  </a:tcPr>
                </a:tc>
                <a:tc>
                  <a:txBody>
                    <a:bodyPr/>
                    <a:lstStyle/>
                    <a:p>
                      <a:pPr marL="0" marR="0" algn="ctr" rtl="1">
                        <a:spcBef>
                          <a:spcPts val="0"/>
                        </a:spcBef>
                        <a:spcAft>
                          <a:spcPts val="0"/>
                        </a:spcAft>
                      </a:pPr>
                      <a:r>
                        <a:rPr lang="ar-LB" sz="1800" b="1">
                          <a:latin typeface="Calibri"/>
                          <a:ea typeface="Calibri"/>
                          <a:cs typeface="Simplified Arabic" pitchFamily="2" charset="-78"/>
                        </a:rPr>
                        <a:t>35.7%</a:t>
                      </a:r>
                      <a:endParaRPr lang="en-US" sz="1800" b="1">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70AA"/>
                    </a:solidFill>
                  </a:tcPr>
                </a:tc>
                <a:tc>
                  <a:txBody>
                    <a:bodyPr/>
                    <a:lstStyle/>
                    <a:p>
                      <a:pPr marL="0" marR="0" algn="ctr" rtl="1">
                        <a:spcBef>
                          <a:spcPts val="0"/>
                        </a:spcBef>
                        <a:spcAft>
                          <a:spcPts val="0"/>
                        </a:spcAft>
                      </a:pPr>
                      <a:r>
                        <a:rPr lang="ar-LB" sz="1800" b="1" dirty="0">
                          <a:latin typeface="Calibri"/>
                          <a:ea typeface="Calibri"/>
                          <a:cs typeface="Simplified Arabic" pitchFamily="2" charset="-78"/>
                        </a:rPr>
                        <a:t>44.9%</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70AA"/>
                    </a:solidFill>
                  </a:tcPr>
                </a:tc>
                <a:tc>
                  <a:txBody>
                    <a:bodyPr/>
                    <a:lstStyle/>
                    <a:p>
                      <a:pPr marL="0" marR="0" algn="ctr" rtl="1">
                        <a:spcBef>
                          <a:spcPts val="0"/>
                        </a:spcBef>
                        <a:spcAft>
                          <a:spcPts val="0"/>
                        </a:spcAft>
                      </a:pPr>
                      <a:r>
                        <a:rPr lang="ar-LB" sz="1800" b="1" dirty="0">
                          <a:latin typeface="Calibri"/>
                          <a:ea typeface="Calibri"/>
                          <a:cs typeface="Simplified Arabic" pitchFamily="2" charset="-78"/>
                        </a:rPr>
                        <a:t>45.2%</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70AA"/>
                    </a:solidFill>
                  </a:tcPr>
                </a:tc>
                <a:tc>
                  <a:txBody>
                    <a:bodyPr/>
                    <a:lstStyle/>
                    <a:p>
                      <a:pPr marL="0" marR="0" algn="ctr" rtl="1">
                        <a:spcBef>
                          <a:spcPts val="0"/>
                        </a:spcBef>
                        <a:spcAft>
                          <a:spcPts val="0"/>
                        </a:spcAft>
                      </a:pPr>
                      <a:r>
                        <a:rPr lang="ar-LB" sz="1800" b="1" dirty="0">
                          <a:latin typeface="Calibri"/>
                          <a:ea typeface="Calibri"/>
                          <a:cs typeface="Simplified Arabic" pitchFamily="2" charset="-78"/>
                        </a:rPr>
                        <a:t>49.6%</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70AA"/>
                    </a:solidFill>
                  </a:tcPr>
                </a:tc>
                <a:tc>
                  <a:txBody>
                    <a:bodyPr/>
                    <a:lstStyle/>
                    <a:p>
                      <a:pPr marL="0" marR="0" algn="ctr" rtl="1">
                        <a:spcBef>
                          <a:spcPts val="0"/>
                        </a:spcBef>
                        <a:spcAft>
                          <a:spcPts val="0"/>
                        </a:spcAft>
                      </a:pPr>
                      <a:r>
                        <a:rPr lang="ar-LB" sz="1800" b="1">
                          <a:latin typeface="Calibri"/>
                          <a:ea typeface="Calibri"/>
                          <a:cs typeface="Simplified Arabic" pitchFamily="2" charset="-78"/>
                        </a:rPr>
                        <a:t>50.7%</a:t>
                      </a:r>
                      <a:endParaRPr lang="en-US" sz="1800" b="1">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70AA"/>
                    </a:solidFill>
                  </a:tcPr>
                </a:tc>
              </a:tr>
              <a:tr h="929982">
                <a:tc>
                  <a:txBody>
                    <a:bodyPr/>
                    <a:lstStyle/>
                    <a:p>
                      <a:pPr marL="0" marR="0" algn="just" rtl="1">
                        <a:spcBef>
                          <a:spcPts val="0"/>
                        </a:spcBef>
                        <a:spcAft>
                          <a:spcPts val="0"/>
                        </a:spcAft>
                      </a:pPr>
                      <a:r>
                        <a:rPr lang="ar-LB" sz="1800" b="1" dirty="0">
                          <a:latin typeface="Calibri"/>
                          <a:ea typeface="Calibri"/>
                          <a:cs typeface="Simplified Arabic" pitchFamily="2" charset="-78"/>
                        </a:rPr>
                        <a:t>مجموعة دول منظمة التعاون والتنمية الإقتصادية</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spcBef>
                          <a:spcPts val="0"/>
                        </a:spcBef>
                        <a:spcAft>
                          <a:spcPts val="0"/>
                        </a:spcAft>
                      </a:pPr>
                      <a:r>
                        <a:rPr lang="ar-LB" sz="1800" b="1" dirty="0">
                          <a:latin typeface="Calibri"/>
                          <a:ea typeface="Calibri"/>
                          <a:cs typeface="Simplified Arabic" pitchFamily="2" charset="-78"/>
                        </a:rPr>
                        <a:t>91.4%</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spcBef>
                          <a:spcPts val="0"/>
                        </a:spcBef>
                        <a:spcAft>
                          <a:spcPts val="0"/>
                        </a:spcAft>
                      </a:pPr>
                      <a:r>
                        <a:rPr lang="ar-LB" sz="1800" b="1" dirty="0">
                          <a:latin typeface="Calibri"/>
                          <a:ea typeface="Calibri"/>
                          <a:cs typeface="Simplified Arabic" pitchFamily="2" charset="-78"/>
                        </a:rPr>
                        <a:t>81.4%</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spcBef>
                          <a:spcPts val="0"/>
                        </a:spcBef>
                        <a:spcAft>
                          <a:spcPts val="0"/>
                        </a:spcAft>
                      </a:pPr>
                      <a:r>
                        <a:rPr lang="ar-LB" sz="1800" b="1" dirty="0">
                          <a:latin typeface="Calibri"/>
                          <a:ea typeface="Calibri"/>
                          <a:cs typeface="Simplified Arabic" pitchFamily="2" charset="-78"/>
                        </a:rPr>
                        <a:t>88.7%</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spcBef>
                          <a:spcPts val="0"/>
                        </a:spcBef>
                        <a:spcAft>
                          <a:spcPts val="0"/>
                        </a:spcAft>
                      </a:pPr>
                      <a:r>
                        <a:rPr lang="ar-LB" sz="1800" b="1" dirty="0">
                          <a:latin typeface="Calibri"/>
                          <a:ea typeface="Calibri"/>
                          <a:cs typeface="Simplified Arabic" pitchFamily="2" charset="-78"/>
                        </a:rPr>
                        <a:t>91.1%</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spcBef>
                          <a:spcPts val="0"/>
                        </a:spcBef>
                        <a:spcAft>
                          <a:spcPts val="0"/>
                        </a:spcAft>
                      </a:pPr>
                      <a:r>
                        <a:rPr lang="ar-LB" sz="1800" b="1" dirty="0">
                          <a:latin typeface="Calibri"/>
                          <a:ea typeface="Calibri"/>
                          <a:cs typeface="Simplified Arabic" pitchFamily="2" charset="-78"/>
                        </a:rPr>
                        <a:t>90.3%</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spcBef>
                          <a:spcPts val="0"/>
                        </a:spcBef>
                        <a:spcAft>
                          <a:spcPts val="0"/>
                        </a:spcAft>
                      </a:pPr>
                      <a:r>
                        <a:rPr lang="ar-LB" sz="1800" b="1" dirty="0">
                          <a:latin typeface="Calibri"/>
                          <a:ea typeface="Calibri"/>
                          <a:cs typeface="Simplified Arabic" pitchFamily="2" charset="-78"/>
                        </a:rPr>
                        <a:t>90.5%</a:t>
                      </a:r>
                      <a:endParaRPr lang="en-US" sz="1800" b="1" dirty="0">
                        <a:latin typeface="Calibri"/>
                        <a:ea typeface="Calibri"/>
                        <a:cs typeface="Simplified Arabic" pitchFamily="2" charset="-78"/>
                      </a:endParaRPr>
                    </a:p>
                  </a:txBody>
                  <a:tcPr marL="56707" marR="56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254" name="Rectangle 1"/>
          <p:cNvSpPr>
            <a:spLocks noChangeArrowheads="1"/>
          </p:cNvSpPr>
          <p:nvPr/>
        </p:nvSpPr>
        <p:spPr bwMode="auto">
          <a:xfrm>
            <a:off x="0" y="928688"/>
            <a:ext cx="9144000" cy="738187"/>
          </a:xfrm>
          <a:prstGeom prst="rect">
            <a:avLst/>
          </a:prstGeom>
          <a:noFill/>
          <a:ln w="9525">
            <a:noFill/>
            <a:miter lim="800000"/>
            <a:headEnd/>
            <a:tailEnd/>
          </a:ln>
        </p:spPr>
        <p:txBody>
          <a:bodyPr anchor="ctr">
            <a:spAutoFit/>
          </a:bodyPr>
          <a:lstStyle/>
          <a:p>
            <a:pPr algn="ctr" rtl="1" eaLnBrk="0" hangingPunct="0"/>
            <a:r>
              <a:rPr lang="ar-LB" sz="2400" b="1">
                <a:latin typeface="Traditional Arabic" pitchFamily="2" charset="-78"/>
                <a:ea typeface="Calibri" pitchFamily="34" charset="0"/>
                <a:cs typeface="Simplified Arabic" pitchFamily="2" charset="-78"/>
              </a:rPr>
              <a:t>نتائج مؤشر الحكم عام 2007: جدول مقارنة (البنك الدولي)</a:t>
            </a:r>
            <a:endParaRPr lang="en-US" sz="2400">
              <a:ea typeface="Calibri" pitchFamily="34" charset="0"/>
              <a:cs typeface="Simplified Arabic" pitchFamily="2" charset="-78"/>
            </a:endParaRPr>
          </a:p>
          <a:p>
            <a:pPr eaLnBrk="0" hangingPunct="0"/>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0243" name="Rectangle 1"/>
          <p:cNvSpPr>
            <a:spLocks noChangeArrowheads="1"/>
          </p:cNvSpPr>
          <p:nvPr/>
        </p:nvSpPr>
        <p:spPr bwMode="auto">
          <a:xfrm>
            <a:off x="0" y="1414463"/>
            <a:ext cx="9144000" cy="923925"/>
          </a:xfrm>
          <a:prstGeom prst="rect">
            <a:avLst/>
          </a:prstGeom>
          <a:noFill/>
          <a:ln w="9525">
            <a:noFill/>
            <a:miter lim="800000"/>
            <a:headEnd/>
            <a:tailEnd/>
          </a:ln>
        </p:spPr>
        <p:txBody>
          <a:bodyPr anchor="ctr">
            <a:spAutoFit/>
          </a:bodyPr>
          <a:lstStyle/>
          <a:p>
            <a:pPr rtl="1"/>
            <a:r>
              <a:rPr lang="ar-LB" b="1"/>
              <a:t> </a:t>
            </a:r>
            <a:endParaRPr lang="en-US"/>
          </a:p>
          <a:p>
            <a:pPr rtl="1"/>
            <a:r>
              <a:rPr lang="ar-LB"/>
              <a:t> </a:t>
            </a:r>
            <a:endParaRPr lang="en-US"/>
          </a:p>
          <a:p>
            <a:pPr eaLnBrk="0" hangingPunct="0"/>
            <a:endParaRPr lang="en-US"/>
          </a:p>
        </p:txBody>
      </p:sp>
      <p:sp>
        <p:nvSpPr>
          <p:cNvPr id="10244" name="Rectangle 1"/>
          <p:cNvSpPr>
            <a:spLocks noGrp="1" noChangeArrowheads="1"/>
          </p:cNvSpPr>
          <p:nvPr>
            <p:ph type="title"/>
          </p:nvPr>
        </p:nvSpPr>
        <p:spPr>
          <a:xfrm>
            <a:off x="0" y="142875"/>
            <a:ext cx="9144000" cy="1600200"/>
          </a:xfrm>
          <a:noFill/>
        </p:spPr>
        <p:txBody>
          <a:bodyPr lIns="91440" rIns="91440" bIns="45720" anchor="ctr">
            <a:spAutoFit/>
          </a:bodyPr>
          <a:lstStyle/>
          <a:p>
            <a:pPr algn="ctr" rtl="1"/>
            <a:r>
              <a:rPr lang="ar-SA" sz="3200" b="1" smtClean="0">
                <a:solidFill>
                  <a:schemeClr val="tx1"/>
                </a:solidFill>
                <a:latin typeface="Traditional Arabic" pitchFamily="2" charset="-78"/>
                <a:ea typeface="Calibri" pitchFamily="34" charset="0"/>
                <a:cs typeface="Simplified Arabic" pitchFamily="2" charset="-78"/>
              </a:rPr>
              <a:t>2- </a:t>
            </a:r>
            <a:r>
              <a:rPr lang="ar-LB" sz="3200" b="1" smtClean="0">
                <a:solidFill>
                  <a:schemeClr val="tx1"/>
                </a:solidFill>
                <a:latin typeface="Traditional Arabic" pitchFamily="2" charset="-78"/>
                <a:ea typeface="Calibri" pitchFamily="34" charset="0"/>
                <a:cs typeface="Simplified Arabic" pitchFamily="2" charset="-78"/>
              </a:rPr>
              <a:t>غياب المؤشرات العربية: الواقع والنتائج</a:t>
            </a: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smtClean="0">
                <a:solidFill>
                  <a:schemeClr val="tx1"/>
                </a:solidFill>
                <a:latin typeface="Traditional Arabic" pitchFamily="2" charset="-78"/>
                <a:ea typeface="Calibri" pitchFamily="34" charset="0"/>
                <a:cs typeface="Arial" charset="0"/>
              </a:rPr>
              <a:t/>
            </a:r>
            <a:br>
              <a:rPr lang="ar-LB" sz="2400"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endParaRPr lang="ar-SA" sz="1800" smtClean="0">
              <a:solidFill>
                <a:schemeClr val="tx1"/>
              </a:solidFill>
              <a:latin typeface="Arial" charset="0"/>
              <a:ea typeface="Calibri" pitchFamily="34" charset="0"/>
              <a:cs typeface="Arial" charset="0"/>
            </a:endParaRPr>
          </a:p>
        </p:txBody>
      </p:sp>
      <p:sp>
        <p:nvSpPr>
          <p:cNvPr id="10245" name="Rectangle 8"/>
          <p:cNvSpPr>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r" rtl="1"/>
            <a:r>
              <a:rPr lang="ar-LB" sz="2400" b="1">
                <a:latin typeface="Traditional Arabic" pitchFamily="2" charset="-78"/>
                <a:ea typeface="Calibri" pitchFamily="34" charset="0"/>
                <a:cs typeface="Simplified Arabic" pitchFamily="2" charset="-78"/>
              </a:rPr>
              <a:t/>
            </a:r>
            <a:br>
              <a:rPr lang="ar-LB" sz="2400" b="1">
                <a:latin typeface="Traditional Arabic" pitchFamily="2" charset="-78"/>
                <a:ea typeface="Calibri" pitchFamily="34" charset="0"/>
                <a:cs typeface="Simplified Arabic" pitchFamily="2" charset="-78"/>
              </a:rPr>
            </a:br>
            <a:endParaRPr lang="en-US" sz="2400" b="1">
              <a:ea typeface="Calibri" pitchFamily="34" charset="0"/>
              <a:cs typeface="Simplified Arabic" pitchFamily="2" charset="-78"/>
            </a:endParaRPr>
          </a:p>
        </p:txBody>
      </p:sp>
      <p:sp>
        <p:nvSpPr>
          <p:cNvPr id="10246" name="Rectangle 3"/>
          <p:cNvSpPr>
            <a:spLocks noChangeArrowheads="1"/>
          </p:cNvSpPr>
          <p:nvPr/>
        </p:nvSpPr>
        <p:spPr bwMode="auto">
          <a:xfrm>
            <a:off x="0" y="928688"/>
            <a:ext cx="9144000" cy="5662612"/>
          </a:xfrm>
          <a:prstGeom prst="rect">
            <a:avLst/>
          </a:prstGeom>
          <a:noFill/>
          <a:ln w="9525">
            <a:noFill/>
            <a:miter lim="800000"/>
            <a:headEnd/>
            <a:tailEnd/>
          </a:ln>
        </p:spPr>
        <p:txBody>
          <a:bodyPr anchor="ctr">
            <a:spAutoFit/>
          </a:bodyPr>
          <a:lstStyle/>
          <a:p>
            <a:pPr algn="ctr" rtl="1" eaLnBrk="0" hangingPunct="0"/>
            <a:endParaRPr lang="ar-LB" sz="3000" b="1">
              <a:ea typeface="Calibri" pitchFamily="34" charset="0"/>
              <a:cs typeface="Simplified Arabic" pitchFamily="2" charset="-78"/>
            </a:endParaRPr>
          </a:p>
          <a:p>
            <a:pPr algn="just" rtl="1">
              <a:buFont typeface="Arial" charset="0"/>
              <a:buChar char="•"/>
            </a:pPr>
            <a:r>
              <a:rPr lang="ar-SA" sz="2800" b="1">
                <a:ea typeface="Calibri" pitchFamily="34" charset="0"/>
                <a:cs typeface="Simplified Arabic" pitchFamily="2" charset="-78"/>
              </a:rPr>
              <a:t>مؤشرات مدركات الفساد والحكم </a:t>
            </a:r>
            <a:r>
              <a:rPr lang="ar-LB" sz="2800" b="1">
                <a:ea typeface="Calibri" pitchFamily="34" charset="0"/>
                <a:cs typeface="Simplified Arabic" pitchFamily="2" charset="-78"/>
              </a:rPr>
              <a:t>وحتى النزاهة هي </a:t>
            </a:r>
            <a:r>
              <a:rPr lang="ar-SA" sz="2800" b="1">
                <a:ea typeface="Calibri" pitchFamily="34" charset="0"/>
                <a:cs typeface="Simplified Arabic" pitchFamily="2" charset="-78"/>
              </a:rPr>
              <a:t>تصدر جميعها باللغة الأجنبية، وهي ذات أبعاد دولية وليست إقليمية، لذا تصعب ترجمة وتطبيق ه</a:t>
            </a:r>
            <a:r>
              <a:rPr lang="ar-LB" sz="2800" b="1">
                <a:ea typeface="Calibri" pitchFamily="34" charset="0"/>
                <a:cs typeface="Simplified Arabic" pitchFamily="2" charset="-78"/>
              </a:rPr>
              <a:t>ذ</a:t>
            </a:r>
            <a:r>
              <a:rPr lang="ar-SA" sz="2800" b="1">
                <a:ea typeface="Calibri" pitchFamily="34" charset="0"/>
                <a:cs typeface="Simplified Arabic" pitchFamily="2" charset="-78"/>
              </a:rPr>
              <a:t>ه النتائج على أرض الواقع في المنطقة العربية.</a:t>
            </a:r>
            <a:endParaRPr lang="ar-LB" sz="2800" b="1">
              <a:ea typeface="Calibri" pitchFamily="34" charset="0"/>
              <a:cs typeface="Simplified Arabic" pitchFamily="2" charset="-78"/>
            </a:endParaRPr>
          </a:p>
          <a:p>
            <a:pPr algn="just" rtl="1"/>
            <a:endParaRPr lang="en-US" sz="2800" b="1">
              <a:ea typeface="Calibri" pitchFamily="34" charset="0"/>
              <a:cs typeface="Simplified Arabic" pitchFamily="2" charset="-78"/>
            </a:endParaRPr>
          </a:p>
          <a:p>
            <a:pPr algn="just" rtl="1">
              <a:buFont typeface="Arial" charset="0"/>
              <a:buChar char="•"/>
            </a:pPr>
            <a:r>
              <a:rPr lang="ar-SA" sz="2800" b="1">
                <a:ea typeface="Calibri" pitchFamily="34" charset="0"/>
                <a:cs typeface="Simplified Arabic" pitchFamily="2" charset="-78"/>
              </a:rPr>
              <a:t>نقص</a:t>
            </a:r>
            <a:r>
              <a:rPr lang="ar-LB" sz="2800" b="1">
                <a:ea typeface="Calibri" pitchFamily="34" charset="0"/>
                <a:cs typeface="Simplified Arabic" pitchFamily="2" charset="-78"/>
              </a:rPr>
              <a:t> </a:t>
            </a:r>
            <a:r>
              <a:rPr lang="ar-SA" sz="2800" b="1">
                <a:ea typeface="Calibri" pitchFamily="34" charset="0"/>
                <a:cs typeface="Simplified Arabic" pitchFamily="2" charset="-78"/>
              </a:rPr>
              <a:t>المعلومات الصادرة باللغة العربية بالإضافة إلى الوسائل التي تساعد على بناء قدرات الدول العربية</a:t>
            </a:r>
            <a:r>
              <a:rPr lang="ar-LB" sz="2800" b="1">
                <a:ea typeface="Calibri" pitchFamily="34" charset="0"/>
                <a:cs typeface="Simplified Arabic" pitchFamily="2" charset="-78"/>
              </a:rPr>
              <a:t> والبرلمانين</a:t>
            </a:r>
            <a:r>
              <a:rPr lang="ar-SA" sz="2800" b="1">
                <a:ea typeface="Calibri" pitchFamily="34" charset="0"/>
                <a:cs typeface="Simplified Arabic" pitchFamily="2" charset="-78"/>
              </a:rPr>
              <a:t> والتي تعزز التعاون والتشبيك بين مختلف فئات المجتمع بهدف مكافحة الفساد</a:t>
            </a:r>
            <a:r>
              <a:rPr lang="ar-LB" sz="2800" b="1">
                <a:ea typeface="Calibri" pitchFamily="34" charset="0"/>
                <a:cs typeface="Simplified Arabic" pitchFamily="2" charset="-78"/>
              </a:rPr>
              <a:t> هي ضعيفة</a:t>
            </a:r>
            <a:r>
              <a:rPr lang="ar-LB" sz="2800">
                <a:ea typeface="Calibri" pitchFamily="34" charset="0"/>
              </a:rPr>
              <a:t>. </a:t>
            </a:r>
          </a:p>
          <a:p>
            <a:pPr algn="just" rtl="1">
              <a:buFont typeface="Arial" charset="0"/>
              <a:buChar char="•"/>
            </a:pPr>
            <a:endParaRPr lang="ar-LB" sz="2800">
              <a:ea typeface="Calibri" pitchFamily="34" charset="0"/>
            </a:endParaRPr>
          </a:p>
          <a:p>
            <a:pPr algn="just" rtl="1">
              <a:buFont typeface="Arial" charset="0"/>
              <a:buChar char="•"/>
            </a:pPr>
            <a:r>
              <a:rPr lang="ar-LB" sz="2800" b="1">
                <a:ea typeface="Calibri" pitchFamily="34" charset="0"/>
                <a:cs typeface="Simplified Arabic" pitchFamily="2" charset="-78"/>
              </a:rPr>
              <a:t>ستساعد المؤشرات الصادرة عن ومن المنطقة العربية والمبنية على دراسات ووقائع ثابتة على تحديد مكامن الفساد في المنطقة العربية بطريقة علمية بهدف مكافحتها لاحقاً.</a:t>
            </a:r>
            <a:endParaRPr lang="en-US" sz="2800" b="1">
              <a:ea typeface="Calibri" pitchFamily="34" charset="0"/>
              <a:cs typeface="Simplified Arabic" pitchFamily="2" charset="-78"/>
            </a:endParaRPr>
          </a:p>
          <a:p>
            <a:pPr algn="just" rtl="1" eaLnBrk="0" hangingPunct="0"/>
            <a:endParaRPr lang="ar-LB" sz="2400" b="1">
              <a:ea typeface="Calibri" pitchFamily="34" charset="0"/>
              <a:cs typeface="Simplified Arabic" pitchFamily="2" charset="-7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1267" name="Rectangle 1"/>
          <p:cNvSpPr>
            <a:spLocks noChangeArrowheads="1"/>
          </p:cNvSpPr>
          <p:nvPr/>
        </p:nvSpPr>
        <p:spPr bwMode="auto">
          <a:xfrm>
            <a:off x="0" y="1414463"/>
            <a:ext cx="9144000" cy="923925"/>
          </a:xfrm>
          <a:prstGeom prst="rect">
            <a:avLst/>
          </a:prstGeom>
          <a:noFill/>
          <a:ln w="9525">
            <a:noFill/>
            <a:miter lim="800000"/>
            <a:headEnd/>
            <a:tailEnd/>
          </a:ln>
        </p:spPr>
        <p:txBody>
          <a:bodyPr anchor="ctr">
            <a:spAutoFit/>
          </a:bodyPr>
          <a:lstStyle/>
          <a:p>
            <a:pPr rtl="1"/>
            <a:r>
              <a:rPr lang="ar-LB" b="1"/>
              <a:t> </a:t>
            </a:r>
            <a:endParaRPr lang="en-US"/>
          </a:p>
          <a:p>
            <a:pPr rtl="1"/>
            <a:r>
              <a:rPr lang="ar-LB"/>
              <a:t> </a:t>
            </a:r>
            <a:endParaRPr lang="en-US"/>
          </a:p>
          <a:p>
            <a:pPr eaLnBrk="0" hangingPunct="0"/>
            <a:endParaRPr lang="en-US"/>
          </a:p>
        </p:txBody>
      </p:sp>
      <p:sp>
        <p:nvSpPr>
          <p:cNvPr id="11268" name="Rectangle 1"/>
          <p:cNvSpPr>
            <a:spLocks noGrp="1" noChangeArrowheads="1"/>
          </p:cNvSpPr>
          <p:nvPr>
            <p:ph type="title"/>
          </p:nvPr>
        </p:nvSpPr>
        <p:spPr>
          <a:xfrm>
            <a:off x="0" y="142875"/>
            <a:ext cx="9144000" cy="6770688"/>
          </a:xfrm>
          <a:noFill/>
        </p:spPr>
        <p:txBody>
          <a:bodyPr lIns="91440" rIns="91440" bIns="45720" anchor="ctr">
            <a:spAutoFit/>
          </a:bodyPr>
          <a:lstStyle/>
          <a:p>
            <a:pPr algn="ctr" rtl="1"/>
            <a:r>
              <a:rPr lang="ar-LB" sz="2400" b="1" smtClean="0">
                <a:solidFill>
                  <a:schemeClr val="tx1"/>
                </a:solidFill>
                <a:cs typeface="Simplified Arabic" pitchFamily="2" charset="-78"/>
              </a:rPr>
              <a:t>3- </a:t>
            </a:r>
            <a:r>
              <a:rPr lang="ar-LB" sz="2800" b="1" smtClean="0">
                <a:solidFill>
                  <a:schemeClr val="tx1"/>
                </a:solidFill>
                <a:latin typeface="Traditional Arabic" pitchFamily="2" charset="-78"/>
                <a:cs typeface="Simplified Arabic" pitchFamily="2" charset="-78"/>
              </a:rPr>
              <a:t>دور البرلمانين في بناء إستراتجية لمواجهة غياب وقائع ومؤشرات للفساد خاصة بالمنطقة العربية </a:t>
            </a: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en-US" sz="2400" smtClean="0"/>
              <a:t/>
            </a:r>
            <a:br>
              <a:rPr lang="en-US" sz="2400" smtClean="0"/>
            </a:br>
            <a:r>
              <a:rPr lang="en-US" sz="2400" smtClean="0"/>
              <a:t/>
            </a:r>
            <a:br>
              <a:rPr lang="en-US" sz="2400" smtClean="0"/>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endParaRPr lang="ar-SA" sz="1800" smtClean="0">
              <a:solidFill>
                <a:schemeClr val="tx1"/>
              </a:solidFill>
              <a:latin typeface="Arial" charset="0"/>
              <a:cs typeface="Arial" charset="0"/>
            </a:endParaRPr>
          </a:p>
        </p:txBody>
      </p:sp>
      <p:sp>
        <p:nvSpPr>
          <p:cNvPr id="11269" name="Rectangle 8"/>
          <p:cNvSpPr>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r" rtl="1"/>
            <a:r>
              <a:rPr lang="ar-LB" sz="2400" b="1">
                <a:latin typeface="Traditional Arabic" pitchFamily="2" charset="-78"/>
                <a:ea typeface="Calibri" pitchFamily="34" charset="0"/>
                <a:cs typeface="Simplified Arabic" pitchFamily="2" charset="-78"/>
              </a:rPr>
              <a:t/>
            </a:r>
            <a:br>
              <a:rPr lang="ar-LB" sz="2400" b="1">
                <a:latin typeface="Traditional Arabic" pitchFamily="2" charset="-78"/>
                <a:ea typeface="Calibri" pitchFamily="34" charset="0"/>
                <a:cs typeface="Simplified Arabic" pitchFamily="2" charset="-78"/>
              </a:rPr>
            </a:br>
            <a:endParaRPr lang="en-US" sz="2400" b="1">
              <a:ea typeface="Calibri" pitchFamily="34" charset="0"/>
              <a:cs typeface="Simplified Arabic" pitchFamily="2" charset="-78"/>
            </a:endParaRPr>
          </a:p>
        </p:txBody>
      </p:sp>
      <p:sp>
        <p:nvSpPr>
          <p:cNvPr id="11270" name="Rectangle 1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tabLst>
                <a:tab pos="2311400" algn="l"/>
              </a:tabLst>
            </a:pPr>
            <a:endParaRPr lang="en-US"/>
          </a:p>
        </p:txBody>
      </p:sp>
      <p:sp>
        <p:nvSpPr>
          <p:cNvPr id="11271" name="Rectangle 22"/>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1272" name="Rectangle 5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tabLst>
                <a:tab pos="2311400" algn="l"/>
              </a:tabLst>
            </a:pPr>
            <a:endParaRPr lang="en-US"/>
          </a:p>
        </p:txBody>
      </p:sp>
      <p:sp>
        <p:nvSpPr>
          <p:cNvPr id="11273" name="Rectangle 62"/>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91148" name="Rectangle 12"/>
          <p:cNvSpPr>
            <a:spLocks noChangeArrowheads="1"/>
          </p:cNvSpPr>
          <p:nvPr/>
        </p:nvSpPr>
        <p:spPr bwMode="auto">
          <a:xfrm>
            <a:off x="142875" y="2933700"/>
            <a:ext cx="2439988" cy="1566863"/>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justLow" rtl="1" eaLnBrk="0" hangingPunct="0">
              <a:defRPr/>
            </a:pPr>
            <a:r>
              <a:rPr lang="ar-LB" sz="1600" b="1" dirty="0">
                <a:latin typeface="Traditional Arabic" pitchFamily="2" charset="-78"/>
                <a:ea typeface="Calibri" pitchFamily="34" charset="0"/>
                <a:cs typeface="Simplified Arabic" pitchFamily="2" charset="-78"/>
              </a:rPr>
              <a:t>تعزيز التعاون والتشبيك فيما بينهم وتبادل الخبرات من أجل الاستفادة من جميع تجارب مكافحة الفساد الناجحة من جهة وتجنب الوقوع في التجارب غير الناجحة.</a:t>
            </a:r>
            <a:endParaRPr lang="en-US" sz="1600" dirty="0">
              <a:latin typeface="Arial" pitchFamily="34" charset="0"/>
              <a:cs typeface="Simplified Arabic" pitchFamily="2" charset="-78"/>
            </a:endParaRPr>
          </a:p>
          <a:p>
            <a:pPr eaLnBrk="0" hangingPunct="0">
              <a:defRPr/>
            </a:pPr>
            <a:endParaRPr lang="en-US" dirty="0">
              <a:latin typeface="Arial" pitchFamily="34" charset="0"/>
              <a:cs typeface="Arial" pitchFamily="34" charset="0"/>
            </a:endParaRPr>
          </a:p>
        </p:txBody>
      </p:sp>
      <p:sp>
        <p:nvSpPr>
          <p:cNvPr id="91147" name="Rectangle 11"/>
          <p:cNvSpPr>
            <a:spLocks noChangeArrowheads="1"/>
          </p:cNvSpPr>
          <p:nvPr/>
        </p:nvSpPr>
        <p:spPr bwMode="auto">
          <a:xfrm>
            <a:off x="6724650" y="3000375"/>
            <a:ext cx="2133600" cy="1500188"/>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justLow" rtl="1" eaLnBrk="0" hangingPunct="0">
              <a:defRPr/>
            </a:pPr>
            <a:r>
              <a:rPr lang="ar-LB" b="1" dirty="0">
                <a:latin typeface="Arial" pitchFamily="34" charset="0"/>
                <a:cs typeface="Simplified Arabic" pitchFamily="2" charset="-78"/>
              </a:rPr>
              <a:t>بناء قدراتهم على مكافحة الفساد من خلال استخدامهم لجميع وسائل مكافحة الفساد وتدريبهم عليها </a:t>
            </a:r>
            <a:endParaRPr lang="ar-SA" b="1" dirty="0">
              <a:latin typeface="Arial" pitchFamily="34" charset="0"/>
              <a:cs typeface="Simplified Arabic" pitchFamily="2" charset="-78"/>
            </a:endParaRPr>
          </a:p>
        </p:txBody>
      </p:sp>
      <p:sp>
        <p:nvSpPr>
          <p:cNvPr id="91146" name="Rectangle 10"/>
          <p:cNvSpPr>
            <a:spLocks noChangeArrowheads="1"/>
          </p:cNvSpPr>
          <p:nvPr/>
        </p:nvSpPr>
        <p:spPr bwMode="auto">
          <a:xfrm>
            <a:off x="1214438" y="5286375"/>
            <a:ext cx="7072312" cy="1457325"/>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ctr" rtl="1" eaLnBrk="0" hangingPunct="0">
              <a:defRPr/>
            </a:pPr>
            <a:r>
              <a:rPr lang="ar-LB" sz="2400" b="1" dirty="0">
                <a:latin typeface="Arial" pitchFamily="34" charset="0"/>
                <a:cs typeface="Simplified Arabic" pitchFamily="2" charset="-78"/>
              </a:rPr>
              <a:t>النتيجة: إنشاء منظمة برلمانيون عرب ضد الفساد وفروعها الثمانية </a:t>
            </a:r>
            <a:endParaRPr lang="ar-LB" sz="2400" b="1" dirty="0">
              <a:latin typeface="Arial" pitchFamily="34" charset="0"/>
              <a:cs typeface="Simplified Arabic" pitchFamily="2" charset="-78"/>
            </a:endParaRPr>
          </a:p>
        </p:txBody>
      </p:sp>
      <p:sp>
        <p:nvSpPr>
          <p:cNvPr id="91145" name="Rectangle 9"/>
          <p:cNvSpPr>
            <a:spLocks noChangeArrowheads="1"/>
          </p:cNvSpPr>
          <p:nvPr/>
        </p:nvSpPr>
        <p:spPr bwMode="auto">
          <a:xfrm>
            <a:off x="3429000" y="3000375"/>
            <a:ext cx="2643188" cy="1571625"/>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justLow" rtl="1" eaLnBrk="0" hangingPunct="0">
              <a:defRPr/>
            </a:pPr>
            <a:r>
              <a:rPr lang="ar-LB" b="1" dirty="0">
                <a:latin typeface="Calibri" pitchFamily="34" charset="0"/>
                <a:ea typeface="Calibri" pitchFamily="34" charset="0"/>
                <a:cs typeface="Simplified Arabic" pitchFamily="2" charset="-78"/>
              </a:rPr>
              <a:t>استخدامهم لوسائل المراقبة النيابية من أسئلة واستجوابات ولجان تحقيق نيابية  </a:t>
            </a:r>
            <a:endParaRPr lang="ar-LB" b="1" dirty="0">
              <a:latin typeface="Arial" pitchFamily="34" charset="0"/>
              <a:cs typeface="Simplified Arabic" pitchFamily="2" charset="-78"/>
            </a:endParaRPr>
          </a:p>
        </p:txBody>
      </p:sp>
      <p:sp>
        <p:nvSpPr>
          <p:cNvPr id="91144" name="Rectangle 8"/>
          <p:cNvSpPr>
            <a:spLocks noChangeArrowheads="1"/>
          </p:cNvSpPr>
          <p:nvPr/>
        </p:nvSpPr>
        <p:spPr bwMode="auto">
          <a:xfrm>
            <a:off x="500063" y="1143000"/>
            <a:ext cx="8143875" cy="114300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ctr" rtl="1" eaLnBrk="0" hangingPunct="0">
              <a:defRPr/>
            </a:pPr>
            <a:endParaRPr lang="ar-LB" sz="1400" b="1" dirty="0">
              <a:latin typeface="Traditional Arabic" pitchFamily="2" charset="-78"/>
              <a:ea typeface="Calibri" pitchFamily="34" charset="0"/>
              <a:cs typeface="Simplified Arabic" pitchFamily="2" charset="-78"/>
            </a:endParaRPr>
          </a:p>
          <a:p>
            <a:pPr algn="ctr" eaLnBrk="0" hangingPunct="0">
              <a:defRPr/>
            </a:pPr>
            <a:r>
              <a:rPr lang="ar-LB" sz="2400" b="1" dirty="0">
                <a:latin typeface="Traditional Arabic" pitchFamily="2" charset="-78"/>
                <a:cs typeface="Simplified Arabic" pitchFamily="2" charset="-78"/>
              </a:rPr>
              <a:t>مبادئ الإستراتجية الثلاثة المرتبطة بالبرلمانيين  </a:t>
            </a:r>
            <a:r>
              <a:rPr lang="ar-LB" b="1" dirty="0">
                <a:latin typeface="Traditional Arabic" pitchFamily="2" charset="-78"/>
                <a:cs typeface="Simplified Arabic" pitchFamily="2" charset="-78"/>
              </a:rPr>
              <a:t> </a:t>
            </a:r>
            <a:endParaRPr lang="en-US" dirty="0">
              <a:latin typeface="Arial" pitchFamily="34" charset="0"/>
              <a:cs typeface="Simplified Arabic" pitchFamily="2" charset="-78"/>
            </a:endParaRPr>
          </a:p>
          <a:p>
            <a:pPr eaLnBrk="0" hangingPunct="0">
              <a:defRPr/>
            </a:pPr>
            <a:endParaRPr lang="en-US" dirty="0">
              <a:latin typeface="Arial" pitchFamily="34" charset="0"/>
              <a:cs typeface="Arial" pitchFamily="34" charset="0"/>
            </a:endParaRPr>
          </a:p>
        </p:txBody>
      </p:sp>
      <p:sp>
        <p:nvSpPr>
          <p:cNvPr id="11279" name="Line 5"/>
          <p:cNvSpPr>
            <a:spLocks noChangeShapeType="1"/>
          </p:cNvSpPr>
          <p:nvPr/>
        </p:nvSpPr>
        <p:spPr bwMode="auto">
          <a:xfrm flipH="1">
            <a:off x="1928813" y="2357438"/>
            <a:ext cx="2786062" cy="571500"/>
          </a:xfrm>
          <a:prstGeom prst="line">
            <a:avLst/>
          </a:prstGeom>
          <a:noFill/>
          <a:ln w="9525">
            <a:solidFill>
              <a:srgbClr val="000000"/>
            </a:solidFill>
            <a:round/>
            <a:headEnd/>
            <a:tailEnd type="triangle" w="med" len="med"/>
          </a:ln>
        </p:spPr>
        <p:txBody>
          <a:bodyPr/>
          <a:lstStyle/>
          <a:p>
            <a:endParaRPr lang="en-GB"/>
          </a:p>
        </p:txBody>
      </p:sp>
      <p:sp>
        <p:nvSpPr>
          <p:cNvPr id="11280" name="Rectangle 1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tabLst>
                <a:tab pos="2311400" algn="l"/>
              </a:tabLst>
            </a:pPr>
            <a:endParaRPr lang="en-US"/>
          </a:p>
        </p:txBody>
      </p:sp>
      <p:sp>
        <p:nvSpPr>
          <p:cNvPr id="11281" name="Rectangle 20"/>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1282" name="Line 5"/>
          <p:cNvSpPr>
            <a:spLocks noChangeShapeType="1"/>
          </p:cNvSpPr>
          <p:nvPr/>
        </p:nvSpPr>
        <p:spPr bwMode="auto">
          <a:xfrm>
            <a:off x="4714875" y="2357438"/>
            <a:ext cx="357188" cy="642937"/>
          </a:xfrm>
          <a:prstGeom prst="line">
            <a:avLst/>
          </a:prstGeom>
          <a:noFill/>
          <a:ln w="9525">
            <a:solidFill>
              <a:srgbClr val="000000"/>
            </a:solidFill>
            <a:round/>
            <a:headEnd/>
            <a:tailEnd type="triangle" w="med" len="med"/>
          </a:ln>
        </p:spPr>
        <p:txBody>
          <a:bodyPr/>
          <a:lstStyle/>
          <a:p>
            <a:endParaRPr lang="en-GB"/>
          </a:p>
        </p:txBody>
      </p:sp>
      <p:sp>
        <p:nvSpPr>
          <p:cNvPr id="11283" name="Line 5"/>
          <p:cNvSpPr>
            <a:spLocks noChangeShapeType="1"/>
          </p:cNvSpPr>
          <p:nvPr/>
        </p:nvSpPr>
        <p:spPr bwMode="auto">
          <a:xfrm>
            <a:off x="4714875" y="2357438"/>
            <a:ext cx="3214688" cy="642937"/>
          </a:xfrm>
          <a:prstGeom prst="line">
            <a:avLst/>
          </a:prstGeom>
          <a:noFill/>
          <a:ln w="9525">
            <a:solidFill>
              <a:srgbClr val="000000"/>
            </a:solidFill>
            <a:round/>
            <a:headEnd/>
            <a:tailEnd type="triangle" w="med" len="med"/>
          </a:ln>
        </p:spPr>
        <p:txBody>
          <a:bodyPr/>
          <a:lstStyle/>
          <a:p>
            <a:endParaRPr lang="en-GB"/>
          </a:p>
        </p:txBody>
      </p:sp>
      <p:sp>
        <p:nvSpPr>
          <p:cNvPr id="11284" name="Line 5"/>
          <p:cNvSpPr>
            <a:spLocks noChangeShapeType="1"/>
          </p:cNvSpPr>
          <p:nvPr/>
        </p:nvSpPr>
        <p:spPr bwMode="auto">
          <a:xfrm flipH="1" flipV="1">
            <a:off x="1000125" y="4572000"/>
            <a:ext cx="2500313" cy="714375"/>
          </a:xfrm>
          <a:prstGeom prst="line">
            <a:avLst/>
          </a:prstGeom>
          <a:noFill/>
          <a:ln w="9525">
            <a:solidFill>
              <a:srgbClr val="000000"/>
            </a:solidFill>
            <a:round/>
            <a:headEnd/>
            <a:tailEnd type="triangle" w="med" len="med"/>
          </a:ln>
        </p:spPr>
        <p:txBody>
          <a:bodyPr/>
          <a:lstStyle/>
          <a:p>
            <a:endParaRPr lang="en-GB"/>
          </a:p>
        </p:txBody>
      </p:sp>
      <p:sp>
        <p:nvSpPr>
          <p:cNvPr id="11285" name="Line 5"/>
          <p:cNvSpPr>
            <a:spLocks noChangeShapeType="1"/>
          </p:cNvSpPr>
          <p:nvPr/>
        </p:nvSpPr>
        <p:spPr bwMode="auto">
          <a:xfrm flipV="1">
            <a:off x="4668838" y="4500563"/>
            <a:ext cx="46037" cy="785812"/>
          </a:xfrm>
          <a:prstGeom prst="line">
            <a:avLst/>
          </a:prstGeom>
          <a:noFill/>
          <a:ln w="9525">
            <a:solidFill>
              <a:srgbClr val="000000"/>
            </a:solidFill>
            <a:round/>
            <a:headEnd/>
            <a:tailEnd type="triangle" w="med" len="med"/>
          </a:ln>
        </p:spPr>
        <p:txBody>
          <a:bodyPr/>
          <a:lstStyle/>
          <a:p>
            <a:endParaRPr lang="en-GB"/>
          </a:p>
        </p:txBody>
      </p:sp>
      <p:sp>
        <p:nvSpPr>
          <p:cNvPr id="11286" name="Line 5"/>
          <p:cNvSpPr>
            <a:spLocks noChangeShapeType="1"/>
          </p:cNvSpPr>
          <p:nvPr/>
        </p:nvSpPr>
        <p:spPr bwMode="auto">
          <a:xfrm flipV="1">
            <a:off x="5214938" y="4572000"/>
            <a:ext cx="2786062" cy="714375"/>
          </a:xfrm>
          <a:prstGeom prst="line">
            <a:avLst/>
          </a:prstGeom>
          <a:noFill/>
          <a:ln w="9525">
            <a:solidFill>
              <a:srgbClr val="000000"/>
            </a:solidFill>
            <a:round/>
            <a:headEnd/>
            <a:tailEnd type="triangle" w="med" len="med"/>
          </a:ln>
        </p:spPr>
        <p:txBody>
          <a:bodyPr/>
          <a:lstStyle/>
          <a:p>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2291" name="Rectangle 1"/>
          <p:cNvSpPr>
            <a:spLocks noChangeArrowheads="1"/>
          </p:cNvSpPr>
          <p:nvPr/>
        </p:nvSpPr>
        <p:spPr bwMode="auto">
          <a:xfrm>
            <a:off x="0" y="1357313"/>
            <a:ext cx="9144000" cy="923925"/>
          </a:xfrm>
          <a:prstGeom prst="rect">
            <a:avLst/>
          </a:prstGeom>
          <a:noFill/>
          <a:ln w="9525">
            <a:noFill/>
            <a:miter lim="800000"/>
            <a:headEnd/>
            <a:tailEnd/>
          </a:ln>
        </p:spPr>
        <p:txBody>
          <a:bodyPr anchor="ctr">
            <a:spAutoFit/>
          </a:bodyPr>
          <a:lstStyle/>
          <a:p>
            <a:pPr rtl="1"/>
            <a:r>
              <a:rPr lang="ar-LB" b="1"/>
              <a:t> </a:t>
            </a:r>
            <a:endParaRPr lang="en-US"/>
          </a:p>
          <a:p>
            <a:pPr rtl="1"/>
            <a:r>
              <a:rPr lang="ar-LB"/>
              <a:t> </a:t>
            </a:r>
            <a:endParaRPr lang="en-US"/>
          </a:p>
          <a:p>
            <a:pPr eaLnBrk="0" hangingPunct="0"/>
            <a:endParaRPr lang="en-US"/>
          </a:p>
        </p:txBody>
      </p:sp>
      <p:sp>
        <p:nvSpPr>
          <p:cNvPr id="12292" name="Rectangle 1"/>
          <p:cNvSpPr>
            <a:spLocks noGrp="1" noChangeArrowheads="1"/>
          </p:cNvSpPr>
          <p:nvPr>
            <p:ph type="title"/>
          </p:nvPr>
        </p:nvSpPr>
        <p:spPr>
          <a:xfrm>
            <a:off x="0" y="142875"/>
            <a:ext cx="9144000" cy="8248650"/>
          </a:xfrm>
          <a:noFill/>
        </p:spPr>
        <p:txBody>
          <a:bodyPr lIns="91440" rIns="91440" bIns="45720" anchor="ctr">
            <a:spAutoFit/>
          </a:bodyPr>
          <a:lstStyle/>
          <a:p>
            <a:pPr algn="ctr" rtl="1"/>
            <a:r>
              <a:rPr lang="ar-LB" sz="2300" b="1" smtClean="0">
                <a:solidFill>
                  <a:schemeClr val="tx1"/>
                </a:solidFill>
                <a:latin typeface="Arial" charset="0"/>
                <a:cs typeface="Arial" charset="0"/>
              </a:rPr>
              <a:t>4</a:t>
            </a:r>
            <a:r>
              <a:rPr lang="ar-LB" sz="3200" b="1" smtClean="0">
                <a:solidFill>
                  <a:schemeClr val="tx1"/>
                </a:solidFill>
                <a:latin typeface="Arial" charset="0"/>
                <a:cs typeface="Simplified Arabic" pitchFamily="2" charset="-78"/>
              </a:rPr>
              <a:t>- أهداف منظمة برلمانيون عرب ضد الفساد العشرة </a:t>
            </a:r>
            <a:r>
              <a:rPr lang="ar-LB" sz="2400" b="1" smtClean="0">
                <a:solidFill>
                  <a:schemeClr val="tx1"/>
                </a:solidFill>
                <a:latin typeface="Arial" charset="0"/>
                <a:cs typeface="Arial" charset="0"/>
              </a:rPr>
              <a:t/>
            </a:r>
            <a:br>
              <a:rPr lang="ar-LB" sz="2400" b="1" smtClean="0">
                <a:solidFill>
                  <a:schemeClr val="tx1"/>
                </a:solidFill>
                <a:latin typeface="Arial" charset="0"/>
                <a:cs typeface="Arial" charset="0"/>
              </a:rPr>
            </a:br>
            <a:r>
              <a:rPr lang="ar-LB" sz="2400" b="1" smtClean="0">
                <a:solidFill>
                  <a:schemeClr val="tx1"/>
                </a:solidFill>
                <a:latin typeface="Arial" charset="0"/>
                <a:cs typeface="Arial" charset="0"/>
              </a:rPr>
              <a:t/>
            </a:r>
            <a:br>
              <a:rPr lang="ar-LB" sz="2400" b="1" smtClean="0">
                <a:solidFill>
                  <a:schemeClr val="tx1"/>
                </a:solidFill>
                <a:latin typeface="Arial" charset="0"/>
                <a:cs typeface="Arial" charset="0"/>
              </a:rPr>
            </a:br>
            <a:r>
              <a:rPr lang="ar-SA" sz="2400" b="1" smtClean="0">
                <a:solidFill>
                  <a:schemeClr val="tx1"/>
                </a:solidFill>
                <a:latin typeface="Arial" charset="0"/>
                <a:cs typeface="Arial" charset="0"/>
              </a:rPr>
              <a:t> </a:t>
            </a:r>
            <a:r>
              <a:rPr lang="en-US" sz="2400" smtClean="0"/>
              <a:t/>
            </a:r>
            <a:br>
              <a:rPr lang="en-US" sz="2400" smtClean="0"/>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en-US" sz="2400" smtClean="0"/>
              <a:t/>
            </a:r>
            <a:br>
              <a:rPr lang="en-US" sz="2400" smtClean="0"/>
            </a:br>
            <a:r>
              <a:rPr lang="en-US" sz="2400" smtClean="0"/>
              <a:t/>
            </a:r>
            <a:br>
              <a:rPr lang="en-US" sz="2400" smtClean="0"/>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r>
              <a:rPr lang="ar-LB" sz="2400" b="1" smtClean="0">
                <a:solidFill>
                  <a:schemeClr val="tx1"/>
                </a:solidFill>
                <a:latin typeface="Traditional Arabic" pitchFamily="2" charset="-78"/>
                <a:ea typeface="Calibri" pitchFamily="34" charset="0"/>
                <a:cs typeface="Arial" charset="0"/>
              </a:rPr>
              <a:t/>
            </a:r>
            <a:br>
              <a:rPr lang="ar-LB" sz="2400" b="1" smtClean="0">
                <a:solidFill>
                  <a:schemeClr val="tx1"/>
                </a:solidFill>
                <a:latin typeface="Traditional Arabic" pitchFamily="2" charset="-78"/>
                <a:ea typeface="Calibri" pitchFamily="34" charset="0"/>
                <a:cs typeface="Arial" charset="0"/>
              </a:rPr>
            </a:br>
            <a:endParaRPr lang="ar-SA" sz="1800" smtClean="0">
              <a:solidFill>
                <a:schemeClr val="tx1"/>
              </a:solidFill>
              <a:latin typeface="Arial" charset="0"/>
              <a:cs typeface="Arial" charset="0"/>
            </a:endParaRPr>
          </a:p>
        </p:txBody>
      </p:sp>
      <p:sp>
        <p:nvSpPr>
          <p:cNvPr id="12293" name="Rectangle 1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tabLst>
                <a:tab pos="2311400" algn="l"/>
              </a:tabLst>
            </a:pPr>
            <a:endParaRPr lang="en-US"/>
          </a:p>
        </p:txBody>
      </p:sp>
      <p:sp>
        <p:nvSpPr>
          <p:cNvPr id="12294" name="Rectangle 22"/>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2295" name="Rectangle 5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tabLst>
                <a:tab pos="2311400" algn="l"/>
              </a:tabLst>
            </a:pPr>
            <a:endParaRPr lang="en-US"/>
          </a:p>
        </p:txBody>
      </p:sp>
      <p:sp>
        <p:nvSpPr>
          <p:cNvPr id="12296" name="Rectangle 62"/>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2297" name="Rectangle 1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tabLst>
                <a:tab pos="2311400" algn="l"/>
              </a:tabLst>
            </a:pPr>
            <a:endParaRPr lang="en-US"/>
          </a:p>
        </p:txBody>
      </p:sp>
      <p:sp>
        <p:nvSpPr>
          <p:cNvPr id="12298" name="Rectangle 20"/>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2299" name="Rectangle 1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rtl="1" eaLnBrk="0" hangingPunct="0">
              <a:tabLst>
                <a:tab pos="2105025" algn="l"/>
              </a:tabLst>
            </a:pPr>
            <a:r>
              <a:rPr lang="ar-LB" sz="1600" b="1">
                <a:latin typeface="Traditional Arabic" pitchFamily="2" charset="-78"/>
              </a:rPr>
              <a:t>	</a:t>
            </a:r>
            <a:endParaRPr lang="en-US" sz="900"/>
          </a:p>
          <a:p>
            <a:pPr eaLnBrk="0" hangingPunct="0">
              <a:tabLst>
                <a:tab pos="2105025" algn="l"/>
              </a:tabLst>
            </a:pPr>
            <a:endParaRPr lang="en-US"/>
          </a:p>
        </p:txBody>
      </p:sp>
      <p:sp>
        <p:nvSpPr>
          <p:cNvPr id="12300" name="Rectangle 14"/>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rtl="1" eaLnBrk="0" hangingPunct="0">
              <a:tabLst>
                <a:tab pos="2105025" algn="l"/>
              </a:tabLst>
            </a:pPr>
            <a:r>
              <a:rPr lang="ar-LB" sz="1600" b="1">
                <a:latin typeface="Traditional Arabic" pitchFamily="2" charset="-78"/>
              </a:rPr>
              <a:t>	</a:t>
            </a:r>
            <a:endParaRPr lang="en-US" sz="900"/>
          </a:p>
          <a:p>
            <a:pPr eaLnBrk="0" hangingPunct="0">
              <a:tabLst>
                <a:tab pos="2105025" algn="l"/>
              </a:tabLst>
            </a:pPr>
            <a:endParaRPr lang="en-US"/>
          </a:p>
        </p:txBody>
      </p:sp>
      <p:sp>
        <p:nvSpPr>
          <p:cNvPr id="12301" name="Rectangle 17"/>
          <p:cNvSpPr>
            <a:spLocks noChangeArrowheads="1"/>
          </p:cNvSpPr>
          <p:nvPr/>
        </p:nvSpPr>
        <p:spPr bwMode="auto">
          <a:xfrm>
            <a:off x="0" y="9144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2302"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2303" name="Rectangle 5"/>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eaLnBrk="0" hangingPunct="0">
              <a:tabLst>
                <a:tab pos="2105025" algn="l"/>
              </a:tabLst>
            </a:pPr>
            <a:r>
              <a:rPr lang="en-US" sz="900"/>
              <a:t/>
            </a:r>
            <a:br>
              <a:rPr lang="en-US" sz="900"/>
            </a:br>
            <a:endParaRPr lang="en-US"/>
          </a:p>
          <a:p>
            <a:pPr rtl="1" eaLnBrk="0" hangingPunct="0">
              <a:tabLst>
                <a:tab pos="2105025" algn="l"/>
              </a:tabLst>
            </a:pPr>
            <a:r>
              <a:rPr lang="ar-LB" sz="1600" b="1">
                <a:latin typeface="Traditional Arabic" pitchFamily="2" charset="-78"/>
              </a:rPr>
              <a:t>	</a:t>
            </a:r>
            <a:endParaRPr lang="en-US" sz="900"/>
          </a:p>
          <a:p>
            <a:pPr eaLnBrk="0" hangingPunct="0">
              <a:tabLst>
                <a:tab pos="2105025" algn="l"/>
              </a:tabLst>
            </a:pPr>
            <a:endParaRPr lang="en-US"/>
          </a:p>
        </p:txBody>
      </p:sp>
      <p:sp>
        <p:nvSpPr>
          <p:cNvPr id="12304" name="Rectangle 7"/>
          <p:cNvSpPr>
            <a:spLocks noChangeArrowheads="1"/>
          </p:cNvSpPr>
          <p:nvPr/>
        </p:nvSpPr>
        <p:spPr bwMode="auto">
          <a:xfrm>
            <a:off x="0" y="9144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2305"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2306" name="Rectangle 12"/>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230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2308" name="Rectangle 4"/>
          <p:cNvSpPr>
            <a:spLocks noChangeArrowheads="1"/>
          </p:cNvSpPr>
          <p:nvPr/>
        </p:nvSpPr>
        <p:spPr bwMode="auto">
          <a:xfrm>
            <a:off x="0" y="142875"/>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03443" name="Rectangle 19"/>
          <p:cNvSpPr>
            <a:spLocks noChangeArrowheads="1"/>
          </p:cNvSpPr>
          <p:nvPr/>
        </p:nvSpPr>
        <p:spPr bwMode="auto">
          <a:xfrm>
            <a:off x="766763" y="2082800"/>
            <a:ext cx="2439987" cy="885825"/>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justLow" rtl="1" eaLnBrk="0" hangingPunct="0">
              <a:defRPr/>
            </a:pPr>
            <a:r>
              <a:rPr lang="ar-SA" sz="1200" b="1">
                <a:latin typeface="Traditional Arabic" pitchFamily="2" charset="-78"/>
                <a:ea typeface="Calibri" pitchFamily="34" charset="0"/>
                <a:cs typeface="Arial" pitchFamily="34" charset="0"/>
              </a:rPr>
              <a:t>تطوير قدرات البرلمانات والبرلمانيين من اجل الإشراف على انشطة الحكومات والمؤسسات العامة الأخرى وبالتالي محاسبتها بشكل افضل</a:t>
            </a:r>
            <a:endParaRPr lang="en-US" sz="900">
              <a:latin typeface="Arial" pitchFamily="34" charset="0"/>
              <a:cs typeface="Arial" pitchFamily="34" charset="0"/>
            </a:endParaRPr>
          </a:p>
          <a:p>
            <a:pPr eaLnBrk="0" hangingPunct="0">
              <a:defRPr/>
            </a:pPr>
            <a:endParaRPr lang="en-US">
              <a:latin typeface="Arial" pitchFamily="34" charset="0"/>
              <a:cs typeface="Arial" pitchFamily="34" charset="0"/>
            </a:endParaRPr>
          </a:p>
        </p:txBody>
      </p:sp>
      <p:sp>
        <p:nvSpPr>
          <p:cNvPr id="103444" name="Text Box 20"/>
          <p:cNvSpPr txBox="1">
            <a:spLocks noChangeArrowheads="1"/>
          </p:cNvSpPr>
          <p:nvPr/>
        </p:nvSpPr>
        <p:spPr bwMode="auto">
          <a:xfrm>
            <a:off x="6070600" y="1800225"/>
            <a:ext cx="1573213" cy="1271588"/>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justLow" rtl="1" eaLnBrk="0" hangingPunct="0">
              <a:defRPr/>
            </a:pPr>
            <a:r>
              <a:rPr lang="ar-SA" sz="1200" b="1" dirty="0">
                <a:latin typeface="Traditional Arabic" pitchFamily="2" charset="-78"/>
                <a:ea typeface="Calibri" pitchFamily="34" charset="0"/>
                <a:cs typeface="Arial" pitchFamily="34" charset="0"/>
              </a:rPr>
              <a:t>العمل والتعاون مع الفروع الإقليمية الوطنية من اجل انشاء المعايير الخاصة بالسلوك الآيلة الى تعزيز الشفافية والمحاسبة والحكم الجيد</a:t>
            </a:r>
            <a:endParaRPr lang="en-US" sz="900" dirty="0">
              <a:latin typeface="Arial" pitchFamily="34" charset="0"/>
              <a:cs typeface="Arial" pitchFamily="34" charset="0"/>
            </a:endParaRPr>
          </a:p>
          <a:p>
            <a:pPr eaLnBrk="0" hangingPunct="0">
              <a:defRPr/>
            </a:pPr>
            <a:endParaRPr lang="en-US" dirty="0">
              <a:latin typeface="Arial" pitchFamily="34" charset="0"/>
              <a:cs typeface="Arial" pitchFamily="34" charset="0"/>
            </a:endParaRPr>
          </a:p>
        </p:txBody>
      </p:sp>
      <p:sp>
        <p:nvSpPr>
          <p:cNvPr id="103442" name="Rectangle 18"/>
          <p:cNvSpPr>
            <a:spLocks noChangeArrowheads="1"/>
          </p:cNvSpPr>
          <p:nvPr/>
        </p:nvSpPr>
        <p:spPr bwMode="auto">
          <a:xfrm>
            <a:off x="5729288" y="3219450"/>
            <a:ext cx="2057400" cy="80010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justLow" rtl="1" eaLnBrk="0" hangingPunct="0">
              <a:defRPr/>
            </a:pPr>
            <a:r>
              <a:rPr lang="ar-SA" sz="1200" b="1">
                <a:latin typeface="Traditional Arabic" pitchFamily="2" charset="-78"/>
                <a:ea typeface="Calibri" pitchFamily="34" charset="0"/>
                <a:cs typeface="Arial" pitchFamily="34" charset="0"/>
              </a:rPr>
              <a:t>تشجيع وتسهيل تبادل المعلومات والمعارف والتجارب بين مختلف اعضائها</a:t>
            </a:r>
            <a:endParaRPr lang="en-US" sz="900">
              <a:latin typeface="Arial" pitchFamily="34" charset="0"/>
              <a:cs typeface="Arial" pitchFamily="34" charset="0"/>
            </a:endParaRPr>
          </a:p>
          <a:p>
            <a:pPr eaLnBrk="0" hangingPunct="0">
              <a:defRPr/>
            </a:pPr>
            <a:endParaRPr lang="en-US">
              <a:latin typeface="Arial" pitchFamily="34" charset="0"/>
              <a:cs typeface="Arial" pitchFamily="34" charset="0"/>
            </a:endParaRPr>
          </a:p>
        </p:txBody>
      </p:sp>
      <p:sp>
        <p:nvSpPr>
          <p:cNvPr id="103441" name="Rectangle 17"/>
          <p:cNvSpPr>
            <a:spLocks noChangeArrowheads="1"/>
          </p:cNvSpPr>
          <p:nvPr/>
        </p:nvSpPr>
        <p:spPr bwMode="auto">
          <a:xfrm>
            <a:off x="814388" y="3219450"/>
            <a:ext cx="2286000" cy="719138"/>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justLow" rtl="1" eaLnBrk="0" hangingPunct="0">
              <a:defRPr/>
            </a:pPr>
            <a:r>
              <a:rPr lang="ar-SA" sz="1200" b="1">
                <a:latin typeface="Traditional Arabic" pitchFamily="2" charset="-78"/>
                <a:ea typeface="Calibri" pitchFamily="34" charset="0"/>
                <a:cs typeface="Arial" pitchFamily="34" charset="0"/>
              </a:rPr>
              <a:t>تقاسم المعلومات حول الدروس والممارسات الفضلى ذات الصلة بتدابير مكافحة الفساد</a:t>
            </a:r>
            <a:endParaRPr lang="en-US" sz="900">
              <a:latin typeface="Arial" pitchFamily="34" charset="0"/>
              <a:cs typeface="Arial" pitchFamily="34" charset="0"/>
            </a:endParaRPr>
          </a:p>
          <a:p>
            <a:pPr eaLnBrk="0" hangingPunct="0">
              <a:defRPr/>
            </a:pPr>
            <a:endParaRPr lang="en-US">
              <a:latin typeface="Arial" pitchFamily="34" charset="0"/>
              <a:cs typeface="Arial" pitchFamily="34" charset="0"/>
            </a:endParaRPr>
          </a:p>
        </p:txBody>
      </p:sp>
      <p:sp>
        <p:nvSpPr>
          <p:cNvPr id="103440" name="Rectangle 16"/>
          <p:cNvSpPr>
            <a:spLocks noChangeArrowheads="1"/>
          </p:cNvSpPr>
          <p:nvPr/>
        </p:nvSpPr>
        <p:spPr bwMode="auto">
          <a:xfrm>
            <a:off x="6300788" y="4943475"/>
            <a:ext cx="1485900" cy="1195388"/>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justLow" rtl="1" eaLnBrk="0" hangingPunct="0">
              <a:defRPr/>
            </a:pPr>
            <a:r>
              <a:rPr lang="ar-SA" sz="1200" b="1">
                <a:latin typeface="Traditional Arabic" pitchFamily="2" charset="-78"/>
                <a:ea typeface="Calibri" pitchFamily="34" charset="0"/>
                <a:cs typeface="Arial" pitchFamily="34" charset="0"/>
              </a:rPr>
              <a:t>تشجيع البرلمانات والبرلمانيين على سن التشريعات الهادفة الى تعزيز الحكم الجيد والشفافية والمساءلة </a:t>
            </a:r>
            <a:endParaRPr lang="en-US" sz="900">
              <a:latin typeface="Arial" pitchFamily="34" charset="0"/>
              <a:cs typeface="Arial" pitchFamily="34" charset="0"/>
            </a:endParaRPr>
          </a:p>
          <a:p>
            <a:pPr algn="justLow" rtl="1" eaLnBrk="0" hangingPunct="0">
              <a:defRPr/>
            </a:pPr>
            <a:r>
              <a:rPr lang="en-US" sz="1200">
                <a:latin typeface="Traditional Arabic" pitchFamily="2" charset="-78"/>
                <a:ea typeface="Calibri" pitchFamily="34" charset="0"/>
                <a:cs typeface="Arial" pitchFamily="34" charset="0"/>
              </a:rPr>
              <a:t> </a:t>
            </a:r>
            <a:endParaRPr lang="en-US">
              <a:latin typeface="Arial" pitchFamily="34" charset="0"/>
              <a:cs typeface="Arial" pitchFamily="34" charset="0"/>
            </a:endParaRPr>
          </a:p>
        </p:txBody>
      </p:sp>
      <p:sp>
        <p:nvSpPr>
          <p:cNvPr id="103439" name="Rectangle 15"/>
          <p:cNvSpPr>
            <a:spLocks noChangeArrowheads="1"/>
          </p:cNvSpPr>
          <p:nvPr/>
        </p:nvSpPr>
        <p:spPr bwMode="auto">
          <a:xfrm>
            <a:off x="4014788" y="3333750"/>
            <a:ext cx="914400" cy="100330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ctr" eaLnBrk="0" hangingPunct="0">
              <a:defRPr/>
            </a:pPr>
            <a:r>
              <a:rPr lang="ar-LB" sz="1100" b="1">
                <a:latin typeface="Traditional Arabic" pitchFamily="2" charset="-78"/>
                <a:ea typeface="Calibri" pitchFamily="34" charset="0"/>
                <a:cs typeface="Arial" pitchFamily="34" charset="0"/>
              </a:rPr>
              <a:t>اهداف منظمة برلمانيون عرب ضد الفساد</a:t>
            </a:r>
            <a:r>
              <a:rPr lang="en-US" sz="1100" b="1">
                <a:latin typeface="Traditional Arabic" pitchFamily="2" charset="-78"/>
                <a:ea typeface="Calibri" pitchFamily="34" charset="0"/>
                <a:cs typeface="Arial" pitchFamily="34" charset="0"/>
              </a:rPr>
              <a:t>  </a:t>
            </a:r>
            <a:endParaRPr lang="en-US">
              <a:latin typeface="Arial" pitchFamily="34" charset="0"/>
              <a:cs typeface="Arial" pitchFamily="34" charset="0"/>
            </a:endParaRPr>
          </a:p>
        </p:txBody>
      </p:sp>
      <p:sp>
        <p:nvSpPr>
          <p:cNvPr id="12315" name="Line 14"/>
          <p:cNvSpPr>
            <a:spLocks noChangeShapeType="1"/>
          </p:cNvSpPr>
          <p:nvPr/>
        </p:nvSpPr>
        <p:spPr bwMode="auto">
          <a:xfrm flipV="1">
            <a:off x="4929188" y="3679825"/>
            <a:ext cx="800100" cy="0"/>
          </a:xfrm>
          <a:prstGeom prst="line">
            <a:avLst/>
          </a:prstGeom>
          <a:noFill/>
          <a:ln w="9525">
            <a:solidFill>
              <a:srgbClr val="000000"/>
            </a:solidFill>
            <a:round/>
            <a:headEnd/>
            <a:tailEnd type="triangle" w="med" len="med"/>
          </a:ln>
        </p:spPr>
        <p:txBody>
          <a:bodyPr/>
          <a:lstStyle/>
          <a:p>
            <a:endParaRPr lang="en-GB"/>
          </a:p>
        </p:txBody>
      </p:sp>
      <p:sp>
        <p:nvSpPr>
          <p:cNvPr id="12316" name="Line 13"/>
          <p:cNvSpPr>
            <a:spLocks noChangeShapeType="1"/>
          </p:cNvSpPr>
          <p:nvPr/>
        </p:nvSpPr>
        <p:spPr bwMode="auto">
          <a:xfrm flipH="1" flipV="1">
            <a:off x="3214688" y="2530475"/>
            <a:ext cx="800100" cy="800100"/>
          </a:xfrm>
          <a:prstGeom prst="line">
            <a:avLst/>
          </a:prstGeom>
          <a:noFill/>
          <a:ln w="9525">
            <a:solidFill>
              <a:srgbClr val="000000"/>
            </a:solidFill>
            <a:round/>
            <a:headEnd/>
            <a:tailEnd type="triangle" w="med" len="med"/>
          </a:ln>
        </p:spPr>
        <p:txBody>
          <a:bodyPr/>
          <a:lstStyle/>
          <a:p>
            <a:endParaRPr lang="en-GB"/>
          </a:p>
        </p:txBody>
      </p:sp>
      <p:sp>
        <p:nvSpPr>
          <p:cNvPr id="12317" name="Line 12"/>
          <p:cNvSpPr>
            <a:spLocks noChangeShapeType="1"/>
          </p:cNvSpPr>
          <p:nvPr/>
        </p:nvSpPr>
        <p:spPr bwMode="auto">
          <a:xfrm flipH="1">
            <a:off x="3100388" y="3679825"/>
            <a:ext cx="914400" cy="0"/>
          </a:xfrm>
          <a:prstGeom prst="line">
            <a:avLst/>
          </a:prstGeom>
          <a:noFill/>
          <a:ln w="9525">
            <a:solidFill>
              <a:srgbClr val="000000"/>
            </a:solidFill>
            <a:round/>
            <a:headEnd/>
            <a:tailEnd type="triangle" w="med" len="med"/>
          </a:ln>
        </p:spPr>
        <p:txBody>
          <a:bodyPr/>
          <a:lstStyle/>
          <a:p>
            <a:endParaRPr lang="en-GB"/>
          </a:p>
        </p:txBody>
      </p:sp>
      <p:sp>
        <p:nvSpPr>
          <p:cNvPr id="12318" name="Line 11"/>
          <p:cNvSpPr>
            <a:spLocks noChangeShapeType="1"/>
          </p:cNvSpPr>
          <p:nvPr/>
        </p:nvSpPr>
        <p:spPr bwMode="auto">
          <a:xfrm>
            <a:off x="4929188" y="4022725"/>
            <a:ext cx="1885950" cy="922338"/>
          </a:xfrm>
          <a:prstGeom prst="line">
            <a:avLst/>
          </a:prstGeom>
          <a:noFill/>
          <a:ln w="9525">
            <a:solidFill>
              <a:srgbClr val="000000"/>
            </a:solidFill>
            <a:round/>
            <a:headEnd/>
            <a:tailEnd type="triangle" w="med" len="med"/>
          </a:ln>
        </p:spPr>
        <p:txBody>
          <a:bodyPr/>
          <a:lstStyle/>
          <a:p>
            <a:endParaRPr lang="en-GB"/>
          </a:p>
        </p:txBody>
      </p:sp>
      <p:sp>
        <p:nvSpPr>
          <p:cNvPr id="12319" name="Line 10"/>
          <p:cNvSpPr>
            <a:spLocks noChangeShapeType="1"/>
          </p:cNvSpPr>
          <p:nvPr/>
        </p:nvSpPr>
        <p:spPr bwMode="auto">
          <a:xfrm flipV="1">
            <a:off x="4814888" y="2770188"/>
            <a:ext cx="1192212" cy="561975"/>
          </a:xfrm>
          <a:prstGeom prst="line">
            <a:avLst/>
          </a:prstGeom>
          <a:noFill/>
          <a:ln w="9525">
            <a:solidFill>
              <a:srgbClr val="000000"/>
            </a:solidFill>
            <a:round/>
            <a:headEnd/>
            <a:tailEnd type="triangle" w="med" len="med"/>
          </a:ln>
        </p:spPr>
        <p:txBody>
          <a:bodyPr/>
          <a:lstStyle/>
          <a:p>
            <a:endParaRPr lang="en-GB"/>
          </a:p>
        </p:txBody>
      </p:sp>
      <p:sp>
        <p:nvSpPr>
          <p:cNvPr id="103433" name="Rectangle 9"/>
          <p:cNvSpPr>
            <a:spLocks noChangeArrowheads="1"/>
          </p:cNvSpPr>
          <p:nvPr/>
        </p:nvSpPr>
        <p:spPr bwMode="auto">
          <a:xfrm>
            <a:off x="1385888" y="5094288"/>
            <a:ext cx="1828800" cy="98425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justLow" rtl="1" eaLnBrk="0" hangingPunct="0">
              <a:defRPr/>
            </a:pPr>
            <a:r>
              <a:rPr lang="ar-SA" sz="1200" b="1">
                <a:latin typeface="Traditional Arabic" pitchFamily="2" charset="-78"/>
                <a:ea typeface="Calibri" pitchFamily="34" charset="0"/>
                <a:cs typeface="Arial" pitchFamily="34" charset="0"/>
              </a:rPr>
              <a:t>العمل مع الهيئات الوطنية والإقليمية في مجال حشد الموارد اللازمة لبرامج مكافحة الفساد</a:t>
            </a:r>
            <a:endParaRPr lang="en-US" sz="900">
              <a:latin typeface="Arial" pitchFamily="34" charset="0"/>
              <a:cs typeface="Arial" pitchFamily="34" charset="0"/>
            </a:endParaRPr>
          </a:p>
          <a:p>
            <a:pPr eaLnBrk="0" hangingPunct="0">
              <a:defRPr/>
            </a:pPr>
            <a:endParaRPr lang="en-US">
              <a:latin typeface="Arial" pitchFamily="34" charset="0"/>
              <a:cs typeface="Arial" pitchFamily="34" charset="0"/>
            </a:endParaRPr>
          </a:p>
        </p:txBody>
      </p:sp>
      <p:sp>
        <p:nvSpPr>
          <p:cNvPr id="12321" name="Line 8"/>
          <p:cNvSpPr>
            <a:spLocks noChangeShapeType="1"/>
          </p:cNvSpPr>
          <p:nvPr/>
        </p:nvSpPr>
        <p:spPr bwMode="auto">
          <a:xfrm flipH="1">
            <a:off x="2300288" y="4084638"/>
            <a:ext cx="1674812" cy="979487"/>
          </a:xfrm>
          <a:prstGeom prst="line">
            <a:avLst/>
          </a:prstGeom>
          <a:noFill/>
          <a:ln w="9525">
            <a:solidFill>
              <a:srgbClr val="000000"/>
            </a:solidFill>
            <a:round/>
            <a:headEnd/>
            <a:tailEnd type="triangle" w="med" len="med"/>
          </a:ln>
        </p:spPr>
        <p:txBody>
          <a:bodyPr/>
          <a:lstStyle/>
          <a:p>
            <a:endParaRPr lang="en-GB"/>
          </a:p>
        </p:txBody>
      </p:sp>
      <p:sp>
        <p:nvSpPr>
          <p:cNvPr id="103431" name="Rectangle 7"/>
          <p:cNvSpPr>
            <a:spLocks noChangeArrowheads="1"/>
          </p:cNvSpPr>
          <p:nvPr/>
        </p:nvSpPr>
        <p:spPr bwMode="auto">
          <a:xfrm>
            <a:off x="4929188" y="4943475"/>
            <a:ext cx="1322387" cy="148590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justLow" rtl="1" eaLnBrk="0" hangingPunct="0">
              <a:defRPr/>
            </a:pPr>
            <a:r>
              <a:rPr lang="ar-SA" sz="1200" b="1">
                <a:latin typeface="Traditional Arabic" pitchFamily="2" charset="-78"/>
                <a:ea typeface="Calibri" pitchFamily="34" charset="0"/>
                <a:cs typeface="Arial" pitchFamily="34" charset="0"/>
              </a:rPr>
              <a:t>تعزيز التدابير الرامية الى التعاطي بفاعلية مع الفساد وزيادة الوعي العام حول مسألة الفساد على جميع مستويات المجتمع</a:t>
            </a:r>
            <a:endParaRPr lang="en-US" sz="900">
              <a:latin typeface="Arial" pitchFamily="34" charset="0"/>
              <a:cs typeface="Arial" pitchFamily="34" charset="0"/>
            </a:endParaRPr>
          </a:p>
          <a:p>
            <a:pPr eaLnBrk="0" hangingPunct="0">
              <a:defRPr/>
            </a:pPr>
            <a:endParaRPr lang="en-US">
              <a:latin typeface="Arial" pitchFamily="34" charset="0"/>
              <a:cs typeface="Arial" pitchFamily="34" charset="0"/>
            </a:endParaRPr>
          </a:p>
        </p:txBody>
      </p:sp>
      <p:sp>
        <p:nvSpPr>
          <p:cNvPr id="12323" name="Line 6"/>
          <p:cNvSpPr>
            <a:spLocks noChangeShapeType="1"/>
          </p:cNvSpPr>
          <p:nvPr/>
        </p:nvSpPr>
        <p:spPr bwMode="auto">
          <a:xfrm>
            <a:off x="4864100" y="4371975"/>
            <a:ext cx="750888" cy="571500"/>
          </a:xfrm>
          <a:prstGeom prst="line">
            <a:avLst/>
          </a:prstGeom>
          <a:noFill/>
          <a:ln w="9525">
            <a:solidFill>
              <a:srgbClr val="000000"/>
            </a:solidFill>
            <a:round/>
            <a:headEnd/>
            <a:tailEnd type="triangle" w="med" len="med"/>
          </a:ln>
        </p:spPr>
        <p:txBody>
          <a:bodyPr/>
          <a:lstStyle/>
          <a:p>
            <a:endParaRPr lang="en-GB"/>
          </a:p>
        </p:txBody>
      </p:sp>
      <p:sp>
        <p:nvSpPr>
          <p:cNvPr id="103429" name="Rectangle 5"/>
          <p:cNvSpPr>
            <a:spLocks noChangeArrowheads="1"/>
          </p:cNvSpPr>
          <p:nvPr/>
        </p:nvSpPr>
        <p:spPr bwMode="auto">
          <a:xfrm>
            <a:off x="4860925" y="1792288"/>
            <a:ext cx="925513" cy="922337"/>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ctr" rtl="1" eaLnBrk="0" hangingPunct="0">
              <a:defRPr/>
            </a:pPr>
            <a:r>
              <a:rPr lang="ar-SA" sz="1300" b="1">
                <a:latin typeface="Traditional Arabic" pitchFamily="2" charset="-78"/>
                <a:ea typeface="Calibri" pitchFamily="34" charset="0"/>
                <a:cs typeface="Arial" pitchFamily="34" charset="0"/>
              </a:rPr>
              <a:t>تعزيز حكم القانون</a:t>
            </a:r>
            <a:endParaRPr lang="en-US" sz="900">
              <a:latin typeface="Arial" pitchFamily="34" charset="0"/>
              <a:cs typeface="Arial" pitchFamily="34" charset="0"/>
            </a:endParaRPr>
          </a:p>
          <a:p>
            <a:pPr eaLnBrk="0" hangingPunct="0">
              <a:defRPr/>
            </a:pPr>
            <a:endParaRPr lang="en-US">
              <a:latin typeface="Arial" pitchFamily="34" charset="0"/>
              <a:cs typeface="Arial" pitchFamily="34" charset="0"/>
            </a:endParaRPr>
          </a:p>
        </p:txBody>
      </p:sp>
      <p:sp>
        <p:nvSpPr>
          <p:cNvPr id="12325" name="Line 4"/>
          <p:cNvSpPr>
            <a:spLocks noChangeShapeType="1"/>
          </p:cNvSpPr>
          <p:nvPr/>
        </p:nvSpPr>
        <p:spPr bwMode="auto">
          <a:xfrm flipV="1">
            <a:off x="4371975" y="2770188"/>
            <a:ext cx="660400" cy="561975"/>
          </a:xfrm>
          <a:prstGeom prst="line">
            <a:avLst/>
          </a:prstGeom>
          <a:noFill/>
          <a:ln w="9525">
            <a:solidFill>
              <a:srgbClr val="000000"/>
            </a:solidFill>
            <a:round/>
            <a:headEnd/>
            <a:tailEnd type="triangle" w="med" len="med"/>
          </a:ln>
        </p:spPr>
        <p:txBody>
          <a:bodyPr/>
          <a:lstStyle/>
          <a:p>
            <a:endParaRPr lang="en-GB"/>
          </a:p>
        </p:txBody>
      </p:sp>
      <p:sp>
        <p:nvSpPr>
          <p:cNvPr id="103445" name="Rectangle 21"/>
          <p:cNvSpPr>
            <a:spLocks noChangeArrowheads="1"/>
          </p:cNvSpPr>
          <p:nvPr/>
        </p:nvSpPr>
        <p:spPr bwMode="auto">
          <a:xfrm>
            <a:off x="3497263" y="1525588"/>
            <a:ext cx="1289050" cy="1260475"/>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justLow" rtl="1" eaLnBrk="0" hangingPunct="0">
              <a:defRPr/>
            </a:pPr>
            <a:r>
              <a:rPr lang="ar-SA" sz="1200" b="1" dirty="0">
                <a:latin typeface="Traditional Arabic" pitchFamily="2" charset="-78"/>
                <a:ea typeface="Calibri" pitchFamily="34" charset="0"/>
                <a:cs typeface="Arial" pitchFamily="34" charset="0"/>
              </a:rPr>
              <a:t>توعية البرلمانيين وصانعي السياسات على وجود الفساد وطبيعته ووسائل مكافحته</a:t>
            </a:r>
            <a:endParaRPr lang="ar-SA" dirty="0">
              <a:latin typeface="Arial" pitchFamily="34" charset="0"/>
              <a:cs typeface="Arial" pitchFamily="34" charset="0"/>
            </a:endParaRPr>
          </a:p>
        </p:txBody>
      </p:sp>
      <p:sp>
        <p:nvSpPr>
          <p:cNvPr id="12327" name="Line 3"/>
          <p:cNvSpPr>
            <a:spLocks noChangeShapeType="1"/>
          </p:cNvSpPr>
          <p:nvPr/>
        </p:nvSpPr>
        <p:spPr bwMode="auto">
          <a:xfrm flipH="1" flipV="1">
            <a:off x="4233863" y="2825750"/>
            <a:ext cx="0" cy="506413"/>
          </a:xfrm>
          <a:prstGeom prst="line">
            <a:avLst/>
          </a:prstGeom>
          <a:noFill/>
          <a:ln w="9525">
            <a:solidFill>
              <a:srgbClr val="000000"/>
            </a:solidFill>
            <a:round/>
            <a:headEnd/>
            <a:tailEnd type="triangle" w="med" len="med"/>
          </a:ln>
        </p:spPr>
        <p:txBody>
          <a:bodyPr/>
          <a:lstStyle/>
          <a:p>
            <a:endParaRPr lang="en-GB"/>
          </a:p>
        </p:txBody>
      </p:sp>
      <p:sp>
        <p:nvSpPr>
          <p:cNvPr id="103426" name="Rectangle 2"/>
          <p:cNvSpPr>
            <a:spLocks noChangeArrowheads="1"/>
          </p:cNvSpPr>
          <p:nvPr/>
        </p:nvSpPr>
        <p:spPr bwMode="auto">
          <a:xfrm>
            <a:off x="3328988" y="4881563"/>
            <a:ext cx="1485900" cy="1547812"/>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lgn="justLow" rtl="1" eaLnBrk="0" hangingPunct="0">
              <a:defRPr/>
            </a:pPr>
            <a:r>
              <a:rPr lang="ar-SA" sz="1200" b="1">
                <a:latin typeface="Traditional Arabic" pitchFamily="2" charset="-78"/>
                <a:ea typeface="Calibri" pitchFamily="34" charset="0"/>
                <a:cs typeface="Arial" pitchFamily="34" charset="0"/>
              </a:rPr>
              <a:t>الدعوة الى ادماج تدابير مكافحة الفساد في جميع برامج الحكومات واعمالها بهدف الإرتقاء بقدرات المؤسسات الوطنية والإقليمية على التعاطي بفاعلية مع الفساد</a:t>
            </a:r>
            <a:endParaRPr lang="en-US" sz="900">
              <a:latin typeface="Arial" pitchFamily="34" charset="0"/>
              <a:cs typeface="Arial" pitchFamily="34" charset="0"/>
            </a:endParaRPr>
          </a:p>
          <a:p>
            <a:pPr eaLnBrk="0" hangingPunct="0">
              <a:defRPr/>
            </a:pPr>
            <a:endParaRPr lang="en-US">
              <a:latin typeface="Arial" pitchFamily="34" charset="0"/>
              <a:cs typeface="Arial" pitchFamily="34" charset="0"/>
            </a:endParaRPr>
          </a:p>
        </p:txBody>
      </p:sp>
      <p:sp>
        <p:nvSpPr>
          <p:cNvPr id="12329" name="Line 1"/>
          <p:cNvSpPr>
            <a:spLocks noChangeShapeType="1"/>
          </p:cNvSpPr>
          <p:nvPr/>
        </p:nvSpPr>
        <p:spPr bwMode="auto">
          <a:xfrm flipH="1">
            <a:off x="3671888" y="4371975"/>
            <a:ext cx="800100" cy="509588"/>
          </a:xfrm>
          <a:prstGeom prst="line">
            <a:avLst/>
          </a:prstGeom>
          <a:noFill/>
          <a:ln w="9525">
            <a:solidFill>
              <a:srgbClr val="000000"/>
            </a:solidFill>
            <a:round/>
            <a:headEnd/>
            <a:tailEnd type="triangle" w="med" len="med"/>
          </a:ln>
        </p:spPr>
        <p:txBody>
          <a:bodyPr/>
          <a:lstStyle/>
          <a:p>
            <a:endParaRPr lang="en-GB"/>
          </a:p>
        </p:txBody>
      </p:sp>
      <p:sp>
        <p:nvSpPr>
          <p:cNvPr id="12330" name="Rectangle 22"/>
          <p:cNvSpPr>
            <a:spLocks noChangeArrowheads="1"/>
          </p:cNvSpPr>
          <p:nvPr/>
        </p:nvSpPr>
        <p:spPr bwMode="auto">
          <a:xfrm>
            <a:off x="0" y="0"/>
            <a:ext cx="9144000" cy="1384300"/>
          </a:xfrm>
          <a:prstGeom prst="rect">
            <a:avLst/>
          </a:prstGeom>
          <a:noFill/>
          <a:ln w="9525">
            <a:noFill/>
            <a:miter lim="800000"/>
            <a:headEnd/>
            <a:tailEnd/>
          </a:ln>
        </p:spPr>
        <p:txBody>
          <a:bodyPr anchor="ctr">
            <a:spAutoFit/>
          </a:bodyPr>
          <a:lstStyle/>
          <a:p>
            <a:pPr rtl="1" eaLnBrk="0" hangingPunct="0"/>
            <a:endParaRPr lang="ar-LB" sz="2200" b="1">
              <a:latin typeface="Traditional Arabic" pitchFamily="2" charset="-78"/>
            </a:endParaRPr>
          </a:p>
          <a:p>
            <a:pPr rtl="1" eaLnBrk="0" hangingPunct="0"/>
            <a:endParaRPr lang="ar-LB" sz="2200" b="1">
              <a:latin typeface="Traditional Arabic" pitchFamily="2" charset="-78"/>
            </a:endParaRPr>
          </a:p>
          <a:p>
            <a:pPr rtl="1" eaLnBrk="0" hangingPunct="0"/>
            <a:endParaRPr lang="ar-LB" sz="2200" b="1">
              <a:latin typeface="Traditional Arabic" pitchFamily="2" charset="-78"/>
            </a:endParaRPr>
          </a:p>
          <a:p>
            <a:pPr eaLnBrk="0" hangingPunct="0"/>
            <a:endParaRPr lang="en-US"/>
          </a:p>
        </p:txBody>
      </p:sp>
      <p:sp>
        <p:nvSpPr>
          <p:cNvPr id="12331" name="Rectangle 25"/>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rtl="1" eaLnBrk="0" hangingPunct="0">
              <a:tabLst>
                <a:tab pos="2311400" algn="l"/>
              </a:tabLst>
            </a:pPr>
            <a:r>
              <a:rPr lang="ar-SA" sz="1100">
                <a:latin typeface="Calibri" pitchFamily="34" charset="0"/>
              </a:rPr>
              <a:t>	</a:t>
            </a:r>
            <a:endParaRPr lang="en-US" sz="900"/>
          </a:p>
          <a:p>
            <a:pPr eaLnBrk="0" hangingPunct="0">
              <a:tabLst>
                <a:tab pos="2311400" algn="l"/>
              </a:tabLst>
            </a:pPr>
            <a:endParaRPr lang="en-US"/>
          </a:p>
        </p:txBody>
      </p:sp>
      <p:sp>
        <p:nvSpPr>
          <p:cNvPr id="12332" name="Rectangle 35"/>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3315" name="Rectangle 1"/>
          <p:cNvSpPr>
            <a:spLocks noChangeArrowheads="1"/>
          </p:cNvSpPr>
          <p:nvPr/>
        </p:nvSpPr>
        <p:spPr bwMode="auto">
          <a:xfrm>
            <a:off x="0" y="1357313"/>
            <a:ext cx="9144000" cy="923925"/>
          </a:xfrm>
          <a:prstGeom prst="rect">
            <a:avLst/>
          </a:prstGeom>
          <a:noFill/>
          <a:ln w="9525">
            <a:noFill/>
            <a:miter lim="800000"/>
            <a:headEnd/>
            <a:tailEnd/>
          </a:ln>
        </p:spPr>
        <p:txBody>
          <a:bodyPr anchor="ctr">
            <a:spAutoFit/>
          </a:bodyPr>
          <a:lstStyle/>
          <a:p>
            <a:pPr rtl="1"/>
            <a:r>
              <a:rPr lang="ar-LB" b="1"/>
              <a:t> </a:t>
            </a:r>
            <a:endParaRPr lang="en-US"/>
          </a:p>
          <a:p>
            <a:pPr rtl="1"/>
            <a:r>
              <a:rPr lang="ar-LB"/>
              <a:t> </a:t>
            </a:r>
            <a:endParaRPr lang="en-US"/>
          </a:p>
          <a:p>
            <a:pPr eaLnBrk="0" hangingPunct="0"/>
            <a:endParaRPr lang="en-US"/>
          </a:p>
        </p:txBody>
      </p:sp>
      <p:sp>
        <p:nvSpPr>
          <p:cNvPr id="13316" name="Rectangle 1"/>
          <p:cNvSpPr>
            <a:spLocks noGrp="1" noChangeArrowheads="1"/>
          </p:cNvSpPr>
          <p:nvPr>
            <p:ph type="title"/>
          </p:nvPr>
        </p:nvSpPr>
        <p:spPr>
          <a:xfrm>
            <a:off x="0" y="142875"/>
            <a:ext cx="9144000" cy="7262813"/>
          </a:xfrm>
          <a:noFill/>
        </p:spPr>
        <p:txBody>
          <a:bodyPr lIns="91440" rIns="91440" bIns="45720" anchor="ctr">
            <a:spAutoFit/>
          </a:bodyPr>
          <a:lstStyle/>
          <a:p>
            <a:pPr algn="ctr" rtl="1"/>
            <a:r>
              <a:rPr lang="ar-LB" sz="2400" b="1" smtClean="0">
                <a:solidFill>
                  <a:schemeClr val="tx1"/>
                </a:solidFill>
                <a:cs typeface="Simplified Arabic" pitchFamily="2" charset="-78"/>
              </a:rPr>
              <a:t>5-</a:t>
            </a:r>
            <a:r>
              <a:rPr lang="ar-LB" sz="2400" b="1" smtClean="0">
                <a:solidFill>
                  <a:schemeClr val="tx1"/>
                </a:solidFill>
                <a:latin typeface="Traditional Arabic" pitchFamily="2" charset="-78"/>
                <a:ea typeface="Calibri" pitchFamily="34" charset="0"/>
                <a:cs typeface="Simplified Arabic" pitchFamily="2" charset="-78"/>
              </a:rPr>
              <a:t> منظمة برلمانيون عرب ضد الفساد: </a:t>
            </a:r>
            <a:br>
              <a:rPr lang="ar-LB" sz="2400" b="1" smtClean="0">
                <a:solidFill>
                  <a:schemeClr val="tx1"/>
                </a:solidFill>
                <a:latin typeface="Traditional Arabic" pitchFamily="2" charset="-78"/>
                <a:ea typeface="Calibri" pitchFamily="34" charset="0"/>
                <a:cs typeface="Simplified Arabic" pitchFamily="2" charset="-78"/>
              </a:rPr>
            </a:br>
            <a:r>
              <a:rPr lang="ar-LB" sz="2400" b="1" smtClean="0">
                <a:solidFill>
                  <a:schemeClr val="tx1"/>
                </a:solidFill>
                <a:latin typeface="Traditional Arabic" pitchFamily="2" charset="-78"/>
                <a:ea typeface="Calibri" pitchFamily="34" charset="0"/>
                <a:cs typeface="Simplified Arabic" pitchFamily="2" charset="-78"/>
              </a:rPr>
              <a:t>أربعة مشاريع وتقارير جديدة لمكافحة الفساد ذات أبعاد إقليمية</a:t>
            </a:r>
            <a:r>
              <a:rPr lang="ar-LB" sz="2400" b="1" smtClean="0">
                <a:solidFill>
                  <a:schemeClr val="tx1"/>
                </a:solidFill>
                <a:cs typeface="Simplified Arabic" pitchFamily="2" charset="-78"/>
              </a:rPr>
              <a:t>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en-US" sz="2400" smtClean="0"/>
              <a:t/>
            </a:r>
            <a:br>
              <a:rPr lang="en-US" sz="2400" smtClean="0"/>
            </a:br>
            <a:r>
              <a:rPr lang="en-US" sz="2400" smtClean="0"/>
              <a:t/>
            </a:r>
            <a:br>
              <a:rPr lang="en-US" sz="2400" smtClean="0"/>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endParaRPr lang="ar-SA" sz="1800" smtClean="0">
              <a:solidFill>
                <a:schemeClr val="tx1"/>
              </a:solidFill>
              <a:latin typeface="Arial" charset="0"/>
              <a:cs typeface="Arial" charset="0"/>
            </a:endParaRPr>
          </a:p>
        </p:txBody>
      </p:sp>
      <p:sp>
        <p:nvSpPr>
          <p:cNvPr id="13317" name="Rectangle 1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tabLst>
                <a:tab pos="2311400" algn="l"/>
              </a:tabLst>
            </a:pPr>
            <a:endParaRPr lang="en-US"/>
          </a:p>
        </p:txBody>
      </p:sp>
      <p:sp>
        <p:nvSpPr>
          <p:cNvPr id="13318" name="Rectangle 22"/>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3319" name="Rectangle 5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tabLst>
                <a:tab pos="2311400" algn="l"/>
              </a:tabLst>
            </a:pPr>
            <a:endParaRPr lang="en-US"/>
          </a:p>
        </p:txBody>
      </p:sp>
      <p:sp>
        <p:nvSpPr>
          <p:cNvPr id="13320" name="Rectangle 62"/>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3321" name="Rectangle 1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tabLst>
                <a:tab pos="2311400" algn="l"/>
              </a:tabLst>
            </a:pPr>
            <a:endParaRPr lang="en-US"/>
          </a:p>
        </p:txBody>
      </p:sp>
      <p:sp>
        <p:nvSpPr>
          <p:cNvPr id="13322" name="Rectangle 20"/>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3323" name="Rectangle 1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rtl="1" eaLnBrk="0" hangingPunct="0">
              <a:tabLst>
                <a:tab pos="2105025" algn="l"/>
              </a:tabLst>
            </a:pPr>
            <a:r>
              <a:rPr lang="ar-LB" sz="1600" b="1">
                <a:latin typeface="Traditional Arabic" pitchFamily="2" charset="-78"/>
              </a:rPr>
              <a:t>	</a:t>
            </a:r>
            <a:endParaRPr lang="en-US" sz="900"/>
          </a:p>
          <a:p>
            <a:pPr eaLnBrk="0" hangingPunct="0">
              <a:tabLst>
                <a:tab pos="2105025" algn="l"/>
              </a:tabLst>
            </a:pPr>
            <a:endParaRPr lang="en-US"/>
          </a:p>
        </p:txBody>
      </p:sp>
      <p:sp>
        <p:nvSpPr>
          <p:cNvPr id="13324" name="Rectangle 14"/>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rtl="1" eaLnBrk="0" hangingPunct="0">
              <a:tabLst>
                <a:tab pos="2105025" algn="l"/>
              </a:tabLst>
            </a:pPr>
            <a:r>
              <a:rPr lang="ar-LB" sz="1600" b="1">
                <a:latin typeface="Traditional Arabic" pitchFamily="2" charset="-78"/>
              </a:rPr>
              <a:t>	</a:t>
            </a:r>
            <a:endParaRPr lang="en-US" sz="900"/>
          </a:p>
          <a:p>
            <a:pPr eaLnBrk="0" hangingPunct="0">
              <a:tabLst>
                <a:tab pos="2105025" algn="l"/>
              </a:tabLst>
            </a:pPr>
            <a:endParaRPr lang="en-US"/>
          </a:p>
        </p:txBody>
      </p:sp>
      <p:sp>
        <p:nvSpPr>
          <p:cNvPr id="13325" name="Rectangle 17"/>
          <p:cNvSpPr>
            <a:spLocks noChangeArrowheads="1"/>
          </p:cNvSpPr>
          <p:nvPr/>
        </p:nvSpPr>
        <p:spPr bwMode="auto">
          <a:xfrm>
            <a:off x="0" y="9144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3326"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3327" name="Rectangle 5"/>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eaLnBrk="0" hangingPunct="0">
              <a:tabLst>
                <a:tab pos="2105025" algn="l"/>
              </a:tabLst>
            </a:pPr>
            <a:r>
              <a:rPr lang="en-US" sz="900"/>
              <a:t/>
            </a:r>
            <a:br>
              <a:rPr lang="en-US" sz="900"/>
            </a:br>
            <a:endParaRPr lang="en-US"/>
          </a:p>
          <a:p>
            <a:pPr rtl="1" eaLnBrk="0" hangingPunct="0">
              <a:tabLst>
                <a:tab pos="2105025" algn="l"/>
              </a:tabLst>
            </a:pPr>
            <a:r>
              <a:rPr lang="ar-LB" sz="1600" b="1">
                <a:latin typeface="Traditional Arabic" pitchFamily="2" charset="-78"/>
              </a:rPr>
              <a:t>	</a:t>
            </a:r>
            <a:endParaRPr lang="en-US" sz="900"/>
          </a:p>
          <a:p>
            <a:pPr eaLnBrk="0" hangingPunct="0">
              <a:tabLst>
                <a:tab pos="2105025" algn="l"/>
              </a:tabLst>
            </a:pPr>
            <a:endParaRPr lang="en-US"/>
          </a:p>
        </p:txBody>
      </p:sp>
      <p:sp>
        <p:nvSpPr>
          <p:cNvPr id="13328" name="Rectangle 7"/>
          <p:cNvSpPr>
            <a:spLocks noChangeArrowheads="1"/>
          </p:cNvSpPr>
          <p:nvPr/>
        </p:nvSpPr>
        <p:spPr bwMode="auto">
          <a:xfrm>
            <a:off x="0" y="9144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3329" name="AutoShape 1"/>
          <p:cNvSpPr>
            <a:spLocks noChangeArrowheads="1"/>
          </p:cNvSpPr>
          <p:nvPr/>
        </p:nvSpPr>
        <p:spPr bwMode="auto">
          <a:xfrm>
            <a:off x="142875" y="1228725"/>
            <a:ext cx="4286250" cy="5200650"/>
          </a:xfrm>
          <a:prstGeom prst="wedgeRoundRectCallout">
            <a:avLst>
              <a:gd name="adj1" fmla="val 49824"/>
              <a:gd name="adj2" fmla="val 12843"/>
              <a:gd name="adj3" fmla="val 16667"/>
            </a:avLst>
          </a:prstGeom>
          <a:solidFill>
            <a:srgbClr val="FFFFFF"/>
          </a:solidFill>
          <a:ln w="9525">
            <a:solidFill>
              <a:srgbClr val="000000"/>
            </a:solidFill>
            <a:miter lim="800000"/>
            <a:headEnd/>
            <a:tailEnd/>
          </a:ln>
        </p:spPr>
        <p:txBody>
          <a:bodyPr/>
          <a:lstStyle/>
          <a:p>
            <a:pPr algn="just" rtl="1"/>
            <a:r>
              <a:rPr lang="ar-LB" b="1" u="sng">
                <a:cs typeface="Simplified Arabic" pitchFamily="2" charset="-78"/>
              </a:rPr>
              <a:t>مشروع الأخلاقيات السياسية وتضارب المصالح:</a:t>
            </a:r>
            <a:endParaRPr lang="en-US" b="1">
              <a:cs typeface="Simplified Arabic" pitchFamily="2" charset="-78"/>
            </a:endParaRPr>
          </a:p>
          <a:p>
            <a:pPr algn="just" rtl="1"/>
            <a:r>
              <a:rPr lang="en-US" b="1">
                <a:cs typeface="Simplified Arabic" pitchFamily="2" charset="-78"/>
              </a:rPr>
              <a:t> </a:t>
            </a:r>
          </a:p>
          <a:p>
            <a:pPr algn="just" rtl="1"/>
            <a:r>
              <a:rPr lang="ar-LB" b="1">
                <a:cs typeface="Simplified Arabic" pitchFamily="2" charset="-78"/>
              </a:rPr>
              <a:t>يهدف هذا المشروع إلى إصدار دليل يحدد السلوكيات الأخلاقية التي يجب إتباعها من النواب والوزراء أثناء ممارستهم لأعمالهم لاسيما داخل المجالس ومع زملائهم. كما يرمي إلى منع سوء استغلال الوظيفة العامة لتأمين المصلحة الخاصة. </a:t>
            </a:r>
          </a:p>
          <a:p>
            <a:pPr algn="just" rtl="1"/>
            <a:endParaRPr lang="ar-LB" b="1">
              <a:cs typeface="Simplified Arabic" pitchFamily="2" charset="-78"/>
            </a:endParaRPr>
          </a:p>
          <a:p>
            <a:pPr algn="just" rtl="1"/>
            <a:r>
              <a:rPr lang="ar-LB" b="1">
                <a:cs typeface="Simplified Arabic" pitchFamily="2" charset="-78"/>
              </a:rPr>
              <a:t>ضمن إطار هذا المشروع قامت مجموعة العمل بإعداد النسخة الأولى من الدليل والتي عرضت خلال ورشة عمل " دليل الأخلاقيات السياسية وتضارب المصالح" خلال مؤتمر </a:t>
            </a:r>
            <a:r>
              <a:rPr lang="ar-KW" b="1">
                <a:cs typeface="Simplified Arabic" pitchFamily="2" charset="-78"/>
              </a:rPr>
              <a:t>المؤتمر العالمي الثالث للبرلمانيين ضد الفساد”</a:t>
            </a:r>
            <a:r>
              <a:rPr lang="ar-LB" b="1">
                <a:cs typeface="Simplified Arabic" pitchFamily="2" charset="-78"/>
              </a:rPr>
              <a:t> عام 2008 في الكويت.</a:t>
            </a:r>
            <a:endParaRPr lang="en-US" b="1">
              <a:cs typeface="Simplified Arabic" pitchFamily="2" charset="-78"/>
            </a:endParaRPr>
          </a:p>
          <a:p>
            <a:pPr rtl="1"/>
            <a:r>
              <a:rPr lang="ar-KW"/>
              <a:t> </a:t>
            </a:r>
            <a:endParaRPr lang="en-US"/>
          </a:p>
          <a:p>
            <a:pPr rtl="1"/>
            <a:r>
              <a:rPr lang="en-US"/>
              <a:t> </a:t>
            </a:r>
          </a:p>
          <a:p>
            <a:pPr eaLnBrk="0" hangingPunct="0"/>
            <a:endParaRPr lang="en-US"/>
          </a:p>
        </p:txBody>
      </p:sp>
      <p:sp>
        <p:nvSpPr>
          <p:cNvPr id="13330" name="AutoShape 4"/>
          <p:cNvSpPr>
            <a:spLocks noChangeArrowheads="1"/>
          </p:cNvSpPr>
          <p:nvPr/>
        </p:nvSpPr>
        <p:spPr bwMode="auto">
          <a:xfrm>
            <a:off x="4500563" y="1143000"/>
            <a:ext cx="4500562" cy="5321300"/>
          </a:xfrm>
          <a:prstGeom prst="wedgeRoundRectCallout">
            <a:avLst>
              <a:gd name="adj1" fmla="val 50542"/>
              <a:gd name="adj2" fmla="val 12602"/>
              <a:gd name="adj3" fmla="val 16667"/>
            </a:avLst>
          </a:prstGeom>
          <a:solidFill>
            <a:srgbClr val="FFFFFF"/>
          </a:solidFill>
          <a:ln w="9525">
            <a:solidFill>
              <a:srgbClr val="000000"/>
            </a:solidFill>
            <a:miter lim="800000"/>
            <a:headEnd/>
            <a:tailEnd/>
          </a:ln>
        </p:spPr>
        <p:txBody>
          <a:bodyPr/>
          <a:lstStyle/>
          <a:p>
            <a:pPr algn="just" rtl="1"/>
            <a:r>
              <a:rPr lang="ar-LB" b="1" u="sng">
                <a:cs typeface="Simplified Arabic" pitchFamily="2" charset="-78"/>
              </a:rPr>
              <a:t>مشروع تفعيل اتفاقية الأمم المتحدة لمكافحة الفساد:</a:t>
            </a:r>
            <a:endParaRPr lang="en-US">
              <a:cs typeface="Simplified Arabic" pitchFamily="2" charset="-78"/>
            </a:endParaRPr>
          </a:p>
          <a:p>
            <a:pPr algn="just" rtl="1"/>
            <a:r>
              <a:rPr lang="ar-LB" b="1">
                <a:cs typeface="Simplified Arabic" pitchFamily="2" charset="-78"/>
              </a:rPr>
              <a:t> </a:t>
            </a:r>
            <a:endParaRPr lang="en-US">
              <a:cs typeface="Simplified Arabic" pitchFamily="2" charset="-78"/>
            </a:endParaRPr>
          </a:p>
          <a:p>
            <a:pPr algn="just" rtl="1"/>
            <a:r>
              <a:rPr lang="ar-LB" b="1">
                <a:cs typeface="Simplified Arabic" pitchFamily="2" charset="-78"/>
              </a:rPr>
              <a:t>يهدف هذا المشروع إلى تعزيز اتفاقية الأمم المتحدة لمكافحة الفساد كمرجع أساسي لتحسين سياسة مكافحة الفساد وزيادة الوعي العام إلى مخاطر تجاه مختلف مخاطر الفساد وتداعياته. وهو يهدف أيضاً إلى تعزيز دور النواب فيما يتعلق بتطبيق الاتفاقية على نحوٍ أفضل وتحديد مدى تجاوب الدول تطبيق الاتفاقية والمشاكل والعوائق التي تواجهها أثناء التطبيق. من أبرز نتائجه حتى الآن:</a:t>
            </a:r>
          </a:p>
          <a:p>
            <a:pPr algn="just" rtl="1"/>
            <a:endParaRPr lang="en-US" b="1">
              <a:cs typeface="Simplified Arabic" pitchFamily="2" charset="-78"/>
            </a:endParaRPr>
          </a:p>
          <a:p>
            <a:pPr algn="just" rtl="1"/>
            <a:r>
              <a:rPr lang="ar-LB" b="1">
                <a:cs typeface="Simplified Arabic" pitchFamily="2" charset="-78"/>
              </a:rPr>
              <a:t>1- إعداد "دليل البرلماني العربي من أجل تطبيقٍ أفضل لاتفاقية الأمم المتحدة لمكافحة الفساد".</a:t>
            </a:r>
            <a:endParaRPr lang="en-US" b="1">
              <a:cs typeface="Simplified Arabic" pitchFamily="2" charset="-78"/>
            </a:endParaRPr>
          </a:p>
          <a:p>
            <a:pPr algn="just" rtl="1"/>
            <a:r>
              <a:rPr lang="en-US" b="1">
                <a:cs typeface="Simplified Arabic" pitchFamily="2" charset="-78"/>
              </a:rPr>
              <a:t> </a:t>
            </a:r>
          </a:p>
          <a:p>
            <a:pPr algn="just" rtl="1"/>
            <a:r>
              <a:rPr lang="ar-LB" b="1">
                <a:cs typeface="Simplified Arabic" pitchFamily="2" charset="-78"/>
              </a:rPr>
              <a:t>2- إعداد "الخطة المحلية لمكافحة الفساد" التي يمكن للنواب تطبيقها. </a:t>
            </a:r>
            <a:endParaRPr lang="en-US" b="1">
              <a:cs typeface="Simplified Arabic" pitchFamily="2" charset="-78"/>
            </a:endParaRPr>
          </a:p>
          <a:p>
            <a:pPr algn="just" rtl="1"/>
            <a:r>
              <a:rPr lang="ar-LB" b="1"/>
              <a:t> </a:t>
            </a:r>
            <a:endParaRPr lang="en-US"/>
          </a:p>
          <a:p>
            <a:pPr eaLnBrk="0" hangingPunct="0"/>
            <a:endParaRPr lang="en-US"/>
          </a:p>
        </p:txBody>
      </p:sp>
      <p:sp>
        <p:nvSpPr>
          <p:cNvPr id="13331"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3332" name="Rectangle 12"/>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eaLnBrk="0" hangingPunct="0"/>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4339" name="Rectangle 1"/>
          <p:cNvSpPr>
            <a:spLocks noChangeArrowheads="1"/>
          </p:cNvSpPr>
          <p:nvPr/>
        </p:nvSpPr>
        <p:spPr bwMode="auto">
          <a:xfrm>
            <a:off x="0" y="1357313"/>
            <a:ext cx="9144000" cy="923925"/>
          </a:xfrm>
          <a:prstGeom prst="rect">
            <a:avLst/>
          </a:prstGeom>
          <a:noFill/>
          <a:ln w="9525">
            <a:noFill/>
            <a:miter lim="800000"/>
            <a:headEnd/>
            <a:tailEnd/>
          </a:ln>
        </p:spPr>
        <p:txBody>
          <a:bodyPr anchor="ctr">
            <a:spAutoFit/>
          </a:bodyPr>
          <a:lstStyle/>
          <a:p>
            <a:pPr rtl="1"/>
            <a:r>
              <a:rPr lang="ar-LB" b="1"/>
              <a:t> </a:t>
            </a:r>
            <a:endParaRPr lang="en-US"/>
          </a:p>
          <a:p>
            <a:pPr rtl="1"/>
            <a:r>
              <a:rPr lang="ar-LB"/>
              <a:t> </a:t>
            </a:r>
            <a:endParaRPr lang="en-US"/>
          </a:p>
          <a:p>
            <a:pPr eaLnBrk="0" hangingPunct="0"/>
            <a:endParaRPr lang="en-US"/>
          </a:p>
        </p:txBody>
      </p:sp>
      <p:sp>
        <p:nvSpPr>
          <p:cNvPr id="14340" name="Rectangle 1"/>
          <p:cNvSpPr>
            <a:spLocks noGrp="1" noChangeArrowheads="1"/>
          </p:cNvSpPr>
          <p:nvPr>
            <p:ph type="title"/>
          </p:nvPr>
        </p:nvSpPr>
        <p:spPr>
          <a:xfrm>
            <a:off x="0" y="142875"/>
            <a:ext cx="9144000" cy="7262813"/>
          </a:xfrm>
          <a:noFill/>
        </p:spPr>
        <p:txBody>
          <a:bodyPr lIns="91440" rIns="91440" bIns="45720" anchor="ctr">
            <a:spAutoFit/>
          </a:bodyPr>
          <a:lstStyle/>
          <a:p>
            <a:pPr algn="ctr" rtl="1"/>
            <a:r>
              <a:rPr lang="ar-LB" sz="2400" b="1" smtClean="0">
                <a:solidFill>
                  <a:schemeClr val="tx1"/>
                </a:solidFill>
                <a:cs typeface="Simplified Arabic" pitchFamily="2" charset="-78"/>
              </a:rPr>
              <a:t>5-</a:t>
            </a:r>
            <a:r>
              <a:rPr lang="ar-LB" sz="2400" b="1" smtClean="0">
                <a:solidFill>
                  <a:schemeClr val="tx1"/>
                </a:solidFill>
                <a:latin typeface="Traditional Arabic" pitchFamily="2" charset="-78"/>
                <a:ea typeface="Calibri" pitchFamily="34" charset="0"/>
                <a:cs typeface="Simplified Arabic" pitchFamily="2" charset="-78"/>
              </a:rPr>
              <a:t> منظمة برلمانيون عرب ضد الفساد: </a:t>
            </a:r>
            <a:br>
              <a:rPr lang="ar-LB" sz="2400" b="1" smtClean="0">
                <a:solidFill>
                  <a:schemeClr val="tx1"/>
                </a:solidFill>
                <a:latin typeface="Traditional Arabic" pitchFamily="2" charset="-78"/>
                <a:ea typeface="Calibri" pitchFamily="34" charset="0"/>
                <a:cs typeface="Simplified Arabic" pitchFamily="2" charset="-78"/>
              </a:rPr>
            </a:br>
            <a:r>
              <a:rPr lang="ar-LB" sz="2400" b="1" smtClean="0">
                <a:solidFill>
                  <a:schemeClr val="tx1"/>
                </a:solidFill>
                <a:latin typeface="Traditional Arabic" pitchFamily="2" charset="-78"/>
                <a:ea typeface="Calibri" pitchFamily="34" charset="0"/>
                <a:cs typeface="Simplified Arabic" pitchFamily="2" charset="-78"/>
              </a:rPr>
              <a:t>أربعة مشاريع وتقارير جديدة لمكافحة الفساد ذات أبعاد إقليمية </a:t>
            </a:r>
            <a:r>
              <a:rPr lang="ar-LB" sz="2400" b="1" smtClean="0">
                <a:solidFill>
                  <a:schemeClr val="tx1"/>
                </a:solidFill>
                <a:cs typeface="Simplified Arabic" pitchFamily="2" charset="-78"/>
              </a:rPr>
              <a:t>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ar-LB" sz="2400" b="1" smtClean="0">
                <a:solidFill>
                  <a:schemeClr val="tx1"/>
                </a:solidFill>
                <a:cs typeface="Simplified Arabic" pitchFamily="2" charset="-78"/>
              </a:rPr>
              <a:t/>
            </a:r>
            <a:br>
              <a:rPr lang="ar-LB" sz="2400" b="1" smtClean="0">
                <a:solidFill>
                  <a:schemeClr val="tx1"/>
                </a:solidFill>
                <a:cs typeface="Simplified Arabic" pitchFamily="2" charset="-78"/>
              </a:rPr>
            </a:br>
            <a:r>
              <a:rPr lang="en-US" sz="2400" smtClean="0"/>
              <a:t/>
            </a:r>
            <a:br>
              <a:rPr lang="en-US" sz="2400" smtClean="0"/>
            </a:br>
            <a:r>
              <a:rPr lang="en-US" sz="2400" smtClean="0"/>
              <a:t/>
            </a:r>
            <a:br>
              <a:rPr lang="en-US" sz="2400" smtClean="0"/>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r>
              <a:rPr lang="ar-LB" sz="2400" b="1" smtClean="0">
                <a:solidFill>
                  <a:schemeClr val="tx1"/>
                </a:solidFill>
                <a:latin typeface="Traditional Arabic" pitchFamily="2" charset="-78"/>
                <a:cs typeface="Arial" charset="0"/>
              </a:rPr>
              <a:t/>
            </a:r>
            <a:br>
              <a:rPr lang="ar-LB" sz="2400" b="1" smtClean="0">
                <a:solidFill>
                  <a:schemeClr val="tx1"/>
                </a:solidFill>
                <a:latin typeface="Traditional Arabic" pitchFamily="2" charset="-78"/>
                <a:cs typeface="Arial" charset="0"/>
              </a:rPr>
            </a:br>
            <a:endParaRPr lang="ar-SA" sz="1800" smtClean="0">
              <a:solidFill>
                <a:schemeClr val="tx1"/>
              </a:solidFill>
              <a:latin typeface="Arial" charset="0"/>
              <a:cs typeface="Arial" charset="0"/>
            </a:endParaRPr>
          </a:p>
        </p:txBody>
      </p:sp>
      <p:sp>
        <p:nvSpPr>
          <p:cNvPr id="14341" name="Rectangle 1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tabLst>
                <a:tab pos="2311400" algn="l"/>
              </a:tabLst>
            </a:pPr>
            <a:endParaRPr lang="en-US"/>
          </a:p>
        </p:txBody>
      </p:sp>
      <p:sp>
        <p:nvSpPr>
          <p:cNvPr id="14342" name="Rectangle 22"/>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4343" name="Rectangle 5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tabLst>
                <a:tab pos="2311400" algn="l"/>
              </a:tabLst>
            </a:pPr>
            <a:endParaRPr lang="en-US"/>
          </a:p>
        </p:txBody>
      </p:sp>
      <p:sp>
        <p:nvSpPr>
          <p:cNvPr id="14344" name="Rectangle 62"/>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4345" name="Rectangle 1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tabLst>
                <a:tab pos="2311400" algn="l"/>
              </a:tabLst>
            </a:pPr>
            <a:endParaRPr lang="en-US"/>
          </a:p>
        </p:txBody>
      </p:sp>
      <p:sp>
        <p:nvSpPr>
          <p:cNvPr id="14346" name="Rectangle 20"/>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14347" name="Rectangle 1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rtl="1" eaLnBrk="0" hangingPunct="0">
              <a:tabLst>
                <a:tab pos="2105025" algn="l"/>
              </a:tabLst>
            </a:pPr>
            <a:r>
              <a:rPr lang="ar-LB" sz="1600" b="1">
                <a:latin typeface="Traditional Arabic" pitchFamily="2" charset="-78"/>
              </a:rPr>
              <a:t>	</a:t>
            </a:r>
            <a:endParaRPr lang="en-US" sz="900"/>
          </a:p>
          <a:p>
            <a:pPr eaLnBrk="0" hangingPunct="0">
              <a:tabLst>
                <a:tab pos="2105025" algn="l"/>
              </a:tabLst>
            </a:pPr>
            <a:endParaRPr lang="en-US"/>
          </a:p>
        </p:txBody>
      </p:sp>
      <p:sp>
        <p:nvSpPr>
          <p:cNvPr id="14348" name="Rectangle 14"/>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rtl="1" eaLnBrk="0" hangingPunct="0">
              <a:tabLst>
                <a:tab pos="2105025" algn="l"/>
              </a:tabLst>
            </a:pPr>
            <a:r>
              <a:rPr lang="ar-LB" sz="1600" b="1">
                <a:latin typeface="Traditional Arabic" pitchFamily="2" charset="-78"/>
              </a:rPr>
              <a:t>	</a:t>
            </a:r>
            <a:endParaRPr lang="en-US" sz="900"/>
          </a:p>
          <a:p>
            <a:pPr eaLnBrk="0" hangingPunct="0">
              <a:tabLst>
                <a:tab pos="2105025" algn="l"/>
              </a:tabLst>
            </a:pPr>
            <a:endParaRPr lang="en-US"/>
          </a:p>
        </p:txBody>
      </p:sp>
      <p:sp>
        <p:nvSpPr>
          <p:cNvPr id="14349" name="Rectangle 17"/>
          <p:cNvSpPr>
            <a:spLocks noChangeArrowheads="1"/>
          </p:cNvSpPr>
          <p:nvPr/>
        </p:nvSpPr>
        <p:spPr bwMode="auto">
          <a:xfrm>
            <a:off x="0" y="9144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4350"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4351" name="Rectangle 5"/>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eaLnBrk="0" hangingPunct="0">
              <a:tabLst>
                <a:tab pos="2105025" algn="l"/>
              </a:tabLst>
            </a:pPr>
            <a:r>
              <a:rPr lang="en-US" sz="900"/>
              <a:t/>
            </a:r>
            <a:br>
              <a:rPr lang="en-US" sz="900"/>
            </a:br>
            <a:endParaRPr lang="en-US"/>
          </a:p>
          <a:p>
            <a:pPr rtl="1" eaLnBrk="0" hangingPunct="0">
              <a:tabLst>
                <a:tab pos="2105025" algn="l"/>
              </a:tabLst>
            </a:pPr>
            <a:r>
              <a:rPr lang="ar-LB" sz="1600" b="1">
                <a:latin typeface="Traditional Arabic" pitchFamily="2" charset="-78"/>
              </a:rPr>
              <a:t>	</a:t>
            </a:r>
            <a:endParaRPr lang="en-US" sz="900"/>
          </a:p>
          <a:p>
            <a:pPr eaLnBrk="0" hangingPunct="0">
              <a:tabLst>
                <a:tab pos="2105025" algn="l"/>
              </a:tabLst>
            </a:pPr>
            <a:endParaRPr lang="en-US"/>
          </a:p>
        </p:txBody>
      </p:sp>
      <p:sp>
        <p:nvSpPr>
          <p:cNvPr id="14352" name="Rectangle 7"/>
          <p:cNvSpPr>
            <a:spLocks noChangeArrowheads="1"/>
          </p:cNvSpPr>
          <p:nvPr/>
        </p:nvSpPr>
        <p:spPr bwMode="auto">
          <a:xfrm>
            <a:off x="0" y="9144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4353" name="AutoShape 1"/>
          <p:cNvSpPr>
            <a:spLocks noChangeArrowheads="1"/>
          </p:cNvSpPr>
          <p:nvPr/>
        </p:nvSpPr>
        <p:spPr bwMode="auto">
          <a:xfrm>
            <a:off x="142875" y="1157288"/>
            <a:ext cx="4286250" cy="5200650"/>
          </a:xfrm>
          <a:prstGeom prst="wedgeRoundRectCallout">
            <a:avLst>
              <a:gd name="adj1" fmla="val 49824"/>
              <a:gd name="adj2" fmla="val 12843"/>
              <a:gd name="adj3" fmla="val 16667"/>
            </a:avLst>
          </a:prstGeom>
          <a:solidFill>
            <a:srgbClr val="FFFFFF"/>
          </a:solidFill>
          <a:ln w="9525">
            <a:solidFill>
              <a:srgbClr val="000000"/>
            </a:solidFill>
            <a:miter lim="800000"/>
            <a:headEnd/>
            <a:tailEnd/>
          </a:ln>
        </p:spPr>
        <p:txBody>
          <a:bodyPr/>
          <a:lstStyle/>
          <a:p>
            <a:pPr algn="just" rtl="1"/>
            <a:r>
              <a:rPr lang="en-US"/>
              <a:t> </a:t>
            </a:r>
            <a:r>
              <a:rPr lang="ar-LB" b="1" u="sng"/>
              <a:t>تقرير واقع الفساد في الدول العربية </a:t>
            </a:r>
          </a:p>
          <a:p>
            <a:pPr algn="just" rtl="1"/>
            <a:endParaRPr lang="ar-LB" b="1" u="sng"/>
          </a:p>
          <a:p>
            <a:pPr algn="just" rtl="1"/>
            <a:r>
              <a:rPr lang="ar-SA" b="1"/>
              <a:t>يرمي تقرير مكافحة الفساد إلى الحصول على تحليل لمعدلات تفشي الفساد في الدول </a:t>
            </a:r>
            <a:r>
              <a:rPr lang="ar-LB" b="1"/>
              <a:t>العربية أعضاء منظمة برلمانيون عرب ضد الفساد </a:t>
            </a:r>
            <a:r>
              <a:rPr lang="ar-SA" b="1"/>
              <a:t> وتقييم النظام القانوني التي تتبعه بغية مكافحة الفساد، وتقييم سبل تطبيقه على أرض الواقع.</a:t>
            </a:r>
            <a:endParaRPr lang="en-US"/>
          </a:p>
          <a:p>
            <a:pPr algn="just" rtl="1"/>
            <a:r>
              <a:rPr lang="ar-SA" b="1"/>
              <a:t> </a:t>
            </a:r>
            <a:endParaRPr lang="en-US"/>
          </a:p>
          <a:p>
            <a:pPr algn="just" rtl="1"/>
            <a:r>
              <a:rPr lang="ar-LB" b="1"/>
              <a:t>يتضمن</a:t>
            </a:r>
            <a:r>
              <a:rPr lang="ar-SA" b="1"/>
              <a:t> التقرير </a:t>
            </a:r>
            <a:r>
              <a:rPr lang="ar-LB" b="1"/>
              <a:t>تحديد </a:t>
            </a:r>
            <a:r>
              <a:rPr lang="ar-SA" b="1"/>
              <a:t>الإصلاحات </a:t>
            </a:r>
            <a:r>
              <a:rPr lang="ar-LB" b="1"/>
              <a:t>ومدى </a:t>
            </a:r>
            <a:r>
              <a:rPr lang="ar-SA" b="1"/>
              <a:t>جهود</a:t>
            </a:r>
            <a:r>
              <a:rPr lang="ar-LB" b="1"/>
              <a:t> مكافحة الفساد</a:t>
            </a:r>
            <a:r>
              <a:rPr lang="ar-SA" b="1"/>
              <a:t> التي تقوم بها حكومات هذه الدول ومجالسها البرلمانية ووكالاتها المختصة بمكافحة الفساد ومنظماتها غير الحكومية</a:t>
            </a:r>
            <a:r>
              <a:rPr lang="ar-LB" b="1"/>
              <a:t>.</a:t>
            </a:r>
            <a:r>
              <a:rPr lang="ar-SA" b="1"/>
              <a:t> فتأتي الدراسة بمثابة تقرير تقييمي يحدد سياسة التدابير المؤسساتية الضرورية لتحسين سياسات مكافحة الفساد وزيادة نسبة الوعي العام</a:t>
            </a:r>
            <a:r>
              <a:rPr lang="ar-LB" b="1"/>
              <a:t> من خلال إعتماد التوصيات الأساسية المرتبطة بالدول</a:t>
            </a:r>
            <a:endParaRPr lang="en-US"/>
          </a:p>
          <a:p>
            <a:pPr algn="just" eaLnBrk="0" hangingPunct="0"/>
            <a:endParaRPr lang="en-US"/>
          </a:p>
        </p:txBody>
      </p:sp>
      <p:sp>
        <p:nvSpPr>
          <p:cNvPr id="14354" name="AutoShape 4"/>
          <p:cNvSpPr>
            <a:spLocks noChangeArrowheads="1"/>
          </p:cNvSpPr>
          <p:nvPr/>
        </p:nvSpPr>
        <p:spPr bwMode="auto">
          <a:xfrm>
            <a:off x="4500563" y="1143000"/>
            <a:ext cx="4500562" cy="5321300"/>
          </a:xfrm>
          <a:prstGeom prst="wedgeRoundRectCallout">
            <a:avLst>
              <a:gd name="adj1" fmla="val 50542"/>
              <a:gd name="adj2" fmla="val 12602"/>
              <a:gd name="adj3" fmla="val 16667"/>
            </a:avLst>
          </a:prstGeom>
          <a:solidFill>
            <a:srgbClr val="FFFFFF"/>
          </a:solidFill>
          <a:ln w="9525">
            <a:solidFill>
              <a:srgbClr val="000000"/>
            </a:solidFill>
            <a:miter lim="800000"/>
            <a:headEnd/>
            <a:tailEnd/>
          </a:ln>
        </p:spPr>
        <p:txBody>
          <a:bodyPr/>
          <a:lstStyle/>
          <a:p>
            <a:pPr algn="just" rtl="1"/>
            <a:r>
              <a:rPr lang="ar-LB" b="1" u="sng">
                <a:cs typeface="Simplified Arabic" pitchFamily="2" charset="-78"/>
              </a:rPr>
              <a:t>مشروع الشفافية في الإيرادات:</a:t>
            </a:r>
            <a:endParaRPr lang="en-US" b="1">
              <a:cs typeface="Simplified Arabic" pitchFamily="2" charset="-78"/>
            </a:endParaRPr>
          </a:p>
          <a:p>
            <a:pPr algn="just" rtl="1"/>
            <a:r>
              <a:rPr lang="ar-LB">
                <a:cs typeface="Simplified Arabic" pitchFamily="2" charset="-78"/>
              </a:rPr>
              <a:t> </a:t>
            </a:r>
            <a:endParaRPr lang="en-US">
              <a:cs typeface="Simplified Arabic" pitchFamily="2" charset="-78"/>
            </a:endParaRPr>
          </a:p>
          <a:p>
            <a:pPr algn="just" rtl="1"/>
            <a:r>
              <a:rPr lang="ar-LB" b="1">
                <a:cs typeface="Simplified Arabic" pitchFamily="2" charset="-78"/>
              </a:rPr>
              <a:t>يهدف هذا المشروع إلى تعزيز قدرات النواب الرقابية على الإيرادات المتأتية من الضرائب والموارد الإستخراجية وتعزيز الشفافية في هذا الإطار. وهو يشمل الدول العربية التالية: لبنان، الأردن، الكويت، اليمن والمغرب. </a:t>
            </a:r>
            <a:endParaRPr lang="en-US" b="1">
              <a:cs typeface="Simplified Arabic" pitchFamily="2" charset="-78"/>
            </a:endParaRPr>
          </a:p>
          <a:p>
            <a:pPr algn="just" rtl="1"/>
            <a:r>
              <a:rPr lang="ar-LB" b="1">
                <a:cs typeface="Simplified Arabic" pitchFamily="2" charset="-78"/>
              </a:rPr>
              <a:t> </a:t>
            </a:r>
            <a:endParaRPr lang="en-US" b="1">
              <a:cs typeface="Simplified Arabic" pitchFamily="2" charset="-78"/>
            </a:endParaRPr>
          </a:p>
          <a:p>
            <a:pPr algn="just" rtl="1"/>
            <a:r>
              <a:rPr lang="ar-LB" b="1">
                <a:cs typeface="Simplified Arabic" pitchFamily="2" charset="-78"/>
              </a:rPr>
              <a:t>من ضمن إطار هذا المشروع قام عدد من الباحثين  بإعداد الدراسات الوطنية في الدول المذكورة أعلاه والتي تعكس واقع الشفافية في الإيرادات وابرز الإشكاليات بالإضافة إلى التوصيات من أجل تحسين الواقع الحالي. وستشمل النتيجة النهائية إعداد دليل للبرلمانين العرب يكون أداة يستخدمونها لتعزيز قدراتهم الرقابية على الإيرادات.</a:t>
            </a:r>
            <a:endParaRPr lang="en-US" b="1">
              <a:cs typeface="Simplified Arabic" pitchFamily="2" charset="-78"/>
            </a:endParaRPr>
          </a:p>
          <a:p>
            <a:pPr rtl="1"/>
            <a:r>
              <a:rPr lang="ar-LB" b="1"/>
              <a:t> </a:t>
            </a:r>
            <a:endParaRPr lang="en-US"/>
          </a:p>
          <a:p>
            <a:pPr eaLnBrk="0" hangingPunct="0"/>
            <a:endParaRPr lang="en-US"/>
          </a:p>
        </p:txBody>
      </p:sp>
      <p:sp>
        <p:nvSpPr>
          <p:cNvPr id="14355"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14356" name="Rectangle 12"/>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eaLnBrk="0" hangingPunct="0"/>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1258</TotalTime>
  <Words>1813</Words>
  <Application>Microsoft Office PowerPoint</Application>
  <PresentationFormat>On-screen Show (4:3)</PresentationFormat>
  <Paragraphs>455</Paragraphs>
  <Slides>18</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Constantia</vt:lpstr>
      <vt:lpstr>Wingdings 2</vt:lpstr>
      <vt:lpstr>Simplified Arabic</vt:lpstr>
      <vt:lpstr>Traditional Arabic</vt:lpstr>
      <vt:lpstr>Times New Roman</vt:lpstr>
      <vt:lpstr>Flow</vt:lpstr>
      <vt:lpstr>Microsoft Office Word Document</vt:lpstr>
      <vt:lpstr>Slide 1</vt:lpstr>
      <vt:lpstr>Slide 2</vt:lpstr>
      <vt:lpstr>1- واقع الفساد في المنطقة العربية وفق المؤشرات الدولية  - مؤشر مدركات الفساد عامي 2007- 2008 (منظمة الشفافية الدولية)</vt:lpstr>
      <vt:lpstr>1- واقع  الفساد في المنطقة العربية وفق المؤشرات الدولية  </vt:lpstr>
      <vt:lpstr>2- غياب المؤشرات العربية: الواقع والنتائج   </vt:lpstr>
      <vt:lpstr>3- دور البرلمانين في بناء إستراتجية لمواجهة غياب وقائع ومؤشرات للفساد خاصة بالمنطقة العربية                 </vt:lpstr>
      <vt:lpstr>4- أهداف منظمة برلمانيون عرب ضد الفساد العشرة                       </vt:lpstr>
      <vt:lpstr>5- منظمة برلمانيون عرب ضد الفساد:  أربعة مشاريع وتقارير جديدة لمكافحة الفساد ذات أبعاد إقليمية                  </vt:lpstr>
      <vt:lpstr>5- منظمة برلمانيون عرب ضد الفساد:  أربعة مشاريع وتقارير جديدة لمكافحة الفساد ذات أبعاد إقليمية                   </vt:lpstr>
      <vt:lpstr>6- تقرير واقع الفساد في الدول العربية:  خطوة أولية نحو سد الثغرات في مجال غياب المؤشرات الإقليمية   </vt:lpstr>
      <vt:lpstr>7- إحدى عشر معياراً لإعداد  تقرير واقع الفساد في الدول العربية والدراسات المحلية    </vt:lpstr>
      <vt:lpstr>7- إحدى عشر معياراً لإعداد  تقرير واقع الفساد في الدول العربية والدراسات المحلية     </vt:lpstr>
      <vt:lpstr>8- واقع التقرير والدراسات المحلية الحالي   </vt:lpstr>
      <vt:lpstr>9- بعض النتائج المقارنة لخلاصة الدراسات المحلية 1- أسباب الفساد في اليمن    </vt:lpstr>
      <vt:lpstr>9- بعض النتائج المقارنة لخلاصة الدراسات المحلية    </vt:lpstr>
      <vt:lpstr>9- بعض النتائج المقارنة لخلاصة الدراسات المحلية    </vt:lpstr>
      <vt:lpstr>9- بعض النتائج المقارنة لخلاصة الدراسات المحلية هيئات مكافحة الفساد التي اقترحتها الدول التالية    </vt:lpstr>
      <vt:lpstr>شكراً</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Emax</cp:lastModifiedBy>
  <cp:revision>127</cp:revision>
  <dcterms:created xsi:type="dcterms:W3CDTF">2007-10-30T20:37:27Z</dcterms:created>
  <dcterms:modified xsi:type="dcterms:W3CDTF">2009-03-24T14:37:51Z</dcterms:modified>
</cp:coreProperties>
</file>