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79" r:id="rId2"/>
    <p:sldId id="304" r:id="rId3"/>
    <p:sldId id="257" r:id="rId4"/>
    <p:sldId id="303" r:id="rId5"/>
    <p:sldId id="259" r:id="rId6"/>
    <p:sldId id="265" r:id="rId7"/>
    <p:sldId id="282" r:id="rId8"/>
    <p:sldId id="260"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9" r:id="rId25"/>
    <p:sldId id="300" r:id="rId26"/>
    <p:sldId id="301" r:id="rId27"/>
    <p:sldId id="401" r:id="rId28"/>
    <p:sldId id="302" r:id="rId29"/>
    <p:sldId id="397" r:id="rId30"/>
    <p:sldId id="398" r:id="rId31"/>
    <p:sldId id="399" r:id="rId32"/>
    <p:sldId id="400"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ĞUR SELİM ÖZEN" initials="USÖ" lastIdx="1" clrIdx="0">
    <p:extLst>
      <p:ext uri="{19B8F6BF-5375-455C-9EA6-DF929625EA0E}">
        <p15:presenceInfo xmlns:p15="http://schemas.microsoft.com/office/powerpoint/2012/main" userId="UĞUR SELİM ÖZ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4681"/>
  </p:normalViewPr>
  <p:slideViewPr>
    <p:cSldViewPr snapToGrid="0" snapToObjects="1" showGuides="1">
      <p:cViewPr varScale="1">
        <p:scale>
          <a:sx n="114" d="100"/>
          <a:sy n="114" d="100"/>
        </p:scale>
        <p:origin x="696" y="10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FFDE1-06AA-4168-B00D-4D9B6CA6BB36}" type="datetimeFigureOut">
              <a:rPr lang="tr-TR" smtClean="0"/>
              <a:t>15.12.2021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4D86B-B544-4489-B87B-50215C941069}" type="slidenum">
              <a:rPr lang="tr-TR" smtClean="0"/>
              <a:t>‹#›</a:t>
            </a:fld>
            <a:endParaRPr lang="tr-TR"/>
          </a:p>
        </p:txBody>
      </p:sp>
    </p:spTree>
    <p:extLst>
      <p:ext uri="{BB962C8B-B14F-4D97-AF65-F5344CB8AC3E}">
        <p14:creationId xmlns:p14="http://schemas.microsoft.com/office/powerpoint/2010/main" val="386053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D0EDF81-139F-488C-872B-4720FBA6BF98}" type="slidenum">
              <a:rPr lang="tr-TR" smtClean="0"/>
              <a:t>29</a:t>
            </a:fld>
            <a:endParaRPr lang="tr-TR"/>
          </a:p>
        </p:txBody>
      </p:sp>
    </p:spTree>
    <p:extLst>
      <p:ext uri="{BB962C8B-B14F-4D97-AF65-F5344CB8AC3E}">
        <p14:creationId xmlns:p14="http://schemas.microsoft.com/office/powerpoint/2010/main" val="268710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D0EDF81-139F-488C-872B-4720FBA6BF98}" type="slidenum">
              <a:rPr lang="tr-TR" smtClean="0"/>
              <a:t>30</a:t>
            </a:fld>
            <a:endParaRPr lang="tr-TR"/>
          </a:p>
        </p:txBody>
      </p:sp>
    </p:spTree>
    <p:extLst>
      <p:ext uri="{BB962C8B-B14F-4D97-AF65-F5344CB8AC3E}">
        <p14:creationId xmlns:p14="http://schemas.microsoft.com/office/powerpoint/2010/main" val="3874784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D0EDF81-139F-488C-872B-4720FBA6BF98}" type="slidenum">
              <a:rPr lang="tr-TR" smtClean="0"/>
              <a:t>31</a:t>
            </a:fld>
            <a:endParaRPr lang="tr-TR"/>
          </a:p>
        </p:txBody>
      </p:sp>
    </p:spTree>
    <p:extLst>
      <p:ext uri="{BB962C8B-B14F-4D97-AF65-F5344CB8AC3E}">
        <p14:creationId xmlns:p14="http://schemas.microsoft.com/office/powerpoint/2010/main" val="249608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D0EDF81-139F-488C-872B-4720FBA6BF98}" type="slidenum">
              <a:rPr lang="tr-TR" smtClean="0"/>
              <a:t>32</a:t>
            </a:fld>
            <a:endParaRPr lang="tr-TR"/>
          </a:p>
        </p:txBody>
      </p:sp>
    </p:spTree>
    <p:extLst>
      <p:ext uri="{BB962C8B-B14F-4D97-AF65-F5344CB8AC3E}">
        <p14:creationId xmlns:p14="http://schemas.microsoft.com/office/powerpoint/2010/main" val="395061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12/15/2021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12/15/2021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12/15/2021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12/15/2021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12/15/2021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12/15/2021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12/15/2021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12/15/2021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12/15/2021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12/15/2021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12/15/2021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12/15/2021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225143" cy="3170099"/>
          </a:xfrm>
          <a:prstGeom prst="rect">
            <a:avLst/>
          </a:prstGeom>
          <a:solidFill>
            <a:schemeClr val="bg2">
              <a:lumMod val="25000"/>
            </a:schemeClr>
          </a:solidFill>
        </p:spPr>
        <p:txBody>
          <a:bodyPr wrap="square" rtlCol="0">
            <a:spAutoFit/>
          </a:bodyPr>
          <a:lstStyle/>
          <a:p>
            <a:r>
              <a:rPr lang="tr-TR" sz="2500" dirty="0">
                <a:solidFill>
                  <a:srgbClr val="FF6600"/>
                </a:solidFill>
              </a:rPr>
              <a:t>Data Science </a:t>
            </a:r>
            <a:r>
              <a:rPr lang="en-US" sz="2500" dirty="0">
                <a:solidFill>
                  <a:srgbClr val="FF6600"/>
                </a:solidFill>
              </a:rPr>
              <a:t>Virtual</a:t>
            </a:r>
            <a:r>
              <a:rPr lang="en-US" sz="2500" dirty="0"/>
              <a:t> </a:t>
            </a:r>
            <a:r>
              <a:rPr lang="en-US" sz="2500" dirty="0">
                <a:solidFill>
                  <a:srgbClr val="FF6600"/>
                </a:solidFill>
              </a:rPr>
              <a:t>Internship</a:t>
            </a:r>
            <a:endParaRPr lang="tr-TR" sz="2500" dirty="0">
              <a:solidFill>
                <a:srgbClr val="FF6600"/>
              </a:solidFill>
            </a:endParaRPr>
          </a:p>
          <a:p>
            <a:endParaRPr lang="tr-TR" sz="2500" dirty="0">
              <a:solidFill>
                <a:srgbClr val="FF6600"/>
              </a:solidFill>
            </a:endParaRPr>
          </a:p>
          <a:p>
            <a:r>
              <a:rPr lang="tr-TR" sz="2500" dirty="0">
                <a:solidFill>
                  <a:srgbClr val="FF6600"/>
                </a:solidFill>
              </a:rPr>
              <a:t>Data Science :: Healthcare</a:t>
            </a:r>
          </a:p>
          <a:p>
            <a:r>
              <a:rPr lang="tr-TR" sz="2500" dirty="0">
                <a:solidFill>
                  <a:srgbClr val="FF6600"/>
                </a:solidFill>
              </a:rPr>
              <a:t>Persistency of a Drug :: Final Project </a:t>
            </a:r>
          </a:p>
          <a:p>
            <a:r>
              <a:rPr lang="tr-TR" sz="2500" dirty="0">
                <a:solidFill>
                  <a:srgbClr val="FF6600"/>
                </a:solidFill>
              </a:rPr>
              <a:t>Final Presentation</a:t>
            </a:r>
          </a:p>
          <a:p>
            <a:endParaRPr lang="tr-TR" sz="2500" dirty="0">
              <a:solidFill>
                <a:srgbClr val="FF6600"/>
              </a:solidFill>
            </a:endParaRPr>
          </a:p>
          <a:p>
            <a:r>
              <a:rPr lang="tr-TR" sz="2500" dirty="0">
                <a:solidFill>
                  <a:srgbClr val="FF6600"/>
                </a:solidFill>
              </a:rPr>
              <a:t>Ugur Selim Ozen</a:t>
            </a:r>
            <a:endParaRPr lang="en-US" sz="4000" dirty="0"/>
          </a:p>
          <a:p>
            <a:r>
              <a:rPr lang="tr-TR" sz="2500" dirty="0">
                <a:solidFill>
                  <a:srgbClr val="FF6600"/>
                </a:solidFill>
              </a:rPr>
              <a:t>18</a:t>
            </a:r>
            <a:r>
              <a:rPr lang="en-US" sz="2500" dirty="0">
                <a:solidFill>
                  <a:srgbClr val="FF6600"/>
                </a:solidFill>
              </a:rPr>
              <a:t>-</a:t>
            </a:r>
            <a:r>
              <a:rPr lang="tr-TR" sz="2500" dirty="0">
                <a:solidFill>
                  <a:srgbClr val="FF6600"/>
                </a:solidFill>
              </a:rPr>
              <a:t>Dec</a:t>
            </a:r>
            <a:r>
              <a:rPr lang="en-US" sz="2500" dirty="0">
                <a:solidFill>
                  <a:srgbClr val="FF6600"/>
                </a:solidFill>
              </a:rPr>
              <a:t>-2021</a:t>
            </a:r>
            <a:endParaRPr lang="tr-TR"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Dexa_Freq</a:t>
            </a:r>
            <a:r>
              <a:rPr lang="tr-TR" sz="5400" b="1" dirty="0" err="1">
                <a:solidFill>
                  <a:schemeClr val="tx1"/>
                </a:solidFill>
                <a:latin typeface="+mj-lt"/>
                <a:ea typeface="+mj-ea"/>
                <a:cs typeface="+mj-cs"/>
              </a:rPr>
              <a:t>_During_Rx</a:t>
            </a:r>
            <a:endParaRPr lang="en-US" sz="5400" b="1"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92A4952F-8517-42D9-B498-FB286F4EEC42}"/>
              </a:ext>
            </a:extLst>
          </p:cNvPr>
          <p:cNvPicPr>
            <a:picLocks noChangeAspect="1"/>
          </p:cNvPicPr>
          <p:nvPr/>
        </p:nvPicPr>
        <p:blipFill>
          <a:blip r:embed="rId2"/>
          <a:stretch>
            <a:fillRect/>
          </a:stretch>
        </p:blipFill>
        <p:spPr>
          <a:xfrm>
            <a:off x="0" y="4165596"/>
            <a:ext cx="9700132" cy="2692404"/>
          </a:xfrm>
          <a:prstGeom prst="rect">
            <a:avLst/>
          </a:prstGeom>
        </p:spPr>
      </p:pic>
      <p:pic>
        <p:nvPicPr>
          <p:cNvPr id="8" name="Resim 7">
            <a:extLst>
              <a:ext uri="{FF2B5EF4-FFF2-40B4-BE49-F238E27FC236}">
                <a16:creationId xmlns:a16="http://schemas.microsoft.com/office/drawing/2014/main" id="{4953C46A-F2F6-4F51-9E59-FBA4CE98BC4A}"/>
              </a:ext>
            </a:extLst>
          </p:cNvPr>
          <p:cNvPicPr>
            <a:picLocks noChangeAspect="1"/>
          </p:cNvPicPr>
          <p:nvPr/>
        </p:nvPicPr>
        <p:blipFill>
          <a:blip r:embed="rId3"/>
          <a:stretch>
            <a:fillRect/>
          </a:stretch>
        </p:blipFill>
        <p:spPr>
          <a:xfrm>
            <a:off x="5889072" y="1347044"/>
            <a:ext cx="5464727" cy="3311376"/>
          </a:xfrm>
          <a:prstGeom prst="rect">
            <a:avLst/>
          </a:prstGeom>
        </p:spPr>
      </p:pic>
    </p:spTree>
    <p:extLst>
      <p:ext uri="{BB962C8B-B14F-4D97-AF65-F5344CB8AC3E}">
        <p14:creationId xmlns:p14="http://schemas.microsoft.com/office/powerpoint/2010/main" val="14611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85000" lnSpcReduction="1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Comorb_Long_Term_Current_Drug_Theraphy</a:t>
            </a:r>
            <a:endParaRPr lang="en-US" sz="5400" b="1"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F392C169-94DC-4424-AA87-7E9218E8CFE4}"/>
              </a:ext>
            </a:extLst>
          </p:cNvPr>
          <p:cNvPicPr>
            <a:picLocks noChangeAspect="1"/>
          </p:cNvPicPr>
          <p:nvPr/>
        </p:nvPicPr>
        <p:blipFill>
          <a:blip r:embed="rId2"/>
          <a:stretch>
            <a:fillRect/>
          </a:stretch>
        </p:blipFill>
        <p:spPr>
          <a:xfrm>
            <a:off x="0" y="3691156"/>
            <a:ext cx="11409433" cy="3166844"/>
          </a:xfrm>
          <a:prstGeom prst="rect">
            <a:avLst/>
          </a:prstGeom>
        </p:spPr>
      </p:pic>
      <p:pic>
        <p:nvPicPr>
          <p:cNvPr id="8" name="Resim 7">
            <a:extLst>
              <a:ext uri="{FF2B5EF4-FFF2-40B4-BE49-F238E27FC236}">
                <a16:creationId xmlns:a16="http://schemas.microsoft.com/office/drawing/2014/main" id="{27AF7164-ACC8-47D7-A4E6-F9EEF7250E86}"/>
              </a:ext>
            </a:extLst>
          </p:cNvPr>
          <p:cNvPicPr>
            <a:picLocks noChangeAspect="1"/>
          </p:cNvPicPr>
          <p:nvPr/>
        </p:nvPicPr>
        <p:blipFill>
          <a:blip r:embed="rId3"/>
          <a:stretch>
            <a:fillRect/>
          </a:stretch>
        </p:blipFill>
        <p:spPr>
          <a:xfrm>
            <a:off x="3374209" y="1760250"/>
            <a:ext cx="7979590" cy="1209451"/>
          </a:xfrm>
          <a:prstGeom prst="rect">
            <a:avLst/>
          </a:prstGeom>
        </p:spPr>
      </p:pic>
    </p:spTree>
    <p:extLst>
      <p:ext uri="{BB962C8B-B14F-4D97-AF65-F5344CB8AC3E}">
        <p14:creationId xmlns:p14="http://schemas.microsoft.com/office/powerpoint/2010/main" val="178876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62500" lnSpcReduction="2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Comorb_Other_Disorders_</a:t>
            </a:r>
            <a:r>
              <a:rPr lang="tr-TR" sz="5400" b="1" dirty="0" err="1">
                <a:solidFill>
                  <a:schemeClr val="tx1"/>
                </a:solidFill>
                <a:latin typeface="+mj-lt"/>
                <a:ea typeface="+mj-ea"/>
                <a:cs typeface="+mj-cs"/>
              </a:rPr>
              <a:t>of_Bone_Density_and_Structure</a:t>
            </a:r>
            <a:endParaRPr lang="en-US" sz="5400" b="1"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D13D5548-E6CF-4251-B19C-16AB6B71AEF1}"/>
              </a:ext>
            </a:extLst>
          </p:cNvPr>
          <p:cNvPicPr>
            <a:picLocks noChangeAspect="1"/>
          </p:cNvPicPr>
          <p:nvPr/>
        </p:nvPicPr>
        <p:blipFill>
          <a:blip r:embed="rId2"/>
          <a:stretch>
            <a:fillRect/>
          </a:stretch>
        </p:blipFill>
        <p:spPr>
          <a:xfrm>
            <a:off x="0" y="3961372"/>
            <a:ext cx="10435905" cy="2896628"/>
          </a:xfrm>
          <a:prstGeom prst="rect">
            <a:avLst/>
          </a:prstGeom>
        </p:spPr>
      </p:pic>
      <p:pic>
        <p:nvPicPr>
          <p:cNvPr id="8" name="Resim 7">
            <a:extLst>
              <a:ext uri="{FF2B5EF4-FFF2-40B4-BE49-F238E27FC236}">
                <a16:creationId xmlns:a16="http://schemas.microsoft.com/office/drawing/2014/main" id="{80F73480-B77A-43D5-98A4-E62596C9EC34}"/>
              </a:ext>
            </a:extLst>
          </p:cNvPr>
          <p:cNvPicPr>
            <a:picLocks noChangeAspect="1"/>
          </p:cNvPicPr>
          <p:nvPr/>
        </p:nvPicPr>
        <p:blipFill>
          <a:blip r:embed="rId3"/>
          <a:stretch>
            <a:fillRect/>
          </a:stretch>
        </p:blipFill>
        <p:spPr>
          <a:xfrm>
            <a:off x="2091152" y="1944996"/>
            <a:ext cx="9262647" cy="1278380"/>
          </a:xfrm>
          <a:prstGeom prst="rect">
            <a:avLst/>
          </a:prstGeom>
        </p:spPr>
      </p:pic>
    </p:spTree>
    <p:extLst>
      <p:ext uri="{BB962C8B-B14F-4D97-AF65-F5344CB8AC3E}">
        <p14:creationId xmlns:p14="http://schemas.microsoft.com/office/powerpoint/2010/main" val="147601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85000" lnSpcReduction="1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Comorb_Gastro_Esophageal_Reflux_Disease</a:t>
            </a:r>
            <a:endParaRPr lang="en-US" sz="5400" b="1"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77D34599-91BD-4C63-AB9C-91B580C8282E}"/>
              </a:ext>
            </a:extLst>
          </p:cNvPr>
          <p:cNvPicPr>
            <a:picLocks noChangeAspect="1"/>
          </p:cNvPicPr>
          <p:nvPr/>
        </p:nvPicPr>
        <p:blipFill>
          <a:blip r:embed="rId2"/>
          <a:stretch>
            <a:fillRect/>
          </a:stretch>
        </p:blipFill>
        <p:spPr>
          <a:xfrm>
            <a:off x="-1" y="3896687"/>
            <a:ext cx="10668951" cy="2961313"/>
          </a:xfrm>
          <a:prstGeom prst="rect">
            <a:avLst/>
          </a:prstGeom>
        </p:spPr>
      </p:pic>
      <p:pic>
        <p:nvPicPr>
          <p:cNvPr id="8" name="Resim 7">
            <a:extLst>
              <a:ext uri="{FF2B5EF4-FFF2-40B4-BE49-F238E27FC236}">
                <a16:creationId xmlns:a16="http://schemas.microsoft.com/office/drawing/2014/main" id="{CE35C71B-6B72-4E9F-B28E-6754E4D24992}"/>
              </a:ext>
            </a:extLst>
          </p:cNvPr>
          <p:cNvPicPr>
            <a:picLocks noChangeAspect="1"/>
          </p:cNvPicPr>
          <p:nvPr/>
        </p:nvPicPr>
        <p:blipFill>
          <a:blip r:embed="rId3"/>
          <a:stretch>
            <a:fillRect/>
          </a:stretch>
        </p:blipFill>
        <p:spPr>
          <a:xfrm>
            <a:off x="2493398" y="1869918"/>
            <a:ext cx="8860402" cy="1267565"/>
          </a:xfrm>
          <a:prstGeom prst="rect">
            <a:avLst/>
          </a:prstGeom>
        </p:spPr>
      </p:pic>
    </p:spTree>
    <p:extLst>
      <p:ext uri="{BB962C8B-B14F-4D97-AF65-F5344CB8AC3E}">
        <p14:creationId xmlns:p14="http://schemas.microsoft.com/office/powerpoint/2010/main" val="41078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Concom_Cephalosporins</a:t>
            </a:r>
            <a:endParaRPr lang="en-US" sz="5400" b="1"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B53FB95C-DAFA-4FE9-8590-1C801DC7A083}"/>
              </a:ext>
            </a:extLst>
          </p:cNvPr>
          <p:cNvPicPr>
            <a:picLocks noChangeAspect="1"/>
          </p:cNvPicPr>
          <p:nvPr/>
        </p:nvPicPr>
        <p:blipFill>
          <a:blip r:embed="rId2"/>
          <a:stretch>
            <a:fillRect/>
          </a:stretch>
        </p:blipFill>
        <p:spPr>
          <a:xfrm>
            <a:off x="0" y="3984656"/>
            <a:ext cx="10352015" cy="2873343"/>
          </a:xfrm>
          <a:prstGeom prst="rect">
            <a:avLst/>
          </a:prstGeom>
        </p:spPr>
      </p:pic>
      <p:pic>
        <p:nvPicPr>
          <p:cNvPr id="8" name="Resim 7">
            <a:extLst>
              <a:ext uri="{FF2B5EF4-FFF2-40B4-BE49-F238E27FC236}">
                <a16:creationId xmlns:a16="http://schemas.microsoft.com/office/drawing/2014/main" id="{C36A73CE-1DCF-4CD4-9CFE-D2B0B1878A16}"/>
              </a:ext>
            </a:extLst>
          </p:cNvPr>
          <p:cNvPicPr>
            <a:picLocks noChangeAspect="1"/>
          </p:cNvPicPr>
          <p:nvPr/>
        </p:nvPicPr>
        <p:blipFill>
          <a:blip r:embed="rId3"/>
          <a:stretch>
            <a:fillRect/>
          </a:stretch>
        </p:blipFill>
        <p:spPr>
          <a:xfrm>
            <a:off x="3712234" y="1986718"/>
            <a:ext cx="7641566" cy="1226265"/>
          </a:xfrm>
          <a:prstGeom prst="rect">
            <a:avLst/>
          </a:prstGeom>
        </p:spPr>
      </p:pic>
    </p:spTree>
    <p:extLst>
      <p:ext uri="{BB962C8B-B14F-4D97-AF65-F5344CB8AC3E}">
        <p14:creationId xmlns:p14="http://schemas.microsoft.com/office/powerpoint/2010/main" val="204239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25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Concom_Macrolides_and_Similar_Types</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E4F677F0-9930-47AD-B4E5-BD3D7073AD40}"/>
              </a:ext>
            </a:extLst>
          </p:cNvPr>
          <p:cNvPicPr>
            <a:picLocks noChangeAspect="1"/>
          </p:cNvPicPr>
          <p:nvPr/>
        </p:nvPicPr>
        <p:blipFill>
          <a:blip r:embed="rId2"/>
          <a:stretch>
            <a:fillRect/>
          </a:stretch>
        </p:blipFill>
        <p:spPr>
          <a:xfrm>
            <a:off x="0" y="3961948"/>
            <a:ext cx="10433832" cy="2896052"/>
          </a:xfrm>
          <a:prstGeom prst="rect">
            <a:avLst/>
          </a:prstGeom>
        </p:spPr>
      </p:pic>
      <p:pic>
        <p:nvPicPr>
          <p:cNvPr id="6" name="Resim 5">
            <a:extLst>
              <a:ext uri="{FF2B5EF4-FFF2-40B4-BE49-F238E27FC236}">
                <a16:creationId xmlns:a16="http://schemas.microsoft.com/office/drawing/2014/main" id="{049FE61D-CF15-4788-85FC-D2DB946CD229}"/>
              </a:ext>
            </a:extLst>
          </p:cNvPr>
          <p:cNvPicPr>
            <a:picLocks noChangeAspect="1"/>
          </p:cNvPicPr>
          <p:nvPr/>
        </p:nvPicPr>
        <p:blipFill>
          <a:blip r:embed="rId3"/>
          <a:stretch>
            <a:fillRect/>
          </a:stretch>
        </p:blipFill>
        <p:spPr>
          <a:xfrm>
            <a:off x="3467708" y="2028626"/>
            <a:ext cx="7886091" cy="1111696"/>
          </a:xfrm>
          <a:prstGeom prst="rect">
            <a:avLst/>
          </a:prstGeom>
        </p:spPr>
      </p:pic>
    </p:spTree>
    <p:extLst>
      <p:ext uri="{BB962C8B-B14F-4D97-AF65-F5344CB8AC3E}">
        <p14:creationId xmlns:p14="http://schemas.microsoft.com/office/powerpoint/2010/main" val="36518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Concom_</a:t>
            </a:r>
            <a:r>
              <a:rPr lang="tr-TR" sz="5400" b="1" dirty="0" err="1">
                <a:solidFill>
                  <a:schemeClr val="tx1"/>
                </a:solidFill>
                <a:latin typeface="+mj-lt"/>
                <a:ea typeface="+mj-ea"/>
                <a:cs typeface="+mj-cs"/>
              </a:rPr>
              <a:t>Broad_Spectrum_Penicillins</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D4C161D3-1FCF-4034-9C57-741C1C66CE59}"/>
              </a:ext>
            </a:extLst>
          </p:cNvPr>
          <p:cNvPicPr>
            <a:picLocks noChangeAspect="1"/>
          </p:cNvPicPr>
          <p:nvPr/>
        </p:nvPicPr>
        <p:blipFill>
          <a:blip r:embed="rId2"/>
          <a:stretch>
            <a:fillRect/>
          </a:stretch>
        </p:blipFill>
        <p:spPr>
          <a:xfrm>
            <a:off x="-1" y="3854771"/>
            <a:ext cx="10503017" cy="2915255"/>
          </a:xfrm>
          <a:prstGeom prst="rect">
            <a:avLst/>
          </a:prstGeom>
        </p:spPr>
      </p:pic>
      <p:pic>
        <p:nvPicPr>
          <p:cNvPr id="6" name="Resim 5">
            <a:extLst>
              <a:ext uri="{FF2B5EF4-FFF2-40B4-BE49-F238E27FC236}">
                <a16:creationId xmlns:a16="http://schemas.microsoft.com/office/drawing/2014/main" id="{080AB83D-117E-4CFD-827F-0B9DA75BE35B}"/>
              </a:ext>
            </a:extLst>
          </p:cNvPr>
          <p:cNvPicPr>
            <a:picLocks noChangeAspect="1"/>
          </p:cNvPicPr>
          <p:nvPr/>
        </p:nvPicPr>
        <p:blipFill>
          <a:blip r:embed="rId3"/>
          <a:stretch>
            <a:fillRect/>
          </a:stretch>
        </p:blipFill>
        <p:spPr>
          <a:xfrm>
            <a:off x="3554771" y="2049585"/>
            <a:ext cx="7799028" cy="1181671"/>
          </a:xfrm>
          <a:prstGeom prst="rect">
            <a:avLst/>
          </a:prstGeom>
        </p:spPr>
      </p:pic>
    </p:spTree>
    <p:extLst>
      <p:ext uri="{BB962C8B-B14F-4D97-AF65-F5344CB8AC3E}">
        <p14:creationId xmlns:p14="http://schemas.microsoft.com/office/powerpoint/2010/main" val="407277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Concom_</a:t>
            </a:r>
            <a:r>
              <a:rPr lang="tr-TR" sz="5400" b="1" dirty="0" err="1">
                <a:solidFill>
                  <a:schemeClr val="tx1"/>
                </a:solidFill>
                <a:latin typeface="+mj-lt"/>
                <a:ea typeface="+mj-ea"/>
                <a:cs typeface="+mj-cs"/>
              </a:rPr>
              <a:t>Anaesthetics_General</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BAF7C1FC-BE38-4744-9267-9C22E38093D1}"/>
              </a:ext>
            </a:extLst>
          </p:cNvPr>
          <p:cNvPicPr>
            <a:picLocks noChangeAspect="1"/>
          </p:cNvPicPr>
          <p:nvPr/>
        </p:nvPicPr>
        <p:blipFill>
          <a:blip r:embed="rId2"/>
          <a:stretch>
            <a:fillRect/>
          </a:stretch>
        </p:blipFill>
        <p:spPr>
          <a:xfrm>
            <a:off x="14331" y="3833770"/>
            <a:ext cx="10895627" cy="3024230"/>
          </a:xfrm>
          <a:prstGeom prst="rect">
            <a:avLst/>
          </a:prstGeom>
        </p:spPr>
      </p:pic>
      <p:pic>
        <p:nvPicPr>
          <p:cNvPr id="6" name="Resim 5">
            <a:extLst>
              <a:ext uri="{FF2B5EF4-FFF2-40B4-BE49-F238E27FC236}">
                <a16:creationId xmlns:a16="http://schemas.microsoft.com/office/drawing/2014/main" id="{0377ADB7-3CB5-4157-9482-5DBDBC0C779D}"/>
              </a:ext>
            </a:extLst>
          </p:cNvPr>
          <p:cNvPicPr>
            <a:picLocks noChangeAspect="1"/>
          </p:cNvPicPr>
          <p:nvPr/>
        </p:nvPicPr>
        <p:blipFill>
          <a:blip r:embed="rId3"/>
          <a:stretch>
            <a:fillRect/>
          </a:stretch>
        </p:blipFill>
        <p:spPr>
          <a:xfrm>
            <a:off x="3158850" y="1979936"/>
            <a:ext cx="8194949" cy="1300160"/>
          </a:xfrm>
          <a:prstGeom prst="rect">
            <a:avLst/>
          </a:prstGeom>
        </p:spPr>
      </p:pic>
    </p:spTree>
    <p:extLst>
      <p:ext uri="{BB962C8B-B14F-4D97-AF65-F5344CB8AC3E}">
        <p14:creationId xmlns:p14="http://schemas.microsoft.com/office/powerpoint/2010/main" val="173265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Concom_</a:t>
            </a:r>
            <a:r>
              <a:rPr lang="tr-TR" sz="5400" b="1" dirty="0" err="1">
                <a:solidFill>
                  <a:schemeClr val="tx1"/>
                </a:solidFill>
                <a:latin typeface="+mj-lt"/>
                <a:ea typeface="+mj-ea"/>
                <a:cs typeface="+mj-cs"/>
              </a:rPr>
              <a:t>Viral_Vaccines</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92850F9A-CC4E-47B3-936E-A55D2B13679B}"/>
              </a:ext>
            </a:extLst>
          </p:cNvPr>
          <p:cNvPicPr>
            <a:picLocks noChangeAspect="1"/>
          </p:cNvPicPr>
          <p:nvPr/>
        </p:nvPicPr>
        <p:blipFill>
          <a:blip r:embed="rId2"/>
          <a:stretch>
            <a:fillRect/>
          </a:stretch>
        </p:blipFill>
        <p:spPr>
          <a:xfrm>
            <a:off x="-1" y="3783435"/>
            <a:ext cx="11076973" cy="3074565"/>
          </a:xfrm>
          <a:prstGeom prst="rect">
            <a:avLst/>
          </a:prstGeom>
        </p:spPr>
      </p:pic>
      <p:pic>
        <p:nvPicPr>
          <p:cNvPr id="6" name="Resim 5">
            <a:extLst>
              <a:ext uri="{FF2B5EF4-FFF2-40B4-BE49-F238E27FC236}">
                <a16:creationId xmlns:a16="http://schemas.microsoft.com/office/drawing/2014/main" id="{205922F4-CB4D-4A02-8735-8E760B0BBAB3}"/>
              </a:ext>
            </a:extLst>
          </p:cNvPr>
          <p:cNvPicPr>
            <a:picLocks noChangeAspect="1"/>
          </p:cNvPicPr>
          <p:nvPr/>
        </p:nvPicPr>
        <p:blipFill>
          <a:blip r:embed="rId3"/>
          <a:stretch>
            <a:fillRect/>
          </a:stretch>
        </p:blipFill>
        <p:spPr>
          <a:xfrm>
            <a:off x="3607830" y="1970553"/>
            <a:ext cx="7745970" cy="1284375"/>
          </a:xfrm>
          <a:prstGeom prst="rect">
            <a:avLst/>
          </a:prstGeom>
        </p:spPr>
      </p:pic>
    </p:spTree>
    <p:extLst>
      <p:ext uri="{BB962C8B-B14F-4D97-AF65-F5344CB8AC3E}">
        <p14:creationId xmlns:p14="http://schemas.microsoft.com/office/powerpoint/2010/main" val="235063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25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dirty="0" err="1">
                <a:solidFill>
                  <a:schemeClr val="tx1"/>
                </a:solidFill>
                <a:latin typeface="+mj-lt"/>
                <a:ea typeface="+mj-ea"/>
                <a:cs typeface="+mj-cs"/>
              </a:rPr>
              <a:t>Risk_Untreated_Chronic_Hyperthyroidism</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FA3A8724-5C2D-4A29-A311-049AE25F69FE}"/>
              </a:ext>
            </a:extLst>
          </p:cNvPr>
          <p:cNvPicPr>
            <a:picLocks noChangeAspect="1"/>
          </p:cNvPicPr>
          <p:nvPr/>
        </p:nvPicPr>
        <p:blipFill>
          <a:blip r:embed="rId2"/>
          <a:stretch>
            <a:fillRect/>
          </a:stretch>
        </p:blipFill>
        <p:spPr>
          <a:xfrm>
            <a:off x="0" y="3850548"/>
            <a:ext cx="10835179" cy="3007452"/>
          </a:xfrm>
          <a:prstGeom prst="rect">
            <a:avLst/>
          </a:prstGeom>
        </p:spPr>
      </p:pic>
      <p:pic>
        <p:nvPicPr>
          <p:cNvPr id="6" name="Resim 5">
            <a:extLst>
              <a:ext uri="{FF2B5EF4-FFF2-40B4-BE49-F238E27FC236}">
                <a16:creationId xmlns:a16="http://schemas.microsoft.com/office/drawing/2014/main" id="{A22FC94E-29A1-4D4D-B5EF-4D8B868B2D9E}"/>
              </a:ext>
            </a:extLst>
          </p:cNvPr>
          <p:cNvPicPr>
            <a:picLocks noChangeAspect="1"/>
          </p:cNvPicPr>
          <p:nvPr/>
        </p:nvPicPr>
        <p:blipFill>
          <a:blip r:embed="rId3"/>
          <a:stretch>
            <a:fillRect/>
          </a:stretch>
        </p:blipFill>
        <p:spPr>
          <a:xfrm>
            <a:off x="3196205" y="2071146"/>
            <a:ext cx="8157593" cy="1167005"/>
          </a:xfrm>
          <a:prstGeom prst="rect">
            <a:avLst/>
          </a:prstGeom>
        </p:spPr>
      </p:pic>
    </p:spTree>
    <p:extLst>
      <p:ext uri="{BB962C8B-B14F-4D97-AF65-F5344CB8AC3E}">
        <p14:creationId xmlns:p14="http://schemas.microsoft.com/office/powerpoint/2010/main" val="46455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tr-TR" sz="3500" b="1" dirty="0" err="1">
                <a:solidFill>
                  <a:schemeClr val="accent2"/>
                </a:solidFill>
                <a:latin typeface="Calibri" panose="020F0502020204030204" pitchFamily="34" charset="0"/>
                <a:cs typeface="Calibri" panose="020F0502020204030204" pitchFamily="34" charset="0"/>
              </a:rPr>
              <a:t>Methodology</a:t>
            </a:r>
            <a:endParaRPr lang="en-US" sz="3500" b="1" dirty="0">
              <a:solidFill>
                <a:schemeClr val="accent2"/>
              </a:solidFill>
              <a:latin typeface="Calibri" panose="020F0502020204030204" pitchFamily="34" charset="0"/>
              <a:cs typeface="Calibri" panose="020F0502020204030204" pitchFamily="34" charset="0"/>
            </a:endParaRPr>
          </a:p>
        </p:txBody>
      </p:sp>
      <p:grpSp>
        <p:nvGrpSpPr>
          <p:cNvPr id="37" name="Grup 36">
            <a:extLst>
              <a:ext uri="{FF2B5EF4-FFF2-40B4-BE49-F238E27FC236}">
                <a16:creationId xmlns:a16="http://schemas.microsoft.com/office/drawing/2014/main" id="{FBC802FF-3A4A-481C-82F5-D71445899E3A}"/>
              </a:ext>
            </a:extLst>
          </p:cNvPr>
          <p:cNvGrpSpPr/>
          <p:nvPr/>
        </p:nvGrpSpPr>
        <p:grpSpPr>
          <a:xfrm>
            <a:off x="724683" y="1595620"/>
            <a:ext cx="3785616" cy="799396"/>
            <a:chOff x="0" y="1828"/>
            <a:chExt cx="3785616" cy="799396"/>
          </a:xfrm>
        </p:grpSpPr>
        <p:sp>
          <p:nvSpPr>
            <p:cNvPr id="38" name="Dikdörtgen: Köşeleri Yuvarlatılmış 37">
              <a:extLst>
                <a:ext uri="{FF2B5EF4-FFF2-40B4-BE49-F238E27FC236}">
                  <a16:creationId xmlns:a16="http://schemas.microsoft.com/office/drawing/2014/main" id="{3EAB923E-D405-4B01-97FF-FEFFCD31D35E}"/>
                </a:ext>
              </a:extLst>
            </p:cNvPr>
            <p:cNvSpPr/>
            <p:nvPr/>
          </p:nvSpPr>
          <p:spPr>
            <a:xfrm>
              <a:off x="0" y="1828"/>
              <a:ext cx="3785616" cy="799396"/>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9" name="Dikdörtgen: Köşeleri Yuvarlatılmış 4">
              <a:extLst>
                <a:ext uri="{FF2B5EF4-FFF2-40B4-BE49-F238E27FC236}">
                  <a16:creationId xmlns:a16="http://schemas.microsoft.com/office/drawing/2014/main" id="{1826F1CC-2030-41E8-B0CC-46530AC2F6C3}"/>
                </a:ext>
              </a:extLst>
            </p:cNvPr>
            <p:cNvSpPr txBox="1"/>
            <p:nvPr/>
          </p:nvSpPr>
          <p:spPr>
            <a:xfrm>
              <a:off x="39023" y="40851"/>
              <a:ext cx="3707570" cy="721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76200" rIns="152400" bIns="76200" numCol="1" spcCol="1270" rtlCol="0" anchor="ctr" anchorCtr="0">
              <a:noAutofit/>
            </a:bodyPr>
            <a:lstStyle/>
            <a:p>
              <a:pPr marL="0" lvl="0" indent="0" algn="ctr" defTabSz="1778000" rtl="0">
                <a:lnSpc>
                  <a:spcPct val="90000"/>
                </a:lnSpc>
                <a:spcBef>
                  <a:spcPct val="0"/>
                </a:spcBef>
                <a:spcAft>
                  <a:spcPct val="35000"/>
                </a:spcAft>
                <a:buNone/>
              </a:pPr>
              <a:r>
                <a:rPr lang="tr-TR" sz="4000" b="0" kern="1200" noProof="0"/>
                <a:t>1</a:t>
              </a:r>
            </a:p>
          </p:txBody>
        </p:sp>
      </p:grpSp>
      <p:grpSp>
        <p:nvGrpSpPr>
          <p:cNvPr id="40" name="Grup 39">
            <a:extLst>
              <a:ext uri="{FF2B5EF4-FFF2-40B4-BE49-F238E27FC236}">
                <a16:creationId xmlns:a16="http://schemas.microsoft.com/office/drawing/2014/main" id="{A3C770DB-4931-43E1-BF09-4394151CAA71}"/>
              </a:ext>
            </a:extLst>
          </p:cNvPr>
          <p:cNvGrpSpPr/>
          <p:nvPr/>
        </p:nvGrpSpPr>
        <p:grpSpPr>
          <a:xfrm>
            <a:off x="724683" y="2597618"/>
            <a:ext cx="3785616" cy="799396"/>
            <a:chOff x="0" y="1828"/>
            <a:chExt cx="3785616" cy="799396"/>
          </a:xfrm>
        </p:grpSpPr>
        <p:sp>
          <p:nvSpPr>
            <p:cNvPr id="41" name="Dikdörtgen: Köşeleri Yuvarlatılmış 40">
              <a:extLst>
                <a:ext uri="{FF2B5EF4-FFF2-40B4-BE49-F238E27FC236}">
                  <a16:creationId xmlns:a16="http://schemas.microsoft.com/office/drawing/2014/main" id="{3ACB1E8C-3950-4C66-80DA-15898B85C3C7}"/>
                </a:ext>
              </a:extLst>
            </p:cNvPr>
            <p:cNvSpPr/>
            <p:nvPr/>
          </p:nvSpPr>
          <p:spPr>
            <a:xfrm>
              <a:off x="0" y="1828"/>
              <a:ext cx="3785616" cy="799396"/>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2" name="Dikdörtgen: Köşeleri Yuvarlatılmış 4">
              <a:extLst>
                <a:ext uri="{FF2B5EF4-FFF2-40B4-BE49-F238E27FC236}">
                  <a16:creationId xmlns:a16="http://schemas.microsoft.com/office/drawing/2014/main" id="{5597EC74-7855-499A-A4C5-D16F81DE1638}"/>
                </a:ext>
              </a:extLst>
            </p:cNvPr>
            <p:cNvSpPr txBox="1"/>
            <p:nvPr/>
          </p:nvSpPr>
          <p:spPr>
            <a:xfrm>
              <a:off x="39023" y="40851"/>
              <a:ext cx="3707570" cy="721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76200" rIns="152400" bIns="76200" numCol="1" spcCol="1270" rtlCol="0" anchor="ctr" anchorCtr="0">
              <a:noAutofit/>
            </a:bodyPr>
            <a:lstStyle/>
            <a:p>
              <a:pPr marL="0" lvl="0" indent="0" algn="ctr" defTabSz="1778000" rtl="0">
                <a:lnSpc>
                  <a:spcPct val="90000"/>
                </a:lnSpc>
                <a:spcBef>
                  <a:spcPct val="0"/>
                </a:spcBef>
                <a:spcAft>
                  <a:spcPct val="35000"/>
                </a:spcAft>
                <a:buNone/>
              </a:pPr>
              <a:r>
                <a:rPr lang="tr-TR" sz="4000" dirty="0"/>
                <a:t>2</a:t>
              </a:r>
              <a:endParaRPr lang="tr-TR" sz="4000" b="0" kern="1200" noProof="0" dirty="0"/>
            </a:p>
          </p:txBody>
        </p:sp>
      </p:grpSp>
      <p:grpSp>
        <p:nvGrpSpPr>
          <p:cNvPr id="43" name="Grup 42">
            <a:extLst>
              <a:ext uri="{FF2B5EF4-FFF2-40B4-BE49-F238E27FC236}">
                <a16:creationId xmlns:a16="http://schemas.microsoft.com/office/drawing/2014/main" id="{95138ACA-FFE0-4F08-985E-C5B6B0325604}"/>
              </a:ext>
            </a:extLst>
          </p:cNvPr>
          <p:cNvGrpSpPr/>
          <p:nvPr/>
        </p:nvGrpSpPr>
        <p:grpSpPr>
          <a:xfrm>
            <a:off x="724683" y="3599617"/>
            <a:ext cx="3785616" cy="799396"/>
            <a:chOff x="0" y="1828"/>
            <a:chExt cx="3785616" cy="799396"/>
          </a:xfrm>
        </p:grpSpPr>
        <p:sp>
          <p:nvSpPr>
            <p:cNvPr id="44" name="Dikdörtgen: Köşeleri Yuvarlatılmış 43">
              <a:extLst>
                <a:ext uri="{FF2B5EF4-FFF2-40B4-BE49-F238E27FC236}">
                  <a16:creationId xmlns:a16="http://schemas.microsoft.com/office/drawing/2014/main" id="{E5520114-B65E-4B91-AA3C-4C97D9D45FC3}"/>
                </a:ext>
              </a:extLst>
            </p:cNvPr>
            <p:cNvSpPr/>
            <p:nvPr/>
          </p:nvSpPr>
          <p:spPr>
            <a:xfrm>
              <a:off x="0" y="1828"/>
              <a:ext cx="3785616" cy="799396"/>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5" name="Dikdörtgen: Köşeleri Yuvarlatılmış 4">
              <a:extLst>
                <a:ext uri="{FF2B5EF4-FFF2-40B4-BE49-F238E27FC236}">
                  <a16:creationId xmlns:a16="http://schemas.microsoft.com/office/drawing/2014/main" id="{E632A467-795B-4CBC-86B3-305074F71A9D}"/>
                </a:ext>
              </a:extLst>
            </p:cNvPr>
            <p:cNvSpPr txBox="1"/>
            <p:nvPr/>
          </p:nvSpPr>
          <p:spPr>
            <a:xfrm>
              <a:off x="39023" y="40851"/>
              <a:ext cx="3707570" cy="721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76200" rIns="152400" bIns="76200" numCol="1" spcCol="1270" rtlCol="0" anchor="ctr" anchorCtr="0">
              <a:noAutofit/>
            </a:bodyPr>
            <a:lstStyle/>
            <a:p>
              <a:pPr marL="0" lvl="0" indent="0" algn="ctr" defTabSz="1778000" rtl="0">
                <a:lnSpc>
                  <a:spcPct val="90000"/>
                </a:lnSpc>
                <a:spcBef>
                  <a:spcPct val="0"/>
                </a:spcBef>
                <a:spcAft>
                  <a:spcPct val="35000"/>
                </a:spcAft>
                <a:buNone/>
              </a:pPr>
              <a:r>
                <a:rPr lang="tr-TR" sz="4000" dirty="0"/>
                <a:t>3</a:t>
              </a:r>
              <a:endParaRPr lang="tr-TR" sz="4000" b="0" kern="1200" noProof="0" dirty="0"/>
            </a:p>
          </p:txBody>
        </p:sp>
      </p:grpSp>
      <p:grpSp>
        <p:nvGrpSpPr>
          <p:cNvPr id="46" name="Grup 45">
            <a:extLst>
              <a:ext uri="{FF2B5EF4-FFF2-40B4-BE49-F238E27FC236}">
                <a16:creationId xmlns:a16="http://schemas.microsoft.com/office/drawing/2014/main" id="{FED7812B-70E5-4D42-89FE-490F16CBA031}"/>
              </a:ext>
            </a:extLst>
          </p:cNvPr>
          <p:cNvGrpSpPr/>
          <p:nvPr/>
        </p:nvGrpSpPr>
        <p:grpSpPr>
          <a:xfrm>
            <a:off x="685660" y="4601616"/>
            <a:ext cx="3785616" cy="799396"/>
            <a:chOff x="0" y="1828"/>
            <a:chExt cx="3785616" cy="799396"/>
          </a:xfrm>
        </p:grpSpPr>
        <p:sp>
          <p:nvSpPr>
            <p:cNvPr id="47" name="Dikdörtgen: Köşeleri Yuvarlatılmış 46">
              <a:extLst>
                <a:ext uri="{FF2B5EF4-FFF2-40B4-BE49-F238E27FC236}">
                  <a16:creationId xmlns:a16="http://schemas.microsoft.com/office/drawing/2014/main" id="{67A4A90F-01A3-4A1A-86D2-2146103BFF5B}"/>
                </a:ext>
              </a:extLst>
            </p:cNvPr>
            <p:cNvSpPr/>
            <p:nvPr/>
          </p:nvSpPr>
          <p:spPr>
            <a:xfrm>
              <a:off x="0" y="1828"/>
              <a:ext cx="3785616" cy="799396"/>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8" name="Dikdörtgen: Köşeleri Yuvarlatılmış 4">
              <a:extLst>
                <a:ext uri="{FF2B5EF4-FFF2-40B4-BE49-F238E27FC236}">
                  <a16:creationId xmlns:a16="http://schemas.microsoft.com/office/drawing/2014/main" id="{206D40DC-293F-485E-AC17-F40D94959F0C}"/>
                </a:ext>
              </a:extLst>
            </p:cNvPr>
            <p:cNvSpPr txBox="1"/>
            <p:nvPr/>
          </p:nvSpPr>
          <p:spPr>
            <a:xfrm>
              <a:off x="39023" y="40851"/>
              <a:ext cx="3707570" cy="721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76200" rIns="152400" bIns="76200" numCol="1" spcCol="1270" rtlCol="0" anchor="ctr" anchorCtr="0">
              <a:noAutofit/>
            </a:bodyPr>
            <a:lstStyle/>
            <a:p>
              <a:pPr marL="0" lvl="0" indent="0" algn="ctr" defTabSz="1778000" rtl="0">
                <a:lnSpc>
                  <a:spcPct val="90000"/>
                </a:lnSpc>
                <a:spcBef>
                  <a:spcPct val="0"/>
                </a:spcBef>
                <a:spcAft>
                  <a:spcPct val="35000"/>
                </a:spcAft>
                <a:buNone/>
              </a:pPr>
              <a:r>
                <a:rPr lang="tr-TR" sz="4000" b="0" kern="1200" noProof="0" dirty="0"/>
                <a:t>4</a:t>
              </a:r>
            </a:p>
          </p:txBody>
        </p:sp>
      </p:grpSp>
      <p:grpSp>
        <p:nvGrpSpPr>
          <p:cNvPr id="49" name="Grup 48">
            <a:extLst>
              <a:ext uri="{FF2B5EF4-FFF2-40B4-BE49-F238E27FC236}">
                <a16:creationId xmlns:a16="http://schemas.microsoft.com/office/drawing/2014/main" id="{6FC22B00-71B1-4130-95E2-23A3D1360E54}"/>
              </a:ext>
            </a:extLst>
          </p:cNvPr>
          <p:cNvGrpSpPr/>
          <p:nvPr/>
        </p:nvGrpSpPr>
        <p:grpSpPr>
          <a:xfrm>
            <a:off x="685660" y="5602260"/>
            <a:ext cx="3785616" cy="799396"/>
            <a:chOff x="0" y="1828"/>
            <a:chExt cx="3785616" cy="799396"/>
          </a:xfrm>
        </p:grpSpPr>
        <p:sp>
          <p:nvSpPr>
            <p:cNvPr id="50" name="Dikdörtgen: Köşeleri Yuvarlatılmış 49">
              <a:extLst>
                <a:ext uri="{FF2B5EF4-FFF2-40B4-BE49-F238E27FC236}">
                  <a16:creationId xmlns:a16="http://schemas.microsoft.com/office/drawing/2014/main" id="{937A3385-2944-434B-8016-3EF3558339D0}"/>
                </a:ext>
              </a:extLst>
            </p:cNvPr>
            <p:cNvSpPr/>
            <p:nvPr/>
          </p:nvSpPr>
          <p:spPr>
            <a:xfrm>
              <a:off x="0" y="1828"/>
              <a:ext cx="3785616" cy="799396"/>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1" name="Dikdörtgen: Köşeleri Yuvarlatılmış 4">
              <a:extLst>
                <a:ext uri="{FF2B5EF4-FFF2-40B4-BE49-F238E27FC236}">
                  <a16:creationId xmlns:a16="http://schemas.microsoft.com/office/drawing/2014/main" id="{37882AB7-B65A-4BE4-AA4A-D36FAE36E2B2}"/>
                </a:ext>
              </a:extLst>
            </p:cNvPr>
            <p:cNvSpPr txBox="1"/>
            <p:nvPr/>
          </p:nvSpPr>
          <p:spPr>
            <a:xfrm>
              <a:off x="39023" y="40851"/>
              <a:ext cx="3707570" cy="721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76200" rIns="152400" bIns="76200" numCol="1" spcCol="1270" rtlCol="0" anchor="ctr" anchorCtr="0">
              <a:noAutofit/>
            </a:bodyPr>
            <a:lstStyle/>
            <a:p>
              <a:pPr marL="0" lvl="0" indent="0" algn="ctr" defTabSz="1778000" rtl="0">
                <a:lnSpc>
                  <a:spcPct val="90000"/>
                </a:lnSpc>
                <a:spcBef>
                  <a:spcPct val="0"/>
                </a:spcBef>
                <a:spcAft>
                  <a:spcPct val="35000"/>
                </a:spcAft>
                <a:buNone/>
              </a:pPr>
              <a:r>
                <a:rPr lang="tr-TR" sz="4000" dirty="0"/>
                <a:t>5</a:t>
              </a:r>
              <a:endParaRPr lang="tr-TR" sz="4000" b="0" kern="1200" noProof="0" dirty="0"/>
            </a:p>
          </p:txBody>
        </p:sp>
      </p:grpSp>
      <p:grpSp>
        <p:nvGrpSpPr>
          <p:cNvPr id="52" name="Grup 51">
            <a:extLst>
              <a:ext uri="{FF2B5EF4-FFF2-40B4-BE49-F238E27FC236}">
                <a16:creationId xmlns:a16="http://schemas.microsoft.com/office/drawing/2014/main" id="{665B8B90-78B5-41DB-93DE-E277748DE5CD}"/>
              </a:ext>
            </a:extLst>
          </p:cNvPr>
          <p:cNvGrpSpPr/>
          <p:nvPr/>
        </p:nvGrpSpPr>
        <p:grpSpPr>
          <a:xfrm>
            <a:off x="4549322" y="1692274"/>
            <a:ext cx="6729984" cy="639517"/>
            <a:chOff x="3785616" y="81768"/>
            <a:chExt cx="6729984" cy="639517"/>
          </a:xfrm>
        </p:grpSpPr>
        <p:sp>
          <p:nvSpPr>
            <p:cNvPr id="53" name="Dikdörtgen: Üst Köşeleri Yuvarlatılmış 52">
              <a:extLst>
                <a:ext uri="{FF2B5EF4-FFF2-40B4-BE49-F238E27FC236}">
                  <a16:creationId xmlns:a16="http://schemas.microsoft.com/office/drawing/2014/main" id="{87BC4C33-C193-4A8E-A7ED-5EC374A3AA39}"/>
                </a:ext>
              </a:extLst>
            </p:cNvPr>
            <p:cNvSpPr/>
            <p:nvPr/>
          </p:nvSpPr>
          <p:spPr>
            <a:xfrm rot="5400000">
              <a:off x="6830849" y="-2963465"/>
              <a:ext cx="639517" cy="672998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4" name="Dikdörtgen: Üst Köşeleri Yuvarlatılmış 4">
              <a:extLst>
                <a:ext uri="{FF2B5EF4-FFF2-40B4-BE49-F238E27FC236}">
                  <a16:creationId xmlns:a16="http://schemas.microsoft.com/office/drawing/2014/main" id="{4A549BB6-3D06-4F20-B170-6EDD6B76A95A}"/>
                </a:ext>
              </a:extLst>
            </p:cNvPr>
            <p:cNvSpPr txBox="1"/>
            <p:nvPr/>
          </p:nvSpPr>
          <p:spPr>
            <a:xfrm>
              <a:off x="3785616" y="112987"/>
              <a:ext cx="6698765" cy="57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60960" rIns="121920" bIns="60960" numCol="1" spcCol="1270" rtlCol="0" anchor="ctr" anchorCtr="0">
              <a:noAutofit/>
            </a:bodyPr>
            <a:lstStyle/>
            <a:p>
              <a:pPr marL="285750" lvl="1" indent="-285750" algn="l" defTabSz="1422400" rtl="0">
                <a:lnSpc>
                  <a:spcPct val="90000"/>
                </a:lnSpc>
                <a:spcBef>
                  <a:spcPct val="0"/>
                </a:spcBef>
                <a:spcAft>
                  <a:spcPct val="15000"/>
                </a:spcAft>
                <a:buChar char="•"/>
              </a:pPr>
              <a:r>
                <a:rPr lang="tr-TR" sz="3200" dirty="0"/>
                <a:t>Data Cleaning and Transformation</a:t>
              </a:r>
              <a:endParaRPr lang="tr-TR" sz="3200" kern="1200" noProof="0" dirty="0"/>
            </a:p>
          </p:txBody>
        </p:sp>
      </p:grpSp>
      <p:grpSp>
        <p:nvGrpSpPr>
          <p:cNvPr id="55" name="Grup 54">
            <a:extLst>
              <a:ext uri="{FF2B5EF4-FFF2-40B4-BE49-F238E27FC236}">
                <a16:creationId xmlns:a16="http://schemas.microsoft.com/office/drawing/2014/main" id="{3316C78D-C0DB-4C79-A657-0B9359DA8DC2}"/>
              </a:ext>
            </a:extLst>
          </p:cNvPr>
          <p:cNvGrpSpPr/>
          <p:nvPr/>
        </p:nvGrpSpPr>
        <p:grpSpPr>
          <a:xfrm>
            <a:off x="4549322" y="2677557"/>
            <a:ext cx="6729984" cy="639517"/>
            <a:chOff x="3785616" y="81768"/>
            <a:chExt cx="6729984" cy="639517"/>
          </a:xfrm>
        </p:grpSpPr>
        <p:sp>
          <p:nvSpPr>
            <p:cNvPr id="56" name="Dikdörtgen: Üst Köşeleri Yuvarlatılmış 55">
              <a:extLst>
                <a:ext uri="{FF2B5EF4-FFF2-40B4-BE49-F238E27FC236}">
                  <a16:creationId xmlns:a16="http://schemas.microsoft.com/office/drawing/2014/main" id="{1CDA30B3-E29D-41CA-8EDC-F6729B09101D}"/>
                </a:ext>
              </a:extLst>
            </p:cNvPr>
            <p:cNvSpPr/>
            <p:nvPr/>
          </p:nvSpPr>
          <p:spPr>
            <a:xfrm rot="5400000">
              <a:off x="6830849" y="-2963465"/>
              <a:ext cx="639517" cy="672998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7" name="Dikdörtgen: Üst Köşeleri Yuvarlatılmış 4">
              <a:extLst>
                <a:ext uri="{FF2B5EF4-FFF2-40B4-BE49-F238E27FC236}">
                  <a16:creationId xmlns:a16="http://schemas.microsoft.com/office/drawing/2014/main" id="{E88718CE-F0CC-4FD2-B6CE-70D4C82D159B}"/>
                </a:ext>
              </a:extLst>
            </p:cNvPr>
            <p:cNvSpPr txBox="1"/>
            <p:nvPr/>
          </p:nvSpPr>
          <p:spPr>
            <a:xfrm>
              <a:off x="3785616" y="112987"/>
              <a:ext cx="6698765" cy="57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60960" rIns="121920" bIns="60960" numCol="1" spcCol="1270" rtlCol="0" anchor="ctr" anchorCtr="0">
              <a:noAutofit/>
            </a:bodyPr>
            <a:lstStyle/>
            <a:p>
              <a:pPr marL="285750" lvl="1" indent="-285750" algn="l" defTabSz="1422400" rtl="0">
                <a:lnSpc>
                  <a:spcPct val="90000"/>
                </a:lnSpc>
                <a:spcBef>
                  <a:spcPct val="0"/>
                </a:spcBef>
                <a:spcAft>
                  <a:spcPct val="15000"/>
                </a:spcAft>
                <a:buChar char="•"/>
              </a:pPr>
              <a:r>
                <a:rPr lang="tr-TR" sz="3200" dirty="0"/>
                <a:t>Exploratory Data Analysis</a:t>
              </a:r>
              <a:endParaRPr lang="tr-TR" sz="3200" kern="1200" noProof="0" dirty="0"/>
            </a:p>
          </p:txBody>
        </p:sp>
      </p:grpSp>
      <p:grpSp>
        <p:nvGrpSpPr>
          <p:cNvPr id="58" name="Grup 57">
            <a:extLst>
              <a:ext uri="{FF2B5EF4-FFF2-40B4-BE49-F238E27FC236}">
                <a16:creationId xmlns:a16="http://schemas.microsoft.com/office/drawing/2014/main" id="{FA5646DB-5714-4658-A915-F461F54B16A6}"/>
              </a:ext>
            </a:extLst>
          </p:cNvPr>
          <p:cNvGrpSpPr/>
          <p:nvPr/>
        </p:nvGrpSpPr>
        <p:grpSpPr>
          <a:xfrm>
            <a:off x="4549322" y="3638640"/>
            <a:ext cx="6729984" cy="639517"/>
            <a:chOff x="3785616" y="81768"/>
            <a:chExt cx="6729984" cy="639517"/>
          </a:xfrm>
        </p:grpSpPr>
        <p:sp>
          <p:nvSpPr>
            <p:cNvPr id="59" name="Dikdörtgen: Üst Köşeleri Yuvarlatılmış 58">
              <a:extLst>
                <a:ext uri="{FF2B5EF4-FFF2-40B4-BE49-F238E27FC236}">
                  <a16:creationId xmlns:a16="http://schemas.microsoft.com/office/drawing/2014/main" id="{145E68FF-33FB-4093-A36F-A5AC8580027D}"/>
                </a:ext>
              </a:extLst>
            </p:cNvPr>
            <p:cNvSpPr/>
            <p:nvPr/>
          </p:nvSpPr>
          <p:spPr>
            <a:xfrm rot="5400000">
              <a:off x="6830849" y="-2963465"/>
              <a:ext cx="639517" cy="672998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0" name="Dikdörtgen: Üst Köşeleri Yuvarlatılmış 4">
              <a:extLst>
                <a:ext uri="{FF2B5EF4-FFF2-40B4-BE49-F238E27FC236}">
                  <a16:creationId xmlns:a16="http://schemas.microsoft.com/office/drawing/2014/main" id="{71096D8E-5B39-4608-999F-3F85A0C908A3}"/>
                </a:ext>
              </a:extLst>
            </p:cNvPr>
            <p:cNvSpPr txBox="1"/>
            <p:nvPr/>
          </p:nvSpPr>
          <p:spPr>
            <a:xfrm>
              <a:off x="3785616" y="112987"/>
              <a:ext cx="6698765" cy="57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60960" rIns="121920" bIns="60960" numCol="1" spcCol="1270" rtlCol="0" anchor="ctr" anchorCtr="0">
              <a:noAutofit/>
            </a:bodyPr>
            <a:lstStyle/>
            <a:p>
              <a:pPr marL="285750" lvl="1" indent="-285750" algn="l" defTabSz="1422400" rtl="0">
                <a:lnSpc>
                  <a:spcPct val="90000"/>
                </a:lnSpc>
                <a:spcBef>
                  <a:spcPct val="0"/>
                </a:spcBef>
                <a:spcAft>
                  <a:spcPct val="15000"/>
                </a:spcAft>
                <a:buChar char="•"/>
              </a:pPr>
              <a:r>
                <a:rPr lang="tr-TR" sz="3200" kern="1200" noProof="0" dirty="0"/>
                <a:t>Feature Engineering</a:t>
              </a:r>
            </a:p>
          </p:txBody>
        </p:sp>
      </p:grpSp>
      <p:grpSp>
        <p:nvGrpSpPr>
          <p:cNvPr id="61" name="Grup 60">
            <a:extLst>
              <a:ext uri="{FF2B5EF4-FFF2-40B4-BE49-F238E27FC236}">
                <a16:creationId xmlns:a16="http://schemas.microsoft.com/office/drawing/2014/main" id="{8BD24B46-399A-4164-BDE8-508881909F1A}"/>
              </a:ext>
            </a:extLst>
          </p:cNvPr>
          <p:cNvGrpSpPr/>
          <p:nvPr/>
        </p:nvGrpSpPr>
        <p:grpSpPr>
          <a:xfrm>
            <a:off x="4549322" y="4681555"/>
            <a:ext cx="6729984" cy="639517"/>
            <a:chOff x="3785616" y="81768"/>
            <a:chExt cx="6729984" cy="639517"/>
          </a:xfrm>
        </p:grpSpPr>
        <p:sp>
          <p:nvSpPr>
            <p:cNvPr id="62" name="Dikdörtgen: Üst Köşeleri Yuvarlatılmış 61">
              <a:extLst>
                <a:ext uri="{FF2B5EF4-FFF2-40B4-BE49-F238E27FC236}">
                  <a16:creationId xmlns:a16="http://schemas.microsoft.com/office/drawing/2014/main" id="{4FBE1297-5AE2-4F35-865A-9BCE0B563D41}"/>
                </a:ext>
              </a:extLst>
            </p:cNvPr>
            <p:cNvSpPr/>
            <p:nvPr/>
          </p:nvSpPr>
          <p:spPr>
            <a:xfrm rot="5400000">
              <a:off x="6830849" y="-2963465"/>
              <a:ext cx="639517" cy="672998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3" name="Dikdörtgen: Üst Köşeleri Yuvarlatılmış 4">
              <a:extLst>
                <a:ext uri="{FF2B5EF4-FFF2-40B4-BE49-F238E27FC236}">
                  <a16:creationId xmlns:a16="http://schemas.microsoft.com/office/drawing/2014/main" id="{5E487CBD-FA5D-40E5-82E1-02589C0D68F1}"/>
                </a:ext>
              </a:extLst>
            </p:cNvPr>
            <p:cNvSpPr txBox="1"/>
            <p:nvPr/>
          </p:nvSpPr>
          <p:spPr>
            <a:xfrm>
              <a:off x="3785616" y="112987"/>
              <a:ext cx="6698765" cy="57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60960" rIns="121920" bIns="60960" numCol="1" spcCol="1270" rtlCol="0" anchor="ctr" anchorCtr="0">
              <a:noAutofit/>
            </a:bodyPr>
            <a:lstStyle/>
            <a:p>
              <a:pPr marL="285750" lvl="1" indent="-285750" algn="l" defTabSz="1422400" rtl="0">
                <a:lnSpc>
                  <a:spcPct val="90000"/>
                </a:lnSpc>
                <a:spcBef>
                  <a:spcPct val="0"/>
                </a:spcBef>
                <a:spcAft>
                  <a:spcPct val="15000"/>
                </a:spcAft>
                <a:buChar char="•"/>
              </a:pPr>
              <a:r>
                <a:rPr lang="tr-TR" sz="3200" dirty="0"/>
                <a:t>Model Evaluation</a:t>
              </a:r>
              <a:endParaRPr lang="tr-TR" sz="3200" kern="1200" noProof="0" dirty="0"/>
            </a:p>
          </p:txBody>
        </p:sp>
      </p:grpSp>
      <p:grpSp>
        <p:nvGrpSpPr>
          <p:cNvPr id="64" name="Grup 63">
            <a:extLst>
              <a:ext uri="{FF2B5EF4-FFF2-40B4-BE49-F238E27FC236}">
                <a16:creationId xmlns:a16="http://schemas.microsoft.com/office/drawing/2014/main" id="{FDDD40FA-658E-49B7-9858-35B4C6CA28A8}"/>
              </a:ext>
            </a:extLst>
          </p:cNvPr>
          <p:cNvGrpSpPr/>
          <p:nvPr/>
        </p:nvGrpSpPr>
        <p:grpSpPr>
          <a:xfrm>
            <a:off x="4510299" y="5682199"/>
            <a:ext cx="6729984" cy="639517"/>
            <a:chOff x="3785616" y="81768"/>
            <a:chExt cx="6729984" cy="639517"/>
          </a:xfrm>
        </p:grpSpPr>
        <p:sp>
          <p:nvSpPr>
            <p:cNvPr id="65" name="Dikdörtgen: Üst Köşeleri Yuvarlatılmış 64">
              <a:extLst>
                <a:ext uri="{FF2B5EF4-FFF2-40B4-BE49-F238E27FC236}">
                  <a16:creationId xmlns:a16="http://schemas.microsoft.com/office/drawing/2014/main" id="{32E99C46-9CED-41B7-811A-AC839A3C35A4}"/>
                </a:ext>
              </a:extLst>
            </p:cNvPr>
            <p:cNvSpPr/>
            <p:nvPr/>
          </p:nvSpPr>
          <p:spPr>
            <a:xfrm rot="5400000">
              <a:off x="6830849" y="-2963465"/>
              <a:ext cx="639517" cy="672998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6" name="Dikdörtgen: Üst Köşeleri Yuvarlatılmış 4">
              <a:extLst>
                <a:ext uri="{FF2B5EF4-FFF2-40B4-BE49-F238E27FC236}">
                  <a16:creationId xmlns:a16="http://schemas.microsoft.com/office/drawing/2014/main" id="{D233F974-CB04-4095-BD2D-F76F557FAD93}"/>
                </a:ext>
              </a:extLst>
            </p:cNvPr>
            <p:cNvSpPr txBox="1"/>
            <p:nvPr/>
          </p:nvSpPr>
          <p:spPr>
            <a:xfrm>
              <a:off x="3785616" y="112987"/>
              <a:ext cx="6698765" cy="5770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60960" rIns="121920" bIns="60960" numCol="1" spcCol="1270" rtlCol="0" anchor="ctr" anchorCtr="0">
              <a:noAutofit/>
            </a:bodyPr>
            <a:lstStyle/>
            <a:p>
              <a:pPr marL="285750" lvl="1" indent="-285750" algn="l" defTabSz="1422400" rtl="0">
                <a:lnSpc>
                  <a:spcPct val="90000"/>
                </a:lnSpc>
                <a:spcBef>
                  <a:spcPct val="0"/>
                </a:spcBef>
                <a:spcAft>
                  <a:spcPct val="15000"/>
                </a:spcAft>
                <a:buChar char="•"/>
              </a:pPr>
              <a:r>
                <a:rPr lang="tr-TR" sz="3200" dirty="0"/>
                <a:t>Interpreting Results</a:t>
              </a:r>
              <a:endParaRPr lang="tr-TR" sz="3200" kern="1200" noProof="0" dirty="0"/>
            </a:p>
          </p:txBody>
        </p:sp>
      </p:grpSp>
    </p:spTree>
    <p:extLst>
      <p:ext uri="{BB962C8B-B14F-4D97-AF65-F5344CB8AC3E}">
        <p14:creationId xmlns:p14="http://schemas.microsoft.com/office/powerpoint/2010/main" val="348959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dirty="0" err="1">
                <a:solidFill>
                  <a:schemeClr val="tx1"/>
                </a:solidFill>
                <a:latin typeface="+mj-lt"/>
                <a:ea typeface="+mj-ea"/>
                <a:cs typeface="+mj-cs"/>
              </a:rPr>
              <a:t>Risk_Immobilization</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912D01AB-43CF-4C01-8345-7D040BEA4B17}"/>
              </a:ext>
            </a:extLst>
          </p:cNvPr>
          <p:cNvPicPr>
            <a:picLocks noChangeAspect="1"/>
          </p:cNvPicPr>
          <p:nvPr/>
        </p:nvPicPr>
        <p:blipFill>
          <a:blip r:embed="rId2"/>
          <a:stretch>
            <a:fillRect/>
          </a:stretch>
        </p:blipFill>
        <p:spPr>
          <a:xfrm>
            <a:off x="5593" y="3766657"/>
            <a:ext cx="11137420" cy="3091343"/>
          </a:xfrm>
          <a:prstGeom prst="rect">
            <a:avLst/>
          </a:prstGeom>
        </p:spPr>
      </p:pic>
      <p:pic>
        <p:nvPicPr>
          <p:cNvPr id="6" name="Resim 5">
            <a:extLst>
              <a:ext uri="{FF2B5EF4-FFF2-40B4-BE49-F238E27FC236}">
                <a16:creationId xmlns:a16="http://schemas.microsoft.com/office/drawing/2014/main" id="{4AB866B0-1802-4874-AF6C-1824BF81DF37}"/>
              </a:ext>
            </a:extLst>
          </p:cNvPr>
          <p:cNvPicPr>
            <a:picLocks noChangeAspect="1"/>
          </p:cNvPicPr>
          <p:nvPr/>
        </p:nvPicPr>
        <p:blipFill>
          <a:blip r:embed="rId3"/>
          <a:stretch>
            <a:fillRect/>
          </a:stretch>
        </p:blipFill>
        <p:spPr>
          <a:xfrm>
            <a:off x="3097562" y="1818362"/>
            <a:ext cx="8256238" cy="1478511"/>
          </a:xfrm>
          <a:prstGeom prst="rect">
            <a:avLst/>
          </a:prstGeom>
        </p:spPr>
      </p:pic>
    </p:spTree>
    <p:extLst>
      <p:ext uri="{BB962C8B-B14F-4D97-AF65-F5344CB8AC3E}">
        <p14:creationId xmlns:p14="http://schemas.microsoft.com/office/powerpoint/2010/main" val="11656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err="1">
                <a:solidFill>
                  <a:schemeClr val="tx1"/>
                </a:solidFill>
                <a:latin typeface="+mj-lt"/>
                <a:ea typeface="+mj-ea"/>
                <a:cs typeface="+mj-cs"/>
              </a:rPr>
              <a:t>Count_of_Risks</a:t>
            </a:r>
            <a:endParaRPr lang="en-US" sz="5400" b="1" kern="1200" dirty="0">
              <a:solidFill>
                <a:schemeClr val="tx1"/>
              </a:solidFill>
              <a:latin typeface="+mj-lt"/>
              <a:ea typeface="+mj-ea"/>
              <a:cs typeface="+mj-cs"/>
            </a:endParaRPr>
          </a:p>
        </p:txBody>
      </p:sp>
      <p:pic>
        <p:nvPicPr>
          <p:cNvPr id="8" name="Resim 7">
            <a:extLst>
              <a:ext uri="{FF2B5EF4-FFF2-40B4-BE49-F238E27FC236}">
                <a16:creationId xmlns:a16="http://schemas.microsoft.com/office/drawing/2014/main" id="{9803C2A5-0CCA-47C1-8763-4AC9B4A46B27}"/>
              </a:ext>
            </a:extLst>
          </p:cNvPr>
          <p:cNvPicPr>
            <a:picLocks noChangeAspect="1"/>
          </p:cNvPicPr>
          <p:nvPr/>
        </p:nvPicPr>
        <p:blipFill>
          <a:blip r:embed="rId2"/>
          <a:stretch>
            <a:fillRect/>
          </a:stretch>
        </p:blipFill>
        <p:spPr>
          <a:xfrm>
            <a:off x="0" y="4068482"/>
            <a:ext cx="10050011" cy="2789518"/>
          </a:xfrm>
          <a:prstGeom prst="rect">
            <a:avLst/>
          </a:prstGeom>
        </p:spPr>
      </p:pic>
      <p:pic>
        <p:nvPicPr>
          <p:cNvPr id="10" name="Resim 9">
            <a:extLst>
              <a:ext uri="{FF2B5EF4-FFF2-40B4-BE49-F238E27FC236}">
                <a16:creationId xmlns:a16="http://schemas.microsoft.com/office/drawing/2014/main" id="{70EB5EAE-6A37-45FA-BF38-B3B1B547283E}"/>
              </a:ext>
            </a:extLst>
          </p:cNvPr>
          <p:cNvPicPr>
            <a:picLocks noChangeAspect="1"/>
          </p:cNvPicPr>
          <p:nvPr/>
        </p:nvPicPr>
        <p:blipFill>
          <a:blip r:embed="rId3"/>
          <a:stretch>
            <a:fillRect/>
          </a:stretch>
        </p:blipFill>
        <p:spPr>
          <a:xfrm>
            <a:off x="5376264" y="1440434"/>
            <a:ext cx="5977536" cy="2789517"/>
          </a:xfrm>
          <a:prstGeom prst="rect">
            <a:avLst/>
          </a:prstGeom>
        </p:spPr>
      </p:pic>
    </p:spTree>
    <p:extLst>
      <p:ext uri="{BB962C8B-B14F-4D97-AF65-F5344CB8AC3E}">
        <p14:creationId xmlns:p14="http://schemas.microsoft.com/office/powerpoint/2010/main" val="2208085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dirty="0" err="1">
                <a:solidFill>
                  <a:schemeClr val="tx1"/>
                </a:solidFill>
                <a:latin typeface="+mj-lt"/>
                <a:ea typeface="+mj-ea"/>
                <a:cs typeface="+mj-cs"/>
              </a:rPr>
              <a:t>Dexa_During_Rx</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C1728B07-3B13-4B53-A469-DE8795C544D4}"/>
              </a:ext>
            </a:extLst>
          </p:cNvPr>
          <p:cNvPicPr>
            <a:picLocks noChangeAspect="1"/>
          </p:cNvPicPr>
          <p:nvPr/>
        </p:nvPicPr>
        <p:blipFill>
          <a:blip r:embed="rId2"/>
          <a:stretch>
            <a:fillRect/>
          </a:stretch>
        </p:blipFill>
        <p:spPr>
          <a:xfrm>
            <a:off x="-1" y="3762463"/>
            <a:ext cx="11152529" cy="3095537"/>
          </a:xfrm>
          <a:prstGeom prst="rect">
            <a:avLst/>
          </a:prstGeom>
        </p:spPr>
      </p:pic>
      <p:pic>
        <p:nvPicPr>
          <p:cNvPr id="6" name="Resim 5">
            <a:extLst>
              <a:ext uri="{FF2B5EF4-FFF2-40B4-BE49-F238E27FC236}">
                <a16:creationId xmlns:a16="http://schemas.microsoft.com/office/drawing/2014/main" id="{8882D8BA-770C-4352-99FD-7B2275654E13}"/>
              </a:ext>
            </a:extLst>
          </p:cNvPr>
          <p:cNvPicPr>
            <a:picLocks noChangeAspect="1"/>
          </p:cNvPicPr>
          <p:nvPr/>
        </p:nvPicPr>
        <p:blipFill>
          <a:blip r:embed="rId3"/>
          <a:stretch>
            <a:fillRect/>
          </a:stretch>
        </p:blipFill>
        <p:spPr>
          <a:xfrm>
            <a:off x="3729399" y="1963864"/>
            <a:ext cx="7624400" cy="1465136"/>
          </a:xfrm>
          <a:prstGeom prst="rect">
            <a:avLst/>
          </a:prstGeom>
        </p:spPr>
      </p:pic>
    </p:spTree>
    <p:extLst>
      <p:ext uri="{BB962C8B-B14F-4D97-AF65-F5344CB8AC3E}">
        <p14:creationId xmlns:p14="http://schemas.microsoft.com/office/powerpoint/2010/main" val="3004291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dirty="0">
                <a:solidFill>
                  <a:schemeClr val="tx1"/>
                </a:solidFill>
                <a:latin typeface="+mj-lt"/>
                <a:ea typeface="+mj-ea"/>
                <a:cs typeface="+mj-cs"/>
              </a:rPr>
              <a:t>Ntm_Speciality</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B7F62E1F-BBB1-45D4-A1EC-55C6BEEFFCEE}"/>
              </a:ext>
            </a:extLst>
          </p:cNvPr>
          <p:cNvPicPr>
            <a:picLocks noChangeAspect="1"/>
          </p:cNvPicPr>
          <p:nvPr/>
        </p:nvPicPr>
        <p:blipFill>
          <a:blip r:embed="rId2"/>
          <a:stretch>
            <a:fillRect/>
          </a:stretch>
        </p:blipFill>
        <p:spPr>
          <a:xfrm>
            <a:off x="0" y="4189563"/>
            <a:ext cx="9613783" cy="2668437"/>
          </a:xfrm>
          <a:prstGeom prst="rect">
            <a:avLst/>
          </a:prstGeom>
        </p:spPr>
      </p:pic>
      <p:pic>
        <p:nvPicPr>
          <p:cNvPr id="6" name="Resim 5">
            <a:extLst>
              <a:ext uri="{FF2B5EF4-FFF2-40B4-BE49-F238E27FC236}">
                <a16:creationId xmlns:a16="http://schemas.microsoft.com/office/drawing/2014/main" id="{64082CBB-08FE-41F5-8BF0-869F9EB36C5C}"/>
              </a:ext>
            </a:extLst>
          </p:cNvPr>
          <p:cNvPicPr>
            <a:picLocks noChangeAspect="1"/>
          </p:cNvPicPr>
          <p:nvPr/>
        </p:nvPicPr>
        <p:blipFill>
          <a:blip r:embed="rId3"/>
          <a:stretch>
            <a:fillRect/>
          </a:stretch>
        </p:blipFill>
        <p:spPr>
          <a:xfrm>
            <a:off x="6172847" y="1429955"/>
            <a:ext cx="5180952" cy="3209524"/>
          </a:xfrm>
          <a:prstGeom prst="rect">
            <a:avLst/>
          </a:prstGeom>
        </p:spPr>
      </p:pic>
    </p:spTree>
    <p:extLst>
      <p:ext uri="{BB962C8B-B14F-4D97-AF65-F5344CB8AC3E}">
        <p14:creationId xmlns:p14="http://schemas.microsoft.com/office/powerpoint/2010/main" val="580742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84D8217-553B-47D1-99C1-4BD54FECDB01}"/>
              </a:ext>
            </a:extLst>
          </p:cNvPr>
          <p:cNvSpPr>
            <a:spLocks noGrp="1"/>
          </p:cNvSpPr>
          <p:nvPr>
            <p:ph idx="1"/>
          </p:nvPr>
        </p:nvSpPr>
        <p:spPr>
          <a:xfrm>
            <a:off x="838200" y="1166070"/>
            <a:ext cx="10515600" cy="5503178"/>
          </a:xfrm>
        </p:spPr>
        <p:txBody>
          <a:bodyPr>
            <a:normAutofit lnSpcReduction="10000"/>
          </a:bodyPr>
          <a:lstStyle/>
          <a:p>
            <a:pPr marL="0" indent="0" algn="just">
              <a:buNone/>
            </a:pPr>
            <a:endParaRPr lang="tr-TR" sz="1600" b="1" i="0" dirty="0">
              <a:effectLst/>
            </a:endParaRPr>
          </a:p>
          <a:p>
            <a:pPr marL="0" indent="0" algn="just">
              <a:buNone/>
            </a:pPr>
            <a:endParaRPr lang="tr-TR" sz="1600" b="1" dirty="0"/>
          </a:p>
          <a:p>
            <a:pPr marL="0" indent="0" algn="just">
              <a:buNone/>
            </a:pPr>
            <a:r>
              <a:rPr lang="tr-TR" sz="1600" b="1" i="0" dirty="0">
                <a:effectLst/>
              </a:rPr>
              <a:t>1. </a:t>
            </a:r>
            <a:r>
              <a:rPr lang="en-US" sz="1600" i="0" dirty="0">
                <a:effectLst/>
              </a:rPr>
              <a:t>Following features are </a:t>
            </a:r>
            <a:r>
              <a:rPr lang="en-US" sz="1600" b="1" i="0" dirty="0">
                <a:effectLst/>
              </a:rPr>
              <a:t>certainly (%100) has PERSISTENT value</a:t>
            </a:r>
            <a:r>
              <a:rPr lang="en-US" sz="1600" i="0" dirty="0">
                <a:effectLst/>
              </a:rPr>
              <a:t> so if your case has following values you have </a:t>
            </a:r>
            <a:r>
              <a:rPr lang="en-US" sz="1600" b="1" i="0" dirty="0">
                <a:effectLst/>
              </a:rPr>
              <a:t>caught some wanted cases</a:t>
            </a:r>
            <a:r>
              <a:rPr lang="en-US" sz="1600" i="0" dirty="0">
                <a:effectLst/>
              </a:rPr>
              <a:t> ;</a:t>
            </a:r>
          </a:p>
          <a:p>
            <a:pPr marL="0" indent="0" algn="l">
              <a:buNone/>
            </a:pPr>
            <a:r>
              <a:rPr lang="en-US" sz="1600" i="0" dirty="0">
                <a:effectLst/>
              </a:rPr>
              <a:t>• Ntm_Speciality = 9</a:t>
            </a:r>
          </a:p>
          <a:p>
            <a:pPr marL="0" indent="0" algn="l">
              <a:buNone/>
            </a:pPr>
            <a:r>
              <a:rPr lang="en-US" sz="1600" i="0" dirty="0">
                <a:effectLst/>
              </a:rPr>
              <a:t>• Dexa_Freq_During_Rx = 12</a:t>
            </a:r>
          </a:p>
          <a:p>
            <a:pPr marL="0" indent="0">
              <a:buNone/>
            </a:pPr>
            <a:endParaRPr lang="tr-TR" dirty="0"/>
          </a:p>
          <a:p>
            <a:pPr marL="0" indent="0" algn="l">
              <a:buNone/>
            </a:pPr>
            <a:r>
              <a:rPr lang="tr-TR" sz="1600" b="1" i="0" dirty="0">
                <a:effectLst/>
              </a:rPr>
              <a:t>2. </a:t>
            </a:r>
            <a:r>
              <a:rPr lang="en-US" sz="1600" i="0" dirty="0">
                <a:effectLst/>
              </a:rPr>
              <a:t>Following features are </a:t>
            </a:r>
            <a:r>
              <a:rPr lang="en-US" sz="1600" b="1" i="0" dirty="0">
                <a:effectLst/>
              </a:rPr>
              <a:t>very likely (%80-%100) has PERSISTENT value</a:t>
            </a:r>
            <a:r>
              <a:rPr lang="en-US" sz="1600" i="0" dirty="0">
                <a:effectLst/>
              </a:rPr>
              <a:t> so if your case has following values you </a:t>
            </a:r>
            <a:r>
              <a:rPr lang="en-US" sz="1600" b="1" i="0" dirty="0">
                <a:effectLst/>
              </a:rPr>
              <a:t>may caught some wanted cases</a:t>
            </a:r>
            <a:r>
              <a:rPr lang="en-US" sz="1600" i="0" dirty="0">
                <a:effectLst/>
              </a:rPr>
              <a:t> ;</a:t>
            </a:r>
          </a:p>
          <a:p>
            <a:pPr marL="0" indent="0" algn="l">
              <a:buNone/>
            </a:pPr>
            <a:r>
              <a:rPr lang="en-US" sz="1600" i="0" dirty="0">
                <a:effectLst/>
              </a:rPr>
              <a:t>• Dexa_Freq_During_Rx = 10</a:t>
            </a:r>
          </a:p>
          <a:p>
            <a:pPr marL="0" indent="0" algn="l">
              <a:buNone/>
            </a:pPr>
            <a:r>
              <a:rPr lang="en-US" sz="1600" i="0" dirty="0">
                <a:effectLst/>
              </a:rPr>
              <a:t>• Dexa_Freq_During_Rx = 11</a:t>
            </a:r>
          </a:p>
          <a:p>
            <a:pPr marL="0" indent="0">
              <a:buNone/>
            </a:pPr>
            <a:endParaRPr lang="tr-TR" dirty="0"/>
          </a:p>
          <a:p>
            <a:pPr marL="0" indent="0" algn="l">
              <a:buNone/>
            </a:pPr>
            <a:r>
              <a:rPr lang="tr-TR" sz="1700" b="1" dirty="0"/>
              <a:t>3. </a:t>
            </a:r>
            <a:r>
              <a:rPr lang="en-US" sz="1700" i="0" dirty="0">
                <a:effectLst/>
              </a:rPr>
              <a:t>Following features are </a:t>
            </a:r>
            <a:r>
              <a:rPr lang="en-US" sz="1700" b="1" i="0" dirty="0">
                <a:effectLst/>
              </a:rPr>
              <a:t>likely (%60-%80) has PERSISTENT value</a:t>
            </a:r>
            <a:r>
              <a:rPr lang="en-US" sz="1700" i="0" dirty="0">
                <a:effectLst/>
              </a:rPr>
              <a:t> so if your case has following values </a:t>
            </a:r>
            <a:r>
              <a:rPr lang="en-US" sz="1700" b="1" i="0" dirty="0">
                <a:effectLst/>
              </a:rPr>
              <a:t>it is possible that catching some wanted cases</a:t>
            </a:r>
            <a:r>
              <a:rPr lang="en-US" sz="1700" i="0" dirty="0">
                <a:effectLst/>
              </a:rPr>
              <a:t> ;</a:t>
            </a:r>
          </a:p>
          <a:p>
            <a:pPr marL="0" indent="0" algn="l">
              <a:buNone/>
            </a:pPr>
            <a:r>
              <a:rPr lang="en-US" sz="1700" i="0" dirty="0">
                <a:effectLst/>
              </a:rPr>
              <a:t>• Ntm_Speciality = 7</a:t>
            </a:r>
          </a:p>
          <a:p>
            <a:pPr marL="0" indent="0" algn="l">
              <a:buNone/>
            </a:pPr>
            <a:r>
              <a:rPr lang="en-US" sz="1700" i="0" dirty="0">
                <a:effectLst/>
              </a:rPr>
              <a:t>• Ntm_Speciality = 8</a:t>
            </a:r>
          </a:p>
          <a:p>
            <a:pPr marL="0" indent="0">
              <a:buNone/>
            </a:pPr>
            <a:endParaRPr lang="tr-TR" dirty="0"/>
          </a:p>
          <a:p>
            <a:pPr marL="0" indent="0">
              <a:buNone/>
            </a:pPr>
            <a:endParaRPr lang="tr-TR" dirty="0"/>
          </a:p>
        </p:txBody>
      </p:sp>
      <p:sp>
        <p:nvSpPr>
          <p:cNvPr id="4" name="Rectangle 4">
            <a:extLst>
              <a:ext uri="{FF2B5EF4-FFF2-40B4-BE49-F238E27FC236}">
                <a16:creationId xmlns:a16="http://schemas.microsoft.com/office/drawing/2014/main" id="{26CA5E9D-BDBB-4C86-ABD1-2C08DD80F0AE}"/>
              </a:ext>
            </a:extLst>
          </p:cNvPr>
          <p:cNvSpPr>
            <a:spLocks noGrp="1"/>
          </p:cNvSpPr>
          <p:nvPr>
            <p:ph type="title"/>
          </p:nvPr>
        </p:nvSpPr>
        <p:spPr>
          <a:xfrm>
            <a:off x="838200" y="176372"/>
            <a:ext cx="10515600" cy="784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a:solidFill>
                  <a:schemeClr val="tx1"/>
                </a:solidFill>
                <a:latin typeface="+mj-lt"/>
                <a:ea typeface="+mj-ea"/>
                <a:cs typeface="+mj-cs"/>
              </a:rPr>
              <a:t>Final Recommendations-I </a:t>
            </a:r>
            <a:endParaRPr lang="en-US" sz="5400" b="1" kern="1200" dirty="0">
              <a:solidFill>
                <a:schemeClr val="tx1"/>
              </a:solidFill>
              <a:latin typeface="+mj-lt"/>
              <a:ea typeface="+mj-ea"/>
              <a:cs typeface="+mj-cs"/>
            </a:endParaRPr>
          </a:p>
        </p:txBody>
      </p:sp>
    </p:spTree>
    <p:extLst>
      <p:ext uri="{BB962C8B-B14F-4D97-AF65-F5344CB8AC3E}">
        <p14:creationId xmlns:p14="http://schemas.microsoft.com/office/powerpoint/2010/main" val="466799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84D8217-553B-47D1-99C1-4BD54FECDB01}"/>
              </a:ext>
            </a:extLst>
          </p:cNvPr>
          <p:cNvSpPr>
            <a:spLocks noGrp="1"/>
          </p:cNvSpPr>
          <p:nvPr>
            <p:ph idx="1"/>
          </p:nvPr>
        </p:nvSpPr>
        <p:spPr>
          <a:xfrm>
            <a:off x="838200" y="1207811"/>
            <a:ext cx="10515600" cy="5503178"/>
          </a:xfrm>
        </p:spPr>
        <p:txBody>
          <a:bodyPr>
            <a:normAutofit lnSpcReduction="10000"/>
          </a:bodyPr>
          <a:lstStyle/>
          <a:p>
            <a:pPr marL="0" indent="0" algn="l">
              <a:buNone/>
            </a:pPr>
            <a:r>
              <a:rPr lang="tr-TR" sz="1600" i="0" dirty="0">
                <a:effectLst/>
              </a:rPr>
              <a:t>• </a:t>
            </a:r>
            <a:r>
              <a:rPr lang="tr-TR" sz="1600" i="0" dirty="0" err="1">
                <a:effectLst/>
              </a:rPr>
              <a:t>Dexa_During_Rx</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Count_Of_Risks</a:t>
            </a:r>
            <a:r>
              <a:rPr lang="tr-TR" sz="1600" i="0" dirty="0">
                <a:effectLst/>
              </a:rPr>
              <a:t> = 6</a:t>
            </a:r>
          </a:p>
          <a:p>
            <a:pPr marL="0" indent="0" algn="l">
              <a:buNone/>
            </a:pPr>
            <a:r>
              <a:rPr lang="tr-TR" sz="1600" i="0" dirty="0">
                <a:effectLst/>
              </a:rPr>
              <a:t>• </a:t>
            </a:r>
            <a:r>
              <a:rPr lang="tr-TR" sz="1600" i="0" dirty="0" err="1">
                <a:effectLst/>
              </a:rPr>
              <a:t>Concom_Viral_Vaccines</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Concom_Anaesthetics_General</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Concom_Broad_Spectrum_Penicillins</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Concom_Macrolides_And_Similar_Types</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Concom_Cephalosporins</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Comorb_Gastro_esophageal_reflux_disease</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Comorb_Other_Disorders_Of_Bone_Density_And_Structure</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a:t>
            </a:r>
            <a:r>
              <a:rPr lang="tr-TR" sz="1600" i="0" dirty="0" err="1">
                <a:effectLst/>
              </a:rPr>
              <a:t>Comorb_Long_Term_Current_Drug_Therapy</a:t>
            </a:r>
            <a:r>
              <a:rPr lang="tr-TR" sz="1600" i="0" dirty="0">
                <a:effectLst/>
              </a:rPr>
              <a:t> = 1 (</a:t>
            </a:r>
            <a:r>
              <a:rPr lang="tr-TR" sz="1600" i="0" dirty="0" err="1">
                <a:effectLst/>
              </a:rPr>
              <a:t>Yes</a:t>
            </a:r>
            <a:r>
              <a:rPr lang="tr-TR" sz="1600" i="0" dirty="0">
                <a:effectLst/>
              </a:rPr>
              <a:t>)</a:t>
            </a:r>
          </a:p>
          <a:p>
            <a:pPr marL="0" indent="0" algn="l">
              <a:buNone/>
            </a:pPr>
            <a:r>
              <a:rPr lang="tr-TR" sz="1600" i="0" dirty="0">
                <a:effectLst/>
              </a:rPr>
              <a:t>• Dexa_Freq_During_Rx = 4</a:t>
            </a:r>
          </a:p>
          <a:p>
            <a:pPr marL="0" indent="0" algn="l">
              <a:buNone/>
            </a:pPr>
            <a:r>
              <a:rPr lang="tr-TR" sz="1600" i="0" dirty="0">
                <a:effectLst/>
              </a:rPr>
              <a:t>• Dexa_Freq_During_Rx = 8</a:t>
            </a:r>
          </a:p>
          <a:p>
            <a:pPr marL="0" indent="0" algn="l">
              <a:buNone/>
            </a:pPr>
            <a:r>
              <a:rPr lang="tr-TR" sz="1600" i="0" dirty="0">
                <a:effectLst/>
              </a:rPr>
              <a:t>• Dexa_Freq_During_Rx = 9</a:t>
            </a:r>
          </a:p>
          <a:p>
            <a:pPr marL="0" indent="0" algn="l">
              <a:buNone/>
            </a:pPr>
            <a:r>
              <a:rPr lang="tr-TR" sz="1600" i="0" dirty="0">
                <a:effectLst/>
              </a:rPr>
              <a:t>• Adherent_Flag = '</a:t>
            </a:r>
            <a:r>
              <a:rPr lang="tr-TR" sz="1600" i="0" dirty="0" err="1">
                <a:effectLst/>
              </a:rPr>
              <a:t>Non-Adherent</a:t>
            </a:r>
            <a:r>
              <a:rPr lang="tr-TR" sz="1600" i="0" dirty="0">
                <a:effectLst/>
              </a:rPr>
              <a:t>'</a:t>
            </a:r>
          </a:p>
          <a:p>
            <a:pPr marL="0" indent="0" algn="l">
              <a:buNone/>
            </a:pPr>
            <a:r>
              <a:rPr lang="tr-TR" sz="1600" i="0" dirty="0">
                <a:effectLst/>
              </a:rPr>
              <a:t>• Change_Risk_Segment = '</a:t>
            </a:r>
            <a:r>
              <a:rPr lang="tr-TR" sz="1600" i="0" dirty="0" err="1">
                <a:effectLst/>
              </a:rPr>
              <a:t>Worsened</a:t>
            </a:r>
            <a:r>
              <a:rPr lang="tr-TR" sz="1600" i="0" dirty="0">
                <a:effectLst/>
              </a:rPr>
              <a:t>'</a:t>
            </a:r>
          </a:p>
          <a:p>
            <a:pPr marL="0" indent="0" algn="l">
              <a:buNone/>
            </a:pPr>
            <a:r>
              <a:rPr lang="tr-TR" sz="1600" i="0" dirty="0">
                <a:effectLst/>
              </a:rPr>
              <a:t>• Change_T_Score = '</a:t>
            </a:r>
            <a:r>
              <a:rPr lang="tr-TR" sz="1600" i="0" dirty="0" err="1">
                <a:effectLst/>
              </a:rPr>
              <a:t>Improved</a:t>
            </a:r>
            <a:r>
              <a:rPr lang="tr-TR" sz="1600" i="0" dirty="0">
                <a:effectLst/>
              </a:rPr>
              <a:t>'</a:t>
            </a:r>
          </a:p>
          <a:p>
            <a:pPr marL="0" indent="0" algn="l">
              <a:buNone/>
            </a:pPr>
            <a:r>
              <a:rPr lang="tr-TR" sz="1600" i="0" dirty="0">
                <a:effectLst/>
              </a:rPr>
              <a:t>• Change_T_Score = '</a:t>
            </a:r>
            <a:r>
              <a:rPr lang="tr-TR" sz="1600" i="0" dirty="0" err="1">
                <a:effectLst/>
              </a:rPr>
              <a:t>Worsened</a:t>
            </a:r>
            <a:r>
              <a:rPr lang="tr-TR" sz="1600" i="0" dirty="0">
                <a:effectLst/>
              </a:rPr>
              <a:t>'</a:t>
            </a:r>
          </a:p>
          <a:p>
            <a:pPr marL="0" indent="0" algn="l">
              <a:buNone/>
            </a:pPr>
            <a:endParaRPr lang="tr-TR" sz="1600" i="0" dirty="0">
              <a:effectLst/>
            </a:endParaRPr>
          </a:p>
          <a:p>
            <a:pPr marL="0" indent="0">
              <a:buNone/>
            </a:pPr>
            <a:endParaRPr lang="tr-TR" dirty="0"/>
          </a:p>
          <a:p>
            <a:pPr marL="0" indent="0">
              <a:buNone/>
            </a:pPr>
            <a:endParaRPr lang="tr-TR" dirty="0"/>
          </a:p>
        </p:txBody>
      </p:sp>
      <p:sp>
        <p:nvSpPr>
          <p:cNvPr id="4" name="Rectangle 4">
            <a:extLst>
              <a:ext uri="{FF2B5EF4-FFF2-40B4-BE49-F238E27FC236}">
                <a16:creationId xmlns:a16="http://schemas.microsoft.com/office/drawing/2014/main" id="{26CA5E9D-BDBB-4C86-ABD1-2C08DD80F0AE}"/>
              </a:ext>
            </a:extLst>
          </p:cNvPr>
          <p:cNvSpPr>
            <a:spLocks noGrp="1"/>
          </p:cNvSpPr>
          <p:nvPr>
            <p:ph type="title"/>
          </p:nvPr>
        </p:nvSpPr>
        <p:spPr>
          <a:xfrm>
            <a:off x="838200" y="147011"/>
            <a:ext cx="10515600" cy="784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a:solidFill>
                  <a:schemeClr val="tx1"/>
                </a:solidFill>
                <a:latin typeface="+mj-lt"/>
                <a:ea typeface="+mj-ea"/>
                <a:cs typeface="+mj-cs"/>
              </a:rPr>
              <a:t>Final Recommendations-II</a:t>
            </a:r>
            <a:endParaRPr lang="en-US" sz="5400" b="1" kern="1200" dirty="0">
              <a:solidFill>
                <a:schemeClr val="tx1"/>
              </a:solidFill>
              <a:latin typeface="+mj-lt"/>
              <a:ea typeface="+mj-ea"/>
              <a:cs typeface="+mj-cs"/>
            </a:endParaRPr>
          </a:p>
        </p:txBody>
      </p:sp>
    </p:spTree>
    <p:extLst>
      <p:ext uri="{BB962C8B-B14F-4D97-AF65-F5344CB8AC3E}">
        <p14:creationId xmlns:p14="http://schemas.microsoft.com/office/powerpoint/2010/main" val="782690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84D8217-553B-47D1-99C1-4BD54FECDB01}"/>
              </a:ext>
            </a:extLst>
          </p:cNvPr>
          <p:cNvSpPr>
            <a:spLocks noGrp="1"/>
          </p:cNvSpPr>
          <p:nvPr>
            <p:ph idx="1"/>
          </p:nvPr>
        </p:nvSpPr>
        <p:spPr>
          <a:xfrm>
            <a:off x="838200" y="1843379"/>
            <a:ext cx="10515600" cy="3171242"/>
          </a:xfrm>
        </p:spPr>
        <p:txBody>
          <a:bodyPr>
            <a:normAutofit/>
          </a:bodyPr>
          <a:lstStyle/>
          <a:p>
            <a:pPr marL="0" indent="0" algn="l">
              <a:buNone/>
            </a:pPr>
            <a:r>
              <a:rPr lang="tr-TR" sz="1600" b="1" i="0" dirty="0">
                <a:effectLst/>
              </a:rPr>
              <a:t>4. </a:t>
            </a:r>
            <a:r>
              <a:rPr lang="en-US" sz="1600" i="0" dirty="0">
                <a:effectLst/>
              </a:rPr>
              <a:t>Following features are </a:t>
            </a:r>
            <a:r>
              <a:rPr lang="en-US" sz="1600" b="1" i="0" dirty="0">
                <a:effectLst/>
              </a:rPr>
              <a:t>certainly (%100) has NON-PERSISTENT value</a:t>
            </a:r>
            <a:r>
              <a:rPr lang="en-US" sz="1600" i="0" dirty="0">
                <a:effectLst/>
              </a:rPr>
              <a:t> so if your case has following values there is </a:t>
            </a:r>
            <a:r>
              <a:rPr lang="en-US" sz="1600" b="1" i="0" dirty="0">
                <a:effectLst/>
              </a:rPr>
              <a:t>no need to focus on it anyway</a:t>
            </a:r>
            <a:r>
              <a:rPr lang="en-US" sz="1600" i="0" dirty="0">
                <a:effectLst/>
              </a:rPr>
              <a:t> ;</a:t>
            </a:r>
          </a:p>
          <a:p>
            <a:pPr marL="0" indent="0" algn="l">
              <a:buNone/>
            </a:pPr>
            <a:r>
              <a:rPr lang="en-US" sz="1600" i="0" dirty="0">
                <a:effectLst/>
              </a:rPr>
              <a:t>• Ntm_Speciality = 0</a:t>
            </a:r>
          </a:p>
          <a:p>
            <a:pPr marL="0" indent="0" algn="l">
              <a:buNone/>
            </a:pPr>
            <a:r>
              <a:rPr lang="en-US" sz="1600" i="0" dirty="0">
                <a:effectLst/>
              </a:rPr>
              <a:t>• </a:t>
            </a:r>
            <a:r>
              <a:rPr lang="en-US" sz="1600" i="0" dirty="0" err="1">
                <a:effectLst/>
              </a:rPr>
              <a:t>Risk_Immobilization</a:t>
            </a:r>
            <a:r>
              <a:rPr lang="en-US" sz="1600" i="0" dirty="0">
                <a:effectLst/>
              </a:rPr>
              <a:t> = 1 (Yes)</a:t>
            </a:r>
          </a:p>
          <a:p>
            <a:pPr marL="0" indent="0" algn="l">
              <a:buNone/>
            </a:pPr>
            <a:r>
              <a:rPr lang="en-US" sz="1600" i="0" dirty="0">
                <a:effectLst/>
              </a:rPr>
              <a:t>• </a:t>
            </a:r>
            <a:r>
              <a:rPr lang="en-US" sz="1600" i="0" dirty="0" err="1">
                <a:effectLst/>
              </a:rPr>
              <a:t>Risk_Untreated_Chronic_Hyperthyroidism</a:t>
            </a:r>
            <a:r>
              <a:rPr lang="en-US" sz="1600" i="0" dirty="0">
                <a:effectLst/>
              </a:rPr>
              <a:t> = 1 (Yes)</a:t>
            </a:r>
          </a:p>
          <a:p>
            <a:pPr marL="0" indent="0" algn="l">
              <a:buNone/>
            </a:pPr>
            <a:r>
              <a:rPr lang="en-US" sz="1600" i="0" dirty="0">
                <a:effectLst/>
              </a:rPr>
              <a:t>• Dexa_Freq_During_Rx = 0</a:t>
            </a:r>
          </a:p>
          <a:p>
            <a:pPr marL="0" indent="0" algn="l">
              <a:buNone/>
            </a:pPr>
            <a:endParaRPr lang="tr-TR" sz="1600" i="0" dirty="0">
              <a:effectLst/>
            </a:endParaRPr>
          </a:p>
          <a:p>
            <a:pPr marL="0" indent="0">
              <a:buNone/>
            </a:pPr>
            <a:endParaRPr lang="tr-TR" dirty="0"/>
          </a:p>
          <a:p>
            <a:pPr marL="0" indent="0">
              <a:buNone/>
            </a:pPr>
            <a:endParaRPr lang="tr-TR" dirty="0"/>
          </a:p>
        </p:txBody>
      </p:sp>
      <p:sp>
        <p:nvSpPr>
          <p:cNvPr id="4" name="Rectangle 4">
            <a:extLst>
              <a:ext uri="{FF2B5EF4-FFF2-40B4-BE49-F238E27FC236}">
                <a16:creationId xmlns:a16="http://schemas.microsoft.com/office/drawing/2014/main" id="{26CA5E9D-BDBB-4C86-ABD1-2C08DD80F0AE}"/>
              </a:ext>
            </a:extLst>
          </p:cNvPr>
          <p:cNvSpPr>
            <a:spLocks noGrp="1"/>
          </p:cNvSpPr>
          <p:nvPr>
            <p:ph type="title"/>
          </p:nvPr>
        </p:nvSpPr>
        <p:spPr>
          <a:xfrm>
            <a:off x="838200" y="147011"/>
            <a:ext cx="10515600" cy="784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a:solidFill>
                  <a:schemeClr val="tx1"/>
                </a:solidFill>
                <a:latin typeface="+mj-lt"/>
                <a:ea typeface="+mj-ea"/>
                <a:cs typeface="+mj-cs"/>
              </a:rPr>
              <a:t>Final Recommendations-III</a:t>
            </a:r>
            <a:endParaRPr lang="en-US" sz="5400" b="1" kern="1200" dirty="0">
              <a:solidFill>
                <a:schemeClr val="tx1"/>
              </a:solidFill>
              <a:latin typeface="+mj-lt"/>
              <a:ea typeface="+mj-ea"/>
              <a:cs typeface="+mj-cs"/>
            </a:endParaRPr>
          </a:p>
        </p:txBody>
      </p:sp>
    </p:spTree>
    <p:extLst>
      <p:ext uri="{BB962C8B-B14F-4D97-AF65-F5344CB8AC3E}">
        <p14:creationId xmlns:p14="http://schemas.microsoft.com/office/powerpoint/2010/main" val="2242415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26CA5E9D-BDBB-4C86-ABD1-2C08DD80F0AE}"/>
              </a:ext>
            </a:extLst>
          </p:cNvPr>
          <p:cNvSpPr>
            <a:spLocks noGrp="1"/>
          </p:cNvSpPr>
          <p:nvPr>
            <p:ph type="title"/>
          </p:nvPr>
        </p:nvSpPr>
        <p:spPr>
          <a:xfrm>
            <a:off x="1028700" y="1967266"/>
            <a:ext cx="2628900" cy="2547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spcAft>
                <a:spcPts val="600"/>
              </a:spcAft>
            </a:pPr>
            <a:r>
              <a:rPr lang="en-US" sz="3600" b="1" kern="1200" dirty="0">
                <a:solidFill>
                  <a:srgbClr val="FFFFFF"/>
                </a:solidFill>
                <a:latin typeface="+mj-lt"/>
                <a:ea typeface="+mj-ea"/>
                <a:cs typeface="+mj-cs"/>
              </a:rPr>
              <a:t> Correlation Heatmap</a:t>
            </a:r>
          </a:p>
        </p:txBody>
      </p:sp>
      <p:pic>
        <p:nvPicPr>
          <p:cNvPr id="2050" name="Picture 2">
            <a:extLst>
              <a:ext uri="{FF2B5EF4-FFF2-40B4-BE49-F238E27FC236}">
                <a16:creationId xmlns:a16="http://schemas.microsoft.com/office/drawing/2014/main" id="{59B6FBA8-E2C4-4E87-ADCC-E86E3C07A4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63383" y="0"/>
            <a:ext cx="705192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984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84D8217-553B-47D1-99C1-4BD54FECDB01}"/>
              </a:ext>
            </a:extLst>
          </p:cNvPr>
          <p:cNvSpPr>
            <a:spLocks noGrp="1"/>
          </p:cNvSpPr>
          <p:nvPr>
            <p:ph idx="1"/>
          </p:nvPr>
        </p:nvSpPr>
        <p:spPr>
          <a:xfrm>
            <a:off x="838200" y="1843378"/>
            <a:ext cx="10515600" cy="4590977"/>
          </a:xfrm>
        </p:spPr>
        <p:txBody>
          <a:bodyPr>
            <a:normAutofit fontScale="92500" lnSpcReduction="20000"/>
          </a:bodyPr>
          <a:lstStyle/>
          <a:p>
            <a:pPr marL="0" indent="0" algn="l">
              <a:buNone/>
            </a:pPr>
            <a:r>
              <a:rPr lang="tr-TR" sz="1600" i="0" dirty="0">
                <a:effectLst/>
              </a:rPr>
              <a:t>• </a:t>
            </a:r>
            <a:r>
              <a:rPr lang="tr-TR" sz="1600" i="0" dirty="0" err="1">
                <a:effectLst/>
              </a:rPr>
              <a:t>For</a:t>
            </a:r>
            <a:r>
              <a:rPr lang="tr-TR" sz="1600" i="0" dirty="0">
                <a:effectLst/>
              </a:rPr>
              <a:t> </a:t>
            </a:r>
            <a:r>
              <a:rPr lang="tr-TR" sz="1600" i="0" dirty="0" err="1">
                <a:effectLst/>
              </a:rPr>
              <a:t>this</a:t>
            </a:r>
            <a:r>
              <a:rPr lang="tr-TR" sz="1600" i="0" dirty="0">
                <a:effectLst/>
              </a:rPr>
              <a:t> dataset , </a:t>
            </a:r>
            <a:r>
              <a:rPr lang="tr-TR" sz="1600" b="1" i="0" dirty="0" err="1">
                <a:effectLst/>
              </a:rPr>
              <a:t>modeling</a:t>
            </a:r>
            <a:r>
              <a:rPr lang="tr-TR" sz="1600" i="0" dirty="0">
                <a:effectLst/>
              </a:rPr>
              <a:t> will be made </a:t>
            </a:r>
            <a:r>
              <a:rPr lang="tr-TR" sz="1600" i="0" dirty="0" err="1">
                <a:effectLst/>
              </a:rPr>
              <a:t>with</a:t>
            </a:r>
            <a:r>
              <a:rPr lang="tr-TR" sz="1600" i="0" dirty="0">
                <a:effectLst/>
              </a:rPr>
              <a:t> </a:t>
            </a:r>
            <a:r>
              <a:rPr lang="tr-TR" sz="1600" b="1" i="0" dirty="0">
                <a:effectLst/>
              </a:rPr>
              <a:t>67 features </a:t>
            </a:r>
            <a:r>
              <a:rPr lang="tr-TR" sz="1600" i="0" dirty="0" err="1">
                <a:effectLst/>
              </a:rPr>
              <a:t>using</a:t>
            </a:r>
            <a:r>
              <a:rPr lang="tr-TR" sz="1600" b="1" i="0" dirty="0">
                <a:effectLst/>
              </a:rPr>
              <a:t> </a:t>
            </a:r>
            <a:r>
              <a:rPr lang="tr-TR" sz="1600" b="1" i="0" dirty="0" err="1">
                <a:effectLst/>
              </a:rPr>
              <a:t>OneHotEncoding</a:t>
            </a:r>
            <a:r>
              <a:rPr lang="tr-TR" sz="1600" b="1" i="0" dirty="0">
                <a:effectLst/>
              </a:rPr>
              <a:t> </a:t>
            </a:r>
            <a:r>
              <a:rPr lang="tr-TR" sz="1600" dirty="0"/>
              <a:t>and</a:t>
            </a:r>
            <a:r>
              <a:rPr lang="tr-TR" sz="1600" b="1" dirty="0"/>
              <a:t> </a:t>
            </a:r>
            <a:r>
              <a:rPr lang="tr-TR" sz="1600" b="1" dirty="0" err="1"/>
              <a:t>oversampling</a:t>
            </a:r>
            <a:r>
              <a:rPr lang="tr-TR" sz="1600" b="1" dirty="0"/>
              <a:t> </a:t>
            </a:r>
            <a:r>
              <a:rPr lang="tr-TR" sz="1600" dirty="0" err="1"/>
              <a:t>methods</a:t>
            </a:r>
            <a:r>
              <a:rPr lang="tr-TR" sz="1600" dirty="0"/>
              <a:t>.</a:t>
            </a:r>
          </a:p>
          <a:p>
            <a:pPr marL="0" indent="0" algn="l">
              <a:buNone/>
            </a:pPr>
            <a:r>
              <a:rPr lang="tr-TR" sz="1600" i="0" dirty="0">
                <a:effectLst/>
              </a:rPr>
              <a:t>• </a:t>
            </a:r>
            <a:r>
              <a:rPr lang="tr-TR" sz="1600" b="1" i="0" dirty="0">
                <a:effectLst/>
              </a:rPr>
              <a:t>3 features </a:t>
            </a:r>
            <a:r>
              <a:rPr lang="tr-TR" sz="1600" i="0" dirty="0">
                <a:effectLst/>
              </a:rPr>
              <a:t>(</a:t>
            </a:r>
            <a:r>
              <a:rPr lang="tr-TR" sz="1600" b="1" i="0" dirty="0">
                <a:effectLst/>
              </a:rPr>
              <a:t> </a:t>
            </a:r>
            <a:r>
              <a:rPr lang="tr-TR" sz="1600" b="1" i="0" dirty="0" err="1">
                <a:effectLst/>
              </a:rPr>
              <a:t>Count_Of_Risks</a:t>
            </a:r>
            <a:r>
              <a:rPr lang="tr-TR" sz="1600" b="1" i="0" dirty="0">
                <a:effectLst/>
              </a:rPr>
              <a:t> , Ntm_Speciality , Dexa_Freq_During_Rx </a:t>
            </a:r>
            <a:r>
              <a:rPr lang="tr-TR" sz="1600" i="0" dirty="0">
                <a:effectLst/>
              </a:rPr>
              <a:t>) </a:t>
            </a:r>
            <a:r>
              <a:rPr lang="tr-TR" sz="1600" i="0" dirty="0" err="1">
                <a:effectLst/>
              </a:rPr>
              <a:t>have</a:t>
            </a:r>
            <a:r>
              <a:rPr lang="tr-TR" sz="1600" i="0" dirty="0">
                <a:effectLst/>
              </a:rPr>
              <a:t> </a:t>
            </a:r>
            <a:r>
              <a:rPr lang="tr-TR" sz="1600" b="1" i="0" dirty="0" err="1">
                <a:effectLst/>
              </a:rPr>
              <a:t>transformed</a:t>
            </a:r>
            <a:r>
              <a:rPr lang="tr-TR" sz="1600" i="0" dirty="0">
                <a:effectLst/>
              </a:rPr>
              <a:t> in </a:t>
            </a:r>
            <a:r>
              <a:rPr lang="tr-TR" sz="1600" b="1" i="0" dirty="0" err="1">
                <a:effectLst/>
              </a:rPr>
              <a:t>feature</a:t>
            </a:r>
            <a:r>
              <a:rPr lang="tr-TR" sz="1600" b="1" i="0" dirty="0">
                <a:effectLst/>
              </a:rPr>
              <a:t> </a:t>
            </a:r>
            <a:r>
              <a:rPr lang="tr-TR" sz="1600" b="1" i="0" dirty="0" err="1">
                <a:effectLst/>
              </a:rPr>
              <a:t>engineering</a:t>
            </a:r>
            <a:r>
              <a:rPr lang="tr-TR" sz="1600" b="1" i="0" dirty="0">
                <a:effectLst/>
              </a:rPr>
              <a:t> step</a:t>
            </a:r>
            <a:r>
              <a:rPr lang="tr-TR" sz="1600" i="0" dirty="0">
                <a:effectLst/>
              </a:rPr>
              <a:t> and </a:t>
            </a:r>
            <a:r>
              <a:rPr lang="tr-TR" sz="1600" b="1" i="0" dirty="0" err="1">
                <a:effectLst/>
              </a:rPr>
              <a:t>any</a:t>
            </a:r>
            <a:r>
              <a:rPr lang="tr-TR" sz="1600" b="1" i="0" dirty="0">
                <a:effectLst/>
              </a:rPr>
              <a:t> </a:t>
            </a:r>
            <a:r>
              <a:rPr lang="tr-TR" sz="1600" b="1" i="0" dirty="0" err="1">
                <a:effectLst/>
              </a:rPr>
              <a:t>extra</a:t>
            </a:r>
            <a:r>
              <a:rPr lang="tr-TR" sz="1600" b="1" i="0" dirty="0">
                <a:effectLst/>
              </a:rPr>
              <a:t> </a:t>
            </a:r>
            <a:r>
              <a:rPr lang="tr-TR" sz="1600" b="1" i="0" dirty="0" err="1">
                <a:effectLst/>
              </a:rPr>
              <a:t>column</a:t>
            </a:r>
            <a:r>
              <a:rPr lang="tr-TR" sz="1600" i="0" dirty="0">
                <a:effectLst/>
              </a:rPr>
              <a:t> has </a:t>
            </a:r>
            <a:r>
              <a:rPr lang="tr-TR" sz="1600" b="1" i="0" dirty="0">
                <a:effectLst/>
              </a:rPr>
              <a:t>not </a:t>
            </a:r>
            <a:r>
              <a:rPr lang="tr-TR" sz="1600" b="1" i="0" dirty="0" err="1">
                <a:effectLst/>
              </a:rPr>
              <a:t>derivated</a:t>
            </a:r>
            <a:r>
              <a:rPr lang="tr-TR" sz="1600" b="1" i="0" dirty="0">
                <a:effectLst/>
              </a:rPr>
              <a:t> </a:t>
            </a:r>
            <a:r>
              <a:rPr lang="tr-TR" sz="1600" i="0" dirty="0">
                <a:effectLst/>
              </a:rPr>
              <a:t>from dataset.</a:t>
            </a:r>
            <a:r>
              <a:rPr lang="tr-TR" sz="1600" dirty="0"/>
              <a:t> </a:t>
            </a:r>
          </a:p>
          <a:p>
            <a:pPr marL="0" indent="0" algn="l">
              <a:buNone/>
            </a:pPr>
            <a:r>
              <a:rPr lang="tr-TR" sz="1600" i="0" dirty="0">
                <a:effectLst/>
              </a:rPr>
              <a:t>•  </a:t>
            </a:r>
            <a:r>
              <a:rPr lang="tr-TR" sz="1600" dirty="0"/>
              <a:t>I am </a:t>
            </a:r>
            <a:r>
              <a:rPr lang="tr-TR" sz="1600" dirty="0" err="1"/>
              <a:t>planning</a:t>
            </a:r>
            <a:r>
              <a:rPr lang="tr-TR" sz="1600" dirty="0"/>
              <a:t> </a:t>
            </a:r>
            <a:r>
              <a:rPr lang="tr-TR" sz="1600" dirty="0" err="1"/>
              <a:t>to</a:t>
            </a:r>
            <a:r>
              <a:rPr lang="tr-TR" sz="1600" dirty="0"/>
              <a:t> use </a:t>
            </a:r>
            <a:r>
              <a:rPr lang="tr-TR" sz="1600" dirty="0" err="1"/>
              <a:t>following</a:t>
            </a:r>
            <a:r>
              <a:rPr lang="tr-TR" sz="1600" dirty="0"/>
              <a:t> </a:t>
            </a:r>
            <a:r>
              <a:rPr lang="tr-TR" sz="1600" b="1" dirty="0"/>
              <a:t>machine learning </a:t>
            </a:r>
            <a:r>
              <a:rPr lang="tr-TR" sz="1600" b="1" dirty="0" err="1"/>
              <a:t>algorithms</a:t>
            </a:r>
            <a:r>
              <a:rPr lang="tr-TR" sz="1600" dirty="0"/>
              <a:t> in dataset </a:t>
            </a:r>
            <a:r>
              <a:rPr lang="tr-TR" sz="1600" dirty="0" err="1"/>
              <a:t>modelling</a:t>
            </a:r>
            <a:r>
              <a:rPr lang="tr-TR" sz="1600" dirty="0"/>
              <a:t> step (</a:t>
            </a:r>
            <a:r>
              <a:rPr lang="tr-TR" sz="1600" dirty="0" err="1"/>
              <a:t>train</a:t>
            </a:r>
            <a:r>
              <a:rPr lang="tr-TR" sz="1600" dirty="0"/>
              <a:t>-</a:t>
            </a:r>
            <a:r>
              <a:rPr lang="tr-TR" sz="1600" dirty="0" err="1"/>
              <a:t>validation</a:t>
            </a:r>
            <a:r>
              <a:rPr lang="tr-TR" sz="1600" dirty="0"/>
              <a:t>-test) ;</a:t>
            </a:r>
          </a:p>
          <a:p>
            <a:pPr marL="0" indent="0" algn="l">
              <a:buNone/>
            </a:pPr>
            <a:endParaRPr lang="tr-TR" sz="1600" dirty="0"/>
          </a:p>
          <a:p>
            <a:pPr marL="0" indent="0" algn="l">
              <a:buNone/>
            </a:pPr>
            <a:endParaRPr lang="tr-TR" sz="1600" dirty="0"/>
          </a:p>
          <a:p>
            <a:pPr marL="0" indent="0" algn="l">
              <a:buNone/>
            </a:pPr>
            <a:endParaRPr lang="tr-TR" sz="1600" b="1" dirty="0"/>
          </a:p>
          <a:p>
            <a:pPr marL="0" indent="0" algn="l">
              <a:buNone/>
            </a:pPr>
            <a:endParaRPr lang="tr-TR" sz="1600" b="1" dirty="0"/>
          </a:p>
          <a:p>
            <a:pPr marL="0" indent="0" algn="l">
              <a:buNone/>
            </a:pPr>
            <a:r>
              <a:rPr lang="tr-TR" sz="1600" b="1" dirty="0"/>
              <a:t>1. </a:t>
            </a:r>
            <a:r>
              <a:rPr lang="tr-TR" sz="1600" b="1" dirty="0" err="1"/>
              <a:t>Decision</a:t>
            </a:r>
            <a:r>
              <a:rPr lang="tr-TR" sz="1600" b="1" dirty="0"/>
              <a:t> </a:t>
            </a:r>
            <a:r>
              <a:rPr lang="tr-TR" sz="1600" b="1" dirty="0" err="1"/>
              <a:t>Tree</a:t>
            </a:r>
            <a:r>
              <a:rPr lang="tr-TR" sz="1600" b="1" dirty="0"/>
              <a:t> </a:t>
            </a:r>
            <a:r>
              <a:rPr lang="tr-TR" sz="1600" b="1" dirty="0" err="1"/>
              <a:t>Classifier</a:t>
            </a:r>
            <a:endParaRPr lang="tr-TR" sz="1600" b="1" dirty="0"/>
          </a:p>
          <a:p>
            <a:pPr marL="0" indent="0" algn="l">
              <a:buNone/>
            </a:pPr>
            <a:r>
              <a:rPr lang="tr-TR" sz="1600" b="1" dirty="0"/>
              <a:t>2. </a:t>
            </a:r>
            <a:r>
              <a:rPr lang="tr-TR" sz="1600" b="1" dirty="0" err="1"/>
              <a:t>Random</a:t>
            </a:r>
            <a:r>
              <a:rPr lang="tr-TR" sz="1600" b="1" dirty="0"/>
              <a:t> </a:t>
            </a:r>
            <a:r>
              <a:rPr lang="tr-TR" sz="1600" b="1" dirty="0" err="1"/>
              <a:t>Forest</a:t>
            </a:r>
            <a:r>
              <a:rPr lang="tr-TR" sz="1600" b="1" dirty="0"/>
              <a:t> </a:t>
            </a:r>
            <a:r>
              <a:rPr lang="tr-TR" sz="1600" b="1" dirty="0" err="1"/>
              <a:t>Classifier</a:t>
            </a:r>
            <a:endParaRPr lang="tr-TR" sz="1600" b="1" dirty="0"/>
          </a:p>
          <a:p>
            <a:pPr marL="0" indent="0" algn="l">
              <a:buNone/>
            </a:pPr>
            <a:r>
              <a:rPr lang="tr-TR" sz="1600" b="1" dirty="0"/>
              <a:t>3. </a:t>
            </a:r>
            <a:r>
              <a:rPr lang="tr-TR" sz="1600" b="1" dirty="0" err="1"/>
              <a:t>Logistic</a:t>
            </a:r>
            <a:r>
              <a:rPr lang="tr-TR" sz="1600" b="1" dirty="0"/>
              <a:t> </a:t>
            </a:r>
            <a:r>
              <a:rPr lang="tr-TR" sz="1600" b="1" dirty="0" err="1"/>
              <a:t>Regression</a:t>
            </a:r>
            <a:endParaRPr lang="tr-TR" sz="1600" b="1" dirty="0"/>
          </a:p>
          <a:p>
            <a:pPr marL="0" indent="0" algn="l">
              <a:buNone/>
            </a:pPr>
            <a:r>
              <a:rPr lang="tr-TR" sz="1600" b="1" dirty="0"/>
              <a:t>4. </a:t>
            </a:r>
            <a:r>
              <a:rPr lang="tr-TR" sz="1600" b="1" dirty="0" err="1"/>
              <a:t>CatBoost</a:t>
            </a:r>
            <a:r>
              <a:rPr lang="tr-TR" sz="1600" b="1" dirty="0"/>
              <a:t> </a:t>
            </a:r>
            <a:r>
              <a:rPr lang="tr-TR" sz="1600" b="1" dirty="0" err="1"/>
              <a:t>Classifier</a:t>
            </a:r>
            <a:endParaRPr lang="tr-TR" sz="1600" b="1" dirty="0"/>
          </a:p>
          <a:p>
            <a:pPr marL="0" indent="0" algn="l">
              <a:buNone/>
            </a:pPr>
            <a:endParaRPr lang="en-US" sz="1600" i="0" dirty="0">
              <a:effectLst/>
            </a:endParaRPr>
          </a:p>
          <a:p>
            <a:pPr marL="0" indent="0" algn="l">
              <a:buNone/>
            </a:pPr>
            <a:r>
              <a:rPr lang="tr-TR" sz="1600" i="0" dirty="0">
                <a:effectLst/>
              </a:rPr>
              <a:t>					              </a:t>
            </a:r>
            <a:r>
              <a:rPr lang="tr-TR" sz="1600" b="1" i="0" dirty="0">
                <a:effectLst/>
              </a:rPr>
              <a:t>%60                                                        %20                  %20</a:t>
            </a:r>
          </a:p>
          <a:p>
            <a:pPr marL="0" indent="0">
              <a:buNone/>
            </a:pPr>
            <a:r>
              <a:rPr lang="tr-TR" dirty="0"/>
              <a:t>                                                                    %60                                 %20       %20</a:t>
            </a:r>
          </a:p>
          <a:p>
            <a:pPr marL="0" indent="0">
              <a:buNone/>
            </a:pPr>
            <a:endParaRPr lang="tr-TR" dirty="0"/>
          </a:p>
        </p:txBody>
      </p:sp>
      <p:sp>
        <p:nvSpPr>
          <p:cNvPr id="4" name="Rectangle 4">
            <a:extLst>
              <a:ext uri="{FF2B5EF4-FFF2-40B4-BE49-F238E27FC236}">
                <a16:creationId xmlns:a16="http://schemas.microsoft.com/office/drawing/2014/main" id="{26CA5E9D-BDBB-4C86-ABD1-2C08DD80F0AE}"/>
              </a:ext>
            </a:extLst>
          </p:cNvPr>
          <p:cNvSpPr>
            <a:spLocks noGrp="1"/>
          </p:cNvSpPr>
          <p:nvPr>
            <p:ph type="title"/>
          </p:nvPr>
        </p:nvSpPr>
        <p:spPr>
          <a:xfrm>
            <a:off x="838200" y="147011"/>
            <a:ext cx="10515600" cy="784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0000"/>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a:solidFill>
                  <a:schemeClr val="tx1"/>
                </a:solidFill>
                <a:latin typeface="+mj-lt"/>
                <a:ea typeface="+mj-ea"/>
                <a:cs typeface="+mj-cs"/>
              </a:rPr>
              <a:t>Recommended </a:t>
            </a:r>
            <a:r>
              <a:rPr lang="tr-TR" sz="5400" b="1" kern="1200" dirty="0" err="1">
                <a:solidFill>
                  <a:schemeClr val="tx1"/>
                </a:solidFill>
                <a:latin typeface="+mj-lt"/>
                <a:ea typeface="+mj-ea"/>
                <a:cs typeface="+mj-cs"/>
              </a:rPr>
              <a:t>Modeling</a:t>
            </a:r>
            <a:r>
              <a:rPr lang="tr-TR" sz="5400" b="1" kern="1200" dirty="0">
                <a:solidFill>
                  <a:schemeClr val="tx1"/>
                </a:solidFill>
                <a:latin typeface="+mj-lt"/>
                <a:ea typeface="+mj-ea"/>
                <a:cs typeface="+mj-cs"/>
              </a:rPr>
              <a:t> Technique</a:t>
            </a:r>
            <a:endParaRPr lang="en-US" sz="5400" b="1" kern="1200" dirty="0">
              <a:solidFill>
                <a:schemeClr val="tx1"/>
              </a:solidFill>
              <a:latin typeface="+mj-lt"/>
              <a:ea typeface="+mj-ea"/>
              <a:cs typeface="+mj-cs"/>
            </a:endParaRPr>
          </a:p>
        </p:txBody>
      </p:sp>
      <p:pic>
        <p:nvPicPr>
          <p:cNvPr id="5" name="Resim 4">
            <a:extLst>
              <a:ext uri="{FF2B5EF4-FFF2-40B4-BE49-F238E27FC236}">
                <a16:creationId xmlns:a16="http://schemas.microsoft.com/office/drawing/2014/main" id="{32D81521-16D6-4C26-8C84-C6957B202F23}"/>
              </a:ext>
            </a:extLst>
          </p:cNvPr>
          <p:cNvPicPr>
            <a:picLocks noChangeAspect="1"/>
          </p:cNvPicPr>
          <p:nvPr/>
        </p:nvPicPr>
        <p:blipFill>
          <a:blip r:embed="rId2"/>
          <a:stretch>
            <a:fillRect/>
          </a:stretch>
        </p:blipFill>
        <p:spPr>
          <a:xfrm>
            <a:off x="4082641" y="3796738"/>
            <a:ext cx="6827994" cy="1983276"/>
          </a:xfrm>
          <a:prstGeom prst="rect">
            <a:avLst/>
          </a:prstGeom>
        </p:spPr>
      </p:pic>
    </p:spTree>
    <p:extLst>
      <p:ext uri="{BB962C8B-B14F-4D97-AF65-F5344CB8AC3E}">
        <p14:creationId xmlns:p14="http://schemas.microsoft.com/office/powerpoint/2010/main" val="1818265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6">
            <a:extLst>
              <a:ext uri="{FF2B5EF4-FFF2-40B4-BE49-F238E27FC236}">
                <a16:creationId xmlns:a16="http://schemas.microsoft.com/office/drawing/2014/main" id="{AD665292-15E4-4939-934A-CC4A96DDC369}"/>
              </a:ext>
            </a:extLst>
          </p:cNvPr>
          <p:cNvGraphicFramePr>
            <a:graphicFrameLocks noGrp="1"/>
          </p:cNvGraphicFramePr>
          <p:nvPr>
            <p:ph idx="1"/>
            <p:extLst>
              <p:ext uri="{D42A27DB-BD31-4B8C-83A1-F6EECF244321}">
                <p14:modId xmlns:p14="http://schemas.microsoft.com/office/powerpoint/2010/main" val="1208692410"/>
              </p:ext>
            </p:extLst>
          </p:nvPr>
        </p:nvGraphicFramePr>
        <p:xfrm>
          <a:off x="516376" y="1831456"/>
          <a:ext cx="10639304" cy="4037622"/>
        </p:xfrm>
        <a:graphic>
          <a:graphicData uri="http://schemas.openxmlformats.org/drawingml/2006/table">
            <a:tbl>
              <a:tblPr firstRow="1">
                <a:tableStyleId>{5C22544A-7EE6-4342-B048-85BDC9FD1C3A}</a:tableStyleId>
              </a:tblPr>
              <a:tblGrid>
                <a:gridCol w="1894981">
                  <a:extLst>
                    <a:ext uri="{9D8B030D-6E8A-4147-A177-3AD203B41FA5}">
                      <a16:colId xmlns:a16="http://schemas.microsoft.com/office/drawing/2014/main" val="541534148"/>
                    </a:ext>
                  </a:extLst>
                </a:gridCol>
                <a:gridCol w="1118645">
                  <a:extLst>
                    <a:ext uri="{9D8B030D-6E8A-4147-A177-3AD203B41FA5}">
                      <a16:colId xmlns:a16="http://schemas.microsoft.com/office/drawing/2014/main" val="3138069100"/>
                    </a:ext>
                  </a:extLst>
                </a:gridCol>
                <a:gridCol w="1164450">
                  <a:extLst>
                    <a:ext uri="{9D8B030D-6E8A-4147-A177-3AD203B41FA5}">
                      <a16:colId xmlns:a16="http://schemas.microsoft.com/office/drawing/2014/main" val="2685482510"/>
                    </a:ext>
                  </a:extLst>
                </a:gridCol>
                <a:gridCol w="1311568">
                  <a:extLst>
                    <a:ext uri="{9D8B030D-6E8A-4147-A177-3AD203B41FA5}">
                      <a16:colId xmlns:a16="http://schemas.microsoft.com/office/drawing/2014/main" val="815920531"/>
                    </a:ext>
                  </a:extLst>
                </a:gridCol>
                <a:gridCol w="1264330">
                  <a:extLst>
                    <a:ext uri="{9D8B030D-6E8A-4147-A177-3AD203B41FA5}">
                      <a16:colId xmlns:a16="http://schemas.microsoft.com/office/drawing/2014/main" val="2895995725"/>
                    </a:ext>
                  </a:extLst>
                </a:gridCol>
                <a:gridCol w="1942665">
                  <a:extLst>
                    <a:ext uri="{9D8B030D-6E8A-4147-A177-3AD203B41FA5}">
                      <a16:colId xmlns:a16="http://schemas.microsoft.com/office/drawing/2014/main" val="4006855417"/>
                    </a:ext>
                  </a:extLst>
                </a:gridCol>
                <a:gridCol w="1942665">
                  <a:extLst>
                    <a:ext uri="{9D8B030D-6E8A-4147-A177-3AD203B41FA5}">
                      <a16:colId xmlns:a16="http://schemas.microsoft.com/office/drawing/2014/main" val="4084988286"/>
                    </a:ext>
                  </a:extLst>
                </a:gridCol>
              </a:tblGrid>
              <a:tr h="663810">
                <a:tc>
                  <a:txBody>
                    <a:bodyPr/>
                    <a:lstStyle/>
                    <a:p>
                      <a:pPr rtl="0"/>
                      <a:r>
                        <a:rPr lang="tr-TR" noProof="0" dirty="0"/>
                        <a:t>Model Algorithm</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rtl="0"/>
                      <a:r>
                        <a:rPr lang="tr-TR" noProof="0" dirty="0"/>
                        <a:t>Recall - 0</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rtl="0"/>
                      <a:r>
                        <a:rPr lang="tr-TR" noProof="0" dirty="0"/>
                        <a:t>Recall - 1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noProof="0" dirty="0"/>
                        <a:t>F1 Score - 0</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noProof="0" dirty="0"/>
                        <a:t>F1 Score - 1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noProof="0" dirty="0"/>
                        <a:t>5-Fold Cross Validation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noProof="0" dirty="0"/>
                        <a:t>Recall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noProof="0" dirty="0"/>
                        <a:t>5-Fold Cross Validation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noProof="0" dirty="0"/>
                        <a:t>F1 Score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2834623"/>
                  </a:ext>
                </a:extLst>
              </a:tr>
              <a:tr h="784371">
                <a:tc>
                  <a:txBody>
                    <a:bodyPr/>
                    <a:lstStyle/>
                    <a:p>
                      <a:pPr rtl="0"/>
                      <a:r>
                        <a:rPr lang="tr-TR" b="0" noProof="0" dirty="0" err="1"/>
                        <a:t>Decision</a:t>
                      </a:r>
                      <a:r>
                        <a:rPr lang="tr-TR" b="0" noProof="0" dirty="0"/>
                        <a:t> </a:t>
                      </a:r>
                      <a:r>
                        <a:rPr lang="tr-TR" b="0" noProof="0" dirty="0" err="1"/>
                        <a:t>Tree</a:t>
                      </a:r>
                      <a:r>
                        <a:rPr lang="tr-TR" b="0" noProof="0" dirty="0"/>
                        <a:t> </a:t>
                      </a:r>
                      <a:r>
                        <a:rPr lang="tr-TR" b="0" noProof="0" dirty="0" err="1"/>
                        <a:t>Classifier</a:t>
                      </a:r>
                      <a:endParaRPr lang="tr-TR" b="0" noProof="0" dirty="0"/>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0.79</a:t>
                      </a: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0.57</a:t>
                      </a: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0.79</a:t>
                      </a: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0.57</a:t>
                      </a: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0.624</a:t>
                      </a: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0.622</a:t>
                      </a: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316717"/>
                  </a:ext>
                </a:extLst>
              </a:tr>
              <a:tr h="784371">
                <a:tc>
                  <a:txBody>
                    <a:bodyPr/>
                    <a:lstStyle/>
                    <a:p>
                      <a:pPr rtl="0"/>
                      <a:r>
                        <a:rPr lang="tr-TR" b="0" noProof="0" dirty="0" err="1"/>
                        <a:t>Random</a:t>
                      </a:r>
                      <a:r>
                        <a:rPr lang="tr-TR" b="0" noProof="0" dirty="0"/>
                        <a:t> </a:t>
                      </a:r>
                      <a:r>
                        <a:rPr lang="tr-TR" b="0" noProof="0" dirty="0" err="1"/>
                        <a:t>Forest</a:t>
                      </a:r>
                      <a:r>
                        <a:rPr lang="tr-TR" b="0" noProof="0" dirty="0"/>
                        <a:t> </a:t>
                      </a:r>
                      <a:r>
                        <a:rPr lang="tr-TR" b="0" noProof="0" dirty="0" err="1"/>
                        <a:t>Classifier</a:t>
                      </a:r>
                      <a:endParaRPr lang="tr-TR" b="0" noProof="0" dirty="0"/>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0" noProof="0" dirty="0"/>
                        <a:t>0.89</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0" noProof="0" dirty="0"/>
                        <a:t>0.67</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0" noProof="0" dirty="0"/>
                        <a:t>0.87</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0" noProof="0" dirty="0"/>
                        <a:t>0.70</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0" noProof="0" dirty="0"/>
                        <a:t>0.615</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0" noProof="0" dirty="0"/>
                        <a:t>0.674</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6667950"/>
                  </a:ext>
                </a:extLst>
              </a:tr>
              <a:tr h="601185">
                <a:tc>
                  <a:txBody>
                    <a:bodyPr/>
                    <a:lstStyle/>
                    <a:p>
                      <a:pPr rtl="0"/>
                      <a:r>
                        <a:rPr lang="tr-TR" b="1" noProof="0" dirty="0" err="1"/>
                        <a:t>Logistic</a:t>
                      </a:r>
                      <a:r>
                        <a:rPr lang="tr-TR" b="1" noProof="0" dirty="0"/>
                        <a:t> </a:t>
                      </a:r>
                      <a:r>
                        <a:rPr lang="tr-TR" b="1" noProof="0" dirty="0" err="1"/>
                        <a:t>Regression</a:t>
                      </a:r>
                      <a:endParaRPr lang="tr-TR" b="1" noProof="0" dirty="0"/>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1" noProof="0" dirty="0"/>
                        <a:t>0.86</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1" noProof="0" dirty="0"/>
                        <a:t>0.75</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1" noProof="0" dirty="0"/>
                        <a:t>0.87</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1" noProof="0" dirty="0"/>
                        <a:t>0.73</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1" noProof="0" dirty="0"/>
                        <a:t>0.651</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b="1" noProof="0" dirty="0"/>
                        <a:t>0.686</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409784"/>
                  </a:ext>
                </a:extLst>
              </a:tr>
              <a:tr h="7843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0" noProof="0" dirty="0" err="1"/>
                        <a:t>CatBoost</a:t>
                      </a:r>
                      <a:r>
                        <a:rPr lang="tr-TR" b="0" noProof="0" dirty="0"/>
                        <a:t> </a:t>
                      </a:r>
                      <a:r>
                        <a:rPr lang="tr-TR" b="0" noProof="0" dirty="0" err="1"/>
                        <a:t>Classifier</a:t>
                      </a:r>
                      <a:endParaRPr lang="tr-TR" b="0" noProof="0" dirty="0"/>
                    </a:p>
                    <a:p>
                      <a:pPr rtl="0"/>
                      <a:endParaRPr lang="tr-TR" noProof="0" dirty="0"/>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0.91</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0.67</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0.88</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0.72</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0.635</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tr-TR" noProof="0" dirty="0"/>
                        <a:t>0.695</a:t>
                      </a:r>
                    </a:p>
                  </a:txBody>
                  <a:tcPr anchor="ctr">
                    <a:lnL w="12700" cmpd="sng">
                      <a:noFill/>
                    </a:lnL>
                    <a:lnR w="12700" cmpd="sng">
                      <a:noFill/>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5318204"/>
                  </a:ext>
                </a:extLst>
              </a:tr>
            </a:tbl>
          </a:graphicData>
        </a:graphic>
      </p:graphicFrame>
      <p:sp>
        <p:nvSpPr>
          <p:cNvPr id="3" name="Dikdörtgen 2">
            <a:extLst>
              <a:ext uri="{FF2B5EF4-FFF2-40B4-BE49-F238E27FC236}">
                <a16:creationId xmlns:a16="http://schemas.microsoft.com/office/drawing/2014/main" id="{D854C690-1167-41DB-A0E8-28AAC4869414}"/>
              </a:ext>
            </a:extLst>
          </p:cNvPr>
          <p:cNvSpPr/>
          <p:nvPr/>
        </p:nvSpPr>
        <p:spPr>
          <a:xfrm>
            <a:off x="516376" y="4341592"/>
            <a:ext cx="10639304" cy="602623"/>
          </a:xfrm>
          <a:prstGeom prst="rect">
            <a:avLst/>
          </a:prstGeom>
          <a:solidFill>
            <a:schemeClr val="accent1">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Rectangle 4">
            <a:extLst>
              <a:ext uri="{FF2B5EF4-FFF2-40B4-BE49-F238E27FC236}">
                <a16:creationId xmlns:a16="http://schemas.microsoft.com/office/drawing/2014/main" id="{CFCB08F2-FFD3-45CA-A818-AB675244013E}"/>
              </a:ext>
            </a:extLst>
          </p:cNvPr>
          <p:cNvSpPr txBox="1">
            <a:spLocks/>
          </p:cNvSpPr>
          <p:nvPr/>
        </p:nvSpPr>
        <p:spPr>
          <a:xfrm>
            <a:off x="578228" y="378242"/>
            <a:ext cx="10515600" cy="784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en-US" sz="5400" b="1" dirty="0">
                <a:solidFill>
                  <a:schemeClr val="tx1"/>
                </a:solidFill>
                <a:latin typeface="+mj-lt"/>
                <a:ea typeface="+mj-ea"/>
                <a:cs typeface="+mj-cs"/>
              </a:rPr>
              <a:t> </a:t>
            </a:r>
            <a:r>
              <a:rPr lang="tr-TR" sz="5400" b="1" dirty="0">
                <a:solidFill>
                  <a:schemeClr val="tx1"/>
                </a:solidFill>
                <a:latin typeface="+mj-lt"/>
                <a:ea typeface="+mj-ea"/>
                <a:cs typeface="+mj-cs"/>
              </a:rPr>
              <a:t>Model Prediction Test Results</a:t>
            </a:r>
            <a:endParaRPr lang="en-US" sz="5400" b="1" dirty="0">
              <a:solidFill>
                <a:schemeClr val="tx1"/>
              </a:solidFill>
              <a:latin typeface="+mj-lt"/>
              <a:ea typeface="+mj-ea"/>
              <a:cs typeface="+mj-cs"/>
            </a:endParaRPr>
          </a:p>
        </p:txBody>
      </p:sp>
    </p:spTree>
    <p:extLst>
      <p:ext uri="{BB962C8B-B14F-4D97-AF65-F5344CB8AC3E}">
        <p14:creationId xmlns:p14="http://schemas.microsoft.com/office/powerpoint/2010/main" val="149710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tr-TR" sz="3500" b="1" dirty="0">
                <a:solidFill>
                  <a:schemeClr val="accent2"/>
                </a:solidFill>
                <a:latin typeface="Calibri" panose="020F0502020204030204" pitchFamily="34" charset="0"/>
                <a:cs typeface="Calibri" panose="020F0502020204030204" pitchFamily="34" charset="0"/>
              </a:rPr>
              <a:t>Utilized Technologies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9" name="Picture 12" descr="Python (programming language) - Wikipedia">
            <a:extLst>
              <a:ext uri="{FF2B5EF4-FFF2-40B4-BE49-F238E27FC236}">
                <a16:creationId xmlns:a16="http://schemas.microsoft.com/office/drawing/2014/main" id="{10CFCA40-E5F5-43AA-BBAF-91094A13C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972" y="1751509"/>
            <a:ext cx="1588843" cy="15888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Jüpiter Projesi">
            <a:extLst>
              <a:ext uri="{FF2B5EF4-FFF2-40B4-BE49-F238E27FC236}">
                <a16:creationId xmlns:a16="http://schemas.microsoft.com/office/drawing/2014/main" id="{F86F9358-156C-48C6-8C06-E9269FDA3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445" y="1751509"/>
            <a:ext cx="1370492" cy="1588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add NumPy logo - Gilbarbara/Logos">
            <a:extLst>
              <a:ext uri="{FF2B5EF4-FFF2-40B4-BE49-F238E27FC236}">
                <a16:creationId xmlns:a16="http://schemas.microsoft.com/office/drawing/2014/main" id="{BE9A7D0E-AEC4-427E-AC7B-E5A0372B5A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604" y="1755265"/>
            <a:ext cx="1588843" cy="15888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COVID analysis 2020 with Python Pandas — Хабр Фриланс">
            <a:extLst>
              <a:ext uri="{FF2B5EF4-FFF2-40B4-BE49-F238E27FC236}">
                <a16:creationId xmlns:a16="http://schemas.microsoft.com/office/drawing/2014/main" id="{2C91E232-EF85-470C-AB23-CE6F8B535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482" y="1751509"/>
            <a:ext cx="1677491" cy="16774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Visualization with Seaborn">
            <a:extLst>
              <a:ext uri="{FF2B5EF4-FFF2-40B4-BE49-F238E27FC236}">
                <a16:creationId xmlns:a16="http://schemas.microsoft.com/office/drawing/2014/main" id="{A200AC82-695B-4AE4-BECD-636C94B0BA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1413" y="1751509"/>
            <a:ext cx="1677491" cy="167749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descr="Plotting with Matplotlib - Janmeppe.com">
            <a:extLst>
              <a:ext uri="{FF2B5EF4-FFF2-40B4-BE49-F238E27FC236}">
                <a16:creationId xmlns:a16="http://schemas.microsoft.com/office/drawing/2014/main" id="{A311E53F-A5FD-4A6A-9E12-6762A8C605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19" y="4455181"/>
            <a:ext cx="2793399"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scikit-learn - Wikipedia">
            <a:extLst>
              <a:ext uri="{FF2B5EF4-FFF2-40B4-BE49-F238E27FC236}">
                <a16:creationId xmlns:a16="http://schemas.microsoft.com/office/drawing/2014/main" id="{0DF1C051-DB4A-4A5F-9CAD-E54383CCA5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60109" y="4630724"/>
            <a:ext cx="2136260" cy="11500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a:extLst>
              <a:ext uri="{FF2B5EF4-FFF2-40B4-BE49-F238E27FC236}">
                <a16:creationId xmlns:a16="http://schemas.microsoft.com/office/drawing/2014/main" id="{DE7699A9-7070-4C33-9E4E-56AB36C8D959}"/>
              </a:ext>
            </a:extLst>
          </p:cNvPr>
          <p:cNvPicPr>
            <a:picLocks noChangeAspect="1"/>
          </p:cNvPicPr>
          <p:nvPr/>
        </p:nvPicPr>
        <p:blipFill>
          <a:blip r:embed="rId9"/>
          <a:srcRect/>
          <a:stretch>
            <a:fillRect/>
          </a:stretch>
        </p:blipFill>
        <p:spPr>
          <a:xfrm>
            <a:off x="3779198" y="4455181"/>
            <a:ext cx="1366356" cy="1366356"/>
          </a:xfrm>
          <a:prstGeom prst="rect">
            <a:avLst/>
          </a:prstGeom>
        </p:spPr>
      </p:pic>
      <p:pic>
        <p:nvPicPr>
          <p:cNvPr id="17" name="Picture 10">
            <a:extLst>
              <a:ext uri="{FF2B5EF4-FFF2-40B4-BE49-F238E27FC236}">
                <a16:creationId xmlns:a16="http://schemas.microsoft.com/office/drawing/2014/main" id="{267BB3D1-BB39-4B4B-8BC0-31CFD560F391}"/>
              </a:ext>
            </a:extLst>
          </p:cNvPr>
          <p:cNvPicPr>
            <a:picLocks noChangeAspect="1"/>
          </p:cNvPicPr>
          <p:nvPr/>
        </p:nvPicPr>
        <p:blipFill>
          <a:blip r:embed="rId10"/>
          <a:srcRect/>
          <a:stretch>
            <a:fillRect/>
          </a:stretch>
        </p:blipFill>
        <p:spPr>
          <a:xfrm>
            <a:off x="9107691" y="4630724"/>
            <a:ext cx="2819595" cy="1185340"/>
          </a:xfrm>
          <a:prstGeom prst="rect">
            <a:avLst/>
          </a:prstGeom>
        </p:spPr>
      </p:pic>
    </p:spTree>
    <p:extLst>
      <p:ext uri="{BB962C8B-B14F-4D97-AF65-F5344CB8AC3E}">
        <p14:creationId xmlns:p14="http://schemas.microsoft.com/office/powerpoint/2010/main" val="3504532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CFCB08F2-FFD3-45CA-A818-AB675244013E}"/>
              </a:ext>
            </a:extLst>
          </p:cNvPr>
          <p:cNvSpPr txBox="1">
            <a:spLocks/>
          </p:cNvSpPr>
          <p:nvPr/>
        </p:nvSpPr>
        <p:spPr>
          <a:xfrm>
            <a:off x="838200" y="131699"/>
            <a:ext cx="10515599" cy="757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en-US" sz="5400" b="1" kern="1200">
                <a:solidFill>
                  <a:schemeClr val="tx1"/>
                </a:solidFill>
                <a:latin typeface="+mj-lt"/>
                <a:ea typeface="+mj-ea"/>
                <a:cs typeface="+mj-cs"/>
              </a:rPr>
              <a:t> Feature Importance</a:t>
            </a:r>
          </a:p>
        </p:txBody>
      </p:sp>
      <p:pic>
        <p:nvPicPr>
          <p:cNvPr id="1026" name="Picture 2">
            <a:extLst>
              <a:ext uri="{FF2B5EF4-FFF2-40B4-BE49-F238E27FC236}">
                <a16:creationId xmlns:a16="http://schemas.microsoft.com/office/drawing/2014/main" id="{6FC1D50A-A6E4-4546-891D-E1AAE0097C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32"/>
          <a:stretch/>
        </p:blipFill>
        <p:spPr bwMode="auto">
          <a:xfrm>
            <a:off x="2158499" y="988047"/>
            <a:ext cx="7874999" cy="573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118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CFCB08F2-FFD3-45CA-A818-AB675244013E}"/>
              </a:ext>
            </a:extLst>
          </p:cNvPr>
          <p:cNvSpPr txBox="1">
            <a:spLocks/>
          </p:cNvSpPr>
          <p:nvPr/>
        </p:nvSpPr>
        <p:spPr>
          <a:xfrm>
            <a:off x="838199" y="291090"/>
            <a:ext cx="10515599"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en-US" sz="5400" b="1" kern="1200" dirty="0">
                <a:solidFill>
                  <a:schemeClr val="tx1"/>
                </a:solidFill>
                <a:latin typeface="+mj-lt"/>
                <a:ea typeface="+mj-ea"/>
                <a:cs typeface="+mj-cs"/>
              </a:rPr>
              <a:t> </a:t>
            </a:r>
            <a:r>
              <a:rPr lang="en-US" sz="5400" b="1" kern="1200">
                <a:solidFill>
                  <a:schemeClr val="tx1"/>
                </a:solidFill>
                <a:latin typeface="+mj-lt"/>
                <a:ea typeface="+mj-ea"/>
                <a:cs typeface="+mj-cs"/>
              </a:rPr>
              <a:t>ROC Curve</a:t>
            </a:r>
            <a:endParaRPr lang="en-US" sz="5400" b="1" kern="1200" dirty="0">
              <a:solidFill>
                <a:schemeClr val="tx1"/>
              </a:solidFill>
              <a:latin typeface="+mj-lt"/>
              <a:ea typeface="+mj-ea"/>
              <a:cs typeface="+mj-cs"/>
            </a:endParaRPr>
          </a:p>
        </p:txBody>
      </p:sp>
      <p:pic>
        <p:nvPicPr>
          <p:cNvPr id="2050" name="Picture 2">
            <a:extLst>
              <a:ext uri="{FF2B5EF4-FFF2-40B4-BE49-F238E27FC236}">
                <a16:creationId xmlns:a16="http://schemas.microsoft.com/office/drawing/2014/main" id="{2F48D26D-FDCD-4C93-926A-04CE1F4CAA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5769" y="1863801"/>
            <a:ext cx="8300461"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1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CFCB08F2-FFD3-45CA-A818-AB675244013E}"/>
              </a:ext>
            </a:extLst>
          </p:cNvPr>
          <p:cNvSpPr txBox="1">
            <a:spLocks/>
          </p:cNvSpPr>
          <p:nvPr/>
        </p:nvSpPr>
        <p:spPr>
          <a:xfrm>
            <a:off x="838199" y="291090"/>
            <a:ext cx="10515599"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en-US" sz="5400" b="1" kern="1200" dirty="0">
                <a:solidFill>
                  <a:schemeClr val="tx1"/>
                </a:solidFill>
                <a:latin typeface="+mj-lt"/>
                <a:ea typeface="+mj-ea"/>
                <a:cs typeface="+mj-cs"/>
              </a:rPr>
              <a:t> </a:t>
            </a:r>
            <a:r>
              <a:rPr lang="tr-TR" sz="5400" b="1" dirty="0">
                <a:solidFill>
                  <a:schemeClr val="tx1"/>
                </a:solidFill>
                <a:latin typeface="+mj-lt"/>
                <a:ea typeface="+mj-ea"/>
                <a:cs typeface="+mj-cs"/>
              </a:rPr>
              <a:t>Interpreting Results</a:t>
            </a:r>
            <a:endParaRPr lang="en-US" sz="5400" b="1" kern="1200" dirty="0">
              <a:solidFill>
                <a:schemeClr val="tx1"/>
              </a:solidFill>
              <a:latin typeface="+mj-lt"/>
              <a:ea typeface="+mj-ea"/>
              <a:cs typeface="+mj-cs"/>
            </a:endParaRPr>
          </a:p>
        </p:txBody>
      </p:sp>
      <p:pic>
        <p:nvPicPr>
          <p:cNvPr id="1026" name="Picture 2">
            <a:extLst>
              <a:ext uri="{FF2B5EF4-FFF2-40B4-BE49-F238E27FC236}">
                <a16:creationId xmlns:a16="http://schemas.microsoft.com/office/drawing/2014/main" id="{0568DD1C-AFD9-4838-AD64-CE469341B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136" y="1908943"/>
            <a:ext cx="4814055" cy="3384672"/>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A632B230-5CA6-455B-AB79-2A776859BFC6}"/>
              </a:ext>
            </a:extLst>
          </p:cNvPr>
          <p:cNvSpPr txBox="1"/>
          <p:nvPr/>
        </p:nvSpPr>
        <p:spPr>
          <a:xfrm>
            <a:off x="838199" y="2553421"/>
            <a:ext cx="4656590" cy="1754326"/>
          </a:xfrm>
          <a:prstGeom prst="rect">
            <a:avLst/>
          </a:prstGeom>
          <a:noFill/>
        </p:spPr>
        <p:txBody>
          <a:bodyPr wrap="square" rtlCol="0">
            <a:spAutoFit/>
          </a:bodyPr>
          <a:lstStyle/>
          <a:p>
            <a:pPr algn="just"/>
            <a:r>
              <a:rPr lang="tr-TR" dirty="0"/>
              <a:t>I </a:t>
            </a:r>
            <a:r>
              <a:rPr lang="tr-TR" dirty="0" err="1"/>
              <a:t>have</a:t>
            </a:r>
            <a:r>
              <a:rPr lang="tr-TR" dirty="0"/>
              <a:t> </a:t>
            </a:r>
            <a:r>
              <a:rPr lang="tr-TR" dirty="0" err="1"/>
              <a:t>decided</a:t>
            </a:r>
            <a:r>
              <a:rPr lang="tr-TR" dirty="0"/>
              <a:t> </a:t>
            </a:r>
            <a:r>
              <a:rPr lang="tr-TR" dirty="0" err="1"/>
              <a:t>to</a:t>
            </a:r>
            <a:r>
              <a:rPr lang="tr-TR" dirty="0"/>
              <a:t> use </a:t>
            </a:r>
            <a:r>
              <a:rPr lang="tr-TR" b="1" dirty="0" err="1"/>
              <a:t>Logistic</a:t>
            </a:r>
            <a:r>
              <a:rPr lang="tr-TR" b="1" dirty="0"/>
              <a:t> </a:t>
            </a:r>
            <a:r>
              <a:rPr lang="tr-TR" b="1" dirty="0" err="1"/>
              <a:t>Regression</a:t>
            </a:r>
            <a:r>
              <a:rPr lang="tr-TR" dirty="0"/>
              <a:t> </a:t>
            </a:r>
            <a:r>
              <a:rPr lang="tr-TR" dirty="0" err="1"/>
              <a:t>model.It</a:t>
            </a:r>
            <a:r>
              <a:rPr lang="tr-TR" dirty="0"/>
              <a:t> is </a:t>
            </a:r>
            <a:r>
              <a:rPr lang="tr-TR" dirty="0" err="1"/>
              <a:t>very</a:t>
            </a:r>
            <a:r>
              <a:rPr lang="tr-TR" dirty="0"/>
              <a:t> </a:t>
            </a:r>
            <a:r>
              <a:rPr lang="tr-TR" b="1" dirty="0" err="1"/>
              <a:t>fast</a:t>
            </a:r>
            <a:r>
              <a:rPr lang="tr-TR" b="1" dirty="0"/>
              <a:t> </a:t>
            </a:r>
            <a:r>
              <a:rPr lang="tr-TR" b="1" dirty="0" err="1"/>
              <a:t>and</a:t>
            </a:r>
            <a:r>
              <a:rPr lang="tr-TR" b="1" dirty="0"/>
              <a:t>  </a:t>
            </a:r>
            <a:r>
              <a:rPr lang="tr-TR" b="1" dirty="0" err="1"/>
              <a:t>stable</a:t>
            </a:r>
            <a:r>
              <a:rPr lang="tr-TR" dirty="0"/>
              <a:t> </a:t>
            </a:r>
            <a:r>
              <a:rPr lang="tr-TR" dirty="0" err="1"/>
              <a:t>according</a:t>
            </a:r>
            <a:r>
              <a:rPr lang="tr-TR" dirty="0"/>
              <a:t> </a:t>
            </a:r>
            <a:r>
              <a:rPr lang="tr-TR" dirty="0" err="1"/>
              <a:t>to</a:t>
            </a:r>
            <a:r>
              <a:rPr lang="tr-TR" dirty="0"/>
              <a:t> </a:t>
            </a:r>
            <a:r>
              <a:rPr lang="tr-TR" dirty="0" err="1"/>
              <a:t>CatBoost</a:t>
            </a:r>
            <a:r>
              <a:rPr lang="tr-TR" dirty="0"/>
              <a:t> </a:t>
            </a:r>
            <a:r>
              <a:rPr lang="tr-TR" dirty="0" err="1"/>
              <a:t>Classifier</a:t>
            </a:r>
            <a:r>
              <a:rPr lang="tr-TR" dirty="0"/>
              <a:t> model </a:t>
            </a:r>
            <a:r>
              <a:rPr lang="tr-TR" dirty="0" err="1"/>
              <a:t>also</a:t>
            </a:r>
            <a:r>
              <a:rPr lang="tr-TR" dirty="0"/>
              <a:t> </a:t>
            </a:r>
            <a:r>
              <a:rPr lang="tr-TR" dirty="0" err="1"/>
              <a:t>it’s</a:t>
            </a:r>
            <a:r>
              <a:rPr lang="tr-TR" dirty="0"/>
              <a:t> </a:t>
            </a:r>
            <a:r>
              <a:rPr lang="tr-TR" b="1" dirty="0"/>
              <a:t>Recall- 1 </a:t>
            </a:r>
            <a:r>
              <a:rPr lang="tr-TR" b="1" dirty="0" err="1"/>
              <a:t>score</a:t>
            </a:r>
            <a:r>
              <a:rPr lang="tr-TR" dirty="0"/>
              <a:t> is </a:t>
            </a:r>
            <a:r>
              <a:rPr lang="tr-TR" dirty="0" err="1"/>
              <a:t>greater</a:t>
            </a:r>
            <a:r>
              <a:rPr lang="tr-TR" dirty="0"/>
              <a:t> </a:t>
            </a:r>
            <a:r>
              <a:rPr lang="tr-TR" dirty="0" err="1"/>
              <a:t>than</a:t>
            </a:r>
            <a:r>
              <a:rPr lang="tr-TR" dirty="0"/>
              <a:t> </a:t>
            </a:r>
            <a:r>
              <a:rPr lang="tr-TR" dirty="0" err="1"/>
              <a:t>CatBoost</a:t>
            </a:r>
            <a:r>
              <a:rPr lang="tr-TR" dirty="0"/>
              <a:t> </a:t>
            </a:r>
            <a:r>
              <a:rPr lang="tr-TR" dirty="0" err="1"/>
              <a:t>one</a:t>
            </a:r>
            <a:r>
              <a:rPr lang="tr-TR" dirty="0"/>
              <a:t>. That means </a:t>
            </a:r>
            <a:r>
              <a:rPr lang="tr-TR" dirty="0" err="1"/>
              <a:t>we</a:t>
            </a:r>
            <a:r>
              <a:rPr lang="tr-TR" dirty="0"/>
              <a:t> can </a:t>
            </a:r>
            <a:r>
              <a:rPr lang="tr-TR" dirty="0" err="1"/>
              <a:t>have</a:t>
            </a:r>
            <a:r>
              <a:rPr lang="tr-TR" dirty="0"/>
              <a:t> </a:t>
            </a:r>
            <a:r>
              <a:rPr lang="tr-TR" b="1" dirty="0" err="1"/>
              <a:t>more</a:t>
            </a:r>
            <a:r>
              <a:rPr lang="tr-TR" b="1" dirty="0"/>
              <a:t> </a:t>
            </a:r>
            <a:r>
              <a:rPr lang="tr-TR" b="1" dirty="0" err="1"/>
              <a:t>gain</a:t>
            </a:r>
            <a:r>
              <a:rPr lang="tr-TR" dirty="0"/>
              <a:t> </a:t>
            </a:r>
            <a:r>
              <a:rPr lang="tr-TR" dirty="0" err="1"/>
              <a:t>by</a:t>
            </a:r>
            <a:r>
              <a:rPr lang="tr-TR" dirty="0"/>
              <a:t> </a:t>
            </a:r>
            <a:r>
              <a:rPr lang="tr-TR" dirty="0" err="1"/>
              <a:t>catching</a:t>
            </a:r>
            <a:r>
              <a:rPr lang="tr-TR" dirty="0"/>
              <a:t> </a:t>
            </a:r>
            <a:r>
              <a:rPr lang="tr-TR" b="1" dirty="0" err="1"/>
              <a:t>the</a:t>
            </a:r>
            <a:r>
              <a:rPr lang="tr-TR" b="1" dirty="0"/>
              <a:t> </a:t>
            </a:r>
            <a:r>
              <a:rPr lang="tr-TR" b="1" dirty="0" err="1"/>
              <a:t>true</a:t>
            </a:r>
            <a:r>
              <a:rPr lang="tr-TR" b="1" dirty="0"/>
              <a:t> </a:t>
            </a:r>
            <a:r>
              <a:rPr lang="tr-TR" b="1" dirty="0" err="1"/>
              <a:t>positive</a:t>
            </a:r>
            <a:r>
              <a:rPr lang="tr-TR" b="1" dirty="0"/>
              <a:t> </a:t>
            </a:r>
            <a:r>
              <a:rPr lang="tr-TR" b="1" dirty="0" err="1"/>
              <a:t>cases</a:t>
            </a:r>
            <a:r>
              <a:rPr lang="tr-TR" dirty="0"/>
              <a:t>.</a:t>
            </a:r>
          </a:p>
        </p:txBody>
      </p:sp>
      <p:sp>
        <p:nvSpPr>
          <p:cNvPr id="3" name="Metin kutusu 2">
            <a:extLst>
              <a:ext uri="{FF2B5EF4-FFF2-40B4-BE49-F238E27FC236}">
                <a16:creationId xmlns:a16="http://schemas.microsoft.com/office/drawing/2014/main" id="{4E727642-EBB5-4C56-B190-09E4BE3824FC}"/>
              </a:ext>
            </a:extLst>
          </p:cNvPr>
          <p:cNvSpPr txBox="1"/>
          <p:nvPr/>
        </p:nvSpPr>
        <p:spPr>
          <a:xfrm>
            <a:off x="7222921" y="5494950"/>
            <a:ext cx="3368486" cy="369332"/>
          </a:xfrm>
          <a:prstGeom prst="rect">
            <a:avLst/>
          </a:prstGeom>
          <a:noFill/>
        </p:spPr>
        <p:txBody>
          <a:bodyPr wrap="none" rtlCol="0">
            <a:spAutoFit/>
          </a:bodyPr>
          <a:lstStyle/>
          <a:p>
            <a:r>
              <a:rPr lang="tr-TR" b="1" dirty="0" err="1"/>
              <a:t>Selected</a:t>
            </a:r>
            <a:r>
              <a:rPr lang="tr-TR" b="1" dirty="0"/>
              <a:t> Model </a:t>
            </a:r>
            <a:r>
              <a:rPr lang="tr-TR" b="1" dirty="0" err="1"/>
              <a:t>Confusion</a:t>
            </a:r>
            <a:r>
              <a:rPr lang="tr-TR" b="1" dirty="0"/>
              <a:t> </a:t>
            </a:r>
            <a:r>
              <a:rPr lang="tr-TR" b="1" dirty="0" err="1"/>
              <a:t>Matrix</a:t>
            </a:r>
            <a:endParaRPr lang="tr-TR" b="1" dirty="0"/>
          </a:p>
        </p:txBody>
      </p:sp>
    </p:spTree>
    <p:extLst>
      <p:ext uri="{BB962C8B-B14F-4D97-AF65-F5344CB8AC3E}">
        <p14:creationId xmlns:p14="http://schemas.microsoft.com/office/powerpoint/2010/main" val="558844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786752"/>
            <a:ext cx="10515600" cy="4748272"/>
          </a:xfrm>
        </p:spPr>
        <p:txBody>
          <a:bodyPr>
            <a:normAutofit/>
          </a:bodyPr>
          <a:lstStyle/>
          <a:p>
            <a:pPr marL="0" indent="0" algn="l">
              <a:buNone/>
            </a:pPr>
            <a:endParaRPr lang="tr-TR"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 </a:t>
            </a:r>
            <a:r>
              <a:rPr lang="en-US" sz="1800" i="0" u="none" strike="noStrike" baseline="0" dirty="0"/>
              <a:t>One of the challenge for all Pharmaceutical companies is to understand the persistency of drug as per the physician prescription. To solve this problem ABC pharma company approached an analytics company to automate this process of identification.</a:t>
            </a:r>
            <a:endParaRPr lang="tr-TR" sz="1800" i="0" u="none" strike="noStrike" baseline="0" dirty="0"/>
          </a:p>
          <a:p>
            <a:pPr marL="0" indent="0" algn="just">
              <a:buNone/>
            </a:pPr>
            <a:endParaRPr lang="en-US" sz="1800" dirty="0"/>
          </a:p>
          <a:p>
            <a:pPr algn="just"/>
            <a:r>
              <a:rPr lang="en-US" sz="1800" dirty="0"/>
              <a:t>Objective : </a:t>
            </a:r>
            <a:r>
              <a:rPr lang="en-US" sz="1800" i="0" dirty="0">
                <a:effectLst/>
              </a:rPr>
              <a:t>With an objective to gather insights on the factors that are impacting the persistency, build a classification for the given dataset.</a:t>
            </a:r>
            <a:endParaRPr lang="tr-TR" sz="1800" i="0" dirty="0">
              <a:effectLst/>
            </a:endParaRPr>
          </a:p>
          <a:p>
            <a:pPr marL="0" indent="0" algn="just">
              <a:buNone/>
            </a:pPr>
            <a:endParaRPr lang="en-US" sz="1800" dirty="0"/>
          </a:p>
          <a:p>
            <a:pPr marL="0" indent="0">
              <a:buNone/>
            </a:pPr>
            <a:r>
              <a:rPr lang="en-US" sz="1800" dirty="0"/>
              <a:t>The analysis has been divided into </a:t>
            </a:r>
            <a:r>
              <a:rPr lang="tr-TR" sz="1800" dirty="0"/>
              <a:t>3</a:t>
            </a:r>
            <a:r>
              <a:rPr lang="en-US" sz="1800" dirty="0"/>
              <a:t> parts: </a:t>
            </a:r>
          </a:p>
          <a:p>
            <a:r>
              <a:rPr lang="en-US" sz="1800" dirty="0"/>
              <a:t>Data</a:t>
            </a:r>
            <a:r>
              <a:rPr lang="tr-TR" sz="1800" dirty="0"/>
              <a:t>-Business</a:t>
            </a:r>
            <a:r>
              <a:rPr lang="en-US" sz="1800" dirty="0"/>
              <a:t> Understanding </a:t>
            </a:r>
          </a:p>
          <a:p>
            <a:r>
              <a:rPr lang="en-US" sz="1800" dirty="0"/>
              <a:t>Finding </a:t>
            </a:r>
            <a:r>
              <a:rPr lang="tr-TR" sz="1800" dirty="0"/>
              <a:t>key insights from dataset about features</a:t>
            </a:r>
            <a:endParaRPr lang="en-US" sz="1800" dirty="0"/>
          </a:p>
          <a:p>
            <a:r>
              <a:rPr lang="en-US" sz="1800" dirty="0"/>
              <a:t>Recommendations for </a:t>
            </a:r>
            <a:r>
              <a:rPr lang="tr-TR" sz="1800" dirty="0"/>
              <a:t>pharmaceutical companies</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a:t>
            </a:r>
            <a:r>
              <a:rPr lang="tr-TR" sz="3500" b="1" dirty="0">
                <a:solidFill>
                  <a:schemeClr val="accent2"/>
                </a:solidFill>
                <a:latin typeface="Calibri" panose="020F0502020204030204" pitchFamily="34" charset="0"/>
                <a:cs typeface="Calibri" panose="020F0502020204030204" pitchFamily="34" charset="0"/>
              </a:rPr>
              <a:t> Healthcare :: Persistency of a Drug</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572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13794" y="896843"/>
            <a:ext cx="10964411" cy="5693866"/>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tr-TR" sz="1600" dirty="0"/>
              <a:t>Total features : </a:t>
            </a:r>
            <a:r>
              <a:rPr lang="tr-TR" sz="1600" b="1" dirty="0"/>
              <a:t>69</a:t>
            </a:r>
          </a:p>
          <a:p>
            <a:pPr marL="285750" indent="-285750">
              <a:buFont typeface="Arial" panose="020B0604020202020204" pitchFamily="34" charset="0"/>
              <a:buChar char="•"/>
            </a:pPr>
            <a:r>
              <a:rPr lang="en-US" sz="1600" dirty="0"/>
              <a:t>Total </a:t>
            </a:r>
            <a:r>
              <a:rPr lang="tr-TR" sz="1600" dirty="0"/>
              <a:t>observations </a:t>
            </a:r>
            <a:r>
              <a:rPr lang="en-US" sz="1600" dirty="0"/>
              <a:t>:</a:t>
            </a:r>
            <a:r>
              <a:rPr lang="tr-TR" sz="1600" dirty="0"/>
              <a:t> </a:t>
            </a:r>
            <a:r>
              <a:rPr lang="tr-TR" sz="1600" b="1" dirty="0"/>
              <a:t>3424</a:t>
            </a:r>
          </a:p>
          <a:p>
            <a:pPr marL="285750" indent="-285750">
              <a:buFont typeface="Arial" panose="020B0604020202020204" pitchFamily="34" charset="0"/>
              <a:buChar char="•"/>
            </a:pPr>
            <a:r>
              <a:rPr lang="tr-TR" sz="1600" dirty="0"/>
              <a:t>Null or Missing values : </a:t>
            </a:r>
            <a:r>
              <a:rPr lang="tr-TR" sz="1600" b="1" dirty="0"/>
              <a:t>0</a:t>
            </a:r>
          </a:p>
          <a:p>
            <a:pPr marL="285750" indent="-285750">
              <a:buFont typeface="Arial" panose="020B0604020202020204" pitchFamily="34" charset="0"/>
              <a:buChar char="•"/>
            </a:pPr>
            <a:r>
              <a:rPr lang="tr-TR" sz="1600" dirty="0"/>
              <a:t>Dataset size : 1.8 MB</a:t>
            </a:r>
          </a:p>
          <a:p>
            <a:endParaRPr lang="tr-TR" dirty="0"/>
          </a:p>
          <a:p>
            <a:r>
              <a:rPr lang="en-US" b="1" dirty="0"/>
              <a:t>Assumptions:</a:t>
            </a:r>
          </a:p>
          <a:p>
            <a:endParaRPr lang="tr-TR" dirty="0"/>
          </a:p>
          <a:p>
            <a:pPr marL="285750" indent="-285750" algn="just">
              <a:buFont typeface="Arial" panose="020B0604020202020204" pitchFamily="34" charset="0"/>
              <a:buChar char="•"/>
            </a:pPr>
            <a:r>
              <a:rPr lang="en-US" sz="1500" i="0" dirty="0">
                <a:effectLst/>
              </a:rPr>
              <a:t>By checking null values in all features, we can see there is </a:t>
            </a:r>
            <a:r>
              <a:rPr lang="en-US" sz="1500" b="1" i="0" dirty="0">
                <a:effectLst/>
              </a:rPr>
              <a:t>no null values</a:t>
            </a:r>
            <a:r>
              <a:rPr lang="en-US" sz="1500" i="0" dirty="0">
                <a:effectLst/>
              </a:rPr>
              <a:t> but now we need to focus on much more to observe any missing or unknown value assigned for null values.</a:t>
            </a:r>
            <a:endParaRPr lang="en-US" sz="1500" dirty="0"/>
          </a:p>
          <a:p>
            <a:pPr algn="just"/>
            <a:endParaRPr lang="en-US" sz="1500" b="1" dirty="0"/>
          </a:p>
          <a:p>
            <a:pPr marL="285750" indent="-285750" algn="just">
              <a:buFont typeface="Arial" panose="020B0604020202020204" pitchFamily="34" charset="0"/>
              <a:buChar char="•"/>
            </a:pPr>
            <a:r>
              <a:rPr lang="tr-TR" sz="1500" dirty="0"/>
              <a:t>T</a:t>
            </a:r>
            <a:r>
              <a:rPr lang="en-US" sz="1500" i="0" dirty="0">
                <a:effectLst/>
              </a:rPr>
              <a:t>his is a </a:t>
            </a:r>
            <a:r>
              <a:rPr lang="en-US" sz="1500" b="1" i="0" dirty="0">
                <a:effectLst/>
              </a:rPr>
              <a:t>classification problem</a:t>
            </a:r>
            <a:r>
              <a:rPr lang="en-US" sz="1500" i="0" dirty="0">
                <a:effectLst/>
              </a:rPr>
              <a:t> so we can impute null or missing values generally with </a:t>
            </a:r>
            <a:r>
              <a:rPr lang="en-US" sz="1500" b="1" i="0" dirty="0">
                <a:effectLst/>
              </a:rPr>
              <a:t>two approaches</a:t>
            </a:r>
            <a:r>
              <a:rPr lang="en-US" sz="1500" i="0" dirty="0">
                <a:effectLst/>
              </a:rPr>
              <a:t> ; first one is </a:t>
            </a:r>
            <a:r>
              <a:rPr lang="en-US" sz="1500" b="1" i="0" dirty="0">
                <a:effectLst/>
              </a:rPr>
              <a:t>filling with most recurring value (mode)</a:t>
            </a:r>
            <a:r>
              <a:rPr lang="en-US" sz="1500" i="0" dirty="0">
                <a:effectLst/>
              </a:rPr>
              <a:t> and second one is we can </a:t>
            </a:r>
            <a:r>
              <a:rPr lang="en-US" sz="1500" b="1" i="0" dirty="0">
                <a:effectLst/>
              </a:rPr>
              <a:t>categorize the missing values</a:t>
            </a:r>
            <a:r>
              <a:rPr lang="en-US" sz="1500" i="0" dirty="0">
                <a:effectLst/>
              </a:rPr>
              <a:t> with some value like </a:t>
            </a:r>
            <a:r>
              <a:rPr lang="en-US" sz="1500" b="1" i="0" dirty="0">
                <a:effectLst/>
              </a:rPr>
              <a:t>‘</a:t>
            </a:r>
            <a:r>
              <a:rPr lang="tr-TR" sz="1500" b="1" i="0" dirty="0">
                <a:effectLst/>
              </a:rPr>
              <a:t>M</a:t>
            </a:r>
            <a:r>
              <a:rPr lang="en-US" sz="1500" b="1" i="0" dirty="0">
                <a:effectLst/>
              </a:rPr>
              <a:t>issing' or ‘</a:t>
            </a:r>
            <a:r>
              <a:rPr lang="tr-TR" sz="1500" b="1" dirty="0"/>
              <a:t>U</a:t>
            </a:r>
            <a:r>
              <a:rPr lang="en-US" sz="1500" b="1" i="0" dirty="0">
                <a:effectLst/>
              </a:rPr>
              <a:t>nkown’.</a:t>
            </a:r>
            <a:endParaRPr lang="tr-TR" sz="1500" b="1" i="0" dirty="0">
              <a:effectLst/>
            </a:endParaRPr>
          </a:p>
          <a:p>
            <a:pPr algn="just"/>
            <a:endParaRPr lang="en-US" sz="1500" dirty="0"/>
          </a:p>
          <a:p>
            <a:pPr marL="285750" indent="-285750" algn="just">
              <a:buFont typeface="Arial" panose="020B0604020202020204" pitchFamily="34" charset="0"/>
              <a:buChar char="•"/>
            </a:pPr>
            <a:r>
              <a:rPr lang="en-US" sz="1500" i="0" dirty="0">
                <a:effectLst/>
              </a:rPr>
              <a:t>In this dataset </a:t>
            </a:r>
            <a:r>
              <a:rPr lang="en-US" sz="1500" b="1" i="0" dirty="0">
                <a:effectLst/>
              </a:rPr>
              <a:t>null or missing values were filled '</a:t>
            </a:r>
            <a:r>
              <a:rPr lang="tr-TR" sz="1500" b="1" dirty="0"/>
              <a:t> U</a:t>
            </a:r>
            <a:r>
              <a:rPr lang="en-US" sz="1500" b="1" i="0" dirty="0">
                <a:effectLst/>
              </a:rPr>
              <a:t>nkown' </a:t>
            </a:r>
            <a:r>
              <a:rPr lang="en-US" sz="1500" i="0" dirty="0">
                <a:effectLst/>
              </a:rPr>
              <a:t>value therefore we can apply first method which is filling with mode.</a:t>
            </a:r>
            <a:endParaRPr lang="tr-TR" sz="1500" i="0" dirty="0">
              <a:effectLst/>
            </a:endParaRPr>
          </a:p>
          <a:p>
            <a:pPr algn="just"/>
            <a:endParaRPr lang="tr-TR" sz="1500" dirty="0"/>
          </a:p>
          <a:p>
            <a:pPr marL="285750" indent="-285750" algn="just">
              <a:buFont typeface="Arial" panose="020B0604020202020204" pitchFamily="34" charset="0"/>
              <a:buChar char="•"/>
            </a:pPr>
            <a:r>
              <a:rPr lang="tr-TR" sz="1500" dirty="0"/>
              <a:t>F</a:t>
            </a:r>
            <a:r>
              <a:rPr lang="en-US" sz="1500" i="0" dirty="0">
                <a:effectLst/>
              </a:rPr>
              <a:t>illing with mode operation</a:t>
            </a:r>
            <a:r>
              <a:rPr lang="tr-TR" sz="1500" i="0" dirty="0">
                <a:effectLst/>
              </a:rPr>
              <a:t> is made</a:t>
            </a:r>
            <a:r>
              <a:rPr lang="en-US" sz="1500" i="0" dirty="0">
                <a:effectLst/>
              </a:rPr>
              <a:t> for only </a:t>
            </a:r>
            <a:r>
              <a:rPr lang="en-US" sz="1500" b="1" i="0" dirty="0">
                <a:effectLst/>
              </a:rPr>
              <a:t>4 columns</a:t>
            </a:r>
            <a:r>
              <a:rPr lang="en-US" sz="1500" i="0" dirty="0">
                <a:effectLst/>
              </a:rPr>
              <a:t> ; </a:t>
            </a:r>
            <a:r>
              <a:rPr lang="en-US" sz="1500" b="1" i="0" dirty="0">
                <a:effectLst/>
              </a:rPr>
              <a:t>Race , Ethnicity , Region and Ntm_Speciality</a:t>
            </a:r>
            <a:r>
              <a:rPr lang="en-US" sz="1500" i="0" dirty="0">
                <a:effectLst/>
              </a:rPr>
              <a:t> because in other columns , ratio of 'Unknown' is more than %50 that means 'Unknown' itself is mode in column so it can be meaningless and not correct operation for other columns.</a:t>
            </a:r>
            <a:endParaRPr lang="tr-TR" sz="1500" i="0" dirty="0">
              <a:effectLst/>
            </a:endParaRPr>
          </a:p>
          <a:p>
            <a:pPr marL="285750" indent="-285750" algn="just">
              <a:buFont typeface="Arial" panose="020B0604020202020204" pitchFamily="34" charset="0"/>
              <a:buChar char="•"/>
            </a:pPr>
            <a:endParaRPr lang="tr-TR" sz="1500" dirty="0"/>
          </a:p>
          <a:p>
            <a:pPr marL="285750" indent="-285750" algn="just">
              <a:buFont typeface="Arial" panose="020B0604020202020204" pitchFamily="34" charset="0"/>
              <a:buChar char="•"/>
            </a:pPr>
            <a:r>
              <a:rPr lang="en-US" sz="1500" i="0" dirty="0">
                <a:effectLst/>
              </a:rPr>
              <a:t>Generally, for the classification problems we can have imbalanced dataset in real-life , we can say that this </a:t>
            </a:r>
            <a:r>
              <a:rPr lang="en-US" sz="1500" b="1" i="0" dirty="0">
                <a:effectLst/>
              </a:rPr>
              <a:t>dataset is imbalanced</a:t>
            </a:r>
            <a:r>
              <a:rPr lang="en-US" sz="1500" i="0" dirty="0">
                <a:effectLst/>
              </a:rPr>
              <a:t>, so we need to apply </a:t>
            </a:r>
            <a:r>
              <a:rPr lang="en-US" sz="1500" b="1" i="0" dirty="0">
                <a:effectLst/>
              </a:rPr>
              <a:t>oversampling or undersampling methods</a:t>
            </a:r>
            <a:r>
              <a:rPr lang="en-US" sz="1500" i="0" dirty="0">
                <a:effectLst/>
              </a:rPr>
              <a:t> in model building step.</a:t>
            </a:r>
            <a:endParaRPr lang="en-US" sz="1500"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1"/>
            <a:ext cx="12192000" cy="90601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8"/>
            <a:ext cx="10515600" cy="846083"/>
          </a:xfrm>
        </p:spPr>
        <p:txBody>
          <a:bodyPr/>
          <a:lstStyle/>
          <a:p>
            <a:r>
              <a:rPr lang="en-US" b="1" dirty="0">
                <a:solidFill>
                  <a:schemeClr val="accent2"/>
                </a:solidFill>
              </a:rPr>
              <a:t>Data </a:t>
            </a:r>
            <a:r>
              <a:rPr lang="tr-TR" b="1" dirty="0">
                <a:solidFill>
                  <a:schemeClr val="accent2"/>
                </a:solidFill>
              </a:rPr>
              <a:t>Cleaning and Transformation</a:t>
            </a:r>
            <a:endParaRPr lang="en-US" b="1" dirty="0">
              <a:solidFill>
                <a:schemeClr val="accent2"/>
              </a:solidFill>
            </a:endParaRPr>
          </a:p>
        </p:txBody>
      </p:sp>
    </p:spTree>
    <p:extLst>
      <p:ext uri="{BB962C8B-B14F-4D97-AF65-F5344CB8AC3E}">
        <p14:creationId xmlns:p14="http://schemas.microsoft.com/office/powerpoint/2010/main" val="148929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2A11D8-7445-6148-8CE7-8E1140D70E28}"/>
              </a:ext>
            </a:extLst>
          </p:cNvPr>
          <p:cNvSpPr/>
          <p:nvPr/>
        </p:nvSpPr>
        <p:spPr>
          <a:xfrm>
            <a:off x="394063" y="202893"/>
            <a:ext cx="10515600" cy="86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5200" b="1" kern="1200" dirty="0">
                <a:solidFill>
                  <a:schemeClr val="tx1"/>
                </a:solidFill>
                <a:latin typeface="+mj-lt"/>
                <a:ea typeface="+mj-ea"/>
                <a:cs typeface="+mj-cs"/>
              </a:rPr>
              <a:t>Total </a:t>
            </a:r>
            <a:r>
              <a:rPr lang="tr-TR" sz="5200" b="1" dirty="0">
                <a:solidFill>
                  <a:schemeClr val="tx1"/>
                </a:solidFill>
                <a:latin typeface="+mj-lt"/>
                <a:ea typeface="+mj-ea"/>
                <a:cs typeface="+mj-cs"/>
              </a:rPr>
              <a:t>Drug Persistency </a:t>
            </a:r>
            <a:r>
              <a:rPr lang="en-US" sz="5200" b="1" kern="1200" dirty="0">
                <a:solidFill>
                  <a:schemeClr val="tx1"/>
                </a:solidFill>
                <a:latin typeface="+mj-lt"/>
                <a:ea typeface="+mj-ea"/>
                <a:cs typeface="+mj-cs"/>
              </a:rPr>
              <a:t>Analysis</a:t>
            </a:r>
            <a:endParaRPr lang="en-US" sz="5200"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653A9D7D-415E-437E-B9C6-5D718E4A2033}"/>
              </a:ext>
            </a:extLst>
          </p:cNvPr>
          <p:cNvPicPr>
            <a:picLocks noChangeAspect="1"/>
          </p:cNvPicPr>
          <p:nvPr/>
        </p:nvPicPr>
        <p:blipFill>
          <a:blip r:embed="rId2"/>
          <a:stretch>
            <a:fillRect/>
          </a:stretch>
        </p:blipFill>
        <p:spPr>
          <a:xfrm>
            <a:off x="1172032" y="1146656"/>
            <a:ext cx="8959662" cy="4887088"/>
          </a:xfrm>
          <a:prstGeom prst="rect">
            <a:avLst/>
          </a:prstGeom>
        </p:spPr>
      </p:pic>
      <p:sp>
        <p:nvSpPr>
          <p:cNvPr id="5" name="Başlık 4">
            <a:extLst>
              <a:ext uri="{FF2B5EF4-FFF2-40B4-BE49-F238E27FC236}">
                <a16:creationId xmlns:a16="http://schemas.microsoft.com/office/drawing/2014/main" id="{4B30D0CF-920C-445D-BFA8-0B467F90C473}"/>
              </a:ext>
            </a:extLst>
          </p:cNvPr>
          <p:cNvSpPr>
            <a:spLocks noGrp="1"/>
          </p:cNvSpPr>
          <p:nvPr>
            <p:ph type="title"/>
          </p:nvPr>
        </p:nvSpPr>
        <p:spPr>
          <a:xfrm>
            <a:off x="394063" y="5786846"/>
            <a:ext cx="10515600" cy="868261"/>
          </a:xfrm>
        </p:spPr>
        <p:txBody>
          <a:bodyPr>
            <a:normAutofit fontScale="90000"/>
          </a:bodyPr>
          <a:lstStyle/>
          <a:p>
            <a:r>
              <a:rPr lang="en-US" sz="1300" b="1" dirty="0"/>
              <a:t>⚫</a:t>
            </a:r>
            <a:r>
              <a:rPr lang="en-US" sz="4400" b="1" dirty="0"/>
              <a:t> </a:t>
            </a:r>
            <a:r>
              <a:rPr lang="en-US" sz="1800" dirty="0"/>
              <a:t>As seen from this Pie Chart; The total </a:t>
            </a:r>
            <a:r>
              <a:rPr lang="en-US" sz="1800" b="1" dirty="0"/>
              <a:t>number of </a:t>
            </a:r>
            <a:r>
              <a:rPr lang="tr-TR" sz="1800" b="1" dirty="0"/>
              <a:t>non-persistent drug</a:t>
            </a:r>
            <a:r>
              <a:rPr lang="tr-TR" sz="1800" dirty="0"/>
              <a:t> </a:t>
            </a:r>
            <a:r>
              <a:rPr lang="en-US" sz="1800" dirty="0"/>
              <a:t>is approximately </a:t>
            </a:r>
            <a:r>
              <a:rPr lang="tr-TR" sz="1800" b="1" dirty="0"/>
              <a:t>1.7 </a:t>
            </a:r>
            <a:r>
              <a:rPr lang="en-US" sz="1800" b="1" dirty="0"/>
              <a:t>times</a:t>
            </a:r>
            <a:r>
              <a:rPr lang="en-US" sz="1800" dirty="0"/>
              <a:t> that of </a:t>
            </a:r>
            <a:r>
              <a:rPr lang="tr-TR" sz="1800" b="1" dirty="0"/>
              <a:t>persistent drug</a:t>
            </a:r>
            <a:r>
              <a:rPr lang="tr-TR" sz="1800" dirty="0"/>
              <a:t>, so it means that dataset is imbalanced.</a:t>
            </a:r>
          </a:p>
        </p:txBody>
      </p:sp>
    </p:spTree>
    <p:extLst>
      <p:ext uri="{BB962C8B-B14F-4D97-AF65-F5344CB8AC3E}">
        <p14:creationId xmlns:p14="http://schemas.microsoft.com/office/powerpoint/2010/main" val="219641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a:solidFill>
                  <a:schemeClr val="tx1"/>
                </a:solidFill>
                <a:latin typeface="+mj-lt"/>
                <a:ea typeface="+mj-ea"/>
                <a:cs typeface="+mj-cs"/>
              </a:rPr>
              <a:t>Change_T_Score</a:t>
            </a:r>
            <a:endParaRPr lang="en-US" sz="5400" b="1" kern="1200" dirty="0">
              <a:solidFill>
                <a:schemeClr val="tx1"/>
              </a:solidFill>
              <a:latin typeface="+mj-lt"/>
              <a:ea typeface="+mj-ea"/>
              <a:cs typeface="+mj-cs"/>
            </a:endParaRPr>
          </a:p>
        </p:txBody>
      </p:sp>
      <p:pic>
        <p:nvPicPr>
          <p:cNvPr id="6" name="Resim 5" descr="tablo içeren bir resim&#10;&#10;Açıklama otomatik olarak oluşturuldu">
            <a:extLst>
              <a:ext uri="{FF2B5EF4-FFF2-40B4-BE49-F238E27FC236}">
                <a16:creationId xmlns:a16="http://schemas.microsoft.com/office/drawing/2014/main" id="{A697271B-8F11-4123-98FE-1716B88A3713}"/>
              </a:ext>
            </a:extLst>
          </p:cNvPr>
          <p:cNvPicPr>
            <a:picLocks noChangeAspect="1"/>
          </p:cNvPicPr>
          <p:nvPr/>
        </p:nvPicPr>
        <p:blipFill>
          <a:blip r:embed="rId2"/>
          <a:stretch>
            <a:fillRect/>
          </a:stretch>
        </p:blipFill>
        <p:spPr>
          <a:xfrm>
            <a:off x="4624289" y="1687977"/>
            <a:ext cx="6729510" cy="1990244"/>
          </a:xfrm>
          <a:prstGeom prst="rect">
            <a:avLst/>
          </a:prstGeom>
        </p:spPr>
      </p:pic>
      <p:pic>
        <p:nvPicPr>
          <p:cNvPr id="7" name="Resim 6">
            <a:extLst>
              <a:ext uri="{FF2B5EF4-FFF2-40B4-BE49-F238E27FC236}">
                <a16:creationId xmlns:a16="http://schemas.microsoft.com/office/drawing/2014/main" id="{3B6ACE84-6DAD-4965-AC16-CBE6D1802886}"/>
              </a:ext>
            </a:extLst>
          </p:cNvPr>
          <p:cNvPicPr>
            <a:picLocks noChangeAspect="1"/>
          </p:cNvPicPr>
          <p:nvPr/>
        </p:nvPicPr>
        <p:blipFill>
          <a:blip r:embed="rId3"/>
          <a:stretch>
            <a:fillRect/>
          </a:stretch>
        </p:blipFill>
        <p:spPr>
          <a:xfrm>
            <a:off x="-1" y="4019584"/>
            <a:ext cx="10226181" cy="2838416"/>
          </a:xfrm>
          <a:prstGeom prst="rect">
            <a:avLst/>
          </a:prstGeom>
        </p:spPr>
      </p:pic>
    </p:spTree>
    <p:extLst>
      <p:ext uri="{BB962C8B-B14F-4D97-AF65-F5344CB8AC3E}">
        <p14:creationId xmlns:p14="http://schemas.microsoft.com/office/powerpoint/2010/main" val="422378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kern="1200" dirty="0">
                <a:solidFill>
                  <a:schemeClr val="tx1"/>
                </a:solidFill>
                <a:latin typeface="+mj-lt"/>
                <a:ea typeface="+mj-ea"/>
                <a:cs typeface="+mj-cs"/>
              </a:rPr>
              <a:t>Change_Risk_Segment</a:t>
            </a:r>
            <a:endParaRPr lang="en-US" sz="5400" b="1" kern="1200" dirty="0">
              <a:solidFill>
                <a:schemeClr val="tx1"/>
              </a:solidFill>
              <a:latin typeface="+mj-lt"/>
              <a:ea typeface="+mj-ea"/>
              <a:cs typeface="+mj-cs"/>
            </a:endParaRPr>
          </a:p>
        </p:txBody>
      </p:sp>
      <p:pic>
        <p:nvPicPr>
          <p:cNvPr id="8" name="Resim 7">
            <a:extLst>
              <a:ext uri="{FF2B5EF4-FFF2-40B4-BE49-F238E27FC236}">
                <a16:creationId xmlns:a16="http://schemas.microsoft.com/office/drawing/2014/main" id="{53372075-D557-4D82-B914-6FB6A4251E28}"/>
              </a:ext>
            </a:extLst>
          </p:cNvPr>
          <p:cNvPicPr>
            <a:picLocks noChangeAspect="1"/>
          </p:cNvPicPr>
          <p:nvPr/>
        </p:nvPicPr>
        <p:blipFill>
          <a:blip r:embed="rId2"/>
          <a:stretch>
            <a:fillRect/>
          </a:stretch>
        </p:blipFill>
        <p:spPr>
          <a:xfrm>
            <a:off x="0" y="3908638"/>
            <a:ext cx="10625895" cy="2949362"/>
          </a:xfrm>
          <a:prstGeom prst="rect">
            <a:avLst/>
          </a:prstGeom>
        </p:spPr>
      </p:pic>
      <p:pic>
        <p:nvPicPr>
          <p:cNvPr id="10" name="Resim 9" descr="tablo içeren bir resim&#10;&#10;Açıklama otomatik olarak oluşturuldu">
            <a:extLst>
              <a:ext uri="{FF2B5EF4-FFF2-40B4-BE49-F238E27FC236}">
                <a16:creationId xmlns:a16="http://schemas.microsoft.com/office/drawing/2014/main" id="{B511FB66-129E-4D0F-ADC9-0629C7687F46}"/>
              </a:ext>
            </a:extLst>
          </p:cNvPr>
          <p:cNvPicPr>
            <a:picLocks noChangeAspect="1"/>
          </p:cNvPicPr>
          <p:nvPr/>
        </p:nvPicPr>
        <p:blipFill>
          <a:blip r:embed="rId3"/>
          <a:stretch>
            <a:fillRect/>
          </a:stretch>
        </p:blipFill>
        <p:spPr>
          <a:xfrm>
            <a:off x="4168962" y="1878953"/>
            <a:ext cx="7184836" cy="2029685"/>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453007" y="274312"/>
            <a:ext cx="1090079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a:t>
            </a:r>
            <a:r>
              <a:rPr lang="tr-TR" sz="5400" b="1" dirty="0">
                <a:solidFill>
                  <a:schemeClr val="tx1"/>
                </a:solidFill>
                <a:latin typeface="+mj-lt"/>
                <a:ea typeface="+mj-ea"/>
                <a:cs typeface="+mj-cs"/>
              </a:rPr>
              <a:t>Adherent_Flag</a:t>
            </a:r>
            <a:endParaRPr lang="en-US" sz="5400" b="1" kern="1200" dirty="0">
              <a:solidFill>
                <a:schemeClr val="tx1"/>
              </a:solidFill>
              <a:latin typeface="+mj-lt"/>
              <a:ea typeface="+mj-ea"/>
              <a:cs typeface="+mj-cs"/>
            </a:endParaRPr>
          </a:p>
        </p:txBody>
      </p:sp>
      <p:pic>
        <p:nvPicPr>
          <p:cNvPr id="3" name="Resim 2">
            <a:extLst>
              <a:ext uri="{FF2B5EF4-FFF2-40B4-BE49-F238E27FC236}">
                <a16:creationId xmlns:a16="http://schemas.microsoft.com/office/drawing/2014/main" id="{0416F773-5E2B-422D-A816-C9A9AA52B3A9}"/>
              </a:ext>
            </a:extLst>
          </p:cNvPr>
          <p:cNvPicPr>
            <a:picLocks noChangeAspect="1"/>
          </p:cNvPicPr>
          <p:nvPr/>
        </p:nvPicPr>
        <p:blipFill>
          <a:blip r:embed="rId2"/>
          <a:stretch>
            <a:fillRect/>
          </a:stretch>
        </p:blipFill>
        <p:spPr>
          <a:xfrm>
            <a:off x="0" y="3737296"/>
            <a:ext cx="11243198" cy="3120703"/>
          </a:xfrm>
          <a:prstGeom prst="rect">
            <a:avLst/>
          </a:prstGeom>
        </p:spPr>
      </p:pic>
      <p:pic>
        <p:nvPicPr>
          <p:cNvPr id="7" name="Resim 6">
            <a:extLst>
              <a:ext uri="{FF2B5EF4-FFF2-40B4-BE49-F238E27FC236}">
                <a16:creationId xmlns:a16="http://schemas.microsoft.com/office/drawing/2014/main" id="{A2E67FF5-BDE3-4462-9748-2A2D7331DF03}"/>
              </a:ext>
            </a:extLst>
          </p:cNvPr>
          <p:cNvPicPr>
            <a:picLocks noChangeAspect="1"/>
          </p:cNvPicPr>
          <p:nvPr/>
        </p:nvPicPr>
        <p:blipFill>
          <a:blip r:embed="rId3"/>
          <a:stretch>
            <a:fillRect/>
          </a:stretch>
        </p:blipFill>
        <p:spPr>
          <a:xfrm>
            <a:off x="3691156" y="1762396"/>
            <a:ext cx="7662644" cy="1442198"/>
          </a:xfrm>
          <a:prstGeom prst="rect">
            <a:avLst/>
          </a:prstGeom>
        </p:spPr>
      </p:pic>
    </p:spTree>
    <p:extLst>
      <p:ext uri="{BB962C8B-B14F-4D97-AF65-F5344CB8AC3E}">
        <p14:creationId xmlns:p14="http://schemas.microsoft.com/office/powerpoint/2010/main" val="1841931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1185</Words>
  <Application>Microsoft Office PowerPoint</Application>
  <PresentationFormat>Geniş ekran</PresentationFormat>
  <Paragraphs>171</Paragraphs>
  <Slides>33</Slides>
  <Notes>4</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33</vt:i4>
      </vt:variant>
    </vt:vector>
  </HeadingPairs>
  <TitlesOfParts>
    <vt:vector size="38" baseType="lpstr">
      <vt:lpstr>Arial</vt:lpstr>
      <vt:lpstr>Calibri</vt:lpstr>
      <vt:lpstr>Calibri Light</vt:lpstr>
      <vt:lpstr>Times New Roman</vt:lpstr>
      <vt:lpstr>Office Theme</vt:lpstr>
      <vt:lpstr>PowerPoint Sunusu</vt:lpstr>
      <vt:lpstr>Methodology</vt:lpstr>
      <vt:lpstr>Utilized Technologies</vt:lpstr>
      <vt:lpstr>Background – Healthcare :: Persistency of a Drug</vt:lpstr>
      <vt:lpstr>Data Cleaning and Transformation</vt:lpstr>
      <vt:lpstr>⚫ As seen from this Pie Chart; The total number of non-persistent drug is approximately 1.7 times that of persistent drug, so it means that dataset is imbalanced.</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Final Recommendations-I </vt:lpstr>
      <vt:lpstr> Final Recommendations-II</vt:lpstr>
      <vt:lpstr> Final Recommendations-III</vt:lpstr>
      <vt:lpstr> Correlation Heatmap</vt:lpstr>
      <vt:lpstr> Recommended Modeling Technique</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UĞUR SELİM ÖZEN</dc:creator>
  <cp:lastModifiedBy>UĞUR SELİM ÖZEN</cp:lastModifiedBy>
  <cp:revision>58</cp:revision>
  <dcterms:created xsi:type="dcterms:W3CDTF">2021-10-10T21:01:41Z</dcterms:created>
  <dcterms:modified xsi:type="dcterms:W3CDTF">2021-12-14T22:17:04Z</dcterms:modified>
</cp:coreProperties>
</file>