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65" r:id="rId5"/>
    <p:sldId id="258" r:id="rId6"/>
    <p:sldId id="260" r:id="rId7"/>
    <p:sldId id="261" r:id="rId8"/>
    <p:sldId id="262" r:id="rId9"/>
    <p:sldId id="263" r:id="rId10"/>
    <p:sldId id="269" r:id="rId11"/>
    <p:sldId id="271" r:id="rId12"/>
    <p:sldId id="28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ĞUR SELİM ÖZEN" initials="USÖ" lastIdx="1" clrIdx="0">
    <p:extLst>
      <p:ext uri="{19B8F6BF-5375-455C-9EA6-DF929625EA0E}">
        <p15:presenceInfo xmlns:p15="http://schemas.microsoft.com/office/powerpoint/2012/main" userId="UĞUR SELİM ÖZ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81"/>
  </p:normalViewPr>
  <p:slideViewPr>
    <p:cSldViewPr snapToGrid="0" snapToObjects="1" showGuides="1">
      <p:cViewPr varScale="1">
        <p:scale>
          <a:sx n="127" d="100"/>
          <a:sy n="127" d="100"/>
        </p:scale>
        <p:origin x="216" y="12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10/11/2021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10/11/2021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tr-TR" sz="2500" dirty="0">
                <a:solidFill>
                  <a:srgbClr val="FF6600"/>
                </a:solidFill>
              </a:rPr>
              <a:t>Data Science </a:t>
            </a:r>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tr-TR" sz="2500" dirty="0">
                <a:solidFill>
                  <a:srgbClr val="FF6600"/>
                </a:solidFill>
              </a:rPr>
              <a:t>1</a:t>
            </a:r>
            <a:r>
              <a:rPr lang="en-US" sz="2500" dirty="0">
                <a:solidFill>
                  <a:srgbClr val="FF6600"/>
                </a:solidFill>
              </a:rPr>
              <a:t>0-</a:t>
            </a:r>
            <a:r>
              <a:rPr lang="tr-TR" sz="2500" dirty="0">
                <a:solidFill>
                  <a:srgbClr val="FF6600"/>
                </a:solidFill>
              </a:rPr>
              <a:t>Oct</a:t>
            </a:r>
            <a:r>
              <a:rPr lang="en-US" sz="2500" dirty="0">
                <a:solidFill>
                  <a:srgbClr val="FF6600"/>
                </a:solidFill>
              </a:rPr>
              <a:t>-2021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Total Travelled in KM Analysis</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A75265E4-8482-4358-BD27-FC4F245BFA57}"/>
              </a:ext>
            </a:extLst>
          </p:cNvPr>
          <p:cNvPicPr>
            <a:picLocks noChangeAspect="1"/>
          </p:cNvPicPr>
          <p:nvPr/>
        </p:nvPicPr>
        <p:blipFill>
          <a:blip r:embed="rId2"/>
          <a:stretch>
            <a:fillRect/>
          </a:stretch>
        </p:blipFill>
        <p:spPr>
          <a:xfrm>
            <a:off x="0" y="1930270"/>
            <a:ext cx="6045356" cy="3253839"/>
          </a:xfrm>
          <a:prstGeom prst="rect">
            <a:avLst/>
          </a:prstGeom>
        </p:spPr>
      </p:pic>
      <p:pic>
        <p:nvPicPr>
          <p:cNvPr id="5" name="Resim 4">
            <a:extLst>
              <a:ext uri="{FF2B5EF4-FFF2-40B4-BE49-F238E27FC236}">
                <a16:creationId xmlns:a16="http://schemas.microsoft.com/office/drawing/2014/main" id="{FF8B764A-FF42-4A05-922F-37AB1F49A66D}"/>
              </a:ext>
            </a:extLst>
          </p:cNvPr>
          <p:cNvPicPr>
            <a:picLocks noChangeAspect="1"/>
          </p:cNvPicPr>
          <p:nvPr/>
        </p:nvPicPr>
        <p:blipFill>
          <a:blip r:embed="rId3"/>
          <a:stretch>
            <a:fillRect/>
          </a:stretch>
        </p:blipFill>
        <p:spPr>
          <a:xfrm>
            <a:off x="6331131" y="1930269"/>
            <a:ext cx="5860869" cy="3253839"/>
          </a:xfrm>
          <a:prstGeom prst="rect">
            <a:avLst/>
          </a:prstGeom>
        </p:spPr>
      </p:pic>
      <p:sp>
        <p:nvSpPr>
          <p:cNvPr id="18" name="Title 1">
            <a:extLst>
              <a:ext uri="{FF2B5EF4-FFF2-40B4-BE49-F238E27FC236}">
                <a16:creationId xmlns:a16="http://schemas.microsoft.com/office/drawing/2014/main" id="{19FB438F-8FF2-4F8E-9157-76ACFD8F52B7}"/>
              </a:ext>
            </a:extLst>
          </p:cNvPr>
          <p:cNvSpPr>
            <a:spLocks noGrp="1"/>
          </p:cNvSpPr>
          <p:nvPr>
            <p:ph type="title"/>
          </p:nvPr>
        </p:nvSpPr>
        <p:spPr>
          <a:xfrm>
            <a:off x="0" y="6820988"/>
            <a:ext cx="12192000" cy="45719"/>
          </a:xfrm>
        </p:spPr>
        <p:txBody>
          <a:bodyPr vert="horz" lIns="91440" tIns="45720" rIns="91440" bIns="45720" rtlCol="0" anchor="ctr">
            <a:normAutofit fontScale="90000"/>
          </a:bodyPr>
          <a:lstStyle/>
          <a:p>
            <a:r>
              <a:rPr lang="en-US" sz="1300" b="1" dirty="0"/>
              <a:t>⚫ As seen from this Pie Chart; On the basis of cities, the most travelled in KM are New York, Chicago, Los Angeles, Washington and Boston.</a:t>
            </a:r>
            <a:br>
              <a:rPr lang="en-US" b="1" dirty="0"/>
            </a:br>
            <a:br>
              <a:rPr lang="tr-TR" sz="1200" b="1" dirty="0"/>
            </a:br>
            <a:r>
              <a:rPr lang="en-US" sz="1300" b="1" dirty="0"/>
              <a:t>⚫ As seen from this Pie Chart; The total travelled in KM for Yellow Cab is approximately 3 times that of Pink Cab.</a:t>
            </a:r>
            <a:br>
              <a:rPr lang="en-US" b="1" dirty="0"/>
            </a:br>
            <a:br>
              <a:rPr lang="en-US" b="1" dirty="0"/>
            </a:br>
            <a:endParaRPr lang="en-US" sz="1200" b="1" dirty="0"/>
          </a:p>
        </p:txBody>
      </p:sp>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86AC7E-BCF1-DB4E-BB4E-37D812E2A37F}"/>
              </a:ext>
            </a:extLst>
          </p:cNvPr>
          <p:cNvSpPr/>
          <p:nvPr/>
        </p:nvSpPr>
        <p:spPr>
          <a:xfrm>
            <a:off x="339633" y="365125"/>
            <a:ext cx="11556275" cy="1036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  Average Profit per Travelled in KM Analysis</a:t>
            </a:r>
            <a:endParaRPr lang="en-US" sz="5200" kern="1200" dirty="0">
              <a:solidFill>
                <a:schemeClr val="tx1"/>
              </a:solidFill>
              <a:latin typeface="+mj-lt"/>
              <a:ea typeface="+mj-ea"/>
              <a:cs typeface="+mj-cs"/>
            </a:endParaRPr>
          </a:p>
        </p:txBody>
      </p:sp>
      <p:pic>
        <p:nvPicPr>
          <p:cNvPr id="9" name="Resim 8">
            <a:extLst>
              <a:ext uri="{FF2B5EF4-FFF2-40B4-BE49-F238E27FC236}">
                <a16:creationId xmlns:a16="http://schemas.microsoft.com/office/drawing/2014/main" id="{0E341820-C79F-4248-A838-5F7624AC4A66}"/>
              </a:ext>
            </a:extLst>
          </p:cNvPr>
          <p:cNvPicPr>
            <a:picLocks noChangeAspect="1"/>
          </p:cNvPicPr>
          <p:nvPr/>
        </p:nvPicPr>
        <p:blipFill>
          <a:blip r:embed="rId2"/>
          <a:stretch>
            <a:fillRect/>
          </a:stretch>
        </p:blipFill>
        <p:spPr>
          <a:xfrm>
            <a:off x="-1" y="2080714"/>
            <a:ext cx="5828261" cy="3176402"/>
          </a:xfrm>
          <a:prstGeom prst="rect">
            <a:avLst/>
          </a:prstGeom>
        </p:spPr>
      </p:pic>
      <p:pic>
        <p:nvPicPr>
          <p:cNvPr id="3" name="Resim 2">
            <a:extLst>
              <a:ext uri="{FF2B5EF4-FFF2-40B4-BE49-F238E27FC236}">
                <a16:creationId xmlns:a16="http://schemas.microsoft.com/office/drawing/2014/main" id="{679451C3-2961-497E-9F2B-5637991C766E}"/>
              </a:ext>
            </a:extLst>
          </p:cNvPr>
          <p:cNvPicPr>
            <a:picLocks noChangeAspect="1"/>
          </p:cNvPicPr>
          <p:nvPr/>
        </p:nvPicPr>
        <p:blipFill>
          <a:blip r:embed="rId3"/>
          <a:stretch>
            <a:fillRect/>
          </a:stretch>
        </p:blipFill>
        <p:spPr>
          <a:xfrm>
            <a:off x="5828260" y="2007754"/>
            <a:ext cx="6360691" cy="3466576"/>
          </a:xfrm>
          <a:prstGeom prst="rect">
            <a:avLst/>
          </a:prstGeom>
        </p:spPr>
      </p:pic>
      <p:sp>
        <p:nvSpPr>
          <p:cNvPr id="11" name="Title 1">
            <a:extLst>
              <a:ext uri="{FF2B5EF4-FFF2-40B4-BE49-F238E27FC236}">
                <a16:creationId xmlns:a16="http://schemas.microsoft.com/office/drawing/2014/main" id="{20E03AC8-8D61-40A0-94FF-CCFD582F57DE}"/>
              </a:ext>
            </a:extLst>
          </p:cNvPr>
          <p:cNvSpPr>
            <a:spLocks noGrp="1"/>
          </p:cNvSpPr>
          <p:nvPr>
            <p:ph type="title"/>
          </p:nvPr>
        </p:nvSpPr>
        <p:spPr>
          <a:xfrm>
            <a:off x="0" y="6820988"/>
            <a:ext cx="12192000" cy="45719"/>
          </a:xfrm>
        </p:spPr>
        <p:txBody>
          <a:bodyPr vert="horz" lIns="91440" tIns="45720" rIns="91440" bIns="45720" rtlCol="0" anchor="ctr">
            <a:normAutofit fontScale="90000"/>
          </a:bodyPr>
          <a:lstStyle/>
          <a:p>
            <a:r>
              <a:rPr lang="en-US" sz="1300" b="1" dirty="0"/>
              <a:t>⚫ As seen from this Pie Chart; The average profit per travelled in KM by companies is approximately equal.</a:t>
            </a:r>
            <a:br>
              <a:rPr lang="en-US" b="1" dirty="0"/>
            </a:br>
            <a:br>
              <a:rPr lang="tr-TR" sz="1200" b="1" dirty="0"/>
            </a:br>
            <a:r>
              <a:rPr lang="en-US" sz="1300" b="1" dirty="0"/>
              <a:t>⚫ As seen from this Pie Chart; The average profit per travelled in KM by cities is approximately equal.</a:t>
            </a:r>
            <a:br>
              <a:rPr lang="en-US" b="1" dirty="0"/>
            </a:br>
            <a:br>
              <a:rPr lang="en-US" b="1" dirty="0"/>
            </a:br>
            <a:endParaRPr lang="en-US" sz="1200" b="1" dirty="0"/>
          </a:p>
        </p:txBody>
      </p:sp>
    </p:spTree>
    <p:extLst>
      <p:ext uri="{BB962C8B-B14F-4D97-AF65-F5344CB8AC3E}">
        <p14:creationId xmlns:p14="http://schemas.microsoft.com/office/powerpoint/2010/main" val="299684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86AC7E-BCF1-DB4E-BB4E-37D812E2A37F}"/>
              </a:ext>
            </a:extLst>
          </p:cNvPr>
          <p:cNvSpPr/>
          <p:nvPr/>
        </p:nvSpPr>
        <p:spPr>
          <a:xfrm>
            <a:off x="339633" y="365125"/>
            <a:ext cx="11556275" cy="1036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  </a:t>
            </a:r>
            <a:r>
              <a:rPr lang="tr-TR" sz="5200" b="1" kern="1200" dirty="0">
                <a:solidFill>
                  <a:schemeClr val="tx1"/>
                </a:solidFill>
                <a:latin typeface="+mj-lt"/>
                <a:ea typeface="+mj-ea"/>
                <a:cs typeface="+mj-cs"/>
              </a:rPr>
              <a:t> Users Payment Preference </a:t>
            </a:r>
            <a:r>
              <a:rPr lang="en-US" sz="5200" b="1" kern="1200" dirty="0">
                <a:solidFill>
                  <a:schemeClr val="tx1"/>
                </a:solidFill>
                <a:latin typeface="+mj-lt"/>
                <a:ea typeface="+mj-ea"/>
                <a:cs typeface="+mj-cs"/>
              </a:rPr>
              <a:t>Analysis</a:t>
            </a:r>
            <a:endParaRPr lang="en-US" sz="5200"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18DF235C-19B9-4848-9E43-9AA8ADF34827}"/>
              </a:ext>
            </a:extLst>
          </p:cNvPr>
          <p:cNvPicPr>
            <a:picLocks noChangeAspect="1"/>
          </p:cNvPicPr>
          <p:nvPr/>
        </p:nvPicPr>
        <p:blipFill>
          <a:blip r:embed="rId2"/>
          <a:stretch>
            <a:fillRect/>
          </a:stretch>
        </p:blipFill>
        <p:spPr>
          <a:xfrm>
            <a:off x="2283095" y="1803029"/>
            <a:ext cx="7215853" cy="3935920"/>
          </a:xfrm>
          <a:prstGeom prst="rect">
            <a:avLst/>
          </a:prstGeom>
        </p:spPr>
      </p:pic>
      <p:sp>
        <p:nvSpPr>
          <p:cNvPr id="10" name="Title 1">
            <a:extLst>
              <a:ext uri="{FF2B5EF4-FFF2-40B4-BE49-F238E27FC236}">
                <a16:creationId xmlns:a16="http://schemas.microsoft.com/office/drawing/2014/main" id="{C70C474F-F2BD-4A4F-9A8F-841653A9F22C}"/>
              </a:ext>
            </a:extLst>
          </p:cNvPr>
          <p:cNvSpPr txBox="1">
            <a:spLocks/>
          </p:cNvSpPr>
          <p:nvPr/>
        </p:nvSpPr>
        <p:spPr>
          <a:xfrm>
            <a:off x="0" y="6148251"/>
            <a:ext cx="12192000" cy="718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t>⚫ As seen from this Pie Chart; Considering the payment preferences of all users, the credit card- cash payment ratio is 3 to 2.</a:t>
            </a:r>
          </a:p>
          <a:p>
            <a:br>
              <a:rPr lang="en-US" b="1" dirty="0"/>
            </a:br>
            <a:endParaRPr lang="en-US" sz="1200" b="1" dirty="0"/>
          </a:p>
        </p:txBody>
      </p:sp>
    </p:spTree>
    <p:extLst>
      <p:ext uri="{BB962C8B-B14F-4D97-AF65-F5344CB8AC3E}">
        <p14:creationId xmlns:p14="http://schemas.microsoft.com/office/powerpoint/2010/main" val="19985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a:t>
            </a:r>
            <a:r>
              <a:rPr lang="tr-TR" sz="3500" b="1" dirty="0">
                <a:solidFill>
                  <a:schemeClr val="accent2"/>
                </a:solidFill>
                <a:latin typeface="Calibri" panose="020F0502020204030204" pitchFamily="34" charset="0"/>
                <a:cs typeface="Calibri" panose="020F0502020204030204" pitchFamily="34" charset="0"/>
              </a:rPr>
              <a:t> </a:t>
            </a:r>
            <a:r>
              <a:rPr lang="en-US" sz="3500" b="1" dirty="0">
                <a:solidFill>
                  <a:schemeClr val="accent2"/>
                </a:solidFill>
                <a:latin typeface="Calibri" panose="020F0502020204030204" pitchFamily="34" charset="0"/>
                <a:cs typeface="Calibri" panose="020F0502020204030204" pitchFamily="34" charset="0"/>
              </a:rPr>
              <a:t>G2M(</a:t>
            </a:r>
            <a:r>
              <a:rPr lang="tr-TR" sz="3500" b="1" dirty="0">
                <a:solidFill>
                  <a:schemeClr val="accent2"/>
                </a:solidFill>
                <a:latin typeface="Calibri" panose="020F0502020204030204" pitchFamily="34" charset="0"/>
                <a:cs typeface="Calibri" panose="020F0502020204030204" pitchFamily="34" charset="0"/>
              </a:rPr>
              <a:t>C</a:t>
            </a:r>
            <a:r>
              <a:rPr lang="en-US" sz="3500" b="1" dirty="0">
                <a:solidFill>
                  <a:schemeClr val="accent2"/>
                </a:solidFill>
                <a:latin typeface="Calibri" panose="020F0502020204030204" pitchFamily="34" charset="0"/>
                <a:cs typeface="Calibri" panose="020F0502020204030204" pitchFamily="34" charset="0"/>
              </a:rPr>
              <a:t>ab </a:t>
            </a:r>
            <a:r>
              <a:rPr lang="tr-TR" sz="3500" b="1" dirty="0">
                <a:solidFill>
                  <a:schemeClr val="accent2"/>
                </a:solidFill>
                <a:latin typeface="Calibri" panose="020F0502020204030204" pitchFamily="34" charset="0"/>
                <a:cs typeface="Calibri" panose="020F0502020204030204" pitchFamily="34" charset="0"/>
              </a:rPr>
              <a:t>I</a:t>
            </a:r>
            <a:r>
              <a:rPr lang="en-US" sz="3500" b="1" dirty="0">
                <a:solidFill>
                  <a:schemeClr val="accent2"/>
                </a:solidFill>
                <a:latin typeface="Calibri" panose="020F0502020204030204" pitchFamily="34" charset="0"/>
                <a:cs typeface="Calibri" panose="020F0502020204030204" pitchFamily="34" charset="0"/>
              </a:rPr>
              <a:t>ndustry) </a:t>
            </a:r>
            <a:r>
              <a:rPr lang="tr-TR" sz="3500" b="1" dirty="0">
                <a:solidFill>
                  <a:schemeClr val="accent2"/>
                </a:solidFill>
                <a:latin typeface="Calibri" panose="020F0502020204030204" pitchFamily="34" charset="0"/>
                <a:cs typeface="Calibri" panose="020F0502020204030204" pitchFamily="34" charset="0"/>
              </a:rPr>
              <a:t>C</a:t>
            </a:r>
            <a:r>
              <a:rPr lang="en-US" sz="3500" b="1" dirty="0">
                <a:solidFill>
                  <a:schemeClr val="accent2"/>
                </a:solidFill>
                <a:latin typeface="Calibri" panose="020F0502020204030204" pitchFamily="34" charset="0"/>
                <a:cs typeface="Calibri" panose="020F0502020204030204" pitchFamily="34" charset="0"/>
              </a:rPr>
              <a:t>ase </a:t>
            </a:r>
            <a:r>
              <a:rPr lang="tr-TR" sz="3500" b="1" dirty="0">
                <a:solidFill>
                  <a:schemeClr val="accent2"/>
                </a:solidFill>
                <a:latin typeface="Calibri" panose="020F0502020204030204" pitchFamily="34" charset="0"/>
                <a:cs typeface="Calibri" panose="020F0502020204030204" pitchFamily="34" charset="0"/>
              </a:rPr>
              <a:t>S</a:t>
            </a:r>
            <a:r>
              <a:rPr lang="en-US" sz="3500" b="1" dirty="0">
                <a:solidFill>
                  <a:schemeClr val="accent2"/>
                </a:solidFill>
                <a:latin typeface="Calibri" panose="020F0502020204030204" pitchFamily="34" charset="0"/>
                <a:cs typeface="Calibri" panose="020F0502020204030204" pitchFamily="34" charset="0"/>
              </a:rPr>
              <a:t>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a:t>
            </a:r>
            <a:r>
              <a:rPr lang="tr-TR" dirty="0"/>
              <a:t>0</a:t>
            </a:r>
            <a:r>
              <a:rPr lang="en-US" dirty="0"/>
              <a:t> Features( including </a:t>
            </a:r>
            <a:r>
              <a:rPr lang="tr-TR" dirty="0"/>
              <a:t>6</a:t>
            </a:r>
            <a:r>
              <a:rPr lang="en-US" dirty="0"/>
              <a:t>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a:t>
            </a:r>
            <a:r>
              <a:rPr lang="tr-TR" dirty="0"/>
              <a:t>9</a:t>
            </a:r>
            <a:r>
              <a:rPr lang="en-US" dirty="0"/>
              <a:t>,</a:t>
            </a:r>
            <a:r>
              <a:rPr lang="tr-TR" dirty="0"/>
              <a:t>39</a:t>
            </a:r>
            <a:r>
              <a:rPr lang="en-US" dirty="0"/>
              <a:t>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3" name="Resim 2">
            <a:extLst>
              <a:ext uri="{FF2B5EF4-FFF2-40B4-BE49-F238E27FC236}">
                <a16:creationId xmlns:a16="http://schemas.microsoft.com/office/drawing/2014/main" id="{F53BEF1C-EFFC-4286-95D8-100EF8C86753}"/>
              </a:ext>
            </a:extLst>
          </p:cNvPr>
          <p:cNvPicPr>
            <a:picLocks noChangeAspect="1"/>
          </p:cNvPicPr>
          <p:nvPr/>
        </p:nvPicPr>
        <p:blipFill>
          <a:blip r:embed="rId2"/>
          <a:stretch>
            <a:fillRect/>
          </a:stretch>
        </p:blipFill>
        <p:spPr>
          <a:xfrm>
            <a:off x="7847867" y="1371599"/>
            <a:ext cx="4344134" cy="2667001"/>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2A11D8-7445-6148-8CE7-8E1140D70E28}"/>
              </a:ext>
            </a:extLst>
          </p:cNvPr>
          <p:cNvSpPr/>
          <p:nvPr/>
        </p:nvSpPr>
        <p:spPr>
          <a:xfrm>
            <a:off x="394063" y="1"/>
            <a:ext cx="10515600" cy="107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5200" b="1" kern="1200" dirty="0">
                <a:solidFill>
                  <a:schemeClr val="tx1"/>
                </a:solidFill>
                <a:latin typeface="+mj-lt"/>
                <a:ea typeface="+mj-ea"/>
                <a:cs typeface="+mj-cs"/>
              </a:rPr>
              <a:t>      Total User Profile Analysis</a:t>
            </a:r>
            <a:endParaRPr lang="en-US" sz="5200" kern="1200" dirty="0">
              <a:solidFill>
                <a:schemeClr val="tx1"/>
              </a:solidFill>
              <a:latin typeface="+mj-lt"/>
              <a:ea typeface="+mj-ea"/>
              <a:cs typeface="+mj-cs"/>
            </a:endParaRPr>
          </a:p>
        </p:txBody>
      </p:sp>
      <p:pic>
        <p:nvPicPr>
          <p:cNvPr id="11" name="Resim 10">
            <a:extLst>
              <a:ext uri="{FF2B5EF4-FFF2-40B4-BE49-F238E27FC236}">
                <a16:creationId xmlns:a16="http://schemas.microsoft.com/office/drawing/2014/main" id="{6A0DD288-0345-4088-B35E-7C971E712619}"/>
              </a:ext>
            </a:extLst>
          </p:cNvPr>
          <p:cNvPicPr>
            <a:picLocks noChangeAspect="1"/>
          </p:cNvPicPr>
          <p:nvPr/>
        </p:nvPicPr>
        <p:blipFill>
          <a:blip r:embed="rId2"/>
          <a:stretch>
            <a:fillRect/>
          </a:stretch>
        </p:blipFill>
        <p:spPr>
          <a:xfrm>
            <a:off x="-3050" y="1230540"/>
            <a:ext cx="4262764" cy="2323206"/>
          </a:xfrm>
          <a:prstGeom prst="rect">
            <a:avLst/>
          </a:prstGeom>
        </p:spPr>
      </p:pic>
      <p:pic>
        <p:nvPicPr>
          <p:cNvPr id="9" name="Resim 8">
            <a:extLst>
              <a:ext uri="{FF2B5EF4-FFF2-40B4-BE49-F238E27FC236}">
                <a16:creationId xmlns:a16="http://schemas.microsoft.com/office/drawing/2014/main" id="{8CD2BDAF-FE0E-4858-8513-7280B072009A}"/>
              </a:ext>
            </a:extLst>
          </p:cNvPr>
          <p:cNvPicPr>
            <a:picLocks noChangeAspect="1"/>
          </p:cNvPicPr>
          <p:nvPr/>
        </p:nvPicPr>
        <p:blipFill>
          <a:blip r:embed="rId3"/>
          <a:stretch>
            <a:fillRect/>
          </a:stretch>
        </p:blipFill>
        <p:spPr>
          <a:xfrm>
            <a:off x="-3050" y="3916837"/>
            <a:ext cx="5396632" cy="2941164"/>
          </a:xfrm>
          <a:prstGeom prst="rect">
            <a:avLst/>
          </a:prstGeom>
        </p:spPr>
      </p:pic>
      <p:pic>
        <p:nvPicPr>
          <p:cNvPr id="7" name="Resim 6">
            <a:extLst>
              <a:ext uri="{FF2B5EF4-FFF2-40B4-BE49-F238E27FC236}">
                <a16:creationId xmlns:a16="http://schemas.microsoft.com/office/drawing/2014/main" id="{09C59B63-63AA-4F55-B265-15BABAF23600}"/>
              </a:ext>
            </a:extLst>
          </p:cNvPr>
          <p:cNvPicPr>
            <a:picLocks noChangeAspect="1"/>
          </p:cNvPicPr>
          <p:nvPr/>
        </p:nvPicPr>
        <p:blipFill>
          <a:blip r:embed="rId4"/>
          <a:stretch>
            <a:fillRect/>
          </a:stretch>
        </p:blipFill>
        <p:spPr>
          <a:xfrm>
            <a:off x="4336869" y="1169580"/>
            <a:ext cx="7855131" cy="2886757"/>
          </a:xfrm>
          <a:prstGeom prst="rect">
            <a:avLst/>
          </a:prstGeom>
        </p:spPr>
      </p:pic>
      <p:sp>
        <p:nvSpPr>
          <p:cNvPr id="43" name="Title 1">
            <a:extLst>
              <a:ext uri="{FF2B5EF4-FFF2-40B4-BE49-F238E27FC236}">
                <a16:creationId xmlns:a16="http://schemas.microsoft.com/office/drawing/2014/main" id="{B57A88A5-5A46-4276-B2F6-5017F5E41E0D}"/>
              </a:ext>
            </a:extLst>
          </p:cNvPr>
          <p:cNvSpPr>
            <a:spLocks noGrp="1"/>
          </p:cNvSpPr>
          <p:nvPr>
            <p:ph type="title"/>
          </p:nvPr>
        </p:nvSpPr>
        <p:spPr>
          <a:xfrm>
            <a:off x="6975566" y="5225917"/>
            <a:ext cx="5216434" cy="1626719"/>
          </a:xfrm>
        </p:spPr>
        <p:txBody>
          <a:bodyPr vert="horz" lIns="91440" tIns="45720" rIns="91440" bIns="45720" rtlCol="0" anchor="ctr">
            <a:normAutofit fontScale="90000"/>
          </a:bodyPr>
          <a:lstStyle/>
          <a:p>
            <a:r>
              <a:rPr lang="en-US" sz="1300" b="1" dirty="0"/>
              <a:t>⚫ As seen from this Pie Chart; The total number of users of Yellow Cab is approximately 3 times that of Pink Cab.</a:t>
            </a:r>
            <a:br>
              <a:rPr lang="tr-TR" sz="1300" b="1" dirty="0"/>
            </a:br>
            <a:br>
              <a:rPr lang="en-US" b="1" dirty="0"/>
            </a:br>
            <a:r>
              <a:rPr lang="en-US" sz="1300" b="1" dirty="0"/>
              <a:t>⚫ As seen from this Bar Chart; For the Yellow Cab Company, the highest number of users on a city basis are in New York, Washington and Chicago, while for the Pink Cab Company, the most are in Los Angeles, New York and San Diego.</a:t>
            </a:r>
            <a:br>
              <a:rPr lang="tr-TR" sz="1300" b="1" dirty="0"/>
            </a:br>
            <a:br>
              <a:rPr lang="en-US" b="1" dirty="0"/>
            </a:br>
            <a:r>
              <a:rPr lang="en-US" sz="1300" b="1" dirty="0"/>
              <a:t>⚫ As seen from this Pie Chart; On the basis of cities, the highest number of total users are in New York, Chicago, Los Angeles, Washington and Boston.</a:t>
            </a:r>
            <a:br>
              <a:rPr lang="en-US" b="1" dirty="0"/>
            </a:br>
            <a:br>
              <a:rPr lang="en-US" b="1" dirty="0"/>
            </a:br>
            <a:endParaRPr lang="en-US" sz="1200" b="1" dirty="0"/>
          </a:p>
        </p:txBody>
      </p:sp>
    </p:spTree>
    <p:extLst>
      <p:ext uri="{BB962C8B-B14F-4D97-AF65-F5344CB8AC3E}">
        <p14:creationId xmlns:p14="http://schemas.microsoft.com/office/powerpoint/2010/main" val="219641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0" y="5956662"/>
            <a:ext cx="12192000" cy="910046"/>
          </a:xfrm>
        </p:spPr>
        <p:txBody>
          <a:bodyPr vert="horz" lIns="91440" tIns="45720" rIns="91440" bIns="45720" rtlCol="0" anchor="ctr">
            <a:normAutofit/>
          </a:bodyPr>
          <a:lstStyle/>
          <a:p>
            <a:r>
              <a:rPr lang="en-US" sz="1200" b="1" dirty="0"/>
              <a:t>⚫ As seen from this Pie Chart; The average income of all users by city is approximately equal.</a:t>
            </a:r>
            <a:br>
              <a:rPr lang="tr-TR" sz="1200" b="1" dirty="0"/>
            </a:br>
            <a:r>
              <a:rPr lang="en-US" sz="1200" b="1" dirty="0"/>
              <a:t>⚫ As seen from this Pie Chart; The average income of all users by companies is approximately equal.</a:t>
            </a:r>
            <a:br>
              <a:rPr lang="en-US" b="1" dirty="0"/>
            </a:br>
            <a:endParaRPr lang="en-US" sz="1200" b="1"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a:extLst>
              <a:ext uri="{FF2B5EF4-FFF2-40B4-BE49-F238E27FC236}">
                <a16:creationId xmlns:a16="http://schemas.microsoft.com/office/drawing/2014/main" id="{C1C95B1C-39E5-4E05-82D5-E22A0836E930}"/>
              </a:ext>
            </a:extLst>
          </p:cNvPr>
          <p:cNvPicPr>
            <a:picLocks noChangeAspect="1"/>
          </p:cNvPicPr>
          <p:nvPr/>
        </p:nvPicPr>
        <p:blipFill>
          <a:blip r:embed="rId2"/>
          <a:stretch>
            <a:fillRect/>
          </a:stretch>
        </p:blipFill>
        <p:spPr>
          <a:xfrm>
            <a:off x="549058" y="2714121"/>
            <a:ext cx="5431536" cy="2960187"/>
          </a:xfrm>
          <a:prstGeom prst="rect">
            <a:avLst/>
          </a:prstGeom>
        </p:spPr>
      </p:pic>
      <p:pic>
        <p:nvPicPr>
          <p:cNvPr id="10" name="Resim 9">
            <a:extLst>
              <a:ext uri="{FF2B5EF4-FFF2-40B4-BE49-F238E27FC236}">
                <a16:creationId xmlns:a16="http://schemas.microsoft.com/office/drawing/2014/main" id="{1A044390-2850-43C9-930E-EA140087E704}"/>
              </a:ext>
            </a:extLst>
          </p:cNvPr>
          <p:cNvPicPr>
            <a:picLocks noChangeAspect="1"/>
          </p:cNvPicPr>
          <p:nvPr/>
        </p:nvPicPr>
        <p:blipFill>
          <a:blip r:embed="rId3"/>
          <a:stretch>
            <a:fillRect/>
          </a:stretch>
        </p:blipFill>
        <p:spPr>
          <a:xfrm>
            <a:off x="6217366" y="2709107"/>
            <a:ext cx="5431536" cy="2960187"/>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tr-TR" sz="4400" b="1">
                <a:solidFill>
                  <a:schemeClr val="accent2"/>
                </a:solidFill>
                <a:latin typeface="+mj-lt"/>
              </a:rPr>
              <a:t>Users Average Income</a:t>
            </a:r>
            <a:r>
              <a:rPr lang="en-US" sz="4400" b="1">
                <a:solidFill>
                  <a:schemeClr val="accent2"/>
                </a:solidFill>
                <a:latin typeface="+mj-lt"/>
              </a:rPr>
              <a:t> Analysis</a:t>
            </a:r>
            <a:endParaRPr lang="en-US" sz="4400" b="1">
              <a:solidFill>
                <a:schemeClr val="bg2">
                  <a:lumMod val="25000"/>
                </a:schemeClr>
              </a:solidFill>
              <a:latin typeface="+mj-lt"/>
            </a:endParaRP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838199" y="291090"/>
            <a:ext cx="10515599"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Yearly Profit Analysis</a:t>
            </a:r>
          </a:p>
        </p:txBody>
      </p:sp>
      <p:pic>
        <p:nvPicPr>
          <p:cNvPr id="6" name="Resim 5">
            <a:extLst>
              <a:ext uri="{FF2B5EF4-FFF2-40B4-BE49-F238E27FC236}">
                <a16:creationId xmlns:a16="http://schemas.microsoft.com/office/drawing/2014/main" id="{FB054B54-981E-4E2F-9720-9269EFF52150}"/>
              </a:ext>
            </a:extLst>
          </p:cNvPr>
          <p:cNvPicPr>
            <a:picLocks noChangeAspect="1"/>
          </p:cNvPicPr>
          <p:nvPr/>
        </p:nvPicPr>
        <p:blipFill>
          <a:blip r:embed="rId2"/>
          <a:stretch>
            <a:fillRect/>
          </a:stretch>
        </p:blipFill>
        <p:spPr>
          <a:xfrm>
            <a:off x="838199" y="1876921"/>
            <a:ext cx="10515599" cy="3864481"/>
          </a:xfrm>
          <a:prstGeom prst="rect">
            <a:avLst/>
          </a:prstGeom>
        </p:spPr>
      </p:pic>
      <p:sp>
        <p:nvSpPr>
          <p:cNvPr id="7" name="Title 1">
            <a:extLst>
              <a:ext uri="{FF2B5EF4-FFF2-40B4-BE49-F238E27FC236}">
                <a16:creationId xmlns:a16="http://schemas.microsoft.com/office/drawing/2014/main" id="{6E79606C-C963-4CF6-8CC3-781EA1577488}"/>
              </a:ext>
            </a:extLst>
          </p:cNvPr>
          <p:cNvSpPr>
            <a:spLocks noGrp="1"/>
          </p:cNvSpPr>
          <p:nvPr>
            <p:ph type="title"/>
          </p:nvPr>
        </p:nvSpPr>
        <p:spPr>
          <a:xfrm>
            <a:off x="0" y="6566910"/>
            <a:ext cx="12192000" cy="299797"/>
          </a:xfrm>
        </p:spPr>
        <p:txBody>
          <a:bodyPr vert="horz" lIns="91440" tIns="45720" rIns="91440" bIns="45720" rtlCol="0" anchor="ctr">
            <a:normAutofit fontScale="90000"/>
          </a:bodyPr>
          <a:lstStyle/>
          <a:p>
            <a:r>
              <a:rPr lang="en-US" sz="1300" b="1" dirty="0"/>
              <a:t>⚫ As seen from this Pie Chart;</a:t>
            </a:r>
            <a:br>
              <a:rPr lang="en-US" sz="1300" b="1" dirty="0"/>
            </a:br>
            <a:r>
              <a:rPr lang="tr-TR" sz="1300" b="1" dirty="0"/>
              <a:t>     </a:t>
            </a:r>
            <a:r>
              <a:rPr lang="en-US" sz="1300" b="1" dirty="0"/>
              <a:t>In 2016 </a:t>
            </a:r>
            <a:r>
              <a:rPr lang="en-US" sz="1300" dirty="0"/>
              <a:t>, The </a:t>
            </a:r>
            <a:r>
              <a:rPr lang="en-US" sz="1300" b="1" dirty="0"/>
              <a:t>total market profit share</a:t>
            </a:r>
            <a:r>
              <a:rPr lang="en-US" sz="1300" dirty="0"/>
              <a:t> of </a:t>
            </a:r>
            <a:r>
              <a:rPr lang="en-US" sz="1300" b="1" dirty="0"/>
              <a:t>Yellow Cab</a:t>
            </a:r>
            <a:r>
              <a:rPr lang="en-US" sz="1300" dirty="0"/>
              <a:t> is </a:t>
            </a:r>
            <a:r>
              <a:rPr lang="en-US" sz="1300" b="1" dirty="0"/>
              <a:t>approximately 8.15 times that of Pink Cab</a:t>
            </a:r>
            <a:r>
              <a:rPr lang="en-US" sz="1300" dirty="0"/>
              <a:t>. </a:t>
            </a:r>
            <a:br>
              <a:rPr lang="tr-TR" sz="1300" dirty="0"/>
            </a:br>
            <a:r>
              <a:rPr lang="tr-TR" sz="1300" dirty="0"/>
              <a:t>     </a:t>
            </a:r>
            <a:r>
              <a:rPr lang="en-US" sz="1300" b="1" dirty="0"/>
              <a:t>In 2017 </a:t>
            </a:r>
            <a:r>
              <a:rPr lang="en-US" sz="1300" dirty="0"/>
              <a:t>, The </a:t>
            </a:r>
            <a:r>
              <a:rPr lang="en-US" sz="1300" b="1" dirty="0"/>
              <a:t>total market profit share</a:t>
            </a:r>
            <a:r>
              <a:rPr lang="en-US" sz="1300" dirty="0"/>
              <a:t> of </a:t>
            </a:r>
            <a:r>
              <a:rPr lang="en-US" sz="1300" b="1" dirty="0"/>
              <a:t>Yellow Cab</a:t>
            </a:r>
            <a:r>
              <a:rPr lang="en-US" sz="1300" dirty="0"/>
              <a:t> is </a:t>
            </a:r>
            <a:r>
              <a:rPr lang="en-US" sz="1300" b="1" dirty="0"/>
              <a:t>approximately 8.16 times that of Pink Cab</a:t>
            </a:r>
            <a:r>
              <a:rPr lang="en-US" sz="1300" dirty="0"/>
              <a:t>. </a:t>
            </a:r>
            <a:br>
              <a:rPr lang="tr-TR" sz="1300" dirty="0"/>
            </a:br>
            <a:r>
              <a:rPr lang="tr-TR" sz="1300" dirty="0"/>
              <a:t>     </a:t>
            </a:r>
            <a:r>
              <a:rPr lang="en-US" sz="1300" b="1" dirty="0"/>
              <a:t>In 2018 </a:t>
            </a:r>
            <a:r>
              <a:rPr lang="en-US" sz="1300" dirty="0"/>
              <a:t>, The </a:t>
            </a:r>
            <a:r>
              <a:rPr lang="en-US" sz="1300" b="1" dirty="0"/>
              <a:t>total market profit share</a:t>
            </a:r>
            <a:r>
              <a:rPr lang="en-US" sz="1300" dirty="0"/>
              <a:t> of </a:t>
            </a:r>
            <a:r>
              <a:rPr lang="en-US" sz="1300" b="1" dirty="0"/>
              <a:t>Yellow Cab</a:t>
            </a:r>
            <a:r>
              <a:rPr lang="en-US" sz="1300" dirty="0"/>
              <a:t> is </a:t>
            </a:r>
            <a:r>
              <a:rPr lang="en-US" sz="1300" b="1" dirty="0"/>
              <a:t>approximately 8.66 times that of Pink Cab</a:t>
            </a:r>
            <a:br>
              <a:rPr lang="en-US" dirty="0"/>
            </a:br>
            <a:br>
              <a:rPr lang="en-US" b="1" dirty="0"/>
            </a:br>
            <a:endParaRPr lang="en-US" sz="1200" b="1" dirty="0"/>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9C2959-59DB-F748-9A93-E5DF86BCF6D2}"/>
              </a:ext>
            </a:extLst>
          </p:cNvPr>
          <p:cNvSpPr/>
          <p:nvPr/>
        </p:nvSpPr>
        <p:spPr>
          <a:xfrm>
            <a:off x="1111676" y="256081"/>
            <a:ext cx="9795638" cy="11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200" b="1">
                <a:solidFill>
                  <a:schemeClr val="tx1"/>
                </a:solidFill>
                <a:latin typeface="+mj-lt"/>
                <a:ea typeface="+mj-ea"/>
                <a:cs typeface="+mj-cs"/>
              </a:rPr>
              <a:t>      Total Market Profit Share Analysis</a:t>
            </a:r>
            <a:endParaRPr lang="en-US" sz="5200">
              <a:solidFill>
                <a:schemeClr val="tx1"/>
              </a:solidFill>
              <a:latin typeface="+mj-lt"/>
              <a:ea typeface="+mj-ea"/>
              <a:cs typeface="+mj-cs"/>
            </a:endParaRPr>
          </a:p>
        </p:txBody>
      </p:sp>
      <p:pic>
        <p:nvPicPr>
          <p:cNvPr id="8" name="Resim 7">
            <a:extLst>
              <a:ext uri="{FF2B5EF4-FFF2-40B4-BE49-F238E27FC236}">
                <a16:creationId xmlns:a16="http://schemas.microsoft.com/office/drawing/2014/main" id="{24D59EA0-783D-47D9-8CE8-0EA22DAF5A3D}"/>
              </a:ext>
            </a:extLst>
          </p:cNvPr>
          <p:cNvPicPr>
            <a:picLocks noChangeAspect="1"/>
          </p:cNvPicPr>
          <p:nvPr/>
        </p:nvPicPr>
        <p:blipFill>
          <a:blip r:embed="rId2"/>
          <a:stretch>
            <a:fillRect/>
          </a:stretch>
        </p:blipFill>
        <p:spPr>
          <a:xfrm>
            <a:off x="0" y="1840799"/>
            <a:ext cx="6004320" cy="3272354"/>
          </a:xfrm>
          <a:prstGeom prst="rect">
            <a:avLst/>
          </a:prstGeom>
        </p:spPr>
      </p:pic>
      <p:pic>
        <p:nvPicPr>
          <p:cNvPr id="4" name="Resim 3">
            <a:extLst>
              <a:ext uri="{FF2B5EF4-FFF2-40B4-BE49-F238E27FC236}">
                <a16:creationId xmlns:a16="http://schemas.microsoft.com/office/drawing/2014/main" id="{5544055D-2BBB-4B34-94CE-AFCC1EB59788}"/>
              </a:ext>
            </a:extLst>
          </p:cNvPr>
          <p:cNvPicPr>
            <a:picLocks noChangeAspect="1"/>
          </p:cNvPicPr>
          <p:nvPr/>
        </p:nvPicPr>
        <p:blipFill>
          <a:blip r:embed="rId3"/>
          <a:stretch>
            <a:fillRect/>
          </a:stretch>
        </p:blipFill>
        <p:spPr>
          <a:xfrm>
            <a:off x="6096000" y="1840799"/>
            <a:ext cx="6004320" cy="3272354"/>
          </a:xfrm>
          <a:prstGeom prst="rect">
            <a:avLst/>
          </a:prstGeom>
        </p:spPr>
      </p:pic>
      <p:sp>
        <p:nvSpPr>
          <p:cNvPr id="12" name="Title 1">
            <a:extLst>
              <a:ext uri="{FF2B5EF4-FFF2-40B4-BE49-F238E27FC236}">
                <a16:creationId xmlns:a16="http://schemas.microsoft.com/office/drawing/2014/main" id="{7D2AF391-D282-4C2B-8122-AA1346D55112}"/>
              </a:ext>
            </a:extLst>
          </p:cNvPr>
          <p:cNvSpPr>
            <a:spLocks noGrp="1"/>
          </p:cNvSpPr>
          <p:nvPr>
            <p:ph type="title"/>
          </p:nvPr>
        </p:nvSpPr>
        <p:spPr>
          <a:xfrm>
            <a:off x="0" y="6601918"/>
            <a:ext cx="12192000" cy="264789"/>
          </a:xfrm>
        </p:spPr>
        <p:txBody>
          <a:bodyPr vert="horz" lIns="91440" tIns="45720" rIns="91440" bIns="45720" rtlCol="0" anchor="ctr">
            <a:normAutofit fontScale="90000"/>
          </a:bodyPr>
          <a:lstStyle/>
          <a:p>
            <a:r>
              <a:rPr lang="en-US" sz="1300" b="1" dirty="0"/>
              <a:t>⚫ As seen from this Pie Chart; The total market profit share of Yellow Cab is approximately 9 times that of Pink Cab.</a:t>
            </a:r>
            <a:br>
              <a:rPr lang="en-US" b="1" dirty="0"/>
            </a:br>
            <a:br>
              <a:rPr lang="tr-TR" sz="1200" b="1" dirty="0"/>
            </a:br>
            <a:r>
              <a:rPr lang="en-US" sz="1200" b="1" dirty="0"/>
              <a:t>⚫ </a:t>
            </a:r>
            <a:r>
              <a:rPr lang="en-US" sz="1300" b="1" dirty="0"/>
              <a:t>As seen from this Pie Chart; More than half of the total market profit share on the basis of cities belongs to New York.</a:t>
            </a:r>
            <a:br>
              <a:rPr lang="en-US" b="1" dirty="0"/>
            </a:br>
            <a:br>
              <a:rPr lang="en-US" b="1" dirty="0"/>
            </a:br>
            <a:endParaRPr lang="en-US" sz="1200" b="1" dirty="0"/>
          </a:p>
        </p:txBody>
      </p:sp>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tr-TR" sz="4200" b="1" dirty="0">
                <a:solidFill>
                  <a:schemeClr val="accent2"/>
                </a:solidFill>
                <a:latin typeface="+mj-lt"/>
              </a:rPr>
              <a:t>Total User Gender </a:t>
            </a:r>
            <a:r>
              <a:rPr lang="en-US" sz="4200" b="1" dirty="0">
                <a:solidFill>
                  <a:schemeClr val="accent2"/>
                </a:solidFill>
                <a:latin typeface="+mj-lt"/>
              </a:rPr>
              <a:t>Analysis</a:t>
            </a:r>
            <a:endParaRPr lang="en-US" sz="4200" dirty="0">
              <a:solidFill>
                <a:schemeClr val="accent2"/>
              </a:solidFill>
              <a:latin typeface="+mj-lt"/>
            </a:endParaRPr>
          </a:p>
        </p:txBody>
      </p:sp>
      <p:pic>
        <p:nvPicPr>
          <p:cNvPr id="7" name="Resim 6">
            <a:extLst>
              <a:ext uri="{FF2B5EF4-FFF2-40B4-BE49-F238E27FC236}">
                <a16:creationId xmlns:a16="http://schemas.microsoft.com/office/drawing/2014/main" id="{AF64EB59-539E-4F28-89EF-131C4F1D794B}"/>
              </a:ext>
            </a:extLst>
          </p:cNvPr>
          <p:cNvPicPr>
            <a:picLocks noChangeAspect="1"/>
          </p:cNvPicPr>
          <p:nvPr/>
        </p:nvPicPr>
        <p:blipFill>
          <a:blip r:embed="rId2"/>
          <a:stretch>
            <a:fillRect/>
          </a:stretch>
        </p:blipFill>
        <p:spPr>
          <a:xfrm>
            <a:off x="0" y="1939202"/>
            <a:ext cx="5712823" cy="3190147"/>
          </a:xfrm>
          <a:prstGeom prst="rect">
            <a:avLst/>
          </a:prstGeom>
        </p:spPr>
      </p:pic>
      <p:pic>
        <p:nvPicPr>
          <p:cNvPr id="11" name="Resim 10">
            <a:extLst>
              <a:ext uri="{FF2B5EF4-FFF2-40B4-BE49-F238E27FC236}">
                <a16:creationId xmlns:a16="http://schemas.microsoft.com/office/drawing/2014/main" id="{822DCF61-F54A-4ED8-BF0F-9B0C76FE2BD1}"/>
              </a:ext>
            </a:extLst>
          </p:cNvPr>
          <p:cNvPicPr>
            <a:picLocks noChangeAspect="1"/>
          </p:cNvPicPr>
          <p:nvPr/>
        </p:nvPicPr>
        <p:blipFill>
          <a:blip r:embed="rId3"/>
          <a:stretch>
            <a:fillRect/>
          </a:stretch>
        </p:blipFill>
        <p:spPr>
          <a:xfrm>
            <a:off x="5761335" y="2052414"/>
            <a:ext cx="6430665" cy="3190146"/>
          </a:xfrm>
          <a:prstGeom prst="rect">
            <a:avLst/>
          </a:prstGeom>
        </p:spPr>
      </p:pic>
      <p:sp>
        <p:nvSpPr>
          <p:cNvPr id="12" name="Title 1">
            <a:extLst>
              <a:ext uri="{FF2B5EF4-FFF2-40B4-BE49-F238E27FC236}">
                <a16:creationId xmlns:a16="http://schemas.microsoft.com/office/drawing/2014/main" id="{20621069-627B-45B0-9205-E5F19F714A01}"/>
              </a:ext>
            </a:extLst>
          </p:cNvPr>
          <p:cNvSpPr>
            <a:spLocks noGrp="1"/>
          </p:cNvSpPr>
          <p:nvPr>
            <p:ph type="title"/>
          </p:nvPr>
        </p:nvSpPr>
        <p:spPr>
          <a:xfrm>
            <a:off x="0" y="6775268"/>
            <a:ext cx="12192000" cy="91439"/>
          </a:xfrm>
        </p:spPr>
        <p:txBody>
          <a:bodyPr vert="horz" lIns="91440" tIns="45720" rIns="91440" bIns="45720" rtlCol="0" anchor="ctr">
            <a:normAutofit fontScale="90000"/>
          </a:bodyPr>
          <a:lstStyle/>
          <a:p>
            <a:r>
              <a:rPr lang="en-US" sz="1300" b="1" dirty="0"/>
              <a:t>⚫ As seen from this Pie Chart; In the distribution of users by gender, there is an approximate 3 to 2 ratio for men and women.</a:t>
            </a:r>
            <a:br>
              <a:rPr lang="en-US" b="1" dirty="0"/>
            </a:br>
            <a:br>
              <a:rPr lang="tr-TR" sz="1200" b="1" dirty="0"/>
            </a:br>
            <a:r>
              <a:rPr lang="en-US" sz="1200" b="1" dirty="0"/>
              <a:t>⚫ </a:t>
            </a:r>
            <a:r>
              <a:rPr lang="en-US" sz="1300" b="1" dirty="0"/>
              <a:t>As seen from this Bar Chart; When the distribution of users by gender is analyzed on a company basis, while the male-female ratio is 57.6% - 42.4% in Yellow Cab Company, the male-female ratio is 55.9% - 44.1% in Pink Cab Company.</a:t>
            </a:r>
            <a:br>
              <a:rPr lang="en-US" b="1" dirty="0"/>
            </a:br>
            <a:br>
              <a:rPr lang="en-US" b="1" dirty="0"/>
            </a:br>
            <a:endParaRPr lang="en-US" sz="1200" b="1" dirty="0"/>
          </a:p>
        </p:txBody>
      </p:sp>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D7758-9668-C549-8B57-C20E9108591A}"/>
              </a:ext>
            </a:extLst>
          </p:cNvPr>
          <p:cNvSpPr/>
          <p:nvPr/>
        </p:nvSpPr>
        <p:spPr>
          <a:xfrm>
            <a:off x="724989" y="365125"/>
            <a:ext cx="10387149" cy="129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       </a:t>
            </a:r>
            <a:r>
              <a:rPr lang="tr-TR" sz="5200" b="1" kern="1200" dirty="0">
                <a:solidFill>
                  <a:schemeClr val="tx1"/>
                </a:solidFill>
                <a:latin typeface="+mj-lt"/>
                <a:ea typeface="+mj-ea"/>
                <a:cs typeface="+mj-cs"/>
              </a:rPr>
              <a:t>Total </a:t>
            </a:r>
            <a:r>
              <a:rPr lang="en-US" sz="5200" b="1" kern="1200" dirty="0">
                <a:solidFill>
                  <a:schemeClr val="tx1"/>
                </a:solidFill>
                <a:latin typeface="+mj-lt"/>
                <a:ea typeface="+mj-ea"/>
                <a:cs typeface="+mj-cs"/>
              </a:rPr>
              <a:t>User Age Group Analysis</a:t>
            </a:r>
            <a:endParaRPr lang="en-US" sz="5200" kern="1200" dirty="0">
              <a:solidFill>
                <a:schemeClr val="tx1"/>
              </a:solidFill>
              <a:latin typeface="+mj-lt"/>
              <a:ea typeface="+mj-ea"/>
              <a:cs typeface="+mj-cs"/>
            </a:endParaRPr>
          </a:p>
        </p:txBody>
      </p:sp>
      <p:pic>
        <p:nvPicPr>
          <p:cNvPr id="5" name="Resim 4">
            <a:extLst>
              <a:ext uri="{FF2B5EF4-FFF2-40B4-BE49-F238E27FC236}">
                <a16:creationId xmlns:a16="http://schemas.microsoft.com/office/drawing/2014/main" id="{559D2422-920E-47CA-808E-BF5CBD7B8D18}"/>
              </a:ext>
            </a:extLst>
          </p:cNvPr>
          <p:cNvPicPr>
            <a:picLocks noChangeAspect="1"/>
          </p:cNvPicPr>
          <p:nvPr/>
        </p:nvPicPr>
        <p:blipFill>
          <a:blip r:embed="rId2"/>
          <a:stretch>
            <a:fillRect/>
          </a:stretch>
        </p:blipFill>
        <p:spPr>
          <a:xfrm>
            <a:off x="0" y="2028462"/>
            <a:ext cx="5828261" cy="3176402"/>
          </a:xfrm>
          <a:prstGeom prst="rect">
            <a:avLst/>
          </a:prstGeom>
        </p:spPr>
      </p:pic>
      <p:pic>
        <p:nvPicPr>
          <p:cNvPr id="9" name="Resim 8">
            <a:extLst>
              <a:ext uri="{FF2B5EF4-FFF2-40B4-BE49-F238E27FC236}">
                <a16:creationId xmlns:a16="http://schemas.microsoft.com/office/drawing/2014/main" id="{42A2DB48-3F32-40B7-A88B-BF716E8A401A}"/>
              </a:ext>
            </a:extLst>
          </p:cNvPr>
          <p:cNvPicPr>
            <a:picLocks noChangeAspect="1"/>
          </p:cNvPicPr>
          <p:nvPr/>
        </p:nvPicPr>
        <p:blipFill>
          <a:blip r:embed="rId3"/>
          <a:stretch>
            <a:fillRect/>
          </a:stretch>
        </p:blipFill>
        <p:spPr>
          <a:xfrm>
            <a:off x="5918564" y="2028462"/>
            <a:ext cx="6270388" cy="3431812"/>
          </a:xfrm>
          <a:prstGeom prst="rect">
            <a:avLst/>
          </a:prstGeom>
        </p:spPr>
      </p:pic>
      <p:sp>
        <p:nvSpPr>
          <p:cNvPr id="13" name="Title 1">
            <a:extLst>
              <a:ext uri="{FF2B5EF4-FFF2-40B4-BE49-F238E27FC236}">
                <a16:creationId xmlns:a16="http://schemas.microsoft.com/office/drawing/2014/main" id="{7434C4BB-33E0-4784-A3B2-C473B8EFB93C}"/>
              </a:ext>
            </a:extLst>
          </p:cNvPr>
          <p:cNvSpPr>
            <a:spLocks noGrp="1"/>
          </p:cNvSpPr>
          <p:nvPr>
            <p:ph type="title"/>
          </p:nvPr>
        </p:nvSpPr>
        <p:spPr>
          <a:xfrm>
            <a:off x="0" y="6820988"/>
            <a:ext cx="12192000" cy="45719"/>
          </a:xfrm>
        </p:spPr>
        <p:txBody>
          <a:bodyPr vert="horz" lIns="91440" tIns="45720" rIns="91440" bIns="45720" rtlCol="0" anchor="ctr">
            <a:normAutofit fontScale="90000"/>
          </a:bodyPr>
          <a:lstStyle/>
          <a:p>
            <a:r>
              <a:rPr lang="en-US" sz="1300" b="1" dirty="0"/>
              <a:t>⚫ As seen from this Pie Chart; Looking at the age distribution of all users, it is seen that approximately half of them are between the ages of 18-25.</a:t>
            </a:r>
            <a:br>
              <a:rPr lang="en-US" b="1" dirty="0"/>
            </a:br>
            <a:br>
              <a:rPr lang="tr-TR" sz="1200" b="1" dirty="0"/>
            </a:br>
            <a:r>
              <a:rPr lang="en-US" sz="1300" b="1" dirty="0"/>
              <a:t>⚫ As seen from this Bar Chart; Looking at the age distribution of all users in the basis of companies, it is seen that both have the same percentage distribution for every age group.</a:t>
            </a:r>
            <a:br>
              <a:rPr lang="en-US" b="1" dirty="0"/>
            </a:br>
            <a:br>
              <a:rPr lang="en-US" b="1" dirty="0"/>
            </a:br>
            <a:endParaRPr lang="en-US" sz="1200" b="1" dirty="0"/>
          </a:p>
        </p:txBody>
      </p:sp>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864</Words>
  <Application>Microsoft Office PowerPoint</Application>
  <PresentationFormat>Geniş ekran</PresentationFormat>
  <Paragraphs>52</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Theme</vt:lpstr>
      <vt:lpstr>PowerPoint Sunusu</vt:lpstr>
      <vt:lpstr>Background – G2M(Cab Industry) Case Study</vt:lpstr>
      <vt:lpstr>Data Exploration</vt:lpstr>
      <vt:lpstr>⚫ As seen from this Pie Chart; The total number of users of Yellow Cab is approximately 3 times that of Pink Cab.  ⚫ As seen from this Bar Chart; For the Yellow Cab Company, the highest number of users on a city basis are in New York, Washington and Chicago, while for the Pink Cab Company, the most are in Los Angeles, New York and San Diego.  ⚫ As seen from this Pie Chart; On the basis of cities, the highest number of total users are in New York, Chicago, Los Angeles, Washington and Boston.  </vt:lpstr>
      <vt:lpstr>⚫ As seen from this Pie Chart; The average income of all users by city is approximately equal. ⚫ As seen from this Pie Chart; The average income of all users by companies is approximately equal. </vt:lpstr>
      <vt:lpstr>⚫ As seen from this Pie Chart;      In 2016 , The total market profit share of Yellow Cab is approximately 8.15 times that of Pink Cab.       In 2017 , The total market profit share of Yellow Cab is approximately 8.16 times that of Pink Cab.       In 2018 , The total market profit share of Yellow Cab is approximately 8.66 times that of Pink Cab  </vt:lpstr>
      <vt:lpstr>⚫ As seen from this Pie Chart; The total market profit share of Yellow Cab is approximately 9 times that of Pink Cab.  ⚫ As seen from this Pie Chart; More than half of the total market profit share on the basis of cities belongs to New York.  </vt:lpstr>
      <vt:lpstr>⚫ As seen from this Pie Chart; In the distribution of users by gender, there is an approximate 3 to 2 ratio for men and women.  ⚫ As seen from this Bar Chart; When the distribution of users by gender is analyzed on a company basis, while the male-female ratio is 57.6% - 42.4% in Yellow Cab Company, the male-female ratio is 55.9% - 44.1% in Pink Cab Company.  </vt:lpstr>
      <vt:lpstr>⚫ As seen from this Pie Chart; Looking at the age distribution of all users, it is seen that approximately half of them are between the ages of 18-25.  ⚫ As seen from this Bar Chart; Looking at the age distribution of all users in the basis of companies, it is seen that both have the same percentage distribution for every age group.  </vt:lpstr>
      <vt:lpstr>⚫ As seen from this Pie Chart; On the basis of cities, the most travelled in KM are New York, Chicago, Los Angeles, Washington and Boston.  ⚫ As seen from this Pie Chart; The total travelled in KM for Yellow Cab is approximately 3 times that of Pink Cab.  </vt:lpstr>
      <vt:lpstr>⚫ As seen from this Pie Chart; The average profit per travelled in KM by companies is approximately equal.  ⚫ As seen from this Pie Chart; The average profit per travelled in KM by cities is approximately equal.  </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UĞUR SELİM ÖZEN</dc:creator>
  <cp:lastModifiedBy>UĞUR SELİM ÖZEN</cp:lastModifiedBy>
  <cp:revision>3</cp:revision>
  <dcterms:created xsi:type="dcterms:W3CDTF">2021-10-10T21:01:41Z</dcterms:created>
  <dcterms:modified xsi:type="dcterms:W3CDTF">2021-10-10T21:20:48Z</dcterms:modified>
</cp:coreProperties>
</file>