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65" r:id="rId5"/>
    <p:sldId id="282" r:id="rId6"/>
    <p:sldId id="260"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9" r:id="rId23"/>
    <p:sldId id="300" r:id="rId24"/>
    <p:sldId id="301" r:id="rId25"/>
    <p:sldId id="30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ĞUR SELİM ÖZEN" initials="USÖ" lastIdx="1" clrIdx="0">
    <p:extLst>
      <p:ext uri="{19B8F6BF-5375-455C-9EA6-DF929625EA0E}">
        <p15:presenceInfo xmlns:p15="http://schemas.microsoft.com/office/powerpoint/2012/main" userId="UĞUR SELİM ÖZ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81"/>
  </p:normalViewPr>
  <p:slideViewPr>
    <p:cSldViewPr snapToGrid="0" snapToObjects="1" showGuides="1">
      <p:cViewPr varScale="1">
        <p:scale>
          <a:sx n="114" d="100"/>
          <a:sy n="114" d="100"/>
        </p:scale>
        <p:origin x="696" y="10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225143" cy="3170099"/>
          </a:xfrm>
          <a:prstGeom prst="rect">
            <a:avLst/>
          </a:prstGeom>
          <a:solidFill>
            <a:schemeClr val="bg2">
              <a:lumMod val="25000"/>
            </a:schemeClr>
          </a:solidFill>
        </p:spPr>
        <p:txBody>
          <a:bodyPr wrap="square" rtlCol="0">
            <a:spAutoFit/>
          </a:bodyPr>
          <a:lstStyle/>
          <a:p>
            <a:r>
              <a:rPr lang="tr-TR" sz="2500" dirty="0">
                <a:solidFill>
                  <a:srgbClr val="FF6600"/>
                </a:solidFill>
              </a:rPr>
              <a:t>Data Science </a:t>
            </a:r>
            <a:r>
              <a:rPr lang="en-US" sz="2500" dirty="0">
                <a:solidFill>
                  <a:srgbClr val="FF6600"/>
                </a:solidFill>
              </a:rPr>
              <a:t>Virtual</a:t>
            </a:r>
            <a:r>
              <a:rPr lang="en-US" sz="2500" dirty="0"/>
              <a:t> </a:t>
            </a:r>
            <a:r>
              <a:rPr lang="en-US" sz="2500" dirty="0">
                <a:solidFill>
                  <a:srgbClr val="FF6600"/>
                </a:solidFill>
              </a:rPr>
              <a:t>Internship</a:t>
            </a:r>
            <a:endParaRPr lang="tr-TR" sz="2500" dirty="0">
              <a:solidFill>
                <a:srgbClr val="FF6600"/>
              </a:solidFill>
            </a:endParaRPr>
          </a:p>
          <a:p>
            <a:endParaRPr lang="tr-TR" sz="2500" dirty="0">
              <a:solidFill>
                <a:srgbClr val="FF6600"/>
              </a:solidFill>
            </a:endParaRPr>
          </a:p>
          <a:p>
            <a:r>
              <a:rPr lang="tr-TR" sz="2500" dirty="0">
                <a:solidFill>
                  <a:srgbClr val="FF6600"/>
                </a:solidFill>
              </a:rPr>
              <a:t>Data Science :: Healthcare</a:t>
            </a:r>
          </a:p>
          <a:p>
            <a:r>
              <a:rPr lang="tr-TR" sz="2500" dirty="0">
                <a:solidFill>
                  <a:srgbClr val="FF6600"/>
                </a:solidFill>
              </a:rPr>
              <a:t>Persistency of a Drug :: Final Project </a:t>
            </a:r>
          </a:p>
          <a:p>
            <a:r>
              <a:rPr lang="tr-TR" sz="2500" dirty="0">
                <a:solidFill>
                  <a:srgbClr val="FF6600"/>
                </a:solidFill>
              </a:rPr>
              <a:t>Exploratory Data Analysis Presentation</a:t>
            </a:r>
          </a:p>
          <a:p>
            <a:endParaRPr lang="tr-TR" sz="2500" dirty="0">
              <a:solidFill>
                <a:srgbClr val="FF6600"/>
              </a:solidFill>
            </a:endParaRPr>
          </a:p>
          <a:p>
            <a:r>
              <a:rPr lang="tr-TR" sz="2500" dirty="0">
                <a:solidFill>
                  <a:srgbClr val="FF6600"/>
                </a:solidFill>
              </a:rPr>
              <a:t>Ugur Selim Ozen</a:t>
            </a:r>
            <a:endParaRPr lang="en-US" sz="4000" dirty="0"/>
          </a:p>
          <a:p>
            <a:r>
              <a:rPr lang="tr-TR" sz="2500" dirty="0">
                <a:solidFill>
                  <a:srgbClr val="FF6600"/>
                </a:solidFill>
              </a:rPr>
              <a:t>29</a:t>
            </a:r>
            <a:r>
              <a:rPr lang="en-US" sz="2500" dirty="0">
                <a:solidFill>
                  <a:srgbClr val="FF6600"/>
                </a:solidFill>
              </a:rPr>
              <a:t>-</a:t>
            </a:r>
            <a:r>
              <a:rPr lang="tr-TR" sz="2500" dirty="0">
                <a:solidFill>
                  <a:srgbClr val="FF6600"/>
                </a:solidFill>
              </a:rPr>
              <a:t>Nov</a:t>
            </a:r>
            <a:r>
              <a:rPr lang="en-US" sz="2500" dirty="0">
                <a:solidFill>
                  <a:srgbClr val="FF6600"/>
                </a:solidFill>
              </a:rPr>
              <a:t>-2021</a:t>
            </a:r>
            <a:endParaRPr lang="tr-TR"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2500" lnSpcReduction="2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Comorb_Other_Disorders_</a:t>
            </a:r>
            <a:r>
              <a:rPr lang="tr-TR" sz="5400" b="1" dirty="0" err="1">
                <a:solidFill>
                  <a:schemeClr val="tx1"/>
                </a:solidFill>
                <a:latin typeface="+mj-lt"/>
                <a:ea typeface="+mj-ea"/>
                <a:cs typeface="+mj-cs"/>
              </a:rPr>
              <a:t>of_Bone_Density_and_Structure</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D13D5548-E6CF-4251-B19C-16AB6B71AEF1}"/>
              </a:ext>
            </a:extLst>
          </p:cNvPr>
          <p:cNvPicPr>
            <a:picLocks noChangeAspect="1"/>
          </p:cNvPicPr>
          <p:nvPr/>
        </p:nvPicPr>
        <p:blipFill>
          <a:blip r:embed="rId2"/>
          <a:stretch>
            <a:fillRect/>
          </a:stretch>
        </p:blipFill>
        <p:spPr>
          <a:xfrm>
            <a:off x="0" y="3961372"/>
            <a:ext cx="10435905" cy="2896628"/>
          </a:xfrm>
          <a:prstGeom prst="rect">
            <a:avLst/>
          </a:prstGeom>
        </p:spPr>
      </p:pic>
      <p:pic>
        <p:nvPicPr>
          <p:cNvPr id="8" name="Resim 7">
            <a:extLst>
              <a:ext uri="{FF2B5EF4-FFF2-40B4-BE49-F238E27FC236}">
                <a16:creationId xmlns:a16="http://schemas.microsoft.com/office/drawing/2014/main" id="{80F73480-B77A-43D5-98A4-E62596C9EC34}"/>
              </a:ext>
            </a:extLst>
          </p:cNvPr>
          <p:cNvPicPr>
            <a:picLocks noChangeAspect="1"/>
          </p:cNvPicPr>
          <p:nvPr/>
        </p:nvPicPr>
        <p:blipFill>
          <a:blip r:embed="rId3"/>
          <a:stretch>
            <a:fillRect/>
          </a:stretch>
        </p:blipFill>
        <p:spPr>
          <a:xfrm>
            <a:off x="2091152" y="1944996"/>
            <a:ext cx="9262647" cy="1278380"/>
          </a:xfrm>
          <a:prstGeom prst="rect">
            <a:avLst/>
          </a:prstGeom>
        </p:spPr>
      </p:pic>
    </p:spTree>
    <p:extLst>
      <p:ext uri="{BB962C8B-B14F-4D97-AF65-F5344CB8AC3E}">
        <p14:creationId xmlns:p14="http://schemas.microsoft.com/office/powerpoint/2010/main" val="147601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1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Comorb_Gastro_Esophageal_Reflux_Disease</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77D34599-91BD-4C63-AB9C-91B580C8282E}"/>
              </a:ext>
            </a:extLst>
          </p:cNvPr>
          <p:cNvPicPr>
            <a:picLocks noChangeAspect="1"/>
          </p:cNvPicPr>
          <p:nvPr/>
        </p:nvPicPr>
        <p:blipFill>
          <a:blip r:embed="rId2"/>
          <a:stretch>
            <a:fillRect/>
          </a:stretch>
        </p:blipFill>
        <p:spPr>
          <a:xfrm>
            <a:off x="-1" y="3896687"/>
            <a:ext cx="10668951" cy="2961313"/>
          </a:xfrm>
          <a:prstGeom prst="rect">
            <a:avLst/>
          </a:prstGeom>
        </p:spPr>
      </p:pic>
      <p:pic>
        <p:nvPicPr>
          <p:cNvPr id="8" name="Resim 7">
            <a:extLst>
              <a:ext uri="{FF2B5EF4-FFF2-40B4-BE49-F238E27FC236}">
                <a16:creationId xmlns:a16="http://schemas.microsoft.com/office/drawing/2014/main" id="{CE35C71B-6B72-4E9F-B28E-6754E4D24992}"/>
              </a:ext>
            </a:extLst>
          </p:cNvPr>
          <p:cNvPicPr>
            <a:picLocks noChangeAspect="1"/>
          </p:cNvPicPr>
          <p:nvPr/>
        </p:nvPicPr>
        <p:blipFill>
          <a:blip r:embed="rId3"/>
          <a:stretch>
            <a:fillRect/>
          </a:stretch>
        </p:blipFill>
        <p:spPr>
          <a:xfrm>
            <a:off x="2493398" y="1869918"/>
            <a:ext cx="8860402" cy="1267565"/>
          </a:xfrm>
          <a:prstGeom prst="rect">
            <a:avLst/>
          </a:prstGeom>
        </p:spPr>
      </p:pic>
    </p:spTree>
    <p:extLst>
      <p:ext uri="{BB962C8B-B14F-4D97-AF65-F5344CB8AC3E}">
        <p14:creationId xmlns:p14="http://schemas.microsoft.com/office/powerpoint/2010/main" val="41078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Concom_Cephalosporins</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B53FB95C-DAFA-4FE9-8590-1C801DC7A083}"/>
              </a:ext>
            </a:extLst>
          </p:cNvPr>
          <p:cNvPicPr>
            <a:picLocks noChangeAspect="1"/>
          </p:cNvPicPr>
          <p:nvPr/>
        </p:nvPicPr>
        <p:blipFill>
          <a:blip r:embed="rId2"/>
          <a:stretch>
            <a:fillRect/>
          </a:stretch>
        </p:blipFill>
        <p:spPr>
          <a:xfrm>
            <a:off x="0" y="3984656"/>
            <a:ext cx="10352015" cy="2873343"/>
          </a:xfrm>
          <a:prstGeom prst="rect">
            <a:avLst/>
          </a:prstGeom>
        </p:spPr>
      </p:pic>
      <p:pic>
        <p:nvPicPr>
          <p:cNvPr id="8" name="Resim 7">
            <a:extLst>
              <a:ext uri="{FF2B5EF4-FFF2-40B4-BE49-F238E27FC236}">
                <a16:creationId xmlns:a16="http://schemas.microsoft.com/office/drawing/2014/main" id="{C36A73CE-1DCF-4CD4-9CFE-D2B0B1878A16}"/>
              </a:ext>
            </a:extLst>
          </p:cNvPr>
          <p:cNvPicPr>
            <a:picLocks noChangeAspect="1"/>
          </p:cNvPicPr>
          <p:nvPr/>
        </p:nvPicPr>
        <p:blipFill>
          <a:blip r:embed="rId3"/>
          <a:stretch>
            <a:fillRect/>
          </a:stretch>
        </p:blipFill>
        <p:spPr>
          <a:xfrm>
            <a:off x="3712234" y="1986718"/>
            <a:ext cx="7641566" cy="1226265"/>
          </a:xfrm>
          <a:prstGeom prst="rect">
            <a:avLst/>
          </a:prstGeom>
        </p:spPr>
      </p:pic>
    </p:spTree>
    <p:extLst>
      <p:ext uri="{BB962C8B-B14F-4D97-AF65-F5344CB8AC3E}">
        <p14:creationId xmlns:p14="http://schemas.microsoft.com/office/powerpoint/2010/main" val="20423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Concom_Macrolides_and_Similar_Types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E4F677F0-9930-47AD-B4E5-BD3D7073AD40}"/>
              </a:ext>
            </a:extLst>
          </p:cNvPr>
          <p:cNvPicPr>
            <a:picLocks noChangeAspect="1"/>
          </p:cNvPicPr>
          <p:nvPr/>
        </p:nvPicPr>
        <p:blipFill>
          <a:blip r:embed="rId2"/>
          <a:stretch>
            <a:fillRect/>
          </a:stretch>
        </p:blipFill>
        <p:spPr>
          <a:xfrm>
            <a:off x="0" y="3961948"/>
            <a:ext cx="10433832" cy="2896052"/>
          </a:xfrm>
          <a:prstGeom prst="rect">
            <a:avLst/>
          </a:prstGeom>
        </p:spPr>
      </p:pic>
      <p:pic>
        <p:nvPicPr>
          <p:cNvPr id="6" name="Resim 5">
            <a:extLst>
              <a:ext uri="{FF2B5EF4-FFF2-40B4-BE49-F238E27FC236}">
                <a16:creationId xmlns:a16="http://schemas.microsoft.com/office/drawing/2014/main" id="{049FE61D-CF15-4788-85FC-D2DB946CD229}"/>
              </a:ext>
            </a:extLst>
          </p:cNvPr>
          <p:cNvPicPr>
            <a:picLocks noChangeAspect="1"/>
          </p:cNvPicPr>
          <p:nvPr/>
        </p:nvPicPr>
        <p:blipFill>
          <a:blip r:embed="rId3"/>
          <a:stretch>
            <a:fillRect/>
          </a:stretch>
        </p:blipFill>
        <p:spPr>
          <a:xfrm>
            <a:off x="3467708" y="2028626"/>
            <a:ext cx="7886091" cy="1111696"/>
          </a:xfrm>
          <a:prstGeom prst="rect">
            <a:avLst/>
          </a:prstGeom>
        </p:spPr>
      </p:pic>
    </p:spTree>
    <p:extLst>
      <p:ext uri="{BB962C8B-B14F-4D97-AF65-F5344CB8AC3E}">
        <p14:creationId xmlns:p14="http://schemas.microsoft.com/office/powerpoint/2010/main" val="36518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Broad_Spectrum_Penicillins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D4C161D3-1FCF-4034-9C57-741C1C66CE59}"/>
              </a:ext>
            </a:extLst>
          </p:cNvPr>
          <p:cNvPicPr>
            <a:picLocks noChangeAspect="1"/>
          </p:cNvPicPr>
          <p:nvPr/>
        </p:nvPicPr>
        <p:blipFill>
          <a:blip r:embed="rId2"/>
          <a:stretch>
            <a:fillRect/>
          </a:stretch>
        </p:blipFill>
        <p:spPr>
          <a:xfrm>
            <a:off x="-1" y="3854771"/>
            <a:ext cx="10503017" cy="2915255"/>
          </a:xfrm>
          <a:prstGeom prst="rect">
            <a:avLst/>
          </a:prstGeom>
        </p:spPr>
      </p:pic>
      <p:pic>
        <p:nvPicPr>
          <p:cNvPr id="6" name="Resim 5">
            <a:extLst>
              <a:ext uri="{FF2B5EF4-FFF2-40B4-BE49-F238E27FC236}">
                <a16:creationId xmlns:a16="http://schemas.microsoft.com/office/drawing/2014/main" id="{080AB83D-117E-4CFD-827F-0B9DA75BE35B}"/>
              </a:ext>
            </a:extLst>
          </p:cNvPr>
          <p:cNvPicPr>
            <a:picLocks noChangeAspect="1"/>
          </p:cNvPicPr>
          <p:nvPr/>
        </p:nvPicPr>
        <p:blipFill>
          <a:blip r:embed="rId3"/>
          <a:stretch>
            <a:fillRect/>
          </a:stretch>
        </p:blipFill>
        <p:spPr>
          <a:xfrm>
            <a:off x="3554771" y="2049585"/>
            <a:ext cx="7799028" cy="1181671"/>
          </a:xfrm>
          <a:prstGeom prst="rect">
            <a:avLst/>
          </a:prstGeom>
        </p:spPr>
      </p:pic>
    </p:spTree>
    <p:extLst>
      <p:ext uri="{BB962C8B-B14F-4D97-AF65-F5344CB8AC3E}">
        <p14:creationId xmlns:p14="http://schemas.microsoft.com/office/powerpoint/2010/main" val="407277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Anaesthetics_General</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BAF7C1FC-BE38-4744-9267-9C22E38093D1}"/>
              </a:ext>
            </a:extLst>
          </p:cNvPr>
          <p:cNvPicPr>
            <a:picLocks noChangeAspect="1"/>
          </p:cNvPicPr>
          <p:nvPr/>
        </p:nvPicPr>
        <p:blipFill>
          <a:blip r:embed="rId2"/>
          <a:stretch>
            <a:fillRect/>
          </a:stretch>
        </p:blipFill>
        <p:spPr>
          <a:xfrm>
            <a:off x="14331" y="3833770"/>
            <a:ext cx="10895627" cy="3024230"/>
          </a:xfrm>
          <a:prstGeom prst="rect">
            <a:avLst/>
          </a:prstGeom>
        </p:spPr>
      </p:pic>
      <p:pic>
        <p:nvPicPr>
          <p:cNvPr id="6" name="Resim 5">
            <a:extLst>
              <a:ext uri="{FF2B5EF4-FFF2-40B4-BE49-F238E27FC236}">
                <a16:creationId xmlns:a16="http://schemas.microsoft.com/office/drawing/2014/main" id="{0377ADB7-3CB5-4157-9482-5DBDBC0C779D}"/>
              </a:ext>
            </a:extLst>
          </p:cNvPr>
          <p:cNvPicPr>
            <a:picLocks noChangeAspect="1"/>
          </p:cNvPicPr>
          <p:nvPr/>
        </p:nvPicPr>
        <p:blipFill>
          <a:blip r:embed="rId3"/>
          <a:stretch>
            <a:fillRect/>
          </a:stretch>
        </p:blipFill>
        <p:spPr>
          <a:xfrm>
            <a:off x="3158850" y="1979936"/>
            <a:ext cx="8194949" cy="1300160"/>
          </a:xfrm>
          <a:prstGeom prst="rect">
            <a:avLst/>
          </a:prstGeom>
        </p:spPr>
      </p:pic>
    </p:spTree>
    <p:extLst>
      <p:ext uri="{BB962C8B-B14F-4D97-AF65-F5344CB8AC3E}">
        <p14:creationId xmlns:p14="http://schemas.microsoft.com/office/powerpoint/2010/main" val="173265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Viral_Vaccines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92850F9A-CC4E-47B3-936E-A55D2B13679B}"/>
              </a:ext>
            </a:extLst>
          </p:cNvPr>
          <p:cNvPicPr>
            <a:picLocks noChangeAspect="1"/>
          </p:cNvPicPr>
          <p:nvPr/>
        </p:nvPicPr>
        <p:blipFill>
          <a:blip r:embed="rId2"/>
          <a:stretch>
            <a:fillRect/>
          </a:stretch>
        </p:blipFill>
        <p:spPr>
          <a:xfrm>
            <a:off x="-1" y="3783435"/>
            <a:ext cx="11076973" cy="3074565"/>
          </a:xfrm>
          <a:prstGeom prst="rect">
            <a:avLst/>
          </a:prstGeom>
        </p:spPr>
      </p:pic>
      <p:pic>
        <p:nvPicPr>
          <p:cNvPr id="6" name="Resim 5">
            <a:extLst>
              <a:ext uri="{FF2B5EF4-FFF2-40B4-BE49-F238E27FC236}">
                <a16:creationId xmlns:a16="http://schemas.microsoft.com/office/drawing/2014/main" id="{205922F4-CB4D-4A02-8735-8E760B0BBAB3}"/>
              </a:ext>
            </a:extLst>
          </p:cNvPr>
          <p:cNvPicPr>
            <a:picLocks noChangeAspect="1"/>
          </p:cNvPicPr>
          <p:nvPr/>
        </p:nvPicPr>
        <p:blipFill>
          <a:blip r:embed="rId3"/>
          <a:stretch>
            <a:fillRect/>
          </a:stretch>
        </p:blipFill>
        <p:spPr>
          <a:xfrm>
            <a:off x="3607830" y="1970553"/>
            <a:ext cx="7745970" cy="1284375"/>
          </a:xfrm>
          <a:prstGeom prst="rect">
            <a:avLst/>
          </a:prstGeom>
        </p:spPr>
      </p:pic>
    </p:spTree>
    <p:extLst>
      <p:ext uri="{BB962C8B-B14F-4D97-AF65-F5344CB8AC3E}">
        <p14:creationId xmlns:p14="http://schemas.microsoft.com/office/powerpoint/2010/main" val="235063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Risk_Untreated_Chronic_Hyperthyroidism</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FA3A8724-5C2D-4A29-A311-049AE25F69FE}"/>
              </a:ext>
            </a:extLst>
          </p:cNvPr>
          <p:cNvPicPr>
            <a:picLocks noChangeAspect="1"/>
          </p:cNvPicPr>
          <p:nvPr/>
        </p:nvPicPr>
        <p:blipFill>
          <a:blip r:embed="rId2"/>
          <a:stretch>
            <a:fillRect/>
          </a:stretch>
        </p:blipFill>
        <p:spPr>
          <a:xfrm>
            <a:off x="0" y="3850548"/>
            <a:ext cx="10835179" cy="3007452"/>
          </a:xfrm>
          <a:prstGeom prst="rect">
            <a:avLst/>
          </a:prstGeom>
        </p:spPr>
      </p:pic>
      <p:pic>
        <p:nvPicPr>
          <p:cNvPr id="6" name="Resim 5">
            <a:extLst>
              <a:ext uri="{FF2B5EF4-FFF2-40B4-BE49-F238E27FC236}">
                <a16:creationId xmlns:a16="http://schemas.microsoft.com/office/drawing/2014/main" id="{A22FC94E-29A1-4D4D-B5EF-4D8B868B2D9E}"/>
              </a:ext>
            </a:extLst>
          </p:cNvPr>
          <p:cNvPicPr>
            <a:picLocks noChangeAspect="1"/>
          </p:cNvPicPr>
          <p:nvPr/>
        </p:nvPicPr>
        <p:blipFill>
          <a:blip r:embed="rId3"/>
          <a:stretch>
            <a:fillRect/>
          </a:stretch>
        </p:blipFill>
        <p:spPr>
          <a:xfrm>
            <a:off x="3196205" y="2071146"/>
            <a:ext cx="8157593" cy="1167005"/>
          </a:xfrm>
          <a:prstGeom prst="rect">
            <a:avLst/>
          </a:prstGeom>
        </p:spPr>
      </p:pic>
    </p:spTree>
    <p:extLst>
      <p:ext uri="{BB962C8B-B14F-4D97-AF65-F5344CB8AC3E}">
        <p14:creationId xmlns:p14="http://schemas.microsoft.com/office/powerpoint/2010/main" val="46455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Risk_Immobilization</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912D01AB-43CF-4C01-8345-7D040BEA4B17}"/>
              </a:ext>
            </a:extLst>
          </p:cNvPr>
          <p:cNvPicPr>
            <a:picLocks noChangeAspect="1"/>
          </p:cNvPicPr>
          <p:nvPr/>
        </p:nvPicPr>
        <p:blipFill>
          <a:blip r:embed="rId2"/>
          <a:stretch>
            <a:fillRect/>
          </a:stretch>
        </p:blipFill>
        <p:spPr>
          <a:xfrm>
            <a:off x="5593" y="3766657"/>
            <a:ext cx="11137420" cy="3091343"/>
          </a:xfrm>
          <a:prstGeom prst="rect">
            <a:avLst/>
          </a:prstGeom>
        </p:spPr>
      </p:pic>
      <p:pic>
        <p:nvPicPr>
          <p:cNvPr id="6" name="Resim 5">
            <a:extLst>
              <a:ext uri="{FF2B5EF4-FFF2-40B4-BE49-F238E27FC236}">
                <a16:creationId xmlns:a16="http://schemas.microsoft.com/office/drawing/2014/main" id="{4AB866B0-1802-4874-AF6C-1824BF81DF37}"/>
              </a:ext>
            </a:extLst>
          </p:cNvPr>
          <p:cNvPicPr>
            <a:picLocks noChangeAspect="1"/>
          </p:cNvPicPr>
          <p:nvPr/>
        </p:nvPicPr>
        <p:blipFill>
          <a:blip r:embed="rId3"/>
          <a:stretch>
            <a:fillRect/>
          </a:stretch>
        </p:blipFill>
        <p:spPr>
          <a:xfrm>
            <a:off x="3097562" y="1818362"/>
            <a:ext cx="8256238" cy="1478511"/>
          </a:xfrm>
          <a:prstGeom prst="rect">
            <a:avLst/>
          </a:prstGeom>
        </p:spPr>
      </p:pic>
    </p:spTree>
    <p:extLst>
      <p:ext uri="{BB962C8B-B14F-4D97-AF65-F5344CB8AC3E}">
        <p14:creationId xmlns:p14="http://schemas.microsoft.com/office/powerpoint/2010/main" val="11656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Count_of_Risks</a:t>
            </a:r>
            <a:endParaRPr lang="en-US" sz="5400" b="1" kern="1200" dirty="0">
              <a:solidFill>
                <a:schemeClr val="tx1"/>
              </a:solidFill>
              <a:latin typeface="+mj-lt"/>
              <a:ea typeface="+mj-ea"/>
              <a:cs typeface="+mj-cs"/>
            </a:endParaRPr>
          </a:p>
        </p:txBody>
      </p:sp>
      <p:pic>
        <p:nvPicPr>
          <p:cNvPr id="8" name="Resim 7">
            <a:extLst>
              <a:ext uri="{FF2B5EF4-FFF2-40B4-BE49-F238E27FC236}">
                <a16:creationId xmlns:a16="http://schemas.microsoft.com/office/drawing/2014/main" id="{9803C2A5-0CCA-47C1-8763-4AC9B4A46B27}"/>
              </a:ext>
            </a:extLst>
          </p:cNvPr>
          <p:cNvPicPr>
            <a:picLocks noChangeAspect="1"/>
          </p:cNvPicPr>
          <p:nvPr/>
        </p:nvPicPr>
        <p:blipFill>
          <a:blip r:embed="rId2"/>
          <a:stretch>
            <a:fillRect/>
          </a:stretch>
        </p:blipFill>
        <p:spPr>
          <a:xfrm>
            <a:off x="0" y="4068482"/>
            <a:ext cx="10050011" cy="2789518"/>
          </a:xfrm>
          <a:prstGeom prst="rect">
            <a:avLst/>
          </a:prstGeom>
        </p:spPr>
      </p:pic>
      <p:pic>
        <p:nvPicPr>
          <p:cNvPr id="10" name="Resim 9">
            <a:extLst>
              <a:ext uri="{FF2B5EF4-FFF2-40B4-BE49-F238E27FC236}">
                <a16:creationId xmlns:a16="http://schemas.microsoft.com/office/drawing/2014/main" id="{70EB5EAE-6A37-45FA-BF38-B3B1B547283E}"/>
              </a:ext>
            </a:extLst>
          </p:cNvPr>
          <p:cNvPicPr>
            <a:picLocks noChangeAspect="1"/>
          </p:cNvPicPr>
          <p:nvPr/>
        </p:nvPicPr>
        <p:blipFill>
          <a:blip r:embed="rId3"/>
          <a:stretch>
            <a:fillRect/>
          </a:stretch>
        </p:blipFill>
        <p:spPr>
          <a:xfrm>
            <a:off x="5376264" y="1440434"/>
            <a:ext cx="5977536" cy="2789517"/>
          </a:xfrm>
          <a:prstGeom prst="rect">
            <a:avLst/>
          </a:prstGeom>
        </p:spPr>
      </p:pic>
    </p:spTree>
    <p:extLst>
      <p:ext uri="{BB962C8B-B14F-4D97-AF65-F5344CB8AC3E}">
        <p14:creationId xmlns:p14="http://schemas.microsoft.com/office/powerpoint/2010/main" val="220808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786752"/>
            <a:ext cx="10515600" cy="4748272"/>
          </a:xfrm>
        </p:spPr>
        <p:txBody>
          <a:bodyPr>
            <a:normAutofit/>
          </a:bodyPr>
          <a:lstStyle/>
          <a:p>
            <a:pPr marL="0" indent="0" algn="l">
              <a:buNone/>
            </a:pPr>
            <a:endParaRPr lang="tr-TR"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a:t>
            </a:r>
            <a:r>
              <a:rPr lang="en-US" sz="1800" i="0" u="none" strike="noStrike" baseline="0" dirty="0"/>
              <a:t>One of the challenge for all Pharmaceutical companies is to understand the persistency of drug as per the physician prescription. To solve this problem ABC pharma company approached an analytics company to automate this process of identification.</a:t>
            </a:r>
            <a:endParaRPr lang="tr-TR" sz="1800" i="0" u="none" strike="noStrike" baseline="0" dirty="0"/>
          </a:p>
          <a:p>
            <a:pPr marL="0" indent="0" algn="just">
              <a:buNone/>
            </a:pPr>
            <a:endParaRPr lang="en-US" sz="1800" dirty="0"/>
          </a:p>
          <a:p>
            <a:pPr algn="just"/>
            <a:r>
              <a:rPr lang="en-US" sz="1800" dirty="0"/>
              <a:t>Objective : </a:t>
            </a:r>
            <a:r>
              <a:rPr lang="en-US" sz="1800" i="0" dirty="0">
                <a:effectLst/>
              </a:rPr>
              <a:t>With an objective to gather insights on the factors that are impacting the persistency, build a classification for the given dataset.</a:t>
            </a:r>
            <a:endParaRPr lang="tr-TR" sz="1800" i="0" dirty="0">
              <a:effectLst/>
            </a:endParaRPr>
          </a:p>
          <a:p>
            <a:pPr marL="0" indent="0" algn="just">
              <a:buNone/>
            </a:pPr>
            <a:endParaRPr lang="en-US" sz="1800" dirty="0"/>
          </a:p>
          <a:p>
            <a:pPr marL="0" indent="0">
              <a:buNone/>
            </a:pPr>
            <a:r>
              <a:rPr lang="en-US" sz="1800" dirty="0"/>
              <a:t>The analysis has been divided into </a:t>
            </a:r>
            <a:r>
              <a:rPr lang="tr-TR" sz="1800" dirty="0"/>
              <a:t>3</a:t>
            </a:r>
            <a:r>
              <a:rPr lang="en-US" sz="1800" dirty="0"/>
              <a:t> parts: </a:t>
            </a:r>
          </a:p>
          <a:p>
            <a:r>
              <a:rPr lang="en-US" sz="1800" dirty="0"/>
              <a:t>Data</a:t>
            </a:r>
            <a:r>
              <a:rPr lang="tr-TR" sz="1800" dirty="0"/>
              <a:t>-Business</a:t>
            </a:r>
            <a:r>
              <a:rPr lang="en-US" sz="1800" dirty="0"/>
              <a:t> Understanding </a:t>
            </a:r>
          </a:p>
          <a:p>
            <a:r>
              <a:rPr lang="en-US" sz="1800" dirty="0"/>
              <a:t>Finding </a:t>
            </a:r>
            <a:r>
              <a:rPr lang="tr-TR" sz="1800" dirty="0"/>
              <a:t>key insights from dataset about features</a:t>
            </a:r>
            <a:endParaRPr lang="en-US" sz="1800" dirty="0"/>
          </a:p>
          <a:p>
            <a:r>
              <a:rPr lang="en-US" sz="1800" dirty="0"/>
              <a:t>Recommendations for </a:t>
            </a:r>
            <a:r>
              <a:rPr lang="tr-TR" sz="1800" dirty="0"/>
              <a:t>pharmaceutical companies</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a:t>
            </a:r>
            <a:r>
              <a:rPr lang="tr-TR" sz="3500" b="1" dirty="0">
                <a:solidFill>
                  <a:schemeClr val="accent2"/>
                </a:solidFill>
                <a:latin typeface="Calibri" panose="020F0502020204030204" pitchFamily="34" charset="0"/>
                <a:cs typeface="Calibri" panose="020F0502020204030204" pitchFamily="34" charset="0"/>
              </a:rPr>
              <a:t> Healthcare :: Persistency of a Drug</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Dexa_During_Rx</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C1728B07-3B13-4B53-A469-DE8795C544D4}"/>
              </a:ext>
            </a:extLst>
          </p:cNvPr>
          <p:cNvPicPr>
            <a:picLocks noChangeAspect="1"/>
          </p:cNvPicPr>
          <p:nvPr/>
        </p:nvPicPr>
        <p:blipFill>
          <a:blip r:embed="rId2"/>
          <a:stretch>
            <a:fillRect/>
          </a:stretch>
        </p:blipFill>
        <p:spPr>
          <a:xfrm>
            <a:off x="-1" y="3762463"/>
            <a:ext cx="11152529" cy="3095537"/>
          </a:xfrm>
          <a:prstGeom prst="rect">
            <a:avLst/>
          </a:prstGeom>
        </p:spPr>
      </p:pic>
      <p:pic>
        <p:nvPicPr>
          <p:cNvPr id="6" name="Resim 5">
            <a:extLst>
              <a:ext uri="{FF2B5EF4-FFF2-40B4-BE49-F238E27FC236}">
                <a16:creationId xmlns:a16="http://schemas.microsoft.com/office/drawing/2014/main" id="{8882D8BA-770C-4352-99FD-7B2275654E13}"/>
              </a:ext>
            </a:extLst>
          </p:cNvPr>
          <p:cNvPicPr>
            <a:picLocks noChangeAspect="1"/>
          </p:cNvPicPr>
          <p:nvPr/>
        </p:nvPicPr>
        <p:blipFill>
          <a:blip r:embed="rId3"/>
          <a:stretch>
            <a:fillRect/>
          </a:stretch>
        </p:blipFill>
        <p:spPr>
          <a:xfrm>
            <a:off x="3729399" y="1963864"/>
            <a:ext cx="7624400" cy="1465136"/>
          </a:xfrm>
          <a:prstGeom prst="rect">
            <a:avLst/>
          </a:prstGeom>
        </p:spPr>
      </p:pic>
    </p:spTree>
    <p:extLst>
      <p:ext uri="{BB962C8B-B14F-4D97-AF65-F5344CB8AC3E}">
        <p14:creationId xmlns:p14="http://schemas.microsoft.com/office/powerpoint/2010/main" val="300429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a:solidFill>
                  <a:schemeClr val="tx1"/>
                </a:solidFill>
                <a:latin typeface="+mj-lt"/>
                <a:ea typeface="+mj-ea"/>
                <a:cs typeface="+mj-cs"/>
              </a:rPr>
              <a:t>Ntm_Speciality</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B7F62E1F-BBB1-45D4-A1EC-55C6BEEFFCEE}"/>
              </a:ext>
            </a:extLst>
          </p:cNvPr>
          <p:cNvPicPr>
            <a:picLocks noChangeAspect="1"/>
          </p:cNvPicPr>
          <p:nvPr/>
        </p:nvPicPr>
        <p:blipFill>
          <a:blip r:embed="rId2"/>
          <a:stretch>
            <a:fillRect/>
          </a:stretch>
        </p:blipFill>
        <p:spPr>
          <a:xfrm>
            <a:off x="0" y="4189563"/>
            <a:ext cx="9613783" cy="2668437"/>
          </a:xfrm>
          <a:prstGeom prst="rect">
            <a:avLst/>
          </a:prstGeom>
        </p:spPr>
      </p:pic>
      <p:pic>
        <p:nvPicPr>
          <p:cNvPr id="6" name="Resim 5">
            <a:extLst>
              <a:ext uri="{FF2B5EF4-FFF2-40B4-BE49-F238E27FC236}">
                <a16:creationId xmlns:a16="http://schemas.microsoft.com/office/drawing/2014/main" id="{64082CBB-08FE-41F5-8BF0-869F9EB36C5C}"/>
              </a:ext>
            </a:extLst>
          </p:cNvPr>
          <p:cNvPicPr>
            <a:picLocks noChangeAspect="1"/>
          </p:cNvPicPr>
          <p:nvPr/>
        </p:nvPicPr>
        <p:blipFill>
          <a:blip r:embed="rId3"/>
          <a:stretch>
            <a:fillRect/>
          </a:stretch>
        </p:blipFill>
        <p:spPr>
          <a:xfrm>
            <a:off x="6172847" y="1429955"/>
            <a:ext cx="5180952" cy="3209524"/>
          </a:xfrm>
          <a:prstGeom prst="rect">
            <a:avLst/>
          </a:prstGeom>
        </p:spPr>
      </p:pic>
    </p:spTree>
    <p:extLst>
      <p:ext uri="{BB962C8B-B14F-4D97-AF65-F5344CB8AC3E}">
        <p14:creationId xmlns:p14="http://schemas.microsoft.com/office/powerpoint/2010/main" val="58074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166070"/>
            <a:ext cx="10515600" cy="5503178"/>
          </a:xfrm>
        </p:spPr>
        <p:txBody>
          <a:bodyPr>
            <a:normAutofit lnSpcReduction="10000"/>
          </a:bodyPr>
          <a:lstStyle/>
          <a:p>
            <a:pPr marL="0" indent="0" algn="just">
              <a:buNone/>
            </a:pPr>
            <a:endParaRPr lang="tr-TR" sz="1600" b="1" i="0" dirty="0">
              <a:effectLst/>
            </a:endParaRPr>
          </a:p>
          <a:p>
            <a:pPr marL="0" indent="0" algn="just">
              <a:buNone/>
            </a:pPr>
            <a:endParaRPr lang="tr-TR" sz="1600" b="1" dirty="0"/>
          </a:p>
          <a:p>
            <a:pPr marL="0" indent="0" algn="just">
              <a:buNone/>
            </a:pPr>
            <a:r>
              <a:rPr lang="tr-TR" sz="1600" b="1" i="0" dirty="0">
                <a:effectLst/>
              </a:rPr>
              <a:t>1. </a:t>
            </a:r>
            <a:r>
              <a:rPr lang="en-US" sz="1600" i="0" dirty="0">
                <a:effectLst/>
              </a:rPr>
              <a:t>Following features are </a:t>
            </a:r>
            <a:r>
              <a:rPr lang="en-US" sz="1600" b="1" i="0" dirty="0">
                <a:effectLst/>
              </a:rPr>
              <a:t>certainly (%100) has PERSISTENT value</a:t>
            </a:r>
            <a:r>
              <a:rPr lang="en-US" sz="1600" i="0" dirty="0">
                <a:effectLst/>
              </a:rPr>
              <a:t> so if your case has following values you have </a:t>
            </a:r>
            <a:r>
              <a:rPr lang="en-US" sz="1600" b="1" i="0" dirty="0">
                <a:effectLst/>
              </a:rPr>
              <a:t>caught some wanted cases</a:t>
            </a:r>
            <a:r>
              <a:rPr lang="en-US" sz="1600" i="0" dirty="0">
                <a:effectLst/>
              </a:rPr>
              <a:t> ;</a:t>
            </a:r>
          </a:p>
          <a:p>
            <a:pPr marL="0" indent="0" algn="l">
              <a:buNone/>
            </a:pPr>
            <a:r>
              <a:rPr lang="en-US" sz="1600" i="0" dirty="0">
                <a:effectLst/>
              </a:rPr>
              <a:t>• Ntm_Speciality = 9</a:t>
            </a:r>
          </a:p>
          <a:p>
            <a:pPr marL="0" indent="0" algn="l">
              <a:buNone/>
            </a:pPr>
            <a:r>
              <a:rPr lang="en-US" sz="1600" i="0" dirty="0">
                <a:effectLst/>
              </a:rPr>
              <a:t>• Dexa_Freq_During_Rx = 12</a:t>
            </a:r>
          </a:p>
          <a:p>
            <a:pPr marL="0" indent="0">
              <a:buNone/>
            </a:pPr>
            <a:endParaRPr lang="tr-TR" dirty="0"/>
          </a:p>
          <a:p>
            <a:pPr marL="0" indent="0" algn="l">
              <a:buNone/>
            </a:pPr>
            <a:r>
              <a:rPr lang="tr-TR" sz="1600" b="1" i="0" dirty="0">
                <a:effectLst/>
              </a:rPr>
              <a:t>2. </a:t>
            </a:r>
            <a:r>
              <a:rPr lang="en-US" sz="1600" i="0" dirty="0">
                <a:effectLst/>
              </a:rPr>
              <a:t>Following features are </a:t>
            </a:r>
            <a:r>
              <a:rPr lang="en-US" sz="1600" b="1" i="0" dirty="0">
                <a:effectLst/>
              </a:rPr>
              <a:t>very likely (%80-%100) has PERSISTENT value</a:t>
            </a:r>
            <a:r>
              <a:rPr lang="en-US" sz="1600" i="0" dirty="0">
                <a:effectLst/>
              </a:rPr>
              <a:t> so if your case has following values you </a:t>
            </a:r>
            <a:r>
              <a:rPr lang="en-US" sz="1600" b="1" i="0" dirty="0">
                <a:effectLst/>
              </a:rPr>
              <a:t>may caught some wanted cases</a:t>
            </a:r>
            <a:r>
              <a:rPr lang="en-US" sz="1600" i="0" dirty="0">
                <a:effectLst/>
              </a:rPr>
              <a:t> ;</a:t>
            </a:r>
          </a:p>
          <a:p>
            <a:pPr marL="0" indent="0" algn="l">
              <a:buNone/>
            </a:pPr>
            <a:r>
              <a:rPr lang="en-US" sz="1600" i="0" dirty="0">
                <a:effectLst/>
              </a:rPr>
              <a:t>• Dexa_Freq_During_Rx = 10</a:t>
            </a:r>
          </a:p>
          <a:p>
            <a:pPr marL="0" indent="0" algn="l">
              <a:buNone/>
            </a:pPr>
            <a:r>
              <a:rPr lang="en-US" sz="1600" i="0" dirty="0">
                <a:effectLst/>
              </a:rPr>
              <a:t>• Dexa_Freq_During_Rx = 11</a:t>
            </a:r>
          </a:p>
          <a:p>
            <a:pPr marL="0" indent="0">
              <a:buNone/>
            </a:pPr>
            <a:endParaRPr lang="tr-TR" dirty="0"/>
          </a:p>
          <a:p>
            <a:pPr marL="0" indent="0" algn="l">
              <a:buNone/>
            </a:pPr>
            <a:r>
              <a:rPr lang="tr-TR" sz="1700" b="1" dirty="0"/>
              <a:t>3. </a:t>
            </a:r>
            <a:r>
              <a:rPr lang="en-US" sz="1700" i="0" dirty="0">
                <a:effectLst/>
              </a:rPr>
              <a:t>Following features are </a:t>
            </a:r>
            <a:r>
              <a:rPr lang="en-US" sz="1700" b="1" i="0" dirty="0">
                <a:effectLst/>
              </a:rPr>
              <a:t>likely (%60-%80) has PERSISTENT value</a:t>
            </a:r>
            <a:r>
              <a:rPr lang="en-US" sz="1700" i="0" dirty="0">
                <a:effectLst/>
              </a:rPr>
              <a:t> so if your case has following values </a:t>
            </a:r>
            <a:r>
              <a:rPr lang="en-US" sz="1700" b="1" i="0" dirty="0">
                <a:effectLst/>
              </a:rPr>
              <a:t>it is possible that catching some wanted cases</a:t>
            </a:r>
            <a:r>
              <a:rPr lang="en-US" sz="1700" i="0" dirty="0">
                <a:effectLst/>
              </a:rPr>
              <a:t> ;</a:t>
            </a:r>
          </a:p>
          <a:p>
            <a:pPr marL="0" indent="0" algn="l">
              <a:buNone/>
            </a:pPr>
            <a:r>
              <a:rPr lang="en-US" sz="1700" i="0" dirty="0">
                <a:effectLst/>
              </a:rPr>
              <a:t>• Ntm_Speciality = 7</a:t>
            </a:r>
          </a:p>
          <a:p>
            <a:pPr marL="0" indent="0" algn="l">
              <a:buNone/>
            </a:pPr>
            <a:r>
              <a:rPr lang="en-US" sz="1700" i="0" dirty="0">
                <a:effectLst/>
              </a:rPr>
              <a:t>• Ntm_Speciality = 8</a:t>
            </a: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76372"/>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 </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46679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207811"/>
            <a:ext cx="10515600" cy="5503178"/>
          </a:xfrm>
        </p:spPr>
        <p:txBody>
          <a:bodyPr>
            <a:normAutofit lnSpcReduction="10000"/>
          </a:bodyPr>
          <a:lstStyle/>
          <a:p>
            <a:pPr marL="0" indent="0" algn="l">
              <a:buNone/>
            </a:pPr>
            <a:r>
              <a:rPr lang="tr-TR" sz="1600" i="0" dirty="0">
                <a:effectLst/>
              </a:rPr>
              <a:t>• </a:t>
            </a:r>
            <a:r>
              <a:rPr lang="tr-TR" sz="1600" i="0" dirty="0" err="1">
                <a:effectLst/>
              </a:rPr>
              <a:t>Dexa_During_Rx</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Count_Of_Risks</a:t>
            </a:r>
            <a:r>
              <a:rPr lang="tr-TR" sz="1600" i="0" dirty="0">
                <a:effectLst/>
              </a:rPr>
              <a:t> = 6</a:t>
            </a:r>
          </a:p>
          <a:p>
            <a:pPr marL="0" indent="0" algn="l">
              <a:buNone/>
            </a:pPr>
            <a:r>
              <a:rPr lang="tr-TR" sz="1600" i="0" dirty="0">
                <a:effectLst/>
              </a:rPr>
              <a:t>• </a:t>
            </a:r>
            <a:r>
              <a:rPr lang="tr-TR" sz="1600" i="0" dirty="0" err="1">
                <a:effectLst/>
              </a:rPr>
              <a:t>Concom_Viral_Vaccines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Concom_Anaesthetics_General</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Concom_Broad_Spectrum_Penicillins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Concom_Macrolides_And_Similar_Types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Concom_Cephalosporins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Comorb_Gastro_esophageal_reflux_disease</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Comorb_Other_Disorders_Of_Bone_Density_And_Structure</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Comorb_Long_Term_Current_Drug_Therapy</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Dexa_Freq_During_Rx = 4</a:t>
            </a:r>
          </a:p>
          <a:p>
            <a:pPr marL="0" indent="0" algn="l">
              <a:buNone/>
            </a:pPr>
            <a:r>
              <a:rPr lang="tr-TR" sz="1600" i="0" dirty="0">
                <a:effectLst/>
              </a:rPr>
              <a:t>• Dexa_Freq_During_Rx = 8</a:t>
            </a:r>
          </a:p>
          <a:p>
            <a:pPr marL="0" indent="0" algn="l">
              <a:buNone/>
            </a:pPr>
            <a:r>
              <a:rPr lang="tr-TR" sz="1600" i="0" dirty="0">
                <a:effectLst/>
              </a:rPr>
              <a:t>• Dexa_Freq_During_Rx = 9</a:t>
            </a:r>
          </a:p>
          <a:p>
            <a:pPr marL="0" indent="0" algn="l">
              <a:buNone/>
            </a:pPr>
            <a:r>
              <a:rPr lang="tr-TR" sz="1600" i="0" dirty="0">
                <a:effectLst/>
              </a:rPr>
              <a:t>• Adherent_Flag = '</a:t>
            </a:r>
            <a:r>
              <a:rPr lang="tr-TR" sz="1600" i="0" dirty="0" err="1">
                <a:effectLst/>
              </a:rPr>
              <a:t>Non-Adherent</a:t>
            </a:r>
            <a:r>
              <a:rPr lang="tr-TR" sz="1600" i="0" dirty="0">
                <a:effectLst/>
              </a:rPr>
              <a:t>'</a:t>
            </a:r>
          </a:p>
          <a:p>
            <a:pPr marL="0" indent="0" algn="l">
              <a:buNone/>
            </a:pPr>
            <a:r>
              <a:rPr lang="tr-TR" sz="1600" i="0" dirty="0">
                <a:effectLst/>
              </a:rPr>
              <a:t>• Change_Risk_Segment = '</a:t>
            </a:r>
            <a:r>
              <a:rPr lang="tr-TR" sz="1600" i="0" dirty="0" err="1">
                <a:effectLst/>
              </a:rPr>
              <a:t>Worsened</a:t>
            </a:r>
            <a:r>
              <a:rPr lang="tr-TR" sz="1600" i="0" dirty="0">
                <a:effectLst/>
              </a:rPr>
              <a:t>'</a:t>
            </a:r>
          </a:p>
          <a:p>
            <a:pPr marL="0" indent="0" algn="l">
              <a:buNone/>
            </a:pPr>
            <a:r>
              <a:rPr lang="tr-TR" sz="1600" i="0" dirty="0">
                <a:effectLst/>
              </a:rPr>
              <a:t>• Change_T_Score = '</a:t>
            </a:r>
            <a:r>
              <a:rPr lang="tr-TR" sz="1600" i="0" dirty="0" err="1">
                <a:effectLst/>
              </a:rPr>
              <a:t>Improved</a:t>
            </a:r>
            <a:r>
              <a:rPr lang="tr-TR" sz="1600" i="0" dirty="0">
                <a:effectLst/>
              </a:rPr>
              <a:t>'</a:t>
            </a:r>
          </a:p>
          <a:p>
            <a:pPr marL="0" indent="0" algn="l">
              <a:buNone/>
            </a:pPr>
            <a:r>
              <a:rPr lang="tr-TR" sz="1600" i="0" dirty="0">
                <a:effectLst/>
              </a:rPr>
              <a:t>• Change_T_Score = '</a:t>
            </a:r>
            <a:r>
              <a:rPr lang="tr-TR" sz="1600" i="0" dirty="0" err="1">
                <a:effectLst/>
              </a:rPr>
              <a:t>Worsened</a:t>
            </a:r>
            <a:r>
              <a:rPr lang="tr-TR" sz="1600" i="0" dirty="0">
                <a:effectLst/>
              </a:rPr>
              <a:t>'</a:t>
            </a:r>
          </a:p>
          <a:p>
            <a:pPr marL="0" indent="0" algn="l">
              <a:buNone/>
            </a:pPr>
            <a:endParaRPr lang="tr-TR" sz="1600" i="0" dirty="0">
              <a:effectLst/>
            </a:endParaRP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Recommendations-II</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78269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843379"/>
            <a:ext cx="10515600" cy="3171242"/>
          </a:xfrm>
        </p:spPr>
        <p:txBody>
          <a:bodyPr>
            <a:normAutofit/>
          </a:bodyPr>
          <a:lstStyle/>
          <a:p>
            <a:pPr marL="0" indent="0" algn="l">
              <a:buNone/>
            </a:pPr>
            <a:r>
              <a:rPr lang="tr-TR" sz="1600" b="1" i="0" dirty="0">
                <a:effectLst/>
              </a:rPr>
              <a:t>4. </a:t>
            </a:r>
            <a:r>
              <a:rPr lang="en-US" sz="1600" i="0" dirty="0">
                <a:effectLst/>
              </a:rPr>
              <a:t>Following features are </a:t>
            </a:r>
            <a:r>
              <a:rPr lang="en-US" sz="1600" b="1" i="0" dirty="0">
                <a:effectLst/>
              </a:rPr>
              <a:t>certainly (%100) has NON-PERSISTENT value</a:t>
            </a:r>
            <a:r>
              <a:rPr lang="en-US" sz="1600" i="0" dirty="0">
                <a:effectLst/>
              </a:rPr>
              <a:t> so if your case has following values there is </a:t>
            </a:r>
            <a:r>
              <a:rPr lang="en-US" sz="1600" b="1" i="0" dirty="0">
                <a:effectLst/>
              </a:rPr>
              <a:t>no need to focus on it anyway</a:t>
            </a:r>
            <a:r>
              <a:rPr lang="en-US" sz="1600" i="0" dirty="0">
                <a:effectLst/>
              </a:rPr>
              <a:t> ;</a:t>
            </a:r>
          </a:p>
          <a:p>
            <a:pPr marL="0" indent="0" algn="l">
              <a:buNone/>
            </a:pPr>
            <a:r>
              <a:rPr lang="en-US" sz="1600" i="0" dirty="0">
                <a:effectLst/>
              </a:rPr>
              <a:t>• Ntm_Speciality = 0</a:t>
            </a:r>
          </a:p>
          <a:p>
            <a:pPr marL="0" indent="0" algn="l">
              <a:buNone/>
            </a:pPr>
            <a:r>
              <a:rPr lang="en-US" sz="1600" i="0" dirty="0">
                <a:effectLst/>
              </a:rPr>
              <a:t>• </a:t>
            </a:r>
            <a:r>
              <a:rPr lang="en-US" sz="1600" i="0" dirty="0" err="1">
                <a:effectLst/>
              </a:rPr>
              <a:t>Risk_Immobilization</a:t>
            </a:r>
            <a:r>
              <a:rPr lang="en-US" sz="1600" i="0" dirty="0">
                <a:effectLst/>
              </a:rPr>
              <a:t> = 1 (Yes)</a:t>
            </a:r>
          </a:p>
          <a:p>
            <a:pPr marL="0" indent="0" algn="l">
              <a:buNone/>
            </a:pPr>
            <a:r>
              <a:rPr lang="en-US" sz="1600" i="0" dirty="0">
                <a:effectLst/>
              </a:rPr>
              <a:t>• </a:t>
            </a:r>
            <a:r>
              <a:rPr lang="en-US" sz="1600" i="0" dirty="0" err="1">
                <a:effectLst/>
              </a:rPr>
              <a:t>Risk_Untreated_Chronic_Hyperthyroidism</a:t>
            </a:r>
            <a:r>
              <a:rPr lang="en-US" sz="1600" i="0" dirty="0">
                <a:effectLst/>
              </a:rPr>
              <a:t> = 1 (Yes)</a:t>
            </a:r>
          </a:p>
          <a:p>
            <a:pPr marL="0" indent="0" algn="l">
              <a:buNone/>
            </a:pPr>
            <a:r>
              <a:rPr lang="en-US" sz="1600" i="0" dirty="0">
                <a:effectLst/>
              </a:rPr>
              <a:t>• Dexa_Freq_During_Rx = 0</a:t>
            </a:r>
          </a:p>
          <a:p>
            <a:pPr marL="0" indent="0" algn="l">
              <a:buNone/>
            </a:pPr>
            <a:endParaRPr lang="tr-TR" sz="1600" i="0" dirty="0">
              <a:effectLst/>
            </a:endParaRP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Recommendations-III</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224241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843378"/>
            <a:ext cx="10515600" cy="4590977"/>
          </a:xfrm>
        </p:spPr>
        <p:txBody>
          <a:bodyPr>
            <a:normAutofit/>
          </a:bodyPr>
          <a:lstStyle/>
          <a:p>
            <a:pPr marL="0" indent="0" algn="l">
              <a:buNone/>
            </a:pPr>
            <a:r>
              <a:rPr lang="tr-TR" sz="1600" i="0" dirty="0">
                <a:effectLst/>
              </a:rPr>
              <a:t>• </a:t>
            </a:r>
            <a:r>
              <a:rPr lang="tr-TR" sz="1600" i="0" dirty="0" err="1">
                <a:effectLst/>
              </a:rPr>
              <a:t>For</a:t>
            </a:r>
            <a:r>
              <a:rPr lang="tr-TR" sz="1600" i="0" dirty="0">
                <a:effectLst/>
              </a:rPr>
              <a:t> </a:t>
            </a:r>
            <a:r>
              <a:rPr lang="tr-TR" sz="1600" i="0" dirty="0" err="1">
                <a:effectLst/>
              </a:rPr>
              <a:t>this</a:t>
            </a:r>
            <a:r>
              <a:rPr lang="tr-TR" sz="1600" i="0" dirty="0">
                <a:effectLst/>
              </a:rPr>
              <a:t> dataset , </a:t>
            </a:r>
            <a:r>
              <a:rPr lang="tr-TR" sz="1600" b="1" i="0" dirty="0" err="1">
                <a:effectLst/>
              </a:rPr>
              <a:t>modelling</a:t>
            </a:r>
            <a:r>
              <a:rPr lang="tr-TR" sz="1600" i="0" dirty="0">
                <a:effectLst/>
              </a:rPr>
              <a:t> will be made </a:t>
            </a:r>
            <a:r>
              <a:rPr lang="tr-TR" sz="1600" i="0" dirty="0" err="1">
                <a:effectLst/>
              </a:rPr>
              <a:t>with</a:t>
            </a:r>
            <a:r>
              <a:rPr lang="tr-TR" sz="1600" i="0" dirty="0">
                <a:effectLst/>
              </a:rPr>
              <a:t> </a:t>
            </a:r>
            <a:r>
              <a:rPr lang="tr-TR" sz="1600" b="1" i="0" dirty="0">
                <a:effectLst/>
              </a:rPr>
              <a:t>67 features </a:t>
            </a:r>
            <a:r>
              <a:rPr lang="tr-TR" sz="1600" i="0" dirty="0" err="1">
                <a:effectLst/>
              </a:rPr>
              <a:t>using</a:t>
            </a:r>
            <a:r>
              <a:rPr lang="tr-TR" sz="1600" b="1" i="0" dirty="0">
                <a:effectLst/>
              </a:rPr>
              <a:t> </a:t>
            </a:r>
            <a:r>
              <a:rPr lang="tr-TR" sz="1600" b="1" i="0" dirty="0" err="1">
                <a:effectLst/>
              </a:rPr>
              <a:t>OneHotEncoding</a:t>
            </a:r>
            <a:r>
              <a:rPr lang="tr-TR" sz="1600" b="1" i="0" dirty="0">
                <a:effectLst/>
              </a:rPr>
              <a:t> </a:t>
            </a:r>
            <a:r>
              <a:rPr lang="tr-TR" sz="1600" dirty="0" err="1"/>
              <a:t>and</a:t>
            </a:r>
            <a:r>
              <a:rPr lang="tr-TR" sz="1600" b="1" dirty="0"/>
              <a:t> </a:t>
            </a:r>
            <a:r>
              <a:rPr lang="tr-TR" sz="1600" b="1" dirty="0" err="1"/>
              <a:t>oversampling</a:t>
            </a:r>
            <a:r>
              <a:rPr lang="tr-TR" sz="1600" b="1" dirty="0"/>
              <a:t> </a:t>
            </a:r>
            <a:r>
              <a:rPr lang="tr-TR" sz="1600" dirty="0" err="1"/>
              <a:t>methods</a:t>
            </a:r>
            <a:r>
              <a:rPr lang="tr-TR" sz="1600" i="0" dirty="0">
                <a:effectLst/>
              </a:rPr>
              <a:t> , </a:t>
            </a:r>
            <a:r>
              <a:rPr lang="tr-TR" sz="1600" b="1" i="0" dirty="0">
                <a:effectLst/>
              </a:rPr>
              <a:t>4 features</a:t>
            </a:r>
            <a:r>
              <a:rPr lang="tr-TR" sz="1600" i="0" dirty="0">
                <a:effectLst/>
              </a:rPr>
              <a:t> </a:t>
            </a:r>
            <a:r>
              <a:rPr lang="tr-TR" sz="1600" i="0" dirty="0" err="1">
                <a:effectLst/>
              </a:rPr>
              <a:t>have</a:t>
            </a:r>
            <a:r>
              <a:rPr lang="tr-TR" sz="1600" i="0" dirty="0">
                <a:effectLst/>
              </a:rPr>
              <a:t> </a:t>
            </a:r>
            <a:r>
              <a:rPr lang="tr-TR" sz="1600" b="1" i="0" dirty="0" err="1">
                <a:effectLst/>
              </a:rPr>
              <a:t>transformed</a:t>
            </a:r>
            <a:r>
              <a:rPr lang="tr-TR" sz="1600" i="0" dirty="0">
                <a:effectLst/>
              </a:rPr>
              <a:t> in </a:t>
            </a:r>
            <a:r>
              <a:rPr lang="tr-TR" sz="1600" b="1" i="0" dirty="0" err="1">
                <a:effectLst/>
              </a:rPr>
              <a:t>feature</a:t>
            </a:r>
            <a:r>
              <a:rPr lang="tr-TR" sz="1600" b="1" i="0" dirty="0">
                <a:effectLst/>
              </a:rPr>
              <a:t> </a:t>
            </a:r>
            <a:r>
              <a:rPr lang="tr-TR" sz="1600" b="1" i="0" dirty="0" err="1">
                <a:effectLst/>
              </a:rPr>
              <a:t>engineering</a:t>
            </a:r>
            <a:r>
              <a:rPr lang="tr-TR" sz="1600" b="1" i="0" dirty="0">
                <a:effectLst/>
              </a:rPr>
              <a:t> step</a:t>
            </a:r>
            <a:r>
              <a:rPr lang="tr-TR" sz="1600" i="0" dirty="0">
                <a:effectLst/>
              </a:rPr>
              <a:t> </a:t>
            </a:r>
            <a:r>
              <a:rPr lang="tr-TR" sz="1600" i="0" dirty="0" err="1">
                <a:effectLst/>
              </a:rPr>
              <a:t>and</a:t>
            </a:r>
            <a:r>
              <a:rPr lang="tr-TR" sz="1600" i="0" dirty="0">
                <a:effectLst/>
              </a:rPr>
              <a:t> </a:t>
            </a:r>
            <a:r>
              <a:rPr lang="tr-TR" sz="1600" b="1" i="0" dirty="0" err="1">
                <a:effectLst/>
              </a:rPr>
              <a:t>any</a:t>
            </a:r>
            <a:r>
              <a:rPr lang="tr-TR" sz="1600" b="1" i="0" dirty="0">
                <a:effectLst/>
              </a:rPr>
              <a:t> </a:t>
            </a:r>
            <a:r>
              <a:rPr lang="tr-TR" sz="1600" b="1" i="0" dirty="0" err="1">
                <a:effectLst/>
              </a:rPr>
              <a:t>extra</a:t>
            </a:r>
            <a:r>
              <a:rPr lang="tr-TR" sz="1600" b="1" i="0" dirty="0">
                <a:effectLst/>
              </a:rPr>
              <a:t> </a:t>
            </a:r>
            <a:r>
              <a:rPr lang="tr-TR" sz="1600" b="1" i="0" dirty="0" err="1">
                <a:effectLst/>
              </a:rPr>
              <a:t>column</a:t>
            </a:r>
            <a:r>
              <a:rPr lang="tr-TR" sz="1600" i="0" dirty="0">
                <a:effectLst/>
              </a:rPr>
              <a:t> has </a:t>
            </a:r>
            <a:r>
              <a:rPr lang="tr-TR" sz="1600" b="1" i="0" dirty="0">
                <a:effectLst/>
              </a:rPr>
              <a:t>not </a:t>
            </a:r>
            <a:r>
              <a:rPr lang="tr-TR" sz="1600" b="1" i="0" dirty="0" err="1">
                <a:effectLst/>
              </a:rPr>
              <a:t>derivated</a:t>
            </a:r>
            <a:r>
              <a:rPr lang="tr-TR" sz="1600" b="1" i="0" dirty="0">
                <a:effectLst/>
              </a:rPr>
              <a:t> </a:t>
            </a:r>
            <a:r>
              <a:rPr lang="tr-TR" sz="1600" i="0" dirty="0">
                <a:effectLst/>
              </a:rPr>
              <a:t>from dataset.</a:t>
            </a:r>
            <a:r>
              <a:rPr lang="tr-TR" sz="1600" dirty="0"/>
              <a:t> I am </a:t>
            </a:r>
            <a:r>
              <a:rPr lang="tr-TR" sz="1600" dirty="0" err="1"/>
              <a:t>planning</a:t>
            </a:r>
            <a:r>
              <a:rPr lang="tr-TR" sz="1600" dirty="0"/>
              <a:t> </a:t>
            </a:r>
            <a:r>
              <a:rPr lang="tr-TR" sz="1600" dirty="0" err="1"/>
              <a:t>to</a:t>
            </a:r>
            <a:r>
              <a:rPr lang="tr-TR" sz="1600" dirty="0"/>
              <a:t> use </a:t>
            </a:r>
            <a:r>
              <a:rPr lang="tr-TR" sz="1600" dirty="0" err="1"/>
              <a:t>following</a:t>
            </a:r>
            <a:r>
              <a:rPr lang="tr-TR" sz="1600" dirty="0"/>
              <a:t> </a:t>
            </a:r>
            <a:r>
              <a:rPr lang="tr-TR" sz="1600" b="1" dirty="0" err="1"/>
              <a:t>machine</a:t>
            </a:r>
            <a:r>
              <a:rPr lang="tr-TR" sz="1600" b="1" dirty="0"/>
              <a:t> </a:t>
            </a:r>
            <a:r>
              <a:rPr lang="tr-TR" sz="1600" b="1" dirty="0" err="1"/>
              <a:t>learning</a:t>
            </a:r>
            <a:r>
              <a:rPr lang="tr-TR" sz="1600" b="1" dirty="0"/>
              <a:t> </a:t>
            </a:r>
            <a:r>
              <a:rPr lang="tr-TR" sz="1600" b="1" dirty="0" err="1"/>
              <a:t>algorithms</a:t>
            </a:r>
            <a:r>
              <a:rPr lang="tr-TR" sz="1600" dirty="0"/>
              <a:t> in dataset </a:t>
            </a:r>
            <a:r>
              <a:rPr lang="tr-TR" sz="1600" dirty="0" err="1"/>
              <a:t>modelling</a:t>
            </a:r>
            <a:r>
              <a:rPr lang="tr-TR" sz="1600" dirty="0"/>
              <a:t> step (</a:t>
            </a:r>
            <a:r>
              <a:rPr lang="tr-TR" sz="1600" dirty="0" err="1"/>
              <a:t>train</a:t>
            </a:r>
            <a:r>
              <a:rPr lang="tr-TR" sz="1600" dirty="0"/>
              <a:t>-</a:t>
            </a:r>
            <a:r>
              <a:rPr lang="tr-TR" sz="1600" dirty="0" err="1"/>
              <a:t>validation</a:t>
            </a:r>
            <a:r>
              <a:rPr lang="tr-TR" sz="1600" dirty="0"/>
              <a:t>-test) ;</a:t>
            </a:r>
          </a:p>
          <a:p>
            <a:pPr marL="0" indent="0" algn="l">
              <a:buNone/>
            </a:pPr>
            <a:endParaRPr lang="tr-TR" sz="1600" dirty="0"/>
          </a:p>
          <a:p>
            <a:pPr marL="0" indent="0" algn="l">
              <a:buNone/>
            </a:pPr>
            <a:endParaRPr lang="tr-TR" sz="1600" dirty="0"/>
          </a:p>
          <a:p>
            <a:pPr marL="0" indent="0" algn="l">
              <a:buNone/>
            </a:pPr>
            <a:endParaRPr lang="tr-TR" sz="1600" b="1" dirty="0"/>
          </a:p>
          <a:p>
            <a:pPr marL="0" indent="0" algn="l">
              <a:buNone/>
            </a:pPr>
            <a:endParaRPr lang="tr-TR" sz="1600" b="1" dirty="0"/>
          </a:p>
          <a:p>
            <a:pPr marL="0" indent="0" algn="l">
              <a:buNone/>
            </a:pPr>
            <a:r>
              <a:rPr lang="tr-TR" sz="1600" b="1" dirty="0"/>
              <a:t>1. </a:t>
            </a:r>
            <a:r>
              <a:rPr lang="tr-TR" sz="1600" b="1" dirty="0" err="1"/>
              <a:t>Random</a:t>
            </a:r>
            <a:r>
              <a:rPr lang="tr-TR" sz="1600" b="1" dirty="0"/>
              <a:t> </a:t>
            </a:r>
            <a:r>
              <a:rPr lang="tr-TR" sz="1600" b="1" dirty="0" err="1"/>
              <a:t>Forest</a:t>
            </a:r>
            <a:r>
              <a:rPr lang="tr-TR" sz="1600" b="1" dirty="0"/>
              <a:t> </a:t>
            </a:r>
            <a:r>
              <a:rPr lang="tr-TR" sz="1600" b="1" dirty="0" err="1"/>
              <a:t>Classifier</a:t>
            </a:r>
            <a:endParaRPr lang="tr-TR" sz="1600" b="1" dirty="0"/>
          </a:p>
          <a:p>
            <a:pPr marL="0" indent="0" algn="l">
              <a:buNone/>
            </a:pPr>
            <a:r>
              <a:rPr lang="tr-TR" sz="1600" b="1" dirty="0"/>
              <a:t>2. LGBM </a:t>
            </a:r>
            <a:r>
              <a:rPr lang="tr-TR" sz="1600" b="1" dirty="0" err="1"/>
              <a:t>Classifier</a:t>
            </a:r>
            <a:endParaRPr lang="tr-TR" sz="1600" b="1" dirty="0"/>
          </a:p>
          <a:p>
            <a:pPr marL="0" indent="0" algn="l">
              <a:buNone/>
            </a:pPr>
            <a:r>
              <a:rPr lang="tr-TR" sz="1600" b="1" dirty="0"/>
              <a:t>3. </a:t>
            </a:r>
            <a:r>
              <a:rPr lang="tr-TR" sz="1600" b="1" dirty="0" err="1"/>
              <a:t>XGBoost</a:t>
            </a:r>
            <a:r>
              <a:rPr lang="tr-TR" sz="1600" b="1" dirty="0"/>
              <a:t> </a:t>
            </a:r>
            <a:r>
              <a:rPr lang="tr-TR" sz="1600" b="1" dirty="0" err="1"/>
              <a:t>Classifier</a:t>
            </a:r>
            <a:endParaRPr lang="tr-TR" sz="1600" b="1" dirty="0"/>
          </a:p>
          <a:p>
            <a:pPr marL="0" indent="0" algn="l">
              <a:buNone/>
            </a:pPr>
            <a:r>
              <a:rPr lang="tr-TR" sz="1600" b="1" dirty="0"/>
              <a:t>4. </a:t>
            </a:r>
            <a:r>
              <a:rPr lang="tr-TR" sz="1600" b="1" dirty="0" err="1"/>
              <a:t>CatBoost</a:t>
            </a:r>
            <a:r>
              <a:rPr lang="tr-TR" sz="1600" b="1" dirty="0"/>
              <a:t> </a:t>
            </a:r>
            <a:r>
              <a:rPr lang="tr-TR" sz="1600" b="1" dirty="0" err="1"/>
              <a:t>Classifier</a:t>
            </a:r>
            <a:endParaRPr lang="tr-TR" sz="1600" b="1" dirty="0"/>
          </a:p>
          <a:p>
            <a:pPr marL="0" indent="0" algn="l">
              <a:buNone/>
            </a:pPr>
            <a:endParaRPr lang="en-US" sz="1600" i="0" dirty="0">
              <a:effectLst/>
            </a:endParaRPr>
          </a:p>
          <a:p>
            <a:pPr marL="0" indent="0" algn="l">
              <a:buNone/>
            </a:pPr>
            <a:r>
              <a:rPr lang="tr-TR" sz="1600" i="0" dirty="0">
                <a:effectLst/>
              </a:rPr>
              <a:t>					              </a:t>
            </a:r>
            <a:r>
              <a:rPr lang="tr-TR" sz="1600" b="1" i="0" dirty="0">
                <a:effectLst/>
              </a:rPr>
              <a:t>%</a:t>
            </a:r>
            <a:r>
              <a:rPr lang="tr-TR" sz="1600" b="1" i="0">
                <a:effectLst/>
              </a:rPr>
              <a:t>60                                                        %20                  %</a:t>
            </a:r>
            <a:r>
              <a:rPr lang="tr-TR" sz="1600" b="1" i="0" dirty="0">
                <a:effectLst/>
              </a:rPr>
              <a:t>20</a:t>
            </a: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Recommended</a:t>
            </a:r>
            <a:r>
              <a:rPr lang="tr-TR" sz="5400" b="1" kern="1200" dirty="0">
                <a:solidFill>
                  <a:schemeClr val="tx1"/>
                </a:solidFill>
                <a:latin typeface="+mj-lt"/>
                <a:ea typeface="+mj-ea"/>
                <a:cs typeface="+mj-cs"/>
              </a:rPr>
              <a:t> Modelling </a:t>
            </a:r>
            <a:r>
              <a:rPr lang="tr-TR" sz="5400" b="1" kern="1200" dirty="0" err="1">
                <a:solidFill>
                  <a:schemeClr val="tx1"/>
                </a:solidFill>
                <a:latin typeface="+mj-lt"/>
                <a:ea typeface="+mj-ea"/>
                <a:cs typeface="+mj-cs"/>
              </a:rPr>
              <a:t>Technique</a:t>
            </a:r>
            <a:endParaRPr lang="en-US" sz="5400" b="1"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32D81521-16D6-4C26-8C84-C6957B202F23}"/>
              </a:ext>
            </a:extLst>
          </p:cNvPr>
          <p:cNvPicPr>
            <a:picLocks noChangeAspect="1"/>
          </p:cNvPicPr>
          <p:nvPr/>
        </p:nvPicPr>
        <p:blipFill>
          <a:blip r:embed="rId2"/>
          <a:stretch>
            <a:fillRect/>
          </a:stretch>
        </p:blipFill>
        <p:spPr>
          <a:xfrm>
            <a:off x="4082641" y="3796738"/>
            <a:ext cx="6827994" cy="1983276"/>
          </a:xfrm>
          <a:prstGeom prst="rect">
            <a:avLst/>
          </a:prstGeom>
        </p:spPr>
      </p:pic>
    </p:spTree>
    <p:extLst>
      <p:ext uri="{BB962C8B-B14F-4D97-AF65-F5344CB8AC3E}">
        <p14:creationId xmlns:p14="http://schemas.microsoft.com/office/powerpoint/2010/main" val="181826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13794" y="896843"/>
            <a:ext cx="10964411" cy="569386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tr-TR" sz="1600" dirty="0"/>
              <a:t>Total features : </a:t>
            </a:r>
            <a:r>
              <a:rPr lang="tr-TR" sz="1600" b="1" dirty="0"/>
              <a:t>69</a:t>
            </a:r>
          </a:p>
          <a:p>
            <a:pPr marL="285750" indent="-285750">
              <a:buFont typeface="Arial" panose="020B0604020202020204" pitchFamily="34" charset="0"/>
              <a:buChar char="•"/>
            </a:pPr>
            <a:r>
              <a:rPr lang="en-US" sz="1600" dirty="0"/>
              <a:t>Total </a:t>
            </a:r>
            <a:r>
              <a:rPr lang="tr-TR" sz="1600" dirty="0"/>
              <a:t>observations </a:t>
            </a:r>
            <a:r>
              <a:rPr lang="en-US" sz="1600" dirty="0"/>
              <a:t>:</a:t>
            </a:r>
            <a:r>
              <a:rPr lang="tr-TR" sz="1600" dirty="0"/>
              <a:t> </a:t>
            </a:r>
            <a:r>
              <a:rPr lang="tr-TR" sz="1600" b="1" dirty="0"/>
              <a:t>3424</a:t>
            </a:r>
          </a:p>
          <a:p>
            <a:pPr marL="285750" indent="-285750">
              <a:buFont typeface="Arial" panose="020B0604020202020204" pitchFamily="34" charset="0"/>
              <a:buChar char="•"/>
            </a:pPr>
            <a:r>
              <a:rPr lang="tr-TR" sz="1600" dirty="0"/>
              <a:t>Null or Missing values : </a:t>
            </a:r>
            <a:r>
              <a:rPr lang="tr-TR" sz="1600" b="1" dirty="0"/>
              <a:t>0</a:t>
            </a:r>
          </a:p>
          <a:p>
            <a:pPr marL="285750" indent="-285750">
              <a:buFont typeface="Arial" panose="020B0604020202020204" pitchFamily="34" charset="0"/>
              <a:buChar char="•"/>
            </a:pPr>
            <a:r>
              <a:rPr lang="tr-TR" sz="1600" dirty="0"/>
              <a:t>Dataset size : 1.8 MB</a:t>
            </a:r>
          </a:p>
          <a:p>
            <a:endParaRPr lang="tr-TR" dirty="0"/>
          </a:p>
          <a:p>
            <a:r>
              <a:rPr lang="en-US" b="1" dirty="0"/>
              <a:t>Assumptions:</a:t>
            </a:r>
          </a:p>
          <a:p>
            <a:endParaRPr lang="tr-TR" dirty="0"/>
          </a:p>
          <a:p>
            <a:pPr marL="285750" indent="-285750" algn="just">
              <a:buFont typeface="Arial" panose="020B0604020202020204" pitchFamily="34" charset="0"/>
              <a:buChar char="•"/>
            </a:pPr>
            <a:r>
              <a:rPr lang="en-US" sz="1500" i="0" dirty="0">
                <a:effectLst/>
              </a:rPr>
              <a:t>By checking null values in all features, we can see there is </a:t>
            </a:r>
            <a:r>
              <a:rPr lang="en-US" sz="1500" b="1" i="0" dirty="0">
                <a:effectLst/>
              </a:rPr>
              <a:t>no null values</a:t>
            </a:r>
            <a:r>
              <a:rPr lang="en-US" sz="1500" i="0" dirty="0">
                <a:effectLst/>
              </a:rPr>
              <a:t> but now we need to focus on much more to observe any missing or unknown value assigned for null values.</a:t>
            </a:r>
            <a:endParaRPr lang="en-US" sz="1500" dirty="0"/>
          </a:p>
          <a:p>
            <a:pPr algn="just"/>
            <a:endParaRPr lang="en-US" sz="1500" b="1" dirty="0"/>
          </a:p>
          <a:p>
            <a:pPr marL="285750" indent="-285750" algn="just">
              <a:buFont typeface="Arial" panose="020B0604020202020204" pitchFamily="34" charset="0"/>
              <a:buChar char="•"/>
            </a:pPr>
            <a:r>
              <a:rPr lang="tr-TR" sz="1500" dirty="0"/>
              <a:t>T</a:t>
            </a:r>
            <a:r>
              <a:rPr lang="en-US" sz="1500" i="0" dirty="0">
                <a:effectLst/>
              </a:rPr>
              <a:t>his is a </a:t>
            </a:r>
            <a:r>
              <a:rPr lang="en-US" sz="1500" b="1" i="0" dirty="0">
                <a:effectLst/>
              </a:rPr>
              <a:t>classification problem</a:t>
            </a:r>
            <a:r>
              <a:rPr lang="en-US" sz="1500" i="0" dirty="0">
                <a:effectLst/>
              </a:rPr>
              <a:t> so we can impute null or missing values generally with </a:t>
            </a:r>
            <a:r>
              <a:rPr lang="en-US" sz="1500" b="1" i="0" dirty="0">
                <a:effectLst/>
              </a:rPr>
              <a:t>two approaches</a:t>
            </a:r>
            <a:r>
              <a:rPr lang="en-US" sz="1500" i="0" dirty="0">
                <a:effectLst/>
              </a:rPr>
              <a:t> ; first one is </a:t>
            </a:r>
            <a:r>
              <a:rPr lang="en-US" sz="1500" b="1" i="0" dirty="0">
                <a:effectLst/>
              </a:rPr>
              <a:t>filling with most recurring value (mode)</a:t>
            </a:r>
            <a:r>
              <a:rPr lang="en-US" sz="1500" i="0" dirty="0">
                <a:effectLst/>
              </a:rPr>
              <a:t> and second one is we can </a:t>
            </a:r>
            <a:r>
              <a:rPr lang="en-US" sz="1500" b="1" i="0" dirty="0">
                <a:effectLst/>
              </a:rPr>
              <a:t>categorize the missing values</a:t>
            </a:r>
            <a:r>
              <a:rPr lang="en-US" sz="1500" i="0" dirty="0">
                <a:effectLst/>
              </a:rPr>
              <a:t> with some value like </a:t>
            </a:r>
            <a:r>
              <a:rPr lang="en-US" sz="1500" b="1" i="0" dirty="0">
                <a:effectLst/>
              </a:rPr>
              <a:t>‘</a:t>
            </a:r>
            <a:r>
              <a:rPr lang="tr-TR" sz="1500" b="1" i="0" dirty="0">
                <a:effectLst/>
              </a:rPr>
              <a:t>M</a:t>
            </a:r>
            <a:r>
              <a:rPr lang="en-US" sz="1500" b="1" i="0" dirty="0">
                <a:effectLst/>
              </a:rPr>
              <a:t>issing' or ‘</a:t>
            </a:r>
            <a:r>
              <a:rPr lang="tr-TR" sz="1500" b="1" dirty="0"/>
              <a:t>U</a:t>
            </a:r>
            <a:r>
              <a:rPr lang="en-US" sz="1500" b="1" i="0" dirty="0">
                <a:effectLst/>
              </a:rPr>
              <a:t>nkown’.</a:t>
            </a:r>
            <a:endParaRPr lang="tr-TR" sz="1500" b="1" i="0" dirty="0">
              <a:effectLst/>
            </a:endParaRPr>
          </a:p>
          <a:p>
            <a:pPr algn="just"/>
            <a:endParaRPr lang="en-US" sz="1500" dirty="0"/>
          </a:p>
          <a:p>
            <a:pPr marL="285750" indent="-285750" algn="just">
              <a:buFont typeface="Arial" panose="020B0604020202020204" pitchFamily="34" charset="0"/>
              <a:buChar char="•"/>
            </a:pPr>
            <a:r>
              <a:rPr lang="en-US" sz="1500" i="0" dirty="0">
                <a:effectLst/>
              </a:rPr>
              <a:t>In this dataset </a:t>
            </a:r>
            <a:r>
              <a:rPr lang="en-US" sz="1500" b="1" i="0" dirty="0">
                <a:effectLst/>
              </a:rPr>
              <a:t>null or missing values were filled '</a:t>
            </a:r>
            <a:r>
              <a:rPr lang="tr-TR" sz="1500" b="1" dirty="0"/>
              <a:t> U</a:t>
            </a:r>
            <a:r>
              <a:rPr lang="en-US" sz="1500" b="1" i="0" dirty="0">
                <a:effectLst/>
              </a:rPr>
              <a:t>nkown' </a:t>
            </a:r>
            <a:r>
              <a:rPr lang="en-US" sz="1500" i="0" dirty="0">
                <a:effectLst/>
              </a:rPr>
              <a:t>value therefore we can apply first method which is filling with mode.</a:t>
            </a:r>
            <a:endParaRPr lang="tr-TR" sz="1500" i="0" dirty="0">
              <a:effectLst/>
            </a:endParaRPr>
          </a:p>
          <a:p>
            <a:pPr algn="just"/>
            <a:endParaRPr lang="tr-TR" sz="1500" dirty="0"/>
          </a:p>
          <a:p>
            <a:pPr marL="285750" indent="-285750" algn="just">
              <a:buFont typeface="Arial" panose="020B0604020202020204" pitchFamily="34" charset="0"/>
              <a:buChar char="•"/>
            </a:pPr>
            <a:r>
              <a:rPr lang="tr-TR" sz="1500" dirty="0"/>
              <a:t>F</a:t>
            </a:r>
            <a:r>
              <a:rPr lang="en-US" sz="1500" i="0" dirty="0">
                <a:effectLst/>
              </a:rPr>
              <a:t>illing with mode operation</a:t>
            </a:r>
            <a:r>
              <a:rPr lang="tr-TR" sz="1500" i="0" dirty="0">
                <a:effectLst/>
              </a:rPr>
              <a:t> is made</a:t>
            </a:r>
            <a:r>
              <a:rPr lang="en-US" sz="1500" i="0" dirty="0">
                <a:effectLst/>
              </a:rPr>
              <a:t> for only </a:t>
            </a:r>
            <a:r>
              <a:rPr lang="en-US" sz="1500" b="1" i="0" dirty="0">
                <a:effectLst/>
              </a:rPr>
              <a:t>4 columns</a:t>
            </a:r>
            <a:r>
              <a:rPr lang="en-US" sz="1500" i="0" dirty="0">
                <a:effectLst/>
              </a:rPr>
              <a:t> ; </a:t>
            </a:r>
            <a:r>
              <a:rPr lang="en-US" sz="1500" b="1" i="0" dirty="0">
                <a:effectLst/>
              </a:rPr>
              <a:t>Race , Ethnicity , Region and Ntm_Speciality</a:t>
            </a:r>
            <a:r>
              <a:rPr lang="en-US" sz="1500" i="0" dirty="0">
                <a:effectLst/>
              </a:rPr>
              <a:t> because in other columns , ratio of 'Unknown' is more than %50 that means 'Unknown' itself is mode in column so it can be meaningless and not correct operation for other columns.</a:t>
            </a:r>
            <a:endParaRPr lang="tr-TR" sz="1500" i="0" dirty="0">
              <a:effectLst/>
            </a:endParaRPr>
          </a:p>
          <a:p>
            <a:pPr marL="285750" indent="-285750" algn="just">
              <a:buFont typeface="Arial" panose="020B0604020202020204" pitchFamily="34" charset="0"/>
              <a:buChar char="•"/>
            </a:pPr>
            <a:endParaRPr lang="tr-TR" sz="1500" dirty="0"/>
          </a:p>
          <a:p>
            <a:pPr marL="285750" indent="-285750" algn="just">
              <a:buFont typeface="Arial" panose="020B0604020202020204" pitchFamily="34" charset="0"/>
              <a:buChar char="•"/>
            </a:pPr>
            <a:r>
              <a:rPr lang="en-US" sz="1500" i="0" dirty="0">
                <a:effectLst/>
              </a:rPr>
              <a:t>Generally, for the classification problems we can have imbalanced dataset in real-life , we can say that this </a:t>
            </a:r>
            <a:r>
              <a:rPr lang="en-US" sz="1500" b="1" i="0" dirty="0">
                <a:effectLst/>
              </a:rPr>
              <a:t>dataset is imbalanced</a:t>
            </a:r>
            <a:r>
              <a:rPr lang="en-US" sz="1500" i="0" dirty="0">
                <a:effectLst/>
              </a:rPr>
              <a:t>, so we need to apply </a:t>
            </a:r>
            <a:r>
              <a:rPr lang="en-US" sz="1500" b="1" i="0" dirty="0">
                <a:effectLst/>
              </a:rPr>
              <a:t>oversampling or undersampling methods</a:t>
            </a:r>
            <a:r>
              <a:rPr lang="en-US" sz="1500" i="0" dirty="0">
                <a:effectLst/>
              </a:rPr>
              <a:t> in model building step.</a:t>
            </a:r>
            <a:endParaRPr lang="en-US" sz="1500"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1"/>
            <a:ext cx="12192000" cy="90601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8"/>
            <a:ext cx="10515600" cy="84608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2A11D8-7445-6148-8CE7-8E1140D70E28}"/>
              </a:ext>
            </a:extLst>
          </p:cNvPr>
          <p:cNvSpPr/>
          <p:nvPr/>
        </p:nvSpPr>
        <p:spPr>
          <a:xfrm>
            <a:off x="394063" y="202893"/>
            <a:ext cx="10515600" cy="86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5200" b="1" kern="1200" dirty="0">
                <a:solidFill>
                  <a:schemeClr val="tx1"/>
                </a:solidFill>
                <a:latin typeface="+mj-lt"/>
                <a:ea typeface="+mj-ea"/>
                <a:cs typeface="+mj-cs"/>
              </a:rPr>
              <a:t>Total </a:t>
            </a:r>
            <a:r>
              <a:rPr lang="tr-TR" sz="5200" b="1" dirty="0">
                <a:solidFill>
                  <a:schemeClr val="tx1"/>
                </a:solidFill>
                <a:latin typeface="+mj-lt"/>
                <a:ea typeface="+mj-ea"/>
                <a:cs typeface="+mj-cs"/>
              </a:rPr>
              <a:t>Drug Persistency </a:t>
            </a:r>
            <a:r>
              <a:rPr lang="en-US" sz="5200" b="1" kern="1200" dirty="0">
                <a:solidFill>
                  <a:schemeClr val="tx1"/>
                </a:solidFill>
                <a:latin typeface="+mj-lt"/>
                <a:ea typeface="+mj-ea"/>
                <a:cs typeface="+mj-cs"/>
              </a:rPr>
              <a:t>Analysis</a:t>
            </a:r>
            <a:endParaRPr lang="en-US" sz="5200"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653A9D7D-415E-437E-B9C6-5D718E4A2033}"/>
              </a:ext>
            </a:extLst>
          </p:cNvPr>
          <p:cNvPicPr>
            <a:picLocks noChangeAspect="1"/>
          </p:cNvPicPr>
          <p:nvPr/>
        </p:nvPicPr>
        <p:blipFill>
          <a:blip r:embed="rId2"/>
          <a:stretch>
            <a:fillRect/>
          </a:stretch>
        </p:blipFill>
        <p:spPr>
          <a:xfrm>
            <a:off x="1172032" y="1146656"/>
            <a:ext cx="8959662" cy="4887088"/>
          </a:xfrm>
          <a:prstGeom prst="rect">
            <a:avLst/>
          </a:prstGeom>
        </p:spPr>
      </p:pic>
      <p:sp>
        <p:nvSpPr>
          <p:cNvPr id="5" name="Başlık 4">
            <a:extLst>
              <a:ext uri="{FF2B5EF4-FFF2-40B4-BE49-F238E27FC236}">
                <a16:creationId xmlns:a16="http://schemas.microsoft.com/office/drawing/2014/main" id="{4B30D0CF-920C-445D-BFA8-0B467F90C473}"/>
              </a:ext>
            </a:extLst>
          </p:cNvPr>
          <p:cNvSpPr>
            <a:spLocks noGrp="1"/>
          </p:cNvSpPr>
          <p:nvPr>
            <p:ph type="title"/>
          </p:nvPr>
        </p:nvSpPr>
        <p:spPr>
          <a:xfrm>
            <a:off x="394063" y="5786846"/>
            <a:ext cx="10515600" cy="868261"/>
          </a:xfrm>
        </p:spPr>
        <p:txBody>
          <a:bodyPr>
            <a:normAutofit fontScale="90000"/>
          </a:bodyPr>
          <a:lstStyle/>
          <a:p>
            <a:r>
              <a:rPr lang="en-US" sz="1300" b="1" dirty="0"/>
              <a:t>⚫</a:t>
            </a:r>
            <a:r>
              <a:rPr lang="en-US" sz="4400" b="1" dirty="0"/>
              <a:t> </a:t>
            </a:r>
            <a:r>
              <a:rPr lang="en-US" sz="1800" dirty="0"/>
              <a:t>As seen from this Pie Chart; The total </a:t>
            </a:r>
            <a:r>
              <a:rPr lang="en-US" sz="1800" b="1" dirty="0"/>
              <a:t>number of </a:t>
            </a:r>
            <a:r>
              <a:rPr lang="tr-TR" sz="1800" b="1" dirty="0"/>
              <a:t>non-persistent drug</a:t>
            </a:r>
            <a:r>
              <a:rPr lang="tr-TR" sz="1800" dirty="0"/>
              <a:t> </a:t>
            </a:r>
            <a:r>
              <a:rPr lang="en-US" sz="1800" dirty="0"/>
              <a:t>is approximately </a:t>
            </a:r>
            <a:r>
              <a:rPr lang="tr-TR" sz="1800" b="1" dirty="0"/>
              <a:t>1.7 </a:t>
            </a:r>
            <a:r>
              <a:rPr lang="en-US" sz="1800" b="1" dirty="0"/>
              <a:t>times</a:t>
            </a:r>
            <a:r>
              <a:rPr lang="en-US" sz="1800" dirty="0"/>
              <a:t> that of </a:t>
            </a:r>
            <a:r>
              <a:rPr lang="tr-TR" sz="1800" b="1" dirty="0"/>
              <a:t>persistent drug</a:t>
            </a:r>
            <a:r>
              <a:rPr lang="tr-TR" sz="1800" dirty="0"/>
              <a:t>, so it means that dataset is imbalanced.</a:t>
            </a:r>
          </a:p>
        </p:txBody>
      </p:sp>
    </p:spTree>
    <p:extLst>
      <p:ext uri="{BB962C8B-B14F-4D97-AF65-F5344CB8AC3E}">
        <p14:creationId xmlns:p14="http://schemas.microsoft.com/office/powerpoint/2010/main" val="219641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Change_T_Score</a:t>
            </a:r>
            <a:endParaRPr lang="en-US" sz="5400" b="1" kern="1200" dirty="0">
              <a:solidFill>
                <a:schemeClr val="tx1"/>
              </a:solidFill>
              <a:latin typeface="+mj-lt"/>
              <a:ea typeface="+mj-ea"/>
              <a:cs typeface="+mj-cs"/>
            </a:endParaRPr>
          </a:p>
        </p:txBody>
      </p:sp>
      <p:pic>
        <p:nvPicPr>
          <p:cNvPr id="6" name="Resim 5" descr="tablo içeren bir resim&#10;&#10;Açıklama otomatik olarak oluşturuldu">
            <a:extLst>
              <a:ext uri="{FF2B5EF4-FFF2-40B4-BE49-F238E27FC236}">
                <a16:creationId xmlns:a16="http://schemas.microsoft.com/office/drawing/2014/main" id="{A697271B-8F11-4123-98FE-1716B88A3713}"/>
              </a:ext>
            </a:extLst>
          </p:cNvPr>
          <p:cNvPicPr>
            <a:picLocks noChangeAspect="1"/>
          </p:cNvPicPr>
          <p:nvPr/>
        </p:nvPicPr>
        <p:blipFill>
          <a:blip r:embed="rId2"/>
          <a:stretch>
            <a:fillRect/>
          </a:stretch>
        </p:blipFill>
        <p:spPr>
          <a:xfrm>
            <a:off x="4624289" y="1687977"/>
            <a:ext cx="6729510" cy="1990244"/>
          </a:xfrm>
          <a:prstGeom prst="rect">
            <a:avLst/>
          </a:prstGeom>
        </p:spPr>
      </p:pic>
      <p:pic>
        <p:nvPicPr>
          <p:cNvPr id="7" name="Resim 6">
            <a:extLst>
              <a:ext uri="{FF2B5EF4-FFF2-40B4-BE49-F238E27FC236}">
                <a16:creationId xmlns:a16="http://schemas.microsoft.com/office/drawing/2014/main" id="{3B6ACE84-6DAD-4965-AC16-CBE6D1802886}"/>
              </a:ext>
            </a:extLst>
          </p:cNvPr>
          <p:cNvPicPr>
            <a:picLocks noChangeAspect="1"/>
          </p:cNvPicPr>
          <p:nvPr/>
        </p:nvPicPr>
        <p:blipFill>
          <a:blip r:embed="rId3"/>
          <a:stretch>
            <a:fillRect/>
          </a:stretch>
        </p:blipFill>
        <p:spPr>
          <a:xfrm>
            <a:off x="-1" y="4019584"/>
            <a:ext cx="10226181" cy="2838416"/>
          </a:xfrm>
          <a:prstGeom prst="rect">
            <a:avLst/>
          </a:prstGeom>
        </p:spPr>
      </p:pic>
    </p:spTree>
    <p:extLst>
      <p:ext uri="{BB962C8B-B14F-4D97-AF65-F5344CB8AC3E}">
        <p14:creationId xmlns:p14="http://schemas.microsoft.com/office/powerpoint/2010/main" val="42237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Change_Risk_Segment</a:t>
            </a:r>
            <a:endParaRPr lang="en-US" sz="5400" b="1" kern="1200" dirty="0">
              <a:solidFill>
                <a:schemeClr val="tx1"/>
              </a:solidFill>
              <a:latin typeface="+mj-lt"/>
              <a:ea typeface="+mj-ea"/>
              <a:cs typeface="+mj-cs"/>
            </a:endParaRPr>
          </a:p>
        </p:txBody>
      </p:sp>
      <p:pic>
        <p:nvPicPr>
          <p:cNvPr id="8" name="Resim 7">
            <a:extLst>
              <a:ext uri="{FF2B5EF4-FFF2-40B4-BE49-F238E27FC236}">
                <a16:creationId xmlns:a16="http://schemas.microsoft.com/office/drawing/2014/main" id="{53372075-D557-4D82-B914-6FB6A4251E28}"/>
              </a:ext>
            </a:extLst>
          </p:cNvPr>
          <p:cNvPicPr>
            <a:picLocks noChangeAspect="1"/>
          </p:cNvPicPr>
          <p:nvPr/>
        </p:nvPicPr>
        <p:blipFill>
          <a:blip r:embed="rId2"/>
          <a:stretch>
            <a:fillRect/>
          </a:stretch>
        </p:blipFill>
        <p:spPr>
          <a:xfrm>
            <a:off x="0" y="3908638"/>
            <a:ext cx="10625895" cy="2949362"/>
          </a:xfrm>
          <a:prstGeom prst="rect">
            <a:avLst/>
          </a:prstGeom>
        </p:spPr>
      </p:pic>
      <p:pic>
        <p:nvPicPr>
          <p:cNvPr id="10" name="Resim 9" descr="tablo içeren bir resim&#10;&#10;Açıklama otomatik olarak oluşturuldu">
            <a:extLst>
              <a:ext uri="{FF2B5EF4-FFF2-40B4-BE49-F238E27FC236}">
                <a16:creationId xmlns:a16="http://schemas.microsoft.com/office/drawing/2014/main" id="{B511FB66-129E-4D0F-ADC9-0629C7687F46}"/>
              </a:ext>
            </a:extLst>
          </p:cNvPr>
          <p:cNvPicPr>
            <a:picLocks noChangeAspect="1"/>
          </p:cNvPicPr>
          <p:nvPr/>
        </p:nvPicPr>
        <p:blipFill>
          <a:blip r:embed="rId3"/>
          <a:stretch>
            <a:fillRect/>
          </a:stretch>
        </p:blipFill>
        <p:spPr>
          <a:xfrm>
            <a:off x="4168962" y="1878953"/>
            <a:ext cx="7184836" cy="2029685"/>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a:solidFill>
                  <a:schemeClr val="tx1"/>
                </a:solidFill>
                <a:latin typeface="+mj-lt"/>
                <a:ea typeface="+mj-ea"/>
                <a:cs typeface="+mj-cs"/>
              </a:rPr>
              <a:t>Adherent_Flag</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0416F773-5E2B-422D-A816-C9A9AA52B3A9}"/>
              </a:ext>
            </a:extLst>
          </p:cNvPr>
          <p:cNvPicPr>
            <a:picLocks noChangeAspect="1"/>
          </p:cNvPicPr>
          <p:nvPr/>
        </p:nvPicPr>
        <p:blipFill>
          <a:blip r:embed="rId2"/>
          <a:stretch>
            <a:fillRect/>
          </a:stretch>
        </p:blipFill>
        <p:spPr>
          <a:xfrm>
            <a:off x="0" y="3737296"/>
            <a:ext cx="11243198" cy="3120703"/>
          </a:xfrm>
          <a:prstGeom prst="rect">
            <a:avLst/>
          </a:prstGeom>
        </p:spPr>
      </p:pic>
      <p:pic>
        <p:nvPicPr>
          <p:cNvPr id="7" name="Resim 6">
            <a:extLst>
              <a:ext uri="{FF2B5EF4-FFF2-40B4-BE49-F238E27FC236}">
                <a16:creationId xmlns:a16="http://schemas.microsoft.com/office/drawing/2014/main" id="{A2E67FF5-BDE3-4462-9748-2A2D7331DF03}"/>
              </a:ext>
            </a:extLst>
          </p:cNvPr>
          <p:cNvPicPr>
            <a:picLocks noChangeAspect="1"/>
          </p:cNvPicPr>
          <p:nvPr/>
        </p:nvPicPr>
        <p:blipFill>
          <a:blip r:embed="rId3"/>
          <a:stretch>
            <a:fillRect/>
          </a:stretch>
        </p:blipFill>
        <p:spPr>
          <a:xfrm>
            <a:off x="3691156" y="1762396"/>
            <a:ext cx="7662644" cy="1442198"/>
          </a:xfrm>
          <a:prstGeom prst="rect">
            <a:avLst/>
          </a:prstGeom>
        </p:spPr>
      </p:pic>
    </p:spTree>
    <p:extLst>
      <p:ext uri="{BB962C8B-B14F-4D97-AF65-F5344CB8AC3E}">
        <p14:creationId xmlns:p14="http://schemas.microsoft.com/office/powerpoint/2010/main" val="184193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Dexa_Freq</a:t>
            </a:r>
            <a:r>
              <a:rPr lang="tr-TR" sz="5400" b="1" dirty="0" err="1">
                <a:solidFill>
                  <a:schemeClr val="tx1"/>
                </a:solidFill>
                <a:latin typeface="+mj-lt"/>
                <a:ea typeface="+mj-ea"/>
                <a:cs typeface="+mj-cs"/>
              </a:rPr>
              <a:t>_During_Rx</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92A4952F-8517-42D9-B498-FB286F4EEC42}"/>
              </a:ext>
            </a:extLst>
          </p:cNvPr>
          <p:cNvPicPr>
            <a:picLocks noChangeAspect="1"/>
          </p:cNvPicPr>
          <p:nvPr/>
        </p:nvPicPr>
        <p:blipFill>
          <a:blip r:embed="rId2"/>
          <a:stretch>
            <a:fillRect/>
          </a:stretch>
        </p:blipFill>
        <p:spPr>
          <a:xfrm>
            <a:off x="0" y="4165596"/>
            <a:ext cx="9700132" cy="2692404"/>
          </a:xfrm>
          <a:prstGeom prst="rect">
            <a:avLst/>
          </a:prstGeom>
        </p:spPr>
      </p:pic>
      <p:pic>
        <p:nvPicPr>
          <p:cNvPr id="8" name="Resim 7">
            <a:extLst>
              <a:ext uri="{FF2B5EF4-FFF2-40B4-BE49-F238E27FC236}">
                <a16:creationId xmlns:a16="http://schemas.microsoft.com/office/drawing/2014/main" id="{4953C46A-F2F6-4F51-9E59-FBA4CE98BC4A}"/>
              </a:ext>
            </a:extLst>
          </p:cNvPr>
          <p:cNvPicPr>
            <a:picLocks noChangeAspect="1"/>
          </p:cNvPicPr>
          <p:nvPr/>
        </p:nvPicPr>
        <p:blipFill>
          <a:blip r:embed="rId3"/>
          <a:stretch>
            <a:fillRect/>
          </a:stretch>
        </p:blipFill>
        <p:spPr>
          <a:xfrm>
            <a:off x="5889072" y="1347044"/>
            <a:ext cx="5464727" cy="3311376"/>
          </a:xfrm>
          <a:prstGeom prst="rect">
            <a:avLst/>
          </a:prstGeom>
        </p:spPr>
      </p:pic>
    </p:spTree>
    <p:extLst>
      <p:ext uri="{BB962C8B-B14F-4D97-AF65-F5344CB8AC3E}">
        <p14:creationId xmlns:p14="http://schemas.microsoft.com/office/powerpoint/2010/main" val="14611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1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Comorb_Long_Term_Current_Drug_Theraphy</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F392C169-94DC-4424-AA87-7E9218E8CFE4}"/>
              </a:ext>
            </a:extLst>
          </p:cNvPr>
          <p:cNvPicPr>
            <a:picLocks noChangeAspect="1"/>
          </p:cNvPicPr>
          <p:nvPr/>
        </p:nvPicPr>
        <p:blipFill>
          <a:blip r:embed="rId2"/>
          <a:stretch>
            <a:fillRect/>
          </a:stretch>
        </p:blipFill>
        <p:spPr>
          <a:xfrm>
            <a:off x="0" y="3691156"/>
            <a:ext cx="11409433" cy="3166844"/>
          </a:xfrm>
          <a:prstGeom prst="rect">
            <a:avLst/>
          </a:prstGeom>
        </p:spPr>
      </p:pic>
      <p:pic>
        <p:nvPicPr>
          <p:cNvPr id="8" name="Resim 7">
            <a:extLst>
              <a:ext uri="{FF2B5EF4-FFF2-40B4-BE49-F238E27FC236}">
                <a16:creationId xmlns:a16="http://schemas.microsoft.com/office/drawing/2014/main" id="{27AF7164-ACC8-47D7-A4E6-F9EEF7250E86}"/>
              </a:ext>
            </a:extLst>
          </p:cNvPr>
          <p:cNvPicPr>
            <a:picLocks noChangeAspect="1"/>
          </p:cNvPicPr>
          <p:nvPr/>
        </p:nvPicPr>
        <p:blipFill>
          <a:blip r:embed="rId3"/>
          <a:stretch>
            <a:fillRect/>
          </a:stretch>
        </p:blipFill>
        <p:spPr>
          <a:xfrm>
            <a:off x="3374209" y="1760250"/>
            <a:ext cx="7979590" cy="1209451"/>
          </a:xfrm>
          <a:prstGeom prst="rect">
            <a:avLst/>
          </a:prstGeom>
        </p:spPr>
      </p:pic>
    </p:spTree>
    <p:extLst>
      <p:ext uri="{BB962C8B-B14F-4D97-AF65-F5344CB8AC3E}">
        <p14:creationId xmlns:p14="http://schemas.microsoft.com/office/powerpoint/2010/main" val="17887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1006</Words>
  <Application>Microsoft Office PowerPoint</Application>
  <PresentationFormat>Geniş ekran</PresentationFormat>
  <Paragraphs>108</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Calibri Light</vt:lpstr>
      <vt:lpstr>Times New Roman</vt:lpstr>
      <vt:lpstr>Office Theme</vt:lpstr>
      <vt:lpstr>PowerPoint Sunusu</vt:lpstr>
      <vt:lpstr>Background – Healthcare :: Persistency of a Drug</vt:lpstr>
      <vt:lpstr>Data Exploration</vt:lpstr>
      <vt:lpstr>⚫ As seen from this Pie Chart; The total number of non-persistent drug is approximately 1.7 times that of persistent drug, so it means that dataset is imbalanced.</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Final Recommendations-I </vt:lpstr>
      <vt:lpstr> Final Recommendations-II</vt:lpstr>
      <vt:lpstr> Final Recommendations-III</vt:lpstr>
      <vt:lpstr> Recommended Modelling Technique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UĞUR SELİM ÖZEN</dc:creator>
  <cp:lastModifiedBy>UĞUR SELİM ÖZEN</cp:lastModifiedBy>
  <cp:revision>36</cp:revision>
  <dcterms:created xsi:type="dcterms:W3CDTF">2021-10-10T21:01:41Z</dcterms:created>
  <dcterms:modified xsi:type="dcterms:W3CDTF">2021-12-05T20:58:52Z</dcterms:modified>
</cp:coreProperties>
</file>