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4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54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5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2174248"/>
            <a:ext cx="8489339" cy="593850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84756" y="943739"/>
            <a:ext cx="4237756" cy="83984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661890" y="213563"/>
            <a:ext cx="2291033" cy="23001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144000" y="3165513"/>
            <a:ext cx="9101047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1"/>
              </a:lnSpc>
            </a:pPr>
            <a:r>
              <a:rPr lang="en-US" sz="5551">
                <a:solidFill>
                  <a:srgbClr val="000000"/>
                </a:solidFill>
                <a:latin typeface="Roboto Bold"/>
              </a:rPr>
              <a:t>Patika &amp; </a:t>
            </a:r>
            <a:r>
              <a:rPr lang="en-US" sz="5551">
                <a:solidFill>
                  <a:srgbClr val="000000"/>
                </a:solidFill>
                <a:latin typeface="Roboto Bold"/>
              </a:rPr>
              <a:t>EnerjiSA</a:t>
            </a:r>
          </a:p>
          <a:p>
            <a:pPr algn="ctr">
              <a:lnSpc>
                <a:spcPts val="6661"/>
              </a:lnSpc>
            </a:pPr>
            <a:r>
              <a:rPr lang="en-US" sz="5551">
                <a:solidFill>
                  <a:srgbClr val="000000"/>
                </a:solidFill>
                <a:latin typeface="Roboto Bold"/>
              </a:rPr>
              <a:t>Veri Bilimi ve Analitiği Bootcamp Bitirme Sunumu Grup-2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59585" y="7179768"/>
            <a:ext cx="415301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2207" indent="-296103" lvl="1">
              <a:lnSpc>
                <a:spcPts val="3291"/>
              </a:lnSpc>
              <a:buFont typeface="Arial"/>
              <a:buChar char="•"/>
            </a:pPr>
            <a:r>
              <a:rPr lang="en-US" sz="2742">
                <a:solidFill>
                  <a:srgbClr val="1E1D1D"/>
                </a:solidFill>
                <a:latin typeface="Roboto"/>
              </a:rPr>
              <a:t>Fatma Nur USLUER</a:t>
            </a:r>
          </a:p>
          <a:p>
            <a:pPr marL="592207" indent="-296103" lvl="1">
              <a:lnSpc>
                <a:spcPts val="3291"/>
              </a:lnSpc>
              <a:buFont typeface="Arial"/>
              <a:buChar char="•"/>
            </a:pPr>
            <a:r>
              <a:rPr lang="en-US" sz="2742">
                <a:solidFill>
                  <a:srgbClr val="1E1D1D"/>
                </a:solidFill>
                <a:latin typeface="Roboto"/>
              </a:rPr>
              <a:t>Furkan KILINÇ</a:t>
            </a:r>
          </a:p>
          <a:p>
            <a:pPr marL="592207" indent="-296103" lvl="1">
              <a:lnSpc>
                <a:spcPts val="3291"/>
              </a:lnSpc>
              <a:buFont typeface="Arial"/>
              <a:buChar char="•"/>
            </a:pPr>
            <a:r>
              <a:rPr lang="en-US" sz="2742">
                <a:solidFill>
                  <a:srgbClr val="1E1D1D"/>
                </a:solidFill>
                <a:latin typeface="Roboto"/>
              </a:rPr>
              <a:t>Gülşah UĞUR</a:t>
            </a:r>
          </a:p>
          <a:p>
            <a:pPr marL="592207" indent="-296103" lvl="1">
              <a:lnSpc>
                <a:spcPts val="3291"/>
              </a:lnSpc>
              <a:buFont typeface="Arial"/>
              <a:buChar char="•"/>
            </a:pPr>
            <a:r>
              <a:rPr lang="en-US" sz="2742">
                <a:solidFill>
                  <a:srgbClr val="1E1D1D"/>
                </a:solidFill>
                <a:latin typeface="Roboto"/>
              </a:rPr>
              <a:t>Mustafacan GENÇGÜL</a:t>
            </a:r>
          </a:p>
          <a:p>
            <a:pPr marL="592207" indent="-296103" lvl="1">
              <a:lnSpc>
                <a:spcPts val="3291"/>
              </a:lnSpc>
              <a:buFont typeface="Arial"/>
              <a:buChar char="•"/>
            </a:pPr>
            <a:r>
              <a:rPr lang="en-US" sz="2742">
                <a:solidFill>
                  <a:srgbClr val="1E1D1D"/>
                </a:solidFill>
                <a:latin typeface="Roboto"/>
              </a:rPr>
              <a:t>Uğur Selim ÖZEN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0" y="22187"/>
            <a:ext cx="538442" cy="10287000"/>
          </a:xfrm>
          <a:prstGeom prst="rect">
            <a:avLst/>
          </a:prstGeom>
          <a:solidFill>
            <a:srgbClr val="001689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754286" y="-271680"/>
            <a:ext cx="19006311" cy="1109493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7864099" cy="67251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754286" y="298158"/>
            <a:ext cx="14252623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sz="3100" spc="120">
                <a:solidFill>
                  <a:srgbClr val="191919"/>
                </a:solidFill>
                <a:latin typeface="Roboto Bold"/>
              </a:rPr>
              <a:t>Tespit Edilen Kaçakların Sayaç Markalarına Göre Dağılımı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617930" y="-559589"/>
            <a:ext cx="18905930" cy="1050329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4074" y="-43940"/>
            <a:ext cx="10247932" cy="87637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617930" y="121451"/>
            <a:ext cx="14252623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sz="3100" spc="120">
                <a:solidFill>
                  <a:srgbClr val="191919"/>
                </a:solidFill>
                <a:latin typeface="Roboto Bold"/>
              </a:rPr>
              <a:t>Tespit Edilen Kaçakların Sayaç Modellerine Göre Dağılımı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229743" y="1801250"/>
            <a:ext cx="10951935" cy="72920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2217" y="689610"/>
            <a:ext cx="8582914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59"/>
              </a:lnSpc>
              <a:spcBef>
                <a:spcPct val="0"/>
              </a:spcBef>
            </a:pPr>
            <a:r>
              <a:rPr lang="en-US" sz="3999" spc="155">
                <a:solidFill>
                  <a:srgbClr val="191919"/>
                </a:solidFill>
                <a:latin typeface="Roboto Bold"/>
              </a:rPr>
              <a:t>LUN10-B Modelinin Kaçak Grafiği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07861" y="2379935"/>
            <a:ext cx="6757039" cy="471578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66272" y="6121145"/>
            <a:ext cx="10020592" cy="291481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09622" y="2142569"/>
            <a:ext cx="8115300" cy="332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"/>
              </a:rPr>
              <a:t>Geliştirilen modelin en güncel verilerle test edilmesi için sayaç başlangıç tarihine göre sıralanması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"/>
              </a:rPr>
              <a:t>Verilerin %20'si validasyon, %80'i ise train olarak ayrılması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"/>
              </a:rPr>
              <a:t>Oversampling işlemi</a:t>
            </a:r>
          </a:p>
          <a:p>
            <a:pPr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Roboto"/>
              </a:rPr>
              <a:t>Kategorik değişkenler için One-Hot Encoding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9622" y="916995"/>
            <a:ext cx="1016228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Roboto Bold"/>
              </a:rPr>
              <a:t>Model Hazırlama (Design Modelling Data 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97179" y="8952777"/>
            <a:ext cx="197009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Roboto Bold"/>
              </a:rPr>
              <a:t>%56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53676" y="8952777"/>
            <a:ext cx="197009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Roboto Bold"/>
              </a:rPr>
              <a:t>%24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1818" y="8952777"/>
            <a:ext cx="197009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Roboto Bold"/>
              </a:rPr>
              <a:t>%20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9054" y="199156"/>
            <a:ext cx="3831714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Roboto Bold"/>
              </a:rPr>
              <a:t>Modelleme Algoritmaları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763411" y="3358766"/>
            <a:ext cx="13729116" cy="11354935"/>
            <a:chOff x="0" y="0"/>
            <a:chExt cx="18305488" cy="1513991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667625" cy="12667625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405325" y="1239750"/>
              <a:ext cx="13900163" cy="13900163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424633" y="-7010198"/>
            <a:ext cx="14163530" cy="10368965"/>
            <a:chOff x="0" y="0"/>
            <a:chExt cx="18884707" cy="1382528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016967" cy="12016967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6217082" y="1157661"/>
              <a:ext cx="12667625" cy="12667625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4817070" y="808755"/>
            <a:ext cx="2649686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Roboto Bold"/>
              </a:rPr>
              <a:t>F1 Score -1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47438" y="808755"/>
            <a:ext cx="2649686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Roboto Bold"/>
              </a:rPr>
              <a:t>Recall - 0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60526" y="808755"/>
            <a:ext cx="2649686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Roboto Bold"/>
              </a:rPr>
              <a:t>F1 Score - 0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73319" y="2164300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0.93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376178" y="1547386"/>
            <a:ext cx="170905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833361" y="2188078"/>
            <a:ext cx="2398271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Roboto Bold"/>
              </a:rPr>
              <a:t>Decision Tree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376178" y="3240957"/>
            <a:ext cx="170905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33361" y="3731936"/>
            <a:ext cx="3755529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Roboto Bold"/>
              </a:rPr>
              <a:t>Random Forest Classifier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376178" y="4934529"/>
            <a:ext cx="170905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833361" y="5575221"/>
            <a:ext cx="3597407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Roboto Bold"/>
              </a:rPr>
              <a:t>Logistic Regression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376178" y="6532850"/>
            <a:ext cx="170905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833361" y="7070989"/>
            <a:ext cx="3597407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Roboto Bold"/>
              </a:rPr>
              <a:t> XGBoost Classifier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376178" y="8089785"/>
            <a:ext cx="1709057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833361" y="8574137"/>
            <a:ext cx="3597407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</a:pPr>
            <a:r>
              <a:rPr lang="en-US" sz="2599">
                <a:solidFill>
                  <a:srgbClr val="000000"/>
                </a:solidFill>
                <a:latin typeface="Roboto Bold"/>
              </a:rPr>
              <a:t> CatBoost Classifier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606079"/>
            <a:ext cx="3040244" cy="60252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996967" y="8633509"/>
            <a:ext cx="2291033" cy="2300197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8455836" y="9619443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99791" y="808755"/>
            <a:ext cx="2649686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Roboto Bold"/>
              </a:rPr>
              <a:t>Recall - 1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73319" y="3708159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0.97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73319" y="5546646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0.70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373319" y="7240217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0.94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373319" y="8593073"/>
            <a:ext cx="998962" cy="44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 Bold"/>
              </a:rPr>
              <a:t>0.92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21986" y="2126383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0.33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21986" y="3670242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0.52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21986" y="5508729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0.73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421986" y="7202300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0.75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421986" y="8555156"/>
            <a:ext cx="998962" cy="44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 Bold"/>
              </a:rPr>
              <a:t>0.82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886407" y="2159503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0.89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886407" y="3703361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0.93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886407" y="5541848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0.79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886407" y="7235420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0.94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886407" y="8588276"/>
            <a:ext cx="998962" cy="44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 Bold"/>
              </a:rPr>
              <a:t>0.94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142951" y="2159503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0.40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142951" y="3703361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0.64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142951" y="5541848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0.49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142951" y="7235420"/>
            <a:ext cx="998962" cy="44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"/>
              </a:rPr>
              <a:t>0.75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142951" y="8588276"/>
            <a:ext cx="998962" cy="44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>
                <a:solidFill>
                  <a:srgbClr val="000000"/>
                </a:solidFill>
                <a:latin typeface="Roboto Bold"/>
              </a:rPr>
              <a:t>0.77</a:t>
            </a:r>
          </a:p>
        </p:txBody>
      </p:sp>
      <p:sp>
        <p:nvSpPr>
          <p:cNvPr name="AutoShape 46" id="46"/>
          <p:cNvSpPr/>
          <p:nvPr/>
        </p:nvSpPr>
        <p:spPr>
          <a:xfrm rot="0">
            <a:off x="376178" y="8360785"/>
            <a:ext cx="17090577" cy="0"/>
          </a:xfrm>
          <a:prstGeom prst="line">
            <a:avLst/>
          </a:prstGeom>
          <a:ln cap="flat" w="952500">
            <a:solidFill>
              <a:srgbClr val="F7A600">
                <a:alpha val="47843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290893" y="1028700"/>
            <a:ext cx="7968407" cy="864344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339741" y="39703"/>
            <a:ext cx="1377919" cy="1377919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AC8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428625"/>
            <a:ext cx="961206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17161C"/>
                </a:solidFill>
                <a:latin typeface="Roboto Bold"/>
              </a:rPr>
              <a:t>Modelin Tahminlemesi (Model Prediction)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3619" y="2356221"/>
            <a:ext cx="8115300" cy="39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7" indent="-313054" lvl="1">
              <a:lnSpc>
                <a:spcPts val="5277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"/>
              </a:rPr>
              <a:t>Verilen data seti üzerinde yapılan işlemlerden sonraki CatBoost Classifier Modellemesi</a:t>
            </a:r>
          </a:p>
          <a:p>
            <a:pPr marL="626107" indent="-313054" lvl="1">
              <a:lnSpc>
                <a:spcPts val="5277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"/>
              </a:rPr>
              <a:t>Sıfırları tahminlemede %90 üzeri değerler</a:t>
            </a:r>
          </a:p>
          <a:p>
            <a:pPr marL="626107" indent="-313054" lvl="1">
              <a:lnSpc>
                <a:spcPts val="5277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"/>
              </a:rPr>
              <a:t>581 kaçak kullanımdan 476 tanesinin doğru tahminlenmesi</a:t>
            </a:r>
          </a:p>
          <a:p>
            <a:pPr marL="626107" indent="-313054" lvl="1">
              <a:lnSpc>
                <a:spcPts val="5277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"/>
              </a:rPr>
              <a:t>Sokak risk skorunun Sıfırları öğrenmede etkisi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6043" y="0"/>
            <a:ext cx="16935915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9866669"/>
            <a:ext cx="2228712" cy="44169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816418" y="5322213"/>
            <a:ext cx="512198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9"/>
              </a:lnSpc>
            </a:pPr>
            <a:r>
              <a:rPr lang="en-US" sz="4399">
                <a:solidFill>
                  <a:srgbClr val="17161C"/>
                </a:solidFill>
                <a:latin typeface="Roboto Bold"/>
              </a:rPr>
              <a:t>Feature Importance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45943" y="695325"/>
            <a:ext cx="15974205" cy="85629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72425" y="453124"/>
            <a:ext cx="7864099" cy="67251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19512" y="266700"/>
            <a:ext cx="412412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>
                <a:solidFill>
                  <a:srgbClr val="17161C"/>
                </a:solidFill>
                <a:latin typeface="Roboto Bold"/>
              </a:rPr>
              <a:t>ROC Curve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150" y="9649052"/>
            <a:ext cx="3040244" cy="6025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113783" y="8612890"/>
            <a:ext cx="2291033" cy="23001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4347" y="1028700"/>
            <a:ext cx="8106181" cy="806551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883904" y="991698"/>
            <a:ext cx="8261221" cy="793619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55836" y="970583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05838" y="255550"/>
            <a:ext cx="1160293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17161C"/>
                </a:solidFill>
                <a:latin typeface="Roboto Bold"/>
              </a:rPr>
              <a:t>Modelin Validasyon Sonuçları ve Değerlendirilmesi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40126" y="8849740"/>
            <a:ext cx="2703016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Roboto Bold"/>
              </a:rPr>
              <a:t>Threshold = 0.15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2501" y="8870737"/>
            <a:ext cx="2506266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Roboto Bold"/>
              </a:rPr>
              <a:t>Threshold = 0.5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976619"/>
            <a:ext cx="18288000" cy="828168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05838" y="376544"/>
            <a:ext cx="1160293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17161C"/>
                </a:solidFill>
                <a:latin typeface="Roboto Bold"/>
              </a:rPr>
              <a:t>Modelin Validasyon Sonuçları ve Değerlendirilmesi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85229" y="8603365"/>
            <a:ext cx="2291033" cy="23001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86878" y="2788341"/>
            <a:ext cx="2877169" cy="287716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07460" y="4322614"/>
            <a:ext cx="2685790" cy="268579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89500" y="6293700"/>
            <a:ext cx="3838236" cy="271695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3419511" y="6549429"/>
            <a:ext cx="3839789" cy="206708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6796602" y="2587184"/>
            <a:ext cx="2915897" cy="291589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4027736" y="5042867"/>
            <a:ext cx="2501666" cy="250166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6150727" y="6741594"/>
            <a:ext cx="5986547" cy="251670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3187584" y="2529912"/>
            <a:ext cx="4719454" cy="251295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93476" y="822750"/>
            <a:ext cx="9101047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2"/>
              </a:lnSpc>
            </a:pPr>
            <a:r>
              <a:rPr lang="en-US" sz="5451">
                <a:solidFill>
                  <a:srgbClr val="000000"/>
                </a:solidFill>
                <a:latin typeface="Roboto Bold"/>
              </a:rPr>
              <a:t>Kullanılan Teknolojiler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5400000">
            <a:off x="8356586" y="5334258"/>
            <a:ext cx="3465840" cy="3465840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001689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08347" y="1870648"/>
            <a:ext cx="3314079" cy="308209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28998" y="5316220"/>
            <a:ext cx="3314079" cy="3082093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2680838" y="1486902"/>
            <a:ext cx="3465840" cy="3465840"/>
            <a:chOff x="0" y="0"/>
            <a:chExt cx="14400530" cy="1440053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001689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80442" y="3219822"/>
            <a:ext cx="6031832" cy="41148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51041" y="4077262"/>
            <a:ext cx="7457306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50"/>
              </a:lnSpc>
            </a:pPr>
            <a:r>
              <a:rPr lang="en-US" sz="5708">
                <a:solidFill>
                  <a:srgbClr val="17161C"/>
                </a:solidFill>
                <a:latin typeface="Roboto"/>
              </a:rPr>
              <a:t>Bizi dinlediğiniz için teşekkür ederiz...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765796" y="285822"/>
            <a:ext cx="10216390" cy="1561114"/>
          </a:xfrm>
          <a:prstGeom prst="rect">
            <a:avLst/>
          </a:prstGeom>
          <a:solidFill>
            <a:srgbClr val="86EAE9">
              <a:alpha val="29804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6765796" y="285822"/>
            <a:ext cx="4533930" cy="1561114"/>
          </a:xfrm>
          <a:prstGeom prst="rect">
            <a:avLst/>
          </a:prstGeom>
          <a:solidFill>
            <a:srgbClr val="86EAE9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8224882" y="670364"/>
            <a:ext cx="3071044" cy="76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60"/>
              </a:lnSpc>
              <a:spcBef>
                <a:spcPct val="0"/>
              </a:spcBef>
            </a:pPr>
            <a:r>
              <a:rPr lang="en-US" sz="2372" spc="92">
                <a:solidFill>
                  <a:srgbClr val="FFFFFF"/>
                </a:solidFill>
                <a:latin typeface="Roboto Bold"/>
              </a:rPr>
              <a:t>PROJENIN AMACI &amp; KONUSU</a:t>
            </a:r>
          </a:p>
        </p:txBody>
      </p:sp>
      <p:grpSp>
        <p:nvGrpSpPr>
          <p:cNvPr name="Group 5" id="5"/>
          <p:cNvGrpSpPr/>
          <p:nvPr/>
        </p:nvGrpSpPr>
        <p:grpSpPr>
          <a:xfrm rot="-8100000">
            <a:off x="10743547" y="514884"/>
            <a:ext cx="1104758" cy="1102990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6765796" y="1873832"/>
            <a:ext cx="10216390" cy="1561114"/>
          </a:xfrm>
          <a:prstGeom prst="rect">
            <a:avLst/>
          </a:prstGeom>
          <a:solidFill>
            <a:srgbClr val="3EDAD8">
              <a:alpha val="29804"/>
            </a:srgbClr>
          </a:solidFill>
        </p:spPr>
      </p:sp>
      <p:sp>
        <p:nvSpPr>
          <p:cNvPr name="TextBox 8" id="8"/>
          <p:cNvSpPr txBox="true"/>
          <p:nvPr/>
        </p:nvSpPr>
        <p:spPr>
          <a:xfrm rot="0">
            <a:off x="12114444" y="2248870"/>
            <a:ext cx="3931701" cy="11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10254" indent="-303418" lvl="2">
              <a:lnSpc>
                <a:spcPts val="3162"/>
              </a:lnSpc>
              <a:buFont typeface="Arial"/>
              <a:buChar char="⚬"/>
            </a:pPr>
            <a:r>
              <a:rPr lang="en-US" sz="2108" spc="105">
                <a:solidFill>
                  <a:srgbClr val="191919"/>
                </a:solidFill>
                <a:latin typeface="Roboto"/>
              </a:rPr>
              <a:t>Veri</a:t>
            </a:r>
            <a:r>
              <a:rPr lang="en-US" sz="1348" spc="67">
                <a:solidFill>
                  <a:srgbClr val="191919"/>
                </a:solidFill>
                <a:latin typeface="Roboto"/>
              </a:rPr>
              <a:t> Temizleme</a:t>
            </a:r>
          </a:p>
          <a:p>
            <a:pPr marL="910254" indent="-303418" lvl="2">
              <a:lnSpc>
                <a:spcPts val="3162"/>
              </a:lnSpc>
              <a:buFont typeface="Arial"/>
              <a:buChar char="⚬"/>
            </a:pPr>
            <a:r>
              <a:rPr lang="en-US" sz="1348" spc="67">
                <a:solidFill>
                  <a:srgbClr val="191919"/>
                </a:solidFill>
                <a:latin typeface="Roboto"/>
              </a:rPr>
              <a:t>Veri Görselleştirme</a:t>
            </a:r>
          </a:p>
          <a:p>
            <a:pPr>
              <a:lnSpc>
                <a:spcPts val="3162"/>
              </a:lnSpc>
            </a:pPr>
          </a:p>
        </p:txBody>
      </p:sp>
      <p:sp>
        <p:nvSpPr>
          <p:cNvPr name="AutoShape 9" id="9"/>
          <p:cNvSpPr/>
          <p:nvPr/>
        </p:nvSpPr>
        <p:spPr>
          <a:xfrm rot="0">
            <a:off x="6765796" y="1873832"/>
            <a:ext cx="4533930" cy="1561114"/>
          </a:xfrm>
          <a:prstGeom prst="rect">
            <a:avLst/>
          </a:prstGeom>
          <a:solidFill>
            <a:srgbClr val="3EDAD8"/>
          </a:solidFill>
        </p:spPr>
      </p:sp>
      <p:grpSp>
        <p:nvGrpSpPr>
          <p:cNvPr name="Group 10" id="10"/>
          <p:cNvGrpSpPr/>
          <p:nvPr/>
        </p:nvGrpSpPr>
        <p:grpSpPr>
          <a:xfrm rot="-8100000">
            <a:off x="10743547" y="2102893"/>
            <a:ext cx="1104758" cy="1102990"/>
            <a:chOff x="0" y="0"/>
            <a:chExt cx="6350000" cy="633984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6765796" y="3461841"/>
            <a:ext cx="10216390" cy="1561114"/>
          </a:xfrm>
          <a:prstGeom prst="rect">
            <a:avLst/>
          </a:prstGeom>
          <a:solidFill>
            <a:srgbClr val="37C9EF">
              <a:alpha val="29804"/>
            </a:srgbClr>
          </a:solidFill>
        </p:spPr>
      </p:sp>
      <p:sp>
        <p:nvSpPr>
          <p:cNvPr name="TextBox 13" id="13"/>
          <p:cNvSpPr txBox="true"/>
          <p:nvPr/>
        </p:nvSpPr>
        <p:spPr>
          <a:xfrm rot="0">
            <a:off x="12076483" y="3863775"/>
            <a:ext cx="3931701" cy="11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10254" indent="-303418" lvl="2">
              <a:lnSpc>
                <a:spcPts val="3162"/>
              </a:lnSpc>
              <a:buFont typeface="Arial"/>
              <a:buChar char="⚬"/>
            </a:pPr>
            <a:r>
              <a:rPr lang="en-US" sz="2108" spc="105">
                <a:solidFill>
                  <a:srgbClr val="191919"/>
                </a:solidFill>
                <a:latin typeface="Roboto"/>
              </a:rPr>
              <a:t>Veri Azaltma</a:t>
            </a:r>
          </a:p>
          <a:p>
            <a:pPr marL="910254" indent="-303418" lvl="2">
              <a:lnSpc>
                <a:spcPts val="3162"/>
              </a:lnSpc>
              <a:buFont typeface="Arial"/>
              <a:buChar char="⚬"/>
            </a:pPr>
            <a:r>
              <a:rPr lang="en-US" sz="1469" spc="73">
                <a:solidFill>
                  <a:srgbClr val="191919"/>
                </a:solidFill>
                <a:latin typeface="Arimo"/>
              </a:rPr>
              <a:t>Veri Dönüştürme</a:t>
            </a:r>
          </a:p>
          <a:p>
            <a:pPr>
              <a:lnSpc>
                <a:spcPts val="3162"/>
              </a:lnSpc>
            </a:pPr>
          </a:p>
        </p:txBody>
      </p:sp>
      <p:sp>
        <p:nvSpPr>
          <p:cNvPr name="AutoShape 14" id="14"/>
          <p:cNvSpPr/>
          <p:nvPr/>
        </p:nvSpPr>
        <p:spPr>
          <a:xfrm rot="0">
            <a:off x="6765796" y="3461841"/>
            <a:ext cx="4533930" cy="1561114"/>
          </a:xfrm>
          <a:prstGeom prst="rect">
            <a:avLst/>
          </a:prstGeom>
          <a:solidFill>
            <a:srgbClr val="37C9EF"/>
          </a:solidFill>
        </p:spPr>
      </p:sp>
      <p:grpSp>
        <p:nvGrpSpPr>
          <p:cNvPr name="Group 15" id="15"/>
          <p:cNvGrpSpPr/>
          <p:nvPr/>
        </p:nvGrpSpPr>
        <p:grpSpPr>
          <a:xfrm rot="-8100000">
            <a:off x="10743547" y="3690903"/>
            <a:ext cx="1104758" cy="1102990"/>
            <a:chOff x="0" y="0"/>
            <a:chExt cx="6350000" cy="633984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AutoShape 17" id="17"/>
          <p:cNvSpPr/>
          <p:nvPr/>
        </p:nvSpPr>
        <p:spPr>
          <a:xfrm rot="0">
            <a:off x="6765796" y="5049850"/>
            <a:ext cx="10216390" cy="1561114"/>
          </a:xfrm>
          <a:prstGeom prst="rect">
            <a:avLst/>
          </a:prstGeom>
          <a:solidFill>
            <a:srgbClr val="2C92D5">
              <a:alpha val="29804"/>
            </a:srgbClr>
          </a:solidFill>
        </p:spPr>
      </p:sp>
      <p:sp>
        <p:nvSpPr>
          <p:cNvPr name="AutoShape 18" id="18"/>
          <p:cNvSpPr/>
          <p:nvPr/>
        </p:nvSpPr>
        <p:spPr>
          <a:xfrm rot="0">
            <a:off x="6765796" y="6642688"/>
            <a:ext cx="10216390" cy="1561114"/>
          </a:xfrm>
          <a:prstGeom prst="rect">
            <a:avLst/>
          </a:prstGeom>
          <a:solidFill>
            <a:srgbClr val="13538A">
              <a:alpha val="29804"/>
            </a:srgbClr>
          </a:solidFill>
        </p:spPr>
      </p:sp>
      <p:sp>
        <p:nvSpPr>
          <p:cNvPr name="TextBox 19" id="19"/>
          <p:cNvSpPr txBox="true"/>
          <p:nvPr/>
        </p:nvSpPr>
        <p:spPr>
          <a:xfrm rot="0">
            <a:off x="11873991" y="6616623"/>
            <a:ext cx="4904768" cy="217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34824" indent="-278275" lvl="2">
              <a:lnSpc>
                <a:spcPts val="2900"/>
              </a:lnSpc>
              <a:buFont typeface="Arial"/>
              <a:buChar char="⚬"/>
            </a:pPr>
            <a:r>
              <a:rPr lang="en-US" sz="1933" spc="96">
                <a:solidFill>
                  <a:srgbClr val="191919"/>
                </a:solidFill>
                <a:latin typeface="Roboto"/>
              </a:rPr>
              <a:t>Decision Tree Classifier</a:t>
            </a:r>
          </a:p>
          <a:p>
            <a:pPr marL="834824" indent="-278275" lvl="2">
              <a:lnSpc>
                <a:spcPts val="2900"/>
              </a:lnSpc>
              <a:buFont typeface="Arial"/>
              <a:buChar char="⚬"/>
            </a:pPr>
            <a:r>
              <a:rPr lang="en-US" sz="1350" spc="67">
                <a:solidFill>
                  <a:srgbClr val="191919"/>
                </a:solidFill>
                <a:latin typeface="Arimo"/>
              </a:rPr>
              <a:t>Random Forest Classifier</a:t>
            </a:r>
          </a:p>
          <a:p>
            <a:pPr marL="834824" indent="-278275" lvl="2">
              <a:lnSpc>
                <a:spcPts val="2900"/>
              </a:lnSpc>
              <a:buFont typeface="Arial"/>
              <a:buChar char="⚬"/>
            </a:pPr>
            <a:r>
              <a:rPr lang="en-US" sz="1350" spc="67">
                <a:solidFill>
                  <a:srgbClr val="191919"/>
                </a:solidFill>
                <a:latin typeface="Arimo"/>
              </a:rPr>
              <a:t>XGBoost Classifier</a:t>
            </a:r>
          </a:p>
          <a:p>
            <a:pPr marL="834824" indent="-278275" lvl="2">
              <a:lnSpc>
                <a:spcPts val="2900"/>
              </a:lnSpc>
              <a:buFont typeface="Arial"/>
              <a:buChar char="⚬"/>
            </a:pPr>
            <a:r>
              <a:rPr lang="en-US" sz="1350" spc="67">
                <a:solidFill>
                  <a:srgbClr val="191919"/>
                </a:solidFill>
                <a:latin typeface="Arimo"/>
              </a:rPr>
              <a:t>CatBoost Classifier</a:t>
            </a:r>
          </a:p>
          <a:p>
            <a:pPr>
              <a:lnSpc>
                <a:spcPts val="2900"/>
              </a:lnSpc>
            </a:pPr>
          </a:p>
          <a:p>
            <a:pPr>
              <a:lnSpc>
                <a:spcPts val="2900"/>
              </a:lnSpc>
            </a:pPr>
          </a:p>
        </p:txBody>
      </p:sp>
      <p:sp>
        <p:nvSpPr>
          <p:cNvPr name="AutoShape 20" id="20"/>
          <p:cNvSpPr/>
          <p:nvPr/>
        </p:nvSpPr>
        <p:spPr>
          <a:xfrm rot="0">
            <a:off x="6765796" y="5049850"/>
            <a:ext cx="4533930" cy="1561114"/>
          </a:xfrm>
          <a:prstGeom prst="rect">
            <a:avLst/>
          </a:prstGeom>
          <a:solidFill>
            <a:srgbClr val="2C92D5"/>
          </a:solidFill>
        </p:spPr>
      </p:sp>
      <p:grpSp>
        <p:nvGrpSpPr>
          <p:cNvPr name="Group 21" id="21"/>
          <p:cNvGrpSpPr/>
          <p:nvPr/>
        </p:nvGrpSpPr>
        <p:grpSpPr>
          <a:xfrm rot="-8100000">
            <a:off x="10743547" y="5278912"/>
            <a:ext cx="1104758" cy="1102990"/>
            <a:chOff x="0" y="0"/>
            <a:chExt cx="6350000" cy="633984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AutoShape 23" id="23"/>
          <p:cNvSpPr/>
          <p:nvPr/>
        </p:nvSpPr>
        <p:spPr>
          <a:xfrm rot="0">
            <a:off x="6765796" y="6642688"/>
            <a:ext cx="4533930" cy="1561114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name="Group 24" id="24"/>
          <p:cNvGrpSpPr/>
          <p:nvPr/>
        </p:nvGrpSpPr>
        <p:grpSpPr>
          <a:xfrm rot="-8100000">
            <a:off x="10743547" y="6871750"/>
            <a:ext cx="1104758" cy="1102990"/>
            <a:chOff x="0" y="0"/>
            <a:chExt cx="6350000" cy="633984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169869" y="335958"/>
            <a:ext cx="743203" cy="1460844"/>
            <a:chOff x="0" y="0"/>
            <a:chExt cx="990937" cy="1947791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t="0" r="24562" b="0"/>
            <a:stretch>
              <a:fillRect/>
            </a:stretch>
          </p:blipFill>
          <p:spPr>
            <a:xfrm flipH="false" flipV="false" rot="0">
              <a:off x="0" y="0"/>
              <a:ext cx="990937" cy="1947791"/>
            </a:xfrm>
            <a:prstGeom prst="rect">
              <a:avLst/>
            </a:prstGeom>
          </p:spPr>
        </p:pic>
        <p:sp>
          <p:nvSpPr>
            <p:cNvPr name="TextBox 28" id="28"/>
            <p:cNvSpPr txBox="true"/>
            <p:nvPr/>
          </p:nvSpPr>
          <p:spPr>
            <a:xfrm rot="0">
              <a:off x="128761" y="220325"/>
              <a:ext cx="733415" cy="14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475"/>
                </a:lnSpc>
                <a:spcBef>
                  <a:spcPct val="0"/>
                </a:spcBef>
              </a:pPr>
              <a:r>
                <a:rPr lang="en-US" sz="3416" u="none">
                  <a:solidFill>
                    <a:srgbClr val="86EAE9"/>
                  </a:solidFill>
                  <a:latin typeface="Aileron Heavy"/>
                </a:rPr>
                <a:t>01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8224882" y="1878230"/>
            <a:ext cx="3071044" cy="141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5"/>
              </a:lnSpc>
              <a:spcBef>
                <a:spcPct val="0"/>
              </a:spcBef>
            </a:pPr>
            <a:r>
              <a:rPr lang="en-US" sz="2182" spc="85">
                <a:solidFill>
                  <a:srgbClr val="FFFFFF"/>
                </a:solidFill>
                <a:latin typeface="Roboto Bold"/>
              </a:rPr>
              <a:t>VERININ ANLAŞILMASI (EXPLORATORY DATA ANALYSIS)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169869" y="1915772"/>
            <a:ext cx="743203" cy="1460844"/>
            <a:chOff x="0" y="0"/>
            <a:chExt cx="990937" cy="1947791"/>
          </a:xfrm>
        </p:grpSpPr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t="0" r="24562" b="0"/>
            <a:stretch>
              <a:fillRect/>
            </a:stretch>
          </p:blipFill>
          <p:spPr>
            <a:xfrm flipH="false" flipV="false" rot="0">
              <a:off x="0" y="0"/>
              <a:ext cx="990937" cy="1947791"/>
            </a:xfrm>
            <a:prstGeom prst="rect">
              <a:avLst/>
            </a:prstGeom>
          </p:spPr>
        </p:pic>
        <p:sp>
          <p:nvSpPr>
            <p:cNvPr name="TextBox 32" id="32"/>
            <p:cNvSpPr txBox="true"/>
            <p:nvPr/>
          </p:nvSpPr>
          <p:spPr>
            <a:xfrm rot="0">
              <a:off x="128761" y="220325"/>
              <a:ext cx="733415" cy="14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475"/>
                </a:lnSpc>
                <a:spcBef>
                  <a:spcPct val="0"/>
                </a:spcBef>
              </a:pPr>
              <a:r>
                <a:rPr lang="en-US" sz="3416" u="none">
                  <a:solidFill>
                    <a:srgbClr val="3EDAD8"/>
                  </a:solidFill>
                  <a:latin typeface="Aileron Heavy"/>
                </a:rPr>
                <a:t>02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228683" y="3672042"/>
            <a:ext cx="3071044" cy="111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8"/>
              </a:lnSpc>
              <a:spcBef>
                <a:spcPct val="0"/>
              </a:spcBef>
            </a:pPr>
            <a:r>
              <a:rPr lang="en-US" sz="2277" spc="88">
                <a:solidFill>
                  <a:srgbClr val="FFFFFF"/>
                </a:solidFill>
                <a:latin typeface="Roboto Bold"/>
              </a:rPr>
              <a:t>VERI HAZIRLAMA (FEATURE ENGINEERING)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7169869" y="3511976"/>
            <a:ext cx="743203" cy="1460844"/>
            <a:chOff x="0" y="0"/>
            <a:chExt cx="990937" cy="1947791"/>
          </a:xfrm>
        </p:grpSpPr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t="0" r="24562" b="0"/>
            <a:stretch>
              <a:fillRect/>
            </a:stretch>
          </p:blipFill>
          <p:spPr>
            <a:xfrm flipH="false" flipV="false" rot="0">
              <a:off x="0" y="0"/>
              <a:ext cx="990937" cy="1947791"/>
            </a:xfrm>
            <a:prstGeom prst="rect">
              <a:avLst/>
            </a:prstGeom>
          </p:spPr>
        </p:pic>
        <p:sp>
          <p:nvSpPr>
            <p:cNvPr name="TextBox 36" id="36"/>
            <p:cNvSpPr txBox="true"/>
            <p:nvPr/>
          </p:nvSpPr>
          <p:spPr>
            <a:xfrm rot="0">
              <a:off x="128761" y="220325"/>
              <a:ext cx="733415" cy="14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475"/>
                </a:lnSpc>
                <a:spcBef>
                  <a:spcPct val="0"/>
                </a:spcBef>
              </a:pPr>
              <a:r>
                <a:rPr lang="en-US" sz="3416" u="none">
                  <a:solidFill>
                    <a:srgbClr val="37C9EF"/>
                  </a:solidFill>
                  <a:latin typeface="Aileron Heavy"/>
                </a:rPr>
                <a:t>03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8228683" y="5460799"/>
            <a:ext cx="3071044" cy="74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8"/>
              </a:lnSpc>
              <a:spcBef>
                <a:spcPct val="0"/>
              </a:spcBef>
            </a:pPr>
            <a:r>
              <a:rPr lang="en-US" sz="2277" spc="88">
                <a:solidFill>
                  <a:srgbClr val="FFFFFF"/>
                </a:solidFill>
                <a:latin typeface="Roboto Bold"/>
              </a:rPr>
              <a:t>MODEL HAZIRLAMA (MODELLING)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7169869" y="5099985"/>
            <a:ext cx="743203" cy="1460844"/>
            <a:chOff x="0" y="0"/>
            <a:chExt cx="990937" cy="1947791"/>
          </a:xfrm>
        </p:grpSpPr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t="0" r="24562" b="0"/>
            <a:stretch>
              <a:fillRect/>
            </a:stretch>
          </p:blipFill>
          <p:spPr>
            <a:xfrm flipH="false" flipV="false" rot="0">
              <a:off x="0" y="0"/>
              <a:ext cx="990937" cy="1947791"/>
            </a:xfrm>
            <a:prstGeom prst="rect">
              <a:avLst/>
            </a:prstGeom>
          </p:spPr>
        </p:pic>
        <p:sp>
          <p:nvSpPr>
            <p:cNvPr name="TextBox 40" id="40"/>
            <p:cNvSpPr txBox="true"/>
            <p:nvPr/>
          </p:nvSpPr>
          <p:spPr>
            <a:xfrm rot="0">
              <a:off x="128761" y="220325"/>
              <a:ext cx="733415" cy="14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475"/>
                </a:lnSpc>
                <a:spcBef>
                  <a:spcPct val="0"/>
                </a:spcBef>
              </a:pPr>
              <a:r>
                <a:rPr lang="en-US" sz="3416" u="none">
                  <a:solidFill>
                    <a:srgbClr val="2C92D5"/>
                  </a:solidFill>
                  <a:latin typeface="Aileron Heavy"/>
                </a:rPr>
                <a:t>04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8228683" y="6898131"/>
            <a:ext cx="3071044" cy="1053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5"/>
              </a:lnSpc>
              <a:spcBef>
                <a:spcPct val="0"/>
              </a:spcBef>
            </a:pPr>
            <a:r>
              <a:rPr lang="en-US" sz="2182" spc="85">
                <a:solidFill>
                  <a:srgbClr val="FFFFFF"/>
                </a:solidFill>
                <a:latin typeface="Roboto Bold"/>
              </a:rPr>
              <a:t>MODELIN TAHMINLEMESI (MODEL PREDICTION)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169869" y="6692823"/>
            <a:ext cx="743203" cy="1460844"/>
            <a:chOff x="0" y="0"/>
            <a:chExt cx="990937" cy="1947791"/>
          </a:xfrm>
        </p:grpSpPr>
        <p:pic>
          <p:nvPicPr>
            <p:cNvPr name="Picture 43" id="4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t="0" r="24562" b="0"/>
            <a:stretch>
              <a:fillRect/>
            </a:stretch>
          </p:blipFill>
          <p:spPr>
            <a:xfrm flipH="false" flipV="false" rot="0">
              <a:off x="0" y="0"/>
              <a:ext cx="990937" cy="1947791"/>
            </a:xfrm>
            <a:prstGeom prst="rect">
              <a:avLst/>
            </a:prstGeom>
          </p:spPr>
        </p:pic>
        <p:sp>
          <p:nvSpPr>
            <p:cNvPr name="TextBox 44" id="44"/>
            <p:cNvSpPr txBox="true"/>
            <p:nvPr/>
          </p:nvSpPr>
          <p:spPr>
            <a:xfrm rot="0">
              <a:off x="128761" y="220325"/>
              <a:ext cx="733415" cy="14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475"/>
                </a:lnSpc>
                <a:spcBef>
                  <a:spcPct val="0"/>
                </a:spcBef>
              </a:pPr>
              <a:r>
                <a:rPr lang="en-US" sz="3416" u="none">
                  <a:solidFill>
                    <a:srgbClr val="13538A"/>
                  </a:solidFill>
                  <a:latin typeface="Aileron Heavy"/>
                </a:rPr>
                <a:t>05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 rot="0">
            <a:off x="6765796" y="8202717"/>
            <a:ext cx="10216390" cy="1561114"/>
          </a:xfrm>
          <a:prstGeom prst="rect">
            <a:avLst/>
          </a:prstGeom>
          <a:solidFill>
            <a:srgbClr val="13538A">
              <a:alpha val="29804"/>
            </a:srgbClr>
          </a:solidFill>
        </p:spPr>
      </p:sp>
      <p:sp>
        <p:nvSpPr>
          <p:cNvPr name="AutoShape 46" id="46"/>
          <p:cNvSpPr/>
          <p:nvPr/>
        </p:nvSpPr>
        <p:spPr>
          <a:xfrm rot="0">
            <a:off x="6765796" y="8202717"/>
            <a:ext cx="4533930" cy="1561114"/>
          </a:xfrm>
          <a:prstGeom prst="rect">
            <a:avLst/>
          </a:prstGeom>
          <a:solidFill>
            <a:srgbClr val="001689"/>
          </a:solidFill>
        </p:spPr>
      </p:sp>
      <p:grpSp>
        <p:nvGrpSpPr>
          <p:cNvPr name="Group 47" id="47"/>
          <p:cNvGrpSpPr/>
          <p:nvPr/>
        </p:nvGrpSpPr>
        <p:grpSpPr>
          <a:xfrm rot="-8100000">
            <a:off x="10743547" y="8431779"/>
            <a:ext cx="1104758" cy="1102990"/>
            <a:chOff x="0" y="0"/>
            <a:chExt cx="6350000" cy="6339840"/>
          </a:xfrm>
        </p:grpSpPr>
        <p:sp>
          <p:nvSpPr>
            <p:cNvPr name="Freeform 48" id="4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689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8228683" y="8283201"/>
            <a:ext cx="3071044" cy="140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5"/>
              </a:lnSpc>
              <a:spcBef>
                <a:spcPct val="0"/>
              </a:spcBef>
            </a:pPr>
            <a:r>
              <a:rPr lang="en-US" sz="2182" spc="85">
                <a:solidFill>
                  <a:srgbClr val="FFFFFF"/>
                </a:solidFill>
                <a:latin typeface="Roboto Bold"/>
              </a:rPr>
              <a:t>SONUÇLARIN DEĞERLENDIRILMESI (INTERPRETING RESULTS)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7169869" y="8252852"/>
            <a:ext cx="743203" cy="1460844"/>
            <a:chOff x="0" y="0"/>
            <a:chExt cx="990937" cy="1947791"/>
          </a:xfrm>
        </p:grpSpPr>
        <p:pic>
          <p:nvPicPr>
            <p:cNvPr name="Picture 51" id="5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4562" t="0" r="24562" b="0"/>
            <a:stretch>
              <a:fillRect/>
            </a:stretch>
          </p:blipFill>
          <p:spPr>
            <a:xfrm flipH="false" flipV="false" rot="0">
              <a:off x="0" y="0"/>
              <a:ext cx="990937" cy="1947791"/>
            </a:xfrm>
            <a:prstGeom prst="rect">
              <a:avLst/>
            </a:prstGeom>
          </p:spPr>
        </p:pic>
        <p:sp>
          <p:nvSpPr>
            <p:cNvPr name="TextBox 52" id="52"/>
            <p:cNvSpPr txBox="true"/>
            <p:nvPr/>
          </p:nvSpPr>
          <p:spPr>
            <a:xfrm rot="0">
              <a:off x="128761" y="220325"/>
              <a:ext cx="733415" cy="1469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475"/>
                </a:lnSpc>
                <a:spcBef>
                  <a:spcPct val="0"/>
                </a:spcBef>
              </a:pPr>
              <a:r>
                <a:rPr lang="en-US" sz="3416" u="none">
                  <a:solidFill>
                    <a:srgbClr val="13538A"/>
                  </a:solidFill>
                  <a:latin typeface="Aileron Heavy"/>
                </a:rPr>
                <a:t>05</a:t>
              </a:r>
            </a:p>
          </p:txBody>
        </p:sp>
      </p:grpSp>
      <p:pic>
        <p:nvPicPr>
          <p:cNvPr name="Picture 53" id="5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218373" y="4124579"/>
            <a:ext cx="2105490" cy="1958106"/>
          </a:xfrm>
          <a:prstGeom prst="rect">
            <a:avLst/>
          </a:prstGeom>
        </p:spPr>
      </p:pic>
      <p:grpSp>
        <p:nvGrpSpPr>
          <p:cNvPr name="Group 54" id="54"/>
          <p:cNvGrpSpPr>
            <a:grpSpLocks noChangeAspect="true"/>
          </p:cNvGrpSpPr>
          <p:nvPr/>
        </p:nvGrpSpPr>
        <p:grpSpPr>
          <a:xfrm rot="-10800000">
            <a:off x="4520557" y="3886504"/>
            <a:ext cx="476152" cy="476152"/>
            <a:chOff x="1371600" y="6705600"/>
            <a:chExt cx="10972800" cy="10972800"/>
          </a:xfrm>
        </p:grpSpPr>
        <p:sp>
          <p:nvSpPr>
            <p:cNvPr name="Freeform 55" id="5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pic>
        <p:nvPicPr>
          <p:cNvPr name="Picture 56" id="5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3218373" y="6434158"/>
            <a:ext cx="2105490" cy="1958106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34020" y="7687956"/>
            <a:ext cx="725378" cy="1295318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8797" y="5079631"/>
            <a:ext cx="5354664" cy="3210542"/>
          </a:xfrm>
          <a:prstGeom prst="rect">
            <a:avLst/>
          </a:prstGeom>
        </p:spPr>
      </p:pic>
      <p:sp>
        <p:nvSpPr>
          <p:cNvPr name="TextBox 59" id="59"/>
          <p:cNvSpPr txBox="true"/>
          <p:nvPr/>
        </p:nvSpPr>
        <p:spPr>
          <a:xfrm rot="0">
            <a:off x="668797" y="2532345"/>
            <a:ext cx="578118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>
                <a:solidFill>
                  <a:srgbClr val="17161C"/>
                </a:solidFill>
                <a:latin typeface="Roboto Bold"/>
              </a:rPr>
              <a:t>Neler Anlatacağız?</a:t>
            </a:r>
          </a:p>
        </p:txBody>
      </p:sp>
      <p:pic>
        <p:nvPicPr>
          <p:cNvPr name="Picture 60" id="6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sp>
        <p:nvSpPr>
          <p:cNvPr name="TextBox 62" id="62"/>
          <p:cNvSpPr txBox="true"/>
          <p:nvPr/>
        </p:nvSpPr>
        <p:spPr>
          <a:xfrm rot="0">
            <a:off x="7981291" y="9725731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22187"/>
            <a:ext cx="538442" cy="10287000"/>
          </a:xfrm>
          <a:prstGeom prst="rect">
            <a:avLst/>
          </a:prstGeom>
          <a:solidFill>
            <a:srgbClr val="001689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86219" y="3655805"/>
            <a:ext cx="1890747" cy="285009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110387" y="3655805"/>
            <a:ext cx="3438530" cy="24876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739946" y="3740641"/>
            <a:ext cx="4519354" cy="245779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17823" y="6968544"/>
            <a:ext cx="3423841" cy="120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38"/>
              </a:lnSpc>
            </a:pPr>
            <a:r>
              <a:rPr lang="en-US" sz="3048">
                <a:solidFill>
                  <a:srgbClr val="17161C"/>
                </a:solidFill>
                <a:latin typeface="Roboto Bold"/>
              </a:rPr>
              <a:t>Kayıp Kaçak Nedir?</a:t>
            </a:r>
          </a:p>
          <a:p>
            <a:pPr>
              <a:lnSpc>
                <a:spcPts val="493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218940" y="670878"/>
            <a:ext cx="7800801" cy="754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25"/>
              </a:lnSpc>
              <a:spcBef>
                <a:spcPct val="0"/>
              </a:spcBef>
            </a:pPr>
            <a:r>
              <a:rPr lang="en-US" sz="4599" spc="137">
                <a:solidFill>
                  <a:srgbClr val="191919"/>
                </a:solidFill>
                <a:latin typeface="Roboto Bold"/>
              </a:rPr>
              <a:t>Projenin Amacı ve Konusu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87625" y="6515565"/>
            <a:ext cx="3884055" cy="120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8"/>
              </a:lnSpc>
            </a:pPr>
            <a:r>
              <a:rPr lang="en-US" sz="3048">
                <a:solidFill>
                  <a:srgbClr val="17161C"/>
                </a:solidFill>
                <a:latin typeface="Roboto Bold"/>
              </a:rPr>
              <a:t>Kayıp Kaçak Yöntemleri Nelerdir?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57596" y="6825128"/>
            <a:ext cx="3884055" cy="58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8"/>
              </a:lnSpc>
            </a:pPr>
            <a:r>
              <a:rPr lang="en-US" sz="3048">
                <a:solidFill>
                  <a:srgbClr val="17161C"/>
                </a:solidFill>
                <a:latin typeface="Roboto Bold"/>
              </a:rPr>
              <a:t>Biz Ne Yaptık?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996967" y="8416041"/>
            <a:ext cx="2291033" cy="2300197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76468" y="769755"/>
            <a:ext cx="3003447" cy="3003447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001689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109291" y="1953107"/>
            <a:ext cx="3095939" cy="287922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109291" y="5587239"/>
            <a:ext cx="3095939" cy="2879223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3842310" y="8299215"/>
            <a:ext cx="700140" cy="700140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1689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9709799" y="2090308"/>
            <a:ext cx="7243392" cy="655897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1985" y="6548113"/>
            <a:ext cx="2572868" cy="245124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28700" y="1465976"/>
            <a:ext cx="8617674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Veri: </a:t>
            </a:r>
            <a:r>
              <a:rPr lang="en-US" sz="3000">
                <a:solidFill>
                  <a:srgbClr val="17161C"/>
                </a:solidFill>
                <a:latin typeface="Roboto Bold"/>
              </a:rPr>
              <a:t>15.000</a:t>
            </a:r>
            <a:r>
              <a:rPr lang="en-US" sz="3000">
                <a:solidFill>
                  <a:srgbClr val="17161C"/>
                </a:solidFill>
                <a:latin typeface="Roboto"/>
              </a:rPr>
              <a:t> satır ve </a:t>
            </a:r>
            <a:r>
              <a:rPr lang="en-US" sz="3000">
                <a:solidFill>
                  <a:srgbClr val="17161C"/>
                </a:solidFill>
                <a:latin typeface="Roboto Bold"/>
              </a:rPr>
              <a:t>50</a:t>
            </a:r>
            <a:r>
              <a:rPr lang="en-US" sz="3000">
                <a:solidFill>
                  <a:srgbClr val="17161C"/>
                </a:solidFill>
                <a:latin typeface="Roboto"/>
              </a:rPr>
              <a:t> sütun</a:t>
            </a:r>
          </a:p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Hedef değişken(target): </a:t>
            </a:r>
            <a:r>
              <a:rPr lang="en-US" sz="3000">
                <a:solidFill>
                  <a:srgbClr val="17161C"/>
                </a:solidFill>
                <a:latin typeface="Roboto Bold"/>
              </a:rPr>
              <a:t>NK_FLAG</a:t>
            </a:r>
          </a:p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Tüketim ve Demand toplam </a:t>
            </a:r>
            <a:r>
              <a:rPr lang="en-US" sz="3000">
                <a:solidFill>
                  <a:srgbClr val="17161C"/>
                </a:solidFill>
                <a:latin typeface="Roboto Bold"/>
              </a:rPr>
              <a:t>36</a:t>
            </a:r>
            <a:r>
              <a:rPr lang="en-US" sz="3000">
                <a:solidFill>
                  <a:srgbClr val="17161C"/>
                </a:solidFill>
                <a:latin typeface="Roboto"/>
              </a:rPr>
              <a:t> </a:t>
            </a:r>
            <a:r>
              <a:rPr lang="en-US" sz="3000">
                <a:solidFill>
                  <a:srgbClr val="17161C"/>
                </a:solidFill>
                <a:latin typeface="Roboto Bold"/>
              </a:rPr>
              <a:t>sütun (%72)</a:t>
            </a:r>
          </a:p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24 ayın ortalama Tüketim Değeri: </a:t>
            </a:r>
            <a:r>
              <a:rPr lang="en-US" sz="3000">
                <a:solidFill>
                  <a:srgbClr val="17161C"/>
                </a:solidFill>
                <a:latin typeface="Roboto Bold"/>
              </a:rPr>
              <a:t>200 kWh</a:t>
            </a:r>
          </a:p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Eksik veri tespiti</a:t>
            </a:r>
          </a:p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Sayısal verilen istatistiksel çıkarımı</a:t>
            </a:r>
          </a:p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Sayısal sütunların birbiri ile olan korelasyonu</a:t>
            </a:r>
          </a:p>
          <a:p>
            <a:pPr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17161C"/>
                </a:solidFill>
                <a:latin typeface="Roboto"/>
              </a:rPr>
              <a:t>Verilerin görselleştirilmesi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6272" y="658587"/>
            <a:ext cx="8617674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17161C"/>
                </a:solidFill>
                <a:latin typeface="Roboto Bold"/>
              </a:rPr>
              <a:t>Verinin Anlaşılması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484" t="2591" r="940" b="165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288746"/>
            <a:ext cx="8652685" cy="73995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298404" y="521208"/>
            <a:ext cx="14252623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sz="3100" spc="120">
                <a:solidFill>
                  <a:srgbClr val="191919"/>
                </a:solidFill>
                <a:latin typeface="Roboto Bold"/>
              </a:rPr>
              <a:t>Toplam Kullanıcıların Kaçak Kullanım Dağılımı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18262200" cy="97534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7468" y="356184"/>
            <a:ext cx="7864099" cy="67251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9646"/>
            <a:ext cx="11335788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sz="3100" spc="120">
                <a:solidFill>
                  <a:srgbClr val="191919"/>
                </a:solidFill>
                <a:latin typeface="Roboto Bold"/>
              </a:rPr>
              <a:t>Eksik Verilerde Kaçakların Tesisat Tipine Göre Dağılımı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49105" y="512451"/>
            <a:ext cx="2165217" cy="20136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49105" y="3054066"/>
            <a:ext cx="2165217" cy="20136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5148" y="1519277"/>
            <a:ext cx="5525411" cy="287808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7681293" y="1253362"/>
            <a:ext cx="8617674" cy="3970055"/>
            <a:chOff x="0" y="0"/>
            <a:chExt cx="11490232" cy="529340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490232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4500">
                  <a:solidFill>
                    <a:srgbClr val="17161C"/>
                  </a:solidFill>
                  <a:latin typeface="Roboto Bold"/>
                </a:rPr>
                <a:t>Veri Hazırlama (Feature Engineering)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76309"/>
              <a:ext cx="11490232" cy="30170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Eksik verilerin doldurulması (0, 'EKSIK', yüksek bir sayı)</a:t>
              </a:r>
            </a:p>
            <a:p>
              <a:pPr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Yeni kolonlar oluşturulması</a:t>
              </a:r>
            </a:p>
            <a:p>
              <a:pPr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17161C"/>
                  </a:solidFill>
                  <a:latin typeface="Roboto"/>
                </a:rPr>
                <a:t>Mevcut/Oluşturulan kolonların istatiksel çıkarımlar doğrultusunda gruplanması</a:t>
              </a:r>
            </a:p>
            <a:p>
              <a:pPr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924888" y="164901"/>
            <a:ext cx="489659" cy="489659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1689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4968267" y="8523056"/>
            <a:ext cx="2291033" cy="2300197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0">
            <a:off x="1178182" y="6715364"/>
            <a:ext cx="16230600" cy="438150"/>
          </a:xfrm>
          <a:prstGeom prst="rect">
            <a:avLst/>
          </a:prstGeom>
          <a:solidFill>
            <a:srgbClr val="191919">
              <a:alpha val="4706"/>
            </a:srgbClr>
          </a:solid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619125" y="6248639"/>
            <a:ext cx="1371600" cy="13716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0" y="7908760"/>
            <a:ext cx="3139795" cy="39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43">
                <a:solidFill>
                  <a:srgbClr val="191919"/>
                </a:solidFill>
                <a:latin typeface="Roboto Bold"/>
              </a:rPr>
              <a:t>SAYAC_MODEL_group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9579" y="5634458"/>
            <a:ext cx="5322793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8"/>
              </a:lnSpc>
              <a:spcBef>
                <a:spcPct val="0"/>
              </a:spcBef>
            </a:pPr>
            <a:r>
              <a:rPr lang="en-US" sz="3099" spc="120">
                <a:solidFill>
                  <a:srgbClr val="191919"/>
                </a:solidFill>
                <a:latin typeface="Roboto Bold"/>
              </a:rPr>
              <a:t>Gruplanan Mevcut Kolonlar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28076">
            <a:off x="4140693" y="6248639"/>
            <a:ext cx="1371600" cy="1371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8821507" y="6248639"/>
            <a:ext cx="1371600" cy="1371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1304330" y="6248639"/>
            <a:ext cx="1371600" cy="13716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3437853" y="7908760"/>
            <a:ext cx="2544519" cy="39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43">
                <a:solidFill>
                  <a:srgbClr val="191919"/>
                </a:solidFill>
                <a:latin typeface="Roboto Bold"/>
              </a:rPr>
              <a:t>SAYAC_YAS_group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444946" y="6248639"/>
            <a:ext cx="1371600" cy="1371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848849" y="6262836"/>
            <a:ext cx="1371600" cy="13716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0880639" y="5399762"/>
            <a:ext cx="4926270" cy="50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8"/>
              </a:lnSpc>
              <a:spcBef>
                <a:spcPct val="0"/>
              </a:spcBef>
            </a:pPr>
            <a:r>
              <a:rPr lang="en-US" sz="3099" spc="120">
                <a:solidFill>
                  <a:srgbClr val="191919"/>
                </a:solidFill>
                <a:latin typeface="Roboto Bold"/>
              </a:rPr>
              <a:t>Yeni Oluşturulan Kolonlar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21223" y="7908760"/>
            <a:ext cx="2544519" cy="39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43">
                <a:solidFill>
                  <a:srgbClr val="191919"/>
                </a:solidFill>
                <a:latin typeface="Roboto Bold"/>
              </a:rPr>
              <a:t>SAYAC_YAS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17871" y="7908760"/>
            <a:ext cx="2544519" cy="39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43">
                <a:solidFill>
                  <a:srgbClr val="191919"/>
                </a:solidFill>
                <a:latin typeface="Roboto Bold"/>
              </a:rPr>
              <a:t>ABONELIK_SURESI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262390" y="7908760"/>
            <a:ext cx="2544519" cy="39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43">
                <a:solidFill>
                  <a:srgbClr val="191919"/>
                </a:solidFill>
                <a:latin typeface="Roboto Bold"/>
              </a:rPr>
              <a:t>TUKETIM_std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729932" y="7908760"/>
            <a:ext cx="2544519" cy="39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43">
                <a:solidFill>
                  <a:srgbClr val="191919"/>
                </a:solidFill>
                <a:latin typeface="Roboto Bold"/>
              </a:rPr>
              <a:t>DEMAND_std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9500" y="9495625"/>
            <a:ext cx="3040244" cy="6025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96967" y="8523056"/>
            <a:ext cx="2291033" cy="230019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14922" y="2109388"/>
            <a:ext cx="16984771" cy="606822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455836" y="9508989"/>
            <a:ext cx="1051471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Roboto Bold Italics"/>
              </a:rPr>
              <a:t>Grup-2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17575" y="636823"/>
            <a:ext cx="7244863" cy="147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05"/>
              </a:lnSpc>
              <a:spcBef>
                <a:spcPct val="0"/>
              </a:spcBef>
            </a:pPr>
            <a:r>
              <a:rPr lang="en-US" sz="4500" spc="175">
                <a:solidFill>
                  <a:srgbClr val="191919"/>
                </a:solidFill>
                <a:latin typeface="Roboto Bold"/>
              </a:rPr>
              <a:t>Sayaç Yaşına Göre Kaçak Oranları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DAEvmhFAKSM</dc:identifier>
  <dcterms:modified xsi:type="dcterms:W3CDTF">2011-08-01T06:04:30Z</dcterms:modified>
  <cp:revision>1</cp:revision>
  <dc:title>Patika &amp; EnerjiSA Veri Bilimi ve Analitiği Bootcamp Bitirme Sunumu</dc:title>
</cp:coreProperties>
</file>