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3" r:id="rId5"/>
    <p:sldId id="261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E2E2E2"/>
    <a:srgbClr val="DFCFB7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5847" autoAdjust="0"/>
  </p:normalViewPr>
  <p:slideViewPr>
    <p:cSldViewPr snapToGrid="0">
      <p:cViewPr varScale="1">
        <p:scale>
          <a:sx n="74" d="100"/>
          <a:sy n="74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0CE2B-992E-49AE-ADA7-3FD065C393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05239CF-7AEF-4A42-8E26-F584DFFDBA07}">
      <dgm:prSet phldrT="[Metin]"/>
      <dgm:spPr/>
      <dgm:t>
        <a:bodyPr/>
        <a:lstStyle/>
        <a:p>
          <a:endParaRPr lang="tr-TR" dirty="0"/>
        </a:p>
      </dgm:t>
    </dgm:pt>
    <dgm:pt modelId="{95619D08-4EFE-46E2-B268-68D45B8C747D}" type="parTrans" cxnId="{3D6C7BE4-EA89-45B9-BD08-33B5EAFE5984}">
      <dgm:prSet/>
      <dgm:spPr/>
      <dgm:t>
        <a:bodyPr/>
        <a:lstStyle/>
        <a:p>
          <a:endParaRPr lang="tr-TR"/>
        </a:p>
      </dgm:t>
    </dgm:pt>
    <dgm:pt modelId="{AC394008-9307-4B46-B948-A84DAD618583}" type="sibTrans" cxnId="{3D6C7BE4-EA89-45B9-BD08-33B5EAFE5984}">
      <dgm:prSet/>
      <dgm:spPr/>
      <dgm:t>
        <a:bodyPr/>
        <a:lstStyle/>
        <a:p>
          <a:endParaRPr lang="tr-TR"/>
        </a:p>
      </dgm:t>
    </dgm:pt>
    <dgm:pt modelId="{76473663-8C52-4325-A891-8478490E99F5}">
      <dgm:prSet custT="1"/>
      <dgm:spPr/>
      <dgm:t>
        <a:bodyPr/>
        <a:lstStyle/>
        <a:p>
          <a:r>
            <a:rPr lang="tr-TR" sz="2800" dirty="0"/>
            <a:t>	</a:t>
          </a:r>
          <a:r>
            <a:rPr lang="tr-TR" sz="2800" dirty="0" err="1"/>
            <a:t>Finding</a:t>
          </a:r>
          <a:r>
            <a:rPr lang="tr-TR" sz="2800" dirty="0"/>
            <a:t> Top 7 NYC </a:t>
          </a:r>
          <a:r>
            <a:rPr lang="tr-TR" sz="2800" dirty="0" err="1"/>
            <a:t>Stations</a:t>
          </a:r>
          <a:r>
            <a:rPr lang="tr-TR" sz="2800" dirty="0"/>
            <a:t> </a:t>
          </a:r>
          <a:r>
            <a:rPr lang="tr-TR" sz="2800" dirty="0" err="1"/>
            <a:t>by</a:t>
          </a:r>
          <a:r>
            <a:rPr lang="tr-TR" sz="2800" dirty="0"/>
            <a:t> Total </a:t>
          </a:r>
          <a:r>
            <a:rPr lang="tr-TR" sz="2800" dirty="0" err="1"/>
            <a:t>Traffic</a:t>
          </a:r>
          <a:endParaRPr lang="tr-TR" sz="2800" dirty="0"/>
        </a:p>
      </dgm:t>
    </dgm:pt>
    <dgm:pt modelId="{D79870B9-E86E-4800-9FE2-8B60C0F29D78}" type="parTrans" cxnId="{4EADD201-EF4C-402C-80A6-96AB3385C249}">
      <dgm:prSet/>
      <dgm:spPr/>
      <dgm:t>
        <a:bodyPr/>
        <a:lstStyle/>
        <a:p>
          <a:endParaRPr lang="tr-TR"/>
        </a:p>
      </dgm:t>
    </dgm:pt>
    <dgm:pt modelId="{152B459B-B36D-44D0-AF02-AB75DA6C9592}" type="sibTrans" cxnId="{4EADD201-EF4C-402C-80A6-96AB3385C249}">
      <dgm:prSet/>
      <dgm:spPr/>
      <dgm:t>
        <a:bodyPr/>
        <a:lstStyle/>
        <a:p>
          <a:endParaRPr lang="tr-TR"/>
        </a:p>
      </dgm:t>
    </dgm:pt>
    <dgm:pt modelId="{2987E9F9-CC8E-426B-9C9B-DD2D4051E246}">
      <dgm:prSet/>
      <dgm:spPr/>
      <dgm:t>
        <a:bodyPr/>
        <a:lstStyle/>
        <a:p>
          <a:endParaRPr lang="tr-TR" dirty="0"/>
        </a:p>
      </dgm:t>
    </dgm:pt>
    <dgm:pt modelId="{49583FC6-51C9-47DA-9E24-9AFA55A6D181}" type="parTrans" cxnId="{8B491CA6-8175-4363-90B4-9F680428BD24}">
      <dgm:prSet/>
      <dgm:spPr/>
      <dgm:t>
        <a:bodyPr/>
        <a:lstStyle/>
        <a:p>
          <a:endParaRPr lang="tr-TR"/>
        </a:p>
      </dgm:t>
    </dgm:pt>
    <dgm:pt modelId="{14F5EC2A-F346-48E6-85F4-EC6B48FA3441}" type="sibTrans" cxnId="{8B491CA6-8175-4363-90B4-9F680428BD24}">
      <dgm:prSet/>
      <dgm:spPr/>
      <dgm:t>
        <a:bodyPr/>
        <a:lstStyle/>
        <a:p>
          <a:endParaRPr lang="tr-TR"/>
        </a:p>
      </dgm:t>
    </dgm:pt>
    <dgm:pt modelId="{A6E5978C-EECD-4D31-A46C-0E33862A89A5}">
      <dgm:prSet/>
      <dgm:spPr/>
      <dgm:t>
        <a:bodyPr/>
        <a:lstStyle/>
        <a:p>
          <a:endParaRPr lang="tr-TR" dirty="0"/>
        </a:p>
      </dgm:t>
    </dgm:pt>
    <dgm:pt modelId="{5ED3DCBD-7E71-4EF9-8948-9B3658C29D4B}" type="parTrans" cxnId="{AB2B5757-6665-4335-AD07-4C189EF66A0A}">
      <dgm:prSet/>
      <dgm:spPr/>
      <dgm:t>
        <a:bodyPr/>
        <a:lstStyle/>
        <a:p>
          <a:endParaRPr lang="tr-TR"/>
        </a:p>
      </dgm:t>
    </dgm:pt>
    <dgm:pt modelId="{4405B513-E1BC-427D-B8AF-72187B555BB5}" type="sibTrans" cxnId="{AB2B5757-6665-4335-AD07-4C189EF66A0A}">
      <dgm:prSet/>
      <dgm:spPr/>
      <dgm:t>
        <a:bodyPr/>
        <a:lstStyle/>
        <a:p>
          <a:endParaRPr lang="tr-TR"/>
        </a:p>
      </dgm:t>
    </dgm:pt>
    <dgm:pt modelId="{E95095C3-526C-4C09-B26C-B169297ADF2C}" type="pres">
      <dgm:prSet presAssocID="{0400CE2B-992E-49AE-ADA7-3FD065C39327}" presName="vert0" presStyleCnt="0">
        <dgm:presLayoutVars>
          <dgm:dir/>
          <dgm:animOne val="branch"/>
          <dgm:animLvl val="lvl"/>
        </dgm:presLayoutVars>
      </dgm:prSet>
      <dgm:spPr/>
    </dgm:pt>
    <dgm:pt modelId="{493D55D3-46DF-4290-B841-24A3D4CBE84D}" type="pres">
      <dgm:prSet presAssocID="{B05239CF-7AEF-4A42-8E26-F584DFFDBA07}" presName="thickLine" presStyleLbl="alignNode1" presStyleIdx="0" presStyleCnt="4"/>
      <dgm:spPr/>
    </dgm:pt>
    <dgm:pt modelId="{EAF7412B-3A74-4B85-A51C-C8C6A5B3E55F}" type="pres">
      <dgm:prSet presAssocID="{B05239CF-7AEF-4A42-8E26-F584DFFDBA07}" presName="horz1" presStyleCnt="0"/>
      <dgm:spPr/>
    </dgm:pt>
    <dgm:pt modelId="{49D19F15-F213-4450-AE47-0C9710407E23}" type="pres">
      <dgm:prSet presAssocID="{B05239CF-7AEF-4A42-8E26-F584DFFDBA07}" presName="tx1" presStyleLbl="revTx" presStyleIdx="0" presStyleCnt="4"/>
      <dgm:spPr/>
    </dgm:pt>
    <dgm:pt modelId="{BC51243A-A10C-4F8E-B1B0-D4A1B4F9C567}" type="pres">
      <dgm:prSet presAssocID="{B05239CF-7AEF-4A42-8E26-F584DFFDBA07}" presName="vert1" presStyleCnt="0"/>
      <dgm:spPr/>
    </dgm:pt>
    <dgm:pt modelId="{D6F3D1DB-A723-4D4F-A56D-EA993DBB1607}" type="pres">
      <dgm:prSet presAssocID="{76473663-8C52-4325-A891-8478490E99F5}" presName="thickLine" presStyleLbl="alignNode1" presStyleIdx="1" presStyleCnt="4" custLinFactY="100000" custLinFactNeighborY="107674"/>
      <dgm:spPr/>
    </dgm:pt>
    <dgm:pt modelId="{C08900CB-6E47-458B-9363-F53279D5A136}" type="pres">
      <dgm:prSet presAssocID="{76473663-8C52-4325-A891-8478490E99F5}" presName="horz1" presStyleCnt="0"/>
      <dgm:spPr/>
    </dgm:pt>
    <dgm:pt modelId="{E5B21D3E-C34E-470C-932D-617ECACDADD5}" type="pres">
      <dgm:prSet presAssocID="{76473663-8C52-4325-A891-8478490E99F5}" presName="tx1" presStyleLbl="revTx" presStyleIdx="1" presStyleCnt="4" custScaleX="149741" custLinFactNeighborX="186" custLinFactNeighborY="-81506"/>
      <dgm:spPr/>
    </dgm:pt>
    <dgm:pt modelId="{6DB03104-6D20-408B-A623-20803BB9DA5F}" type="pres">
      <dgm:prSet presAssocID="{76473663-8C52-4325-A891-8478490E99F5}" presName="vert1" presStyleCnt="0"/>
      <dgm:spPr/>
    </dgm:pt>
    <dgm:pt modelId="{AD903780-0766-4C97-817E-BCE99B7567FD}" type="pres">
      <dgm:prSet presAssocID="{2987E9F9-CC8E-426B-9C9B-DD2D4051E246}" presName="thickLine" presStyleLbl="alignNode1" presStyleIdx="2" presStyleCnt="4" custLinFactY="100000" custLinFactNeighborY="110080"/>
      <dgm:spPr/>
    </dgm:pt>
    <dgm:pt modelId="{01E7D58B-00E1-4186-B9A1-31E03CA2682B}" type="pres">
      <dgm:prSet presAssocID="{2987E9F9-CC8E-426B-9C9B-DD2D4051E246}" presName="horz1" presStyleCnt="0"/>
      <dgm:spPr/>
    </dgm:pt>
    <dgm:pt modelId="{FEC7D776-6F83-4D65-812F-1E63D48DD423}" type="pres">
      <dgm:prSet presAssocID="{2987E9F9-CC8E-426B-9C9B-DD2D4051E246}" presName="tx1" presStyleLbl="revTx" presStyleIdx="2" presStyleCnt="4" custScaleX="184516" custLinFactNeighborX="54509" custLinFactNeighborY="-74223"/>
      <dgm:spPr/>
    </dgm:pt>
    <dgm:pt modelId="{7319B89C-1BC7-4F85-98FD-900AC3BBC086}" type="pres">
      <dgm:prSet presAssocID="{2987E9F9-CC8E-426B-9C9B-DD2D4051E246}" presName="vert1" presStyleCnt="0"/>
      <dgm:spPr/>
    </dgm:pt>
    <dgm:pt modelId="{BC9368A5-7DFC-46F0-89C0-B3913F49ADF7}" type="pres">
      <dgm:prSet presAssocID="{A6E5978C-EECD-4D31-A46C-0E33862A89A5}" presName="thickLine" presStyleLbl="alignNode1" presStyleIdx="3" presStyleCnt="4" custLinFactNeighborX="505" custLinFactNeighborY="99780"/>
      <dgm:spPr/>
    </dgm:pt>
    <dgm:pt modelId="{42CEBC06-105A-4C64-8726-3DC78B78B4A3}" type="pres">
      <dgm:prSet presAssocID="{A6E5978C-EECD-4D31-A46C-0E33862A89A5}" presName="horz1" presStyleCnt="0"/>
      <dgm:spPr/>
    </dgm:pt>
    <dgm:pt modelId="{BA96B48B-D369-4D35-9E5E-124283D05B1B}" type="pres">
      <dgm:prSet presAssocID="{A6E5978C-EECD-4D31-A46C-0E33862A89A5}" presName="tx1" presStyleLbl="revTx" presStyleIdx="3" presStyleCnt="4" custScaleX="184516" custLinFactNeighborX="54509" custLinFactNeighborY="-74223"/>
      <dgm:spPr/>
    </dgm:pt>
    <dgm:pt modelId="{FA43F748-CDB4-4B72-919C-6956DF731987}" type="pres">
      <dgm:prSet presAssocID="{A6E5978C-EECD-4D31-A46C-0E33862A89A5}" presName="vert1" presStyleCnt="0"/>
      <dgm:spPr/>
    </dgm:pt>
  </dgm:ptLst>
  <dgm:cxnLst>
    <dgm:cxn modelId="{4EADD201-EF4C-402C-80A6-96AB3385C249}" srcId="{0400CE2B-992E-49AE-ADA7-3FD065C39327}" destId="{76473663-8C52-4325-A891-8478490E99F5}" srcOrd="1" destOrd="0" parTransId="{D79870B9-E86E-4800-9FE2-8B60C0F29D78}" sibTransId="{152B459B-B36D-44D0-AF02-AB75DA6C9592}"/>
    <dgm:cxn modelId="{CBF49452-0E92-4D0B-9645-E9A31BDDB984}" type="presOf" srcId="{76473663-8C52-4325-A891-8478490E99F5}" destId="{E5B21D3E-C34E-470C-932D-617ECACDADD5}" srcOrd="0" destOrd="0" presId="urn:microsoft.com/office/officeart/2008/layout/LinedList"/>
    <dgm:cxn modelId="{AB2B5757-6665-4335-AD07-4C189EF66A0A}" srcId="{0400CE2B-992E-49AE-ADA7-3FD065C39327}" destId="{A6E5978C-EECD-4D31-A46C-0E33862A89A5}" srcOrd="3" destOrd="0" parTransId="{5ED3DCBD-7E71-4EF9-8948-9B3658C29D4B}" sibTransId="{4405B513-E1BC-427D-B8AF-72187B555BB5}"/>
    <dgm:cxn modelId="{00CB2B9F-DE66-4E9F-A86B-8EFC6A459377}" type="presOf" srcId="{2987E9F9-CC8E-426B-9C9B-DD2D4051E246}" destId="{FEC7D776-6F83-4D65-812F-1E63D48DD423}" srcOrd="0" destOrd="0" presId="urn:microsoft.com/office/officeart/2008/layout/LinedList"/>
    <dgm:cxn modelId="{8B491CA6-8175-4363-90B4-9F680428BD24}" srcId="{0400CE2B-992E-49AE-ADA7-3FD065C39327}" destId="{2987E9F9-CC8E-426B-9C9B-DD2D4051E246}" srcOrd="2" destOrd="0" parTransId="{49583FC6-51C9-47DA-9E24-9AFA55A6D181}" sibTransId="{14F5EC2A-F346-48E6-85F4-EC6B48FA3441}"/>
    <dgm:cxn modelId="{453D82B8-1AAD-4888-BCF2-5F058A2D095C}" type="presOf" srcId="{0400CE2B-992E-49AE-ADA7-3FD065C39327}" destId="{E95095C3-526C-4C09-B26C-B169297ADF2C}" srcOrd="0" destOrd="0" presId="urn:microsoft.com/office/officeart/2008/layout/LinedList"/>
    <dgm:cxn modelId="{814520D8-834F-4833-8898-AB20572BF8BC}" type="presOf" srcId="{B05239CF-7AEF-4A42-8E26-F584DFFDBA07}" destId="{49D19F15-F213-4450-AE47-0C9710407E23}" srcOrd="0" destOrd="0" presId="urn:microsoft.com/office/officeart/2008/layout/LinedList"/>
    <dgm:cxn modelId="{3D6C7BE4-EA89-45B9-BD08-33B5EAFE5984}" srcId="{0400CE2B-992E-49AE-ADA7-3FD065C39327}" destId="{B05239CF-7AEF-4A42-8E26-F584DFFDBA07}" srcOrd="0" destOrd="0" parTransId="{95619D08-4EFE-46E2-B268-68D45B8C747D}" sibTransId="{AC394008-9307-4B46-B948-A84DAD618583}"/>
    <dgm:cxn modelId="{4839C6FA-6452-48D6-9741-736C1EBD50C2}" type="presOf" srcId="{A6E5978C-EECD-4D31-A46C-0E33862A89A5}" destId="{BA96B48B-D369-4D35-9E5E-124283D05B1B}" srcOrd="0" destOrd="0" presId="urn:microsoft.com/office/officeart/2008/layout/LinedList"/>
    <dgm:cxn modelId="{0410DB9C-CA2A-4A6F-A0EE-75CD229AEDBF}" type="presParOf" srcId="{E95095C3-526C-4C09-B26C-B169297ADF2C}" destId="{493D55D3-46DF-4290-B841-24A3D4CBE84D}" srcOrd="0" destOrd="0" presId="urn:microsoft.com/office/officeart/2008/layout/LinedList"/>
    <dgm:cxn modelId="{BA5F5C00-DA1C-4008-AA9F-E05D7B048768}" type="presParOf" srcId="{E95095C3-526C-4C09-B26C-B169297ADF2C}" destId="{EAF7412B-3A74-4B85-A51C-C8C6A5B3E55F}" srcOrd="1" destOrd="0" presId="urn:microsoft.com/office/officeart/2008/layout/LinedList"/>
    <dgm:cxn modelId="{61DD9391-8B86-4B5D-AB4D-9D7522C484E9}" type="presParOf" srcId="{EAF7412B-3A74-4B85-A51C-C8C6A5B3E55F}" destId="{49D19F15-F213-4450-AE47-0C9710407E23}" srcOrd="0" destOrd="0" presId="urn:microsoft.com/office/officeart/2008/layout/LinedList"/>
    <dgm:cxn modelId="{531E4433-6EB5-4484-94F5-3D39A8A29CFC}" type="presParOf" srcId="{EAF7412B-3A74-4B85-A51C-C8C6A5B3E55F}" destId="{BC51243A-A10C-4F8E-B1B0-D4A1B4F9C567}" srcOrd="1" destOrd="0" presId="urn:microsoft.com/office/officeart/2008/layout/LinedList"/>
    <dgm:cxn modelId="{5772D1B8-141F-4DC8-A129-755EC754430F}" type="presParOf" srcId="{E95095C3-526C-4C09-B26C-B169297ADF2C}" destId="{D6F3D1DB-A723-4D4F-A56D-EA993DBB1607}" srcOrd="2" destOrd="0" presId="urn:microsoft.com/office/officeart/2008/layout/LinedList"/>
    <dgm:cxn modelId="{5296E5B4-2043-4D35-877C-191CF172A7DF}" type="presParOf" srcId="{E95095C3-526C-4C09-B26C-B169297ADF2C}" destId="{C08900CB-6E47-458B-9363-F53279D5A136}" srcOrd="3" destOrd="0" presId="urn:microsoft.com/office/officeart/2008/layout/LinedList"/>
    <dgm:cxn modelId="{1B9A593D-5073-47C7-B4AC-45223939A157}" type="presParOf" srcId="{C08900CB-6E47-458B-9363-F53279D5A136}" destId="{E5B21D3E-C34E-470C-932D-617ECACDADD5}" srcOrd="0" destOrd="0" presId="urn:microsoft.com/office/officeart/2008/layout/LinedList"/>
    <dgm:cxn modelId="{46B110D8-C2F1-4239-B662-99FA4EE6842C}" type="presParOf" srcId="{C08900CB-6E47-458B-9363-F53279D5A136}" destId="{6DB03104-6D20-408B-A623-20803BB9DA5F}" srcOrd="1" destOrd="0" presId="urn:microsoft.com/office/officeart/2008/layout/LinedList"/>
    <dgm:cxn modelId="{3339138B-7C7D-4BE5-AA15-7052876D9A41}" type="presParOf" srcId="{E95095C3-526C-4C09-B26C-B169297ADF2C}" destId="{AD903780-0766-4C97-817E-BCE99B7567FD}" srcOrd="4" destOrd="0" presId="urn:microsoft.com/office/officeart/2008/layout/LinedList"/>
    <dgm:cxn modelId="{662B1954-55EE-4960-BA5F-BE0BDF995B7E}" type="presParOf" srcId="{E95095C3-526C-4C09-B26C-B169297ADF2C}" destId="{01E7D58B-00E1-4186-B9A1-31E03CA2682B}" srcOrd="5" destOrd="0" presId="urn:microsoft.com/office/officeart/2008/layout/LinedList"/>
    <dgm:cxn modelId="{17C322B8-020D-4DC7-BF68-64D7405757F8}" type="presParOf" srcId="{01E7D58B-00E1-4186-B9A1-31E03CA2682B}" destId="{FEC7D776-6F83-4D65-812F-1E63D48DD423}" srcOrd="0" destOrd="0" presId="urn:microsoft.com/office/officeart/2008/layout/LinedList"/>
    <dgm:cxn modelId="{21D611F7-031D-48C2-A82E-109E7FFB7C30}" type="presParOf" srcId="{01E7D58B-00E1-4186-B9A1-31E03CA2682B}" destId="{7319B89C-1BC7-4F85-98FD-900AC3BBC086}" srcOrd="1" destOrd="0" presId="urn:microsoft.com/office/officeart/2008/layout/LinedList"/>
    <dgm:cxn modelId="{60ABEEC8-18DD-49CD-9D3F-04390FC7D4FC}" type="presParOf" srcId="{E95095C3-526C-4C09-B26C-B169297ADF2C}" destId="{BC9368A5-7DFC-46F0-89C0-B3913F49ADF7}" srcOrd="6" destOrd="0" presId="urn:microsoft.com/office/officeart/2008/layout/LinedList"/>
    <dgm:cxn modelId="{42540F1E-DC4F-4620-8842-DEC25D897698}" type="presParOf" srcId="{E95095C3-526C-4C09-B26C-B169297ADF2C}" destId="{42CEBC06-105A-4C64-8726-3DC78B78B4A3}" srcOrd="7" destOrd="0" presId="urn:microsoft.com/office/officeart/2008/layout/LinedList"/>
    <dgm:cxn modelId="{EE6FC690-79D8-45A8-A968-AF8BFB31A2DF}" type="presParOf" srcId="{42CEBC06-105A-4C64-8726-3DC78B78B4A3}" destId="{BA96B48B-D369-4D35-9E5E-124283D05B1B}" srcOrd="0" destOrd="0" presId="urn:microsoft.com/office/officeart/2008/layout/LinedList"/>
    <dgm:cxn modelId="{1D24D335-FFEB-4E18-BEB4-EBD2D89C344F}" type="presParOf" srcId="{42CEBC06-105A-4C64-8726-3DC78B78B4A3}" destId="{FA43F748-CDB4-4B72-919C-6956DF731987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D55D3-46DF-4290-B841-24A3D4CBE84D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19F15-F213-4450-AE47-0C9710407E23}">
      <dsp:nvSpPr>
        <dsp:cNvPr id="0" name=""/>
        <dsp:cNvSpPr/>
      </dsp:nvSpPr>
      <dsp:spPr>
        <a:xfrm>
          <a:off x="0" y="0"/>
          <a:ext cx="11029950" cy="90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400" kern="1200" dirty="0"/>
        </a:p>
      </dsp:txBody>
      <dsp:txXfrm>
        <a:off x="0" y="0"/>
        <a:ext cx="11029950" cy="908446"/>
      </dsp:txXfrm>
    </dsp:sp>
    <dsp:sp modelId="{D6F3D1DB-A723-4D4F-A56D-EA993DBB1607}">
      <dsp:nvSpPr>
        <dsp:cNvPr id="0" name=""/>
        <dsp:cNvSpPr/>
      </dsp:nvSpPr>
      <dsp:spPr>
        <a:xfrm>
          <a:off x="0" y="1922607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1D3E-C34E-470C-932D-617ECACDADD5}">
      <dsp:nvSpPr>
        <dsp:cNvPr id="0" name=""/>
        <dsp:cNvSpPr/>
      </dsp:nvSpPr>
      <dsp:spPr>
        <a:xfrm>
          <a:off x="13668" y="168008"/>
          <a:ext cx="11016281" cy="90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	</a:t>
          </a:r>
          <a:r>
            <a:rPr lang="tr-TR" sz="2800" kern="1200" dirty="0" err="1"/>
            <a:t>Finding</a:t>
          </a:r>
          <a:r>
            <a:rPr lang="tr-TR" sz="2800" kern="1200" dirty="0"/>
            <a:t> Top 7 NYC </a:t>
          </a:r>
          <a:r>
            <a:rPr lang="tr-TR" sz="2800" kern="1200" dirty="0" err="1"/>
            <a:t>Stations</a:t>
          </a:r>
          <a:r>
            <a:rPr lang="tr-TR" sz="2800" kern="1200" dirty="0"/>
            <a:t> </a:t>
          </a:r>
          <a:r>
            <a:rPr lang="tr-TR" sz="2800" kern="1200" dirty="0" err="1"/>
            <a:t>by</a:t>
          </a:r>
          <a:r>
            <a:rPr lang="tr-TR" sz="2800" kern="1200" dirty="0"/>
            <a:t> Total </a:t>
          </a:r>
          <a:r>
            <a:rPr lang="tr-TR" sz="2800" kern="1200" dirty="0" err="1"/>
            <a:t>Traffic</a:t>
          </a:r>
          <a:endParaRPr lang="tr-TR" sz="2800" kern="1200" dirty="0"/>
        </a:p>
      </dsp:txBody>
      <dsp:txXfrm>
        <a:off x="13668" y="168008"/>
        <a:ext cx="11016281" cy="908446"/>
      </dsp:txXfrm>
    </dsp:sp>
    <dsp:sp modelId="{AD903780-0766-4C97-817E-BCE99B7567FD}">
      <dsp:nvSpPr>
        <dsp:cNvPr id="0" name=""/>
        <dsp:cNvSpPr/>
      </dsp:nvSpPr>
      <dsp:spPr>
        <a:xfrm>
          <a:off x="0" y="2852911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D776-6F83-4D65-812F-1E63D48DD423}">
      <dsp:nvSpPr>
        <dsp:cNvPr id="0" name=""/>
        <dsp:cNvSpPr/>
      </dsp:nvSpPr>
      <dsp:spPr>
        <a:xfrm>
          <a:off x="19187" y="1142617"/>
          <a:ext cx="11010762" cy="90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400" kern="1200" dirty="0"/>
        </a:p>
      </dsp:txBody>
      <dsp:txXfrm>
        <a:off x="19187" y="1142617"/>
        <a:ext cx="11010762" cy="908446"/>
      </dsp:txXfrm>
    </dsp:sp>
    <dsp:sp modelId="{BC9368A5-7DFC-46F0-89C0-B3913F49ADF7}">
      <dsp:nvSpPr>
        <dsp:cNvPr id="0" name=""/>
        <dsp:cNvSpPr/>
      </dsp:nvSpPr>
      <dsp:spPr>
        <a:xfrm>
          <a:off x="0" y="3631788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B48B-D369-4D35-9E5E-124283D05B1B}">
      <dsp:nvSpPr>
        <dsp:cNvPr id="0" name=""/>
        <dsp:cNvSpPr/>
      </dsp:nvSpPr>
      <dsp:spPr>
        <a:xfrm>
          <a:off x="19187" y="2051063"/>
          <a:ext cx="11010762" cy="90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400" kern="1200" dirty="0"/>
        </a:p>
      </dsp:txBody>
      <dsp:txXfrm>
        <a:off x="19187" y="2051063"/>
        <a:ext cx="11010762" cy="90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A35C9F-C232-442B-BE70-C4E126D198DA}" type="datetime1">
              <a:rPr lang="tr-TR" smtClean="0"/>
              <a:t>12.11.2021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4:04:44.928"/>
    </inkml:context>
    <inkml:brush xml:id="br0">
      <inkml:brushProperty name="width" value="0.05" units="cm"/>
      <inkml:brushProperty name="height" value="0.05" units="cm"/>
      <inkml:brushProperty name="color" value="#E2E2E2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4:04:45.413"/>
    </inkml:context>
    <inkml:brush xml:id="br0">
      <inkml:brushProperty name="width" value="0.05" units="cm"/>
      <inkml:brushProperty name="height" value="0.05" units="cm"/>
      <inkml:brushProperty name="color" value="#E2E2E2"/>
    </inkml:brush>
  </inkml:definitions>
  <inkml:trace contextRef="#ctx0" brushRef="#br0">0 1 24575,'20'9'0,"40"24"0,45 20 0,44 16 0,40 16 0,28 4 0,6-9-1209,-15-9 1209,-29-10 0,-39-17 295,-33-15-295,-31-8 0,-28-7-7277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4:04:53.886"/>
    </inkml:context>
    <inkml:brush xml:id="br0">
      <inkml:brushProperty name="width" value="0.35" units="cm"/>
      <inkml:brushProperty name="height" value="0.35" units="cm"/>
      <inkml:brushProperty name="color" value="#E2E2E2"/>
    </inkml:brush>
  </inkml:definitions>
  <inkml:trace contextRef="#ctx0" brushRef="#br0">0 1 24575,'5'5'0,"1"11"0,1 8 0,-2 15 0,-2 10 0,-1 3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4:04:54.649"/>
    </inkml:context>
    <inkml:brush xml:id="br0">
      <inkml:brushProperty name="width" value="0.35" units="cm"/>
      <inkml:brushProperty name="height" value="0.35" units="cm"/>
      <inkml:brushProperty name="color" value="#E2E2E2"/>
    </inkml:brush>
  </inkml:definitions>
  <inkml:trace contextRef="#ctx0" brushRef="#br0">1363 1 24575,'-1'6'0,"-1"0"0,0 0 0,0 0 0,-1 0 0,0 0 0,0-1 0,0 1 0,-1-1 0,0 0 0,0 0 0,0 0 0,-5 4 0,-4 6 0,-12 18 0,-143 165 0,146-176 0,-1-1 0,0 0 0,-2-2 0,0-1 0,-1-1 0,-37 18 0,50-30 0,0-1 0,0 0 0,0 0 0,0-2 0,-1 1 0,-19 0 0,-84-5 0,63-1 0,47 3 0,-27-2 0,0 2 0,0 0 0,0 3 0,0 1 0,-62 15 0,68-11 84,1-1-1,-1-2 0,-48 4 0,-82-7-1123,126-2 382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4:04:59.908"/>
    </inkml:context>
    <inkml:brush xml:id="br0">
      <inkml:brushProperty name="width" value="0.35" units="cm"/>
      <inkml:brushProperty name="height" value="0.35" units="cm"/>
      <inkml:brushProperty name="color" value="#E2E2E2"/>
    </inkml:brush>
  </inkml:definitions>
  <inkml:trace contextRef="#ctx0" brushRef="#br0">3780 146 24575,'-2277'0'0,"2248"-2"0,1-1 0,-1-1 0,1-2 0,0-1 0,-37-14 0,26 8 0,-1 2 0,-41-6 0,-232-18 0,-497 9 0,799 27 0,10 1 0,18 5 0,5 1 0,1 4 0,0-1 0,1-2 0,0 0 0,32 7 0,109 16 0,-68-15 0,411 65 0,-555-82 0,36 1 0,0 0 0,0-1 0,0-1 0,0 0 0,0 0 0,-17-5 0,28 6 0,0 0 0,-1 0 0,1 0 0,0 0 0,0 0 0,-1 0 0,1 0 0,0 0 0,0 0 0,-1 0 0,1-1 0,0 1 0,0 0 0,0 0 0,-1 0 0,1 0 0,0 0 0,0-1 0,0 1 0,-1 0 0,1 0 0,0 0 0,0-1 0,0 1 0,0 0 0,0 0 0,0-1 0,0 1 0,0 0 0,-1 0 0,1-1 0,0 1 0,0 0 0,0 0 0,0-1 0,0 1 0,0 0 0,0 0 0,0-1 0,0 1 0,1 0 0,-1 0 0,0 0 0,0-1 0,0 1 0,0 0 0,0 0 0,0-1 0,0 1 0,1 0 0,-1 0 0,0 0 0,0-1 0,0 1 0,0 0 0,1 0 0,-1 0 0,0 0 0,0 0 0,0-1 0,1 1 0,-1 0 0,0 0 0,0 0 0,1 0 0,-1 0 0,0 0 0,1 0 0,10-5 0,1 0 0,0 1 0,1 1 0,-1 0 0,1 1 0,15-1 0,15-4 0,276-38-159,380-7 0,334 48-308,-609 8 401,-292-4 133,188 3 400,-2 28-150,267 53-317,-481-69 0,127 2 0,102-18 0,-151-2 0,197 4 0,331-4 0,-160-44 0,-425 37 0,163 6 0,-170 6 0,2621-1 0,-1598-1 0,-522 29 0,-11 2 0,321-16 0,688 26 0,403-41-100,-1147 46-401,-151-8 750,-4-34 81,-528-5-308,14-13-22,-43 1 0,-22 10 0,184-14 0,-302 14 0,498-36 0,-269 41 0,654 22 0,-562 17 0,-13-1 0,505-26 0,-505-17 0,81 5 0,469-5 0,-546-11 0,179-1 0,1362 16 0,-1496-31 0,-248 14 0,148 2 0,-222 14 0,1-1 0,-1-4 0,85-16 0,-105 13 0,96-22 0,189-17 0,-72 19 0,-126 12 0,161-1 0,246 18-1365,-459-1-5461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E4E82-621F-47E8-AE67-1308EFA9DB0D}" type="datetime1">
              <a:rPr lang="tr-TR" smtClean="0"/>
              <a:t>12.11.2021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3E5C2-8570-4CA0-95C8-8479B51F19F9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C70A8-BE2C-4695-8EAF-EB3A0B03F21E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75463-D346-4FDC-90CB-71C3A7764CE3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A9825F-C3AA-4AD4-BC72-1567D71BC87A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D5E19-15F5-41DD-A0C1-F69C54F9D3B8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ABCCC-C367-4A2D-8DB7-9636EB5CEFA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0A5723-7E83-4DE8-9CF5-5B5F25C1EE7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1F4CF-4430-4EBA-A4DC-CCD8EE39F1D2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C2B4E8-8C84-402C-951E-E36E7FA0C5CD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B962B38-563E-4DBE-8610-91F71C66D2A1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1AACE-B104-4B3A-9F39-6CBDB71C79CC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0AB184-A554-4F15-954A-14AE8E8AAB35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customXml" Target="../ink/ink5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12" Type="http://schemas.openxmlformats.org/officeDocument/2006/relationships/customXml" Target="../ink/ink2.xml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openxmlformats.org/officeDocument/2006/relationships/customXml" Target="../ink/ink1.xml"/><Relationship Id="rId19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07" y="1058140"/>
            <a:ext cx="3762580" cy="2111087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W</a:t>
            </a:r>
            <a:r>
              <a:rPr lang="tr-TR" dirty="0" err="1"/>
              <a:t>omen</a:t>
            </a:r>
            <a:r>
              <a:rPr lang="en-US" dirty="0"/>
              <a:t>TECHWOMENYES (WTWY) </a:t>
            </a:r>
            <a:br>
              <a:rPr lang="tr-TR" dirty="0"/>
            </a:br>
            <a:r>
              <a:rPr lang="en-US" dirty="0"/>
              <a:t>Street Team Recommendations</a:t>
            </a:r>
            <a:endParaRPr lang="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4337349"/>
            <a:ext cx="3031852" cy="3001392"/>
          </a:xfrm>
        </p:spPr>
        <p:txBody>
          <a:bodyPr rtlCol="0"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b="1" i="0" u="none" strike="noStrike" dirty="0">
                <a:effectLst/>
              </a:rPr>
              <a:t>Furkan Şükrü Kütük</a:t>
            </a:r>
            <a:endParaRPr lang="tr-T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b="1" i="0" u="none" strike="noStrike" dirty="0" err="1">
                <a:effectLst/>
              </a:rPr>
              <a:t>Senanur</a:t>
            </a:r>
            <a:r>
              <a:rPr lang="tr-TR" b="1" i="0" u="none" strike="noStrike" dirty="0">
                <a:effectLst/>
              </a:rPr>
              <a:t> Özdemir</a:t>
            </a:r>
            <a:endParaRPr lang="tr-T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b="1" i="0" u="none" strike="noStrike" dirty="0">
                <a:effectLst/>
              </a:rPr>
              <a:t>Uğur Selim Özen</a:t>
            </a:r>
            <a:endParaRPr lang="tr-T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b="1" i="0" u="none" strike="noStrike" dirty="0">
                <a:effectLst/>
              </a:rPr>
              <a:t>Muhammed Berk Önder</a:t>
            </a:r>
            <a:endParaRPr lang="tr-TR" b="0" dirty="0">
              <a:effectLst/>
            </a:endParaRPr>
          </a:p>
          <a:p>
            <a:br>
              <a:rPr lang="tr-TR" dirty="0"/>
            </a:br>
            <a:endParaRPr lang="tr" dirty="0"/>
          </a:p>
        </p:txBody>
      </p:sp>
      <p:pic>
        <p:nvPicPr>
          <p:cNvPr id="9" name="Resim 8" descr="LEGO, oyuncak içeren bir resim&#10;&#10;Açıklama otomatik olarak oluşturuldu">
            <a:extLst>
              <a:ext uri="{FF2B5EF4-FFF2-40B4-BE49-F238E27FC236}">
                <a16:creationId xmlns:a16="http://schemas.microsoft.com/office/drawing/2014/main" id="{F7721E5C-E66B-413A-A2D7-308509F7B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5"/>
                    </a14:imgEffect>
                    <a14:imgEffect>
                      <a14:saturation sat="129000"/>
                    </a14:imgEffect>
                    <a14:imgEffect>
                      <a14:brightnessContrast bright="-18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87" y="648413"/>
            <a:ext cx="7470393" cy="5808503"/>
          </a:xfrm>
          <a:prstGeom prst="rect">
            <a:avLst/>
          </a:prstGeom>
        </p:spPr>
      </p:pic>
      <p:pic>
        <p:nvPicPr>
          <p:cNvPr id="1026" name="Picture 2" descr="İstanbul Data Science Academy – Medium">
            <a:extLst>
              <a:ext uri="{FF2B5EF4-FFF2-40B4-BE49-F238E27FC236}">
                <a16:creationId xmlns:a16="http://schemas.microsoft.com/office/drawing/2014/main" id="{33A752BC-9416-4CA8-85A1-08E379C7B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2" y="329837"/>
            <a:ext cx="11029616" cy="1188720"/>
          </a:xfrm>
        </p:spPr>
        <p:txBody>
          <a:bodyPr rtlCol="0"/>
          <a:lstStyle/>
          <a:p>
            <a:pPr rtl="0"/>
            <a:r>
              <a:rPr lang="tr-TR" dirty="0" err="1"/>
              <a:t>PrOblem</a:t>
            </a:r>
            <a:endParaRPr lang="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0D304760-50B0-41F6-8D67-A73A6E48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74" y="1518557"/>
            <a:ext cx="11029615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‘‘</a:t>
            </a:r>
            <a:r>
              <a:rPr lang="en-US" sz="2800" dirty="0"/>
              <a:t>How </a:t>
            </a:r>
            <a:r>
              <a:rPr lang="tr-TR" sz="2800" dirty="0" err="1"/>
              <a:t>should</a:t>
            </a:r>
            <a:r>
              <a:rPr lang="en-US" sz="2800" dirty="0"/>
              <a:t> WTWY place street teams</a:t>
            </a:r>
            <a:r>
              <a:rPr lang="tr-TR" sz="2800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most effectively </a:t>
            </a:r>
            <a:r>
              <a:rPr lang="tr-TR" sz="2800" dirty="0"/>
              <a:t>? ’’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en-US" sz="2400" dirty="0"/>
              <a:t>Gather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maximum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email addresses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/>
              <a:t>Gain</a:t>
            </a:r>
            <a:r>
              <a:rPr lang="tr-TR" sz="2400" dirty="0"/>
              <a:t> </a:t>
            </a:r>
            <a:r>
              <a:rPr lang="tr-TR" sz="2400" b="1" dirty="0">
                <a:solidFill>
                  <a:schemeClr val="tx1"/>
                </a:solidFill>
              </a:rPr>
              <a:t>ideal</a:t>
            </a:r>
            <a:r>
              <a:rPr lang="en-US" sz="2400" b="1" dirty="0">
                <a:solidFill>
                  <a:schemeClr val="tx1"/>
                </a:solidFill>
              </a:rPr>
              <a:t> attendees </a:t>
            </a:r>
            <a:r>
              <a:rPr lang="tr-TR" sz="2400" dirty="0" err="1"/>
              <a:t>for</a:t>
            </a:r>
            <a:r>
              <a:rPr lang="en-US" sz="2400" b="1" dirty="0"/>
              <a:t> </a:t>
            </a:r>
            <a:r>
              <a:rPr lang="tr-TR" sz="2400" dirty="0"/>
              <a:t>WTWY</a:t>
            </a:r>
            <a:endParaRPr lang="en-US" sz="2400" dirty="0"/>
          </a:p>
          <a:p>
            <a:r>
              <a:rPr lang="tr-TR" sz="2400" dirty="0" err="1"/>
              <a:t>Find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financial contributors </a:t>
            </a:r>
            <a:endParaRPr lang="tr-TR" sz="2400" b="1" dirty="0">
              <a:solidFill>
                <a:schemeClr val="tx1"/>
              </a:solidFill>
            </a:endParaRPr>
          </a:p>
          <a:p>
            <a:r>
              <a:rPr lang="tr-TR" sz="2400" dirty="0" err="1"/>
              <a:t>Consider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size</a:t>
            </a:r>
            <a:r>
              <a:rPr lang="en-US" sz="2400" b="1" dirty="0"/>
              <a:t> </a:t>
            </a:r>
            <a:r>
              <a:rPr lang="en-US" sz="2400" dirty="0"/>
              <a:t>an</a:t>
            </a:r>
            <a:r>
              <a:rPr lang="tr-TR" sz="2400" dirty="0"/>
              <a:t>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time</a:t>
            </a:r>
            <a:r>
              <a:rPr lang="tr-TR" sz="2400" dirty="0"/>
              <a:t> </a:t>
            </a:r>
            <a:r>
              <a:rPr lang="tr-TR" sz="2400" dirty="0" err="1"/>
              <a:t>constraints</a:t>
            </a:r>
            <a:endParaRPr lang="tr-TR" sz="2400" dirty="0"/>
          </a:p>
        </p:txBody>
      </p:sp>
      <p:pic>
        <p:nvPicPr>
          <p:cNvPr id="5" name="Picture 2" descr="İstanbul Data Science Academy – Medium">
            <a:extLst>
              <a:ext uri="{FF2B5EF4-FFF2-40B4-BE49-F238E27FC236}">
                <a16:creationId xmlns:a16="http://schemas.microsoft.com/office/drawing/2014/main" id="{8154CB6C-0C3D-4B83-8208-D2920E83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2F9E57-18B2-4180-A32E-FEB90FDA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20" y="578975"/>
            <a:ext cx="11029616" cy="1188720"/>
          </a:xfrm>
        </p:spPr>
        <p:txBody>
          <a:bodyPr/>
          <a:lstStyle/>
          <a:p>
            <a:r>
              <a:rPr lang="tr-TR" dirty="0" err="1"/>
              <a:t>Methodology</a:t>
            </a:r>
            <a:endParaRPr lang="tr-TR" dirty="0"/>
          </a:p>
        </p:txBody>
      </p:sp>
      <p:pic>
        <p:nvPicPr>
          <p:cNvPr id="7" name="Grafik 6" descr="İşaretli Onay Kutusu düz dolguyla">
            <a:extLst>
              <a:ext uri="{FF2B5EF4-FFF2-40B4-BE49-F238E27FC236}">
                <a16:creationId xmlns:a16="http://schemas.microsoft.com/office/drawing/2014/main" id="{FF348D0F-842B-4EF1-B364-7E6F968B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56" y="1940047"/>
            <a:ext cx="1513442" cy="1513442"/>
          </a:xfrm>
          <a:prstGeom prst="rect">
            <a:avLst/>
          </a:prstGeom>
        </p:spPr>
      </p:pic>
      <p:graphicFrame>
        <p:nvGraphicFramePr>
          <p:cNvPr id="15" name="İçerik Yer Tutucusu 14">
            <a:extLst>
              <a:ext uri="{FF2B5EF4-FFF2-40B4-BE49-F238E27FC236}">
                <a16:creationId xmlns:a16="http://schemas.microsoft.com/office/drawing/2014/main" id="{29725B2A-8228-4F23-A487-E79351C87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02399"/>
              </p:ext>
            </p:extLst>
          </p:nvPr>
        </p:nvGraphicFramePr>
        <p:xfrm>
          <a:off x="716030" y="2197477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339F5FF8-4642-4DC2-A415-09F545CD34FD}"/>
              </a:ext>
            </a:extLst>
          </p:cNvPr>
          <p:cNvSpPr txBox="1"/>
          <p:nvPr/>
        </p:nvSpPr>
        <p:spPr>
          <a:xfrm>
            <a:off x="1973598" y="3374953"/>
            <a:ext cx="775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</a:t>
            </a:r>
            <a:r>
              <a:rPr lang="tr-TR" sz="2800" dirty="0" err="1"/>
              <a:t>ltering</a:t>
            </a:r>
            <a:r>
              <a:rPr lang="tr-TR" sz="2800" dirty="0"/>
              <a:t> Top 5</a:t>
            </a:r>
            <a:r>
              <a:rPr lang="en-US" sz="2800" dirty="0"/>
              <a:t> NYC </a:t>
            </a:r>
            <a:r>
              <a:rPr lang="tr-TR" sz="2800" dirty="0" err="1"/>
              <a:t>Stations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Household</a:t>
            </a:r>
            <a:r>
              <a:rPr lang="tr-TR" sz="2800" dirty="0"/>
              <a:t> </a:t>
            </a:r>
            <a:r>
              <a:rPr lang="tr-TR" sz="2800" dirty="0" err="1"/>
              <a:t>Income</a:t>
            </a:r>
            <a:endParaRPr lang="tr-TR" sz="2800" dirty="0"/>
          </a:p>
        </p:txBody>
      </p:sp>
      <p:pic>
        <p:nvPicPr>
          <p:cNvPr id="8" name="Grafik 7" descr="İşaretli Onay Kutusu düz dolguyla">
            <a:extLst>
              <a:ext uri="{FF2B5EF4-FFF2-40B4-BE49-F238E27FC236}">
                <a16:creationId xmlns:a16="http://schemas.microsoft.com/office/drawing/2014/main" id="{F0164AA3-2D9A-4E88-AAA3-5B565D48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20" y="2880451"/>
            <a:ext cx="1541715" cy="1541715"/>
          </a:xfrm>
          <a:prstGeom prst="rect">
            <a:avLst/>
          </a:prstGeom>
        </p:spPr>
      </p:pic>
      <p:sp>
        <p:nvSpPr>
          <p:cNvPr id="9" name="Düz Bağlayıcı 8">
            <a:extLst>
              <a:ext uri="{FF2B5EF4-FFF2-40B4-BE49-F238E27FC236}">
                <a16:creationId xmlns:a16="http://schemas.microsoft.com/office/drawing/2014/main" id="{5A9BC744-C567-4369-85E8-3737B74EF5C8}"/>
              </a:ext>
            </a:extLst>
          </p:cNvPr>
          <p:cNvSpPr/>
          <p:nvPr/>
        </p:nvSpPr>
        <p:spPr>
          <a:xfrm>
            <a:off x="716030" y="3172907"/>
            <a:ext cx="1102995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" name="Grafik 9" descr="İşaretli Onay Kutusu düz dolguyla">
            <a:extLst>
              <a:ext uri="{FF2B5EF4-FFF2-40B4-BE49-F238E27FC236}">
                <a16:creationId xmlns:a16="http://schemas.microsoft.com/office/drawing/2014/main" id="{8334E18D-1027-40C4-8576-914EFC93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56" y="3825347"/>
            <a:ext cx="1537223" cy="1537223"/>
          </a:xfrm>
          <a:prstGeom prst="rect">
            <a:avLst/>
          </a:prstGeom>
        </p:spPr>
      </p:pic>
      <p:pic>
        <p:nvPicPr>
          <p:cNvPr id="11" name="Picture 2" descr="İstanbul Data Science Academy – Medium">
            <a:extLst>
              <a:ext uri="{FF2B5EF4-FFF2-40B4-BE49-F238E27FC236}">
                <a16:creationId xmlns:a16="http://schemas.microsoft.com/office/drawing/2014/main" id="{F7DF0403-EE7C-4C05-B6AA-741199EE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4755F66-28F8-45A0-A117-F2F5171C5866}"/>
              </a:ext>
            </a:extLst>
          </p:cNvPr>
          <p:cNvSpPr txBox="1"/>
          <p:nvPr/>
        </p:nvSpPr>
        <p:spPr>
          <a:xfrm>
            <a:off x="1987734" y="4300847"/>
            <a:ext cx="1020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Suggesting</a:t>
            </a:r>
            <a:r>
              <a:rPr lang="en-US" sz="2800" dirty="0"/>
              <a:t> </a:t>
            </a:r>
            <a:r>
              <a:rPr lang="tr-TR" sz="2800" dirty="0" err="1"/>
              <a:t>most</a:t>
            </a:r>
            <a:r>
              <a:rPr lang="tr-TR" sz="2800" dirty="0"/>
              <a:t> </a:t>
            </a:r>
            <a:r>
              <a:rPr lang="tr-TR" sz="2800" dirty="0" err="1"/>
              <a:t>appropriate</a:t>
            </a:r>
            <a:r>
              <a:rPr lang="tr-TR" sz="2800" dirty="0"/>
              <a:t> </a:t>
            </a:r>
            <a:r>
              <a:rPr lang="en-US" sz="2800" dirty="0"/>
              <a:t>NYC</a:t>
            </a:r>
            <a:r>
              <a:rPr lang="tr-TR" sz="2800" dirty="0"/>
              <a:t> </a:t>
            </a:r>
            <a:r>
              <a:rPr lang="tr-TR" sz="2800" dirty="0" err="1"/>
              <a:t>Stations</a:t>
            </a:r>
            <a:r>
              <a:rPr lang="en-US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Hourly</a:t>
            </a:r>
            <a:r>
              <a:rPr lang="tr-TR" sz="2800" dirty="0"/>
              <a:t> </a:t>
            </a:r>
            <a:r>
              <a:rPr lang="tr-TR" sz="2800" dirty="0" err="1"/>
              <a:t>Traffic</a:t>
            </a:r>
            <a:endParaRPr lang="tr-T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727109AE-44C5-4925-B28F-7C4B8BF88939}"/>
                  </a:ext>
                </a:extLst>
              </p14:cNvPr>
              <p14:cNvContentPartPr/>
              <p14:nvPr/>
            </p14:nvContentPartPr>
            <p14:xfrm>
              <a:off x="2898785" y="6182591"/>
              <a:ext cx="360" cy="360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727109AE-44C5-4925-B28F-7C4B8BF889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0145" y="6173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E16B0DC2-B1B8-4A56-92A7-16CD252691BC}"/>
                  </a:ext>
                </a:extLst>
              </p14:cNvPr>
              <p14:cNvContentPartPr/>
              <p14:nvPr/>
            </p14:nvContentPartPr>
            <p14:xfrm>
              <a:off x="1953425" y="5683631"/>
              <a:ext cx="619920" cy="23724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E16B0DC2-B1B8-4A56-92A7-16CD252691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4425" y="5674991"/>
                <a:ext cx="637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6A0B3097-9811-4418-AD08-BA04EB10ACAD}"/>
                  </a:ext>
                </a:extLst>
              </p14:cNvPr>
              <p14:cNvContentPartPr/>
              <p14:nvPr/>
            </p14:nvContentPartPr>
            <p14:xfrm>
              <a:off x="2535185" y="5288351"/>
              <a:ext cx="10800" cy="84240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6A0B3097-9811-4418-AD08-BA04EB10AC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2185" y="5225711"/>
                <a:ext cx="136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E289873E-3140-47A4-98FE-1680F11F376A}"/>
                  </a:ext>
                </a:extLst>
              </p14:cNvPr>
              <p14:cNvContentPartPr/>
              <p14:nvPr/>
            </p14:nvContentPartPr>
            <p14:xfrm>
              <a:off x="2034065" y="5600111"/>
              <a:ext cx="491040" cy="198360"/>
            </p14:xfrm>
          </p:contentPart>
        </mc:Choice>
        <mc:Fallback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E289873E-3140-47A4-98FE-1680F11F37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1425" y="5537471"/>
                <a:ext cx="616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569FBE39-792A-49F4-B81C-1C3D9DF31C65}"/>
                  </a:ext>
                </a:extLst>
              </p14:cNvPr>
              <p14:cNvContentPartPr/>
              <p14:nvPr/>
            </p14:nvContentPartPr>
            <p14:xfrm>
              <a:off x="644825" y="5745191"/>
              <a:ext cx="11229840" cy="13716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569FBE39-792A-49F4-B81C-1C3D9DF31C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185" y="5682551"/>
                <a:ext cx="113554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77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50E80-470D-4152-8BA9-14AAED8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26" y="193272"/>
            <a:ext cx="11029616" cy="1188720"/>
          </a:xfrm>
        </p:spPr>
        <p:txBody>
          <a:bodyPr/>
          <a:lstStyle/>
          <a:p>
            <a:r>
              <a:rPr lang="tr-TR" dirty="0"/>
              <a:t>TOP 5 STATIONS BY TOTAL TRAFFIC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FE837E-03EE-4CEE-ABFB-74C771D7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26" y="1757607"/>
            <a:ext cx="2209437" cy="3718401"/>
          </a:xfrm>
          <a:solidFill>
            <a:srgbClr val="465359"/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34 ST-PENN STA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34 ST-HERALD SQ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86 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125 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GRD CNTRL-42 ST</a:t>
            </a:r>
          </a:p>
        </p:txBody>
      </p:sp>
      <p:pic>
        <p:nvPicPr>
          <p:cNvPr id="8" name="Picture 2" descr="İstanbul Data Science Academy – Medium">
            <a:extLst>
              <a:ext uri="{FF2B5EF4-FFF2-40B4-BE49-F238E27FC236}">
                <a16:creationId xmlns:a16="http://schemas.microsoft.com/office/drawing/2014/main" id="{8C8E736D-5342-4B90-9205-E18935243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6F4C4D3-C4B1-4825-B7E0-BAB3274A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63" y="1544711"/>
            <a:ext cx="8479107" cy="47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5CFC8-0D77-4A81-BC10-97BA5AD0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2" y="126112"/>
            <a:ext cx="11029616" cy="1188720"/>
          </a:xfrm>
        </p:spPr>
        <p:txBody>
          <a:bodyPr/>
          <a:lstStyle/>
          <a:p>
            <a:r>
              <a:rPr lang="tr-TR" dirty="0"/>
              <a:t> NYC REGIONAL AVERAGE HOUSEHOLD INCOME</a:t>
            </a:r>
            <a:endParaRPr lang="en-US" dirty="0"/>
          </a:p>
        </p:txBody>
      </p:sp>
      <p:pic>
        <p:nvPicPr>
          <p:cNvPr id="17" name="Resim 16" descr="harita içeren bir resim&#10;&#10;Açıklama otomatik olarak oluşturuldu">
            <a:extLst>
              <a:ext uri="{FF2B5EF4-FFF2-40B4-BE49-F238E27FC236}">
                <a16:creationId xmlns:a16="http://schemas.microsoft.com/office/drawing/2014/main" id="{E57E89C2-37B0-4CFB-A910-9910AD002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>
          <a:xfrm>
            <a:off x="370822" y="1623707"/>
            <a:ext cx="4576735" cy="5108181"/>
          </a:xfrm>
          <a:prstGeom prst="rect">
            <a:avLst/>
          </a:prstGeom>
        </p:spPr>
      </p:pic>
      <p:pic>
        <p:nvPicPr>
          <p:cNvPr id="18" name="Picture 2" descr="İstanbul Data Science Academy – Medium">
            <a:extLst>
              <a:ext uri="{FF2B5EF4-FFF2-40B4-BE49-F238E27FC236}">
                <a16:creationId xmlns:a16="http://schemas.microsoft.com/office/drawing/2014/main" id="{6617E437-BEA0-4548-B4F0-66F7026F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2E6C886-7712-41AC-BFE3-30CFD028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41" y="1783623"/>
            <a:ext cx="7404159" cy="44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4F039-41E5-41F5-9CC6-6F8313F5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01" y="276129"/>
            <a:ext cx="11029616" cy="1188720"/>
          </a:xfrm>
        </p:spPr>
        <p:txBody>
          <a:bodyPr/>
          <a:lstStyle/>
          <a:p>
            <a:r>
              <a:rPr lang="tr-TR" dirty="0"/>
              <a:t>TOP 5 STATIONS MEDIAN HOUSEHOLD INCOME 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46903D7-4EA1-4DA4-987B-E3D48171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1" y="1967611"/>
            <a:ext cx="10600403" cy="4416834"/>
          </a:xfrm>
        </p:spPr>
      </p:pic>
      <p:pic>
        <p:nvPicPr>
          <p:cNvPr id="5" name="Picture 2" descr="İstanbul Data Science Academy – Medium">
            <a:extLst>
              <a:ext uri="{FF2B5EF4-FFF2-40B4-BE49-F238E27FC236}">
                <a16:creationId xmlns:a16="http://schemas.microsoft.com/office/drawing/2014/main" id="{921B76AE-737C-45D7-B408-D3B55BF0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7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İstanbul Data Science Academy – Medium">
            <a:extLst>
              <a:ext uri="{FF2B5EF4-FFF2-40B4-BE49-F238E27FC236}">
                <a16:creationId xmlns:a16="http://schemas.microsoft.com/office/drawing/2014/main" id="{E5AA52A2-8FC1-4A55-8D65-C8B02E13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620615A-E38D-42BB-88F0-72874EE2B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2" y="1662546"/>
            <a:ext cx="10936833" cy="496965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925A8F2-023F-4EEA-B276-9C2C4A208B2A}"/>
              </a:ext>
            </a:extLst>
          </p:cNvPr>
          <p:cNvSpPr txBox="1"/>
          <p:nvPr/>
        </p:nvSpPr>
        <p:spPr>
          <a:xfrm>
            <a:off x="435719" y="770763"/>
            <a:ext cx="1168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tr-TR" sz="2400" dirty="0"/>
              <a:t>S</a:t>
            </a:r>
            <a:r>
              <a:rPr lang="en-US" sz="2400" dirty="0" err="1"/>
              <a:t>tations</a:t>
            </a:r>
            <a:r>
              <a:rPr lang="en-US" sz="2400" dirty="0"/>
              <a:t> should have </a:t>
            </a:r>
            <a:r>
              <a:rPr lang="en-US" sz="2400" b="1" dirty="0"/>
              <a:t>high difference </a:t>
            </a:r>
            <a:r>
              <a:rPr lang="en-US" sz="2400" dirty="0"/>
              <a:t>between </a:t>
            </a:r>
            <a:r>
              <a:rPr lang="en-US" sz="2400" b="1" dirty="0"/>
              <a:t>weekday </a:t>
            </a:r>
            <a:r>
              <a:rPr lang="en-US" sz="2400" dirty="0"/>
              <a:t>and </a:t>
            </a:r>
            <a:r>
              <a:rPr lang="en-US" sz="2400" b="1" dirty="0"/>
              <a:t>weekend </a:t>
            </a:r>
            <a:r>
              <a:rPr lang="en-US" sz="2400" dirty="0"/>
              <a:t>in </a:t>
            </a:r>
            <a:r>
              <a:rPr lang="en-US" sz="2400" b="1" dirty="0"/>
              <a:t>total traffic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83073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C018BB-2679-458D-8FC0-02F1711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2" descr="İstanbul Data Science Academy – Medium">
            <a:extLst>
              <a:ext uri="{FF2B5EF4-FFF2-40B4-BE49-F238E27FC236}">
                <a16:creationId xmlns:a16="http://schemas.microsoft.com/office/drawing/2014/main" id="{C83B8777-5A7D-4833-9139-98BED8B2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904000"/>
            <a:ext cx="960890" cy="9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A5D33-DE92-4CE2-B817-364C3E83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01" y="182611"/>
            <a:ext cx="11029616" cy="1188720"/>
          </a:xfrm>
        </p:spPr>
        <p:txBody>
          <a:bodyPr/>
          <a:lstStyle/>
          <a:p>
            <a:r>
              <a:rPr lang="tr-TR" dirty="0" err="1"/>
              <a:t>Fınal</a:t>
            </a:r>
            <a:r>
              <a:rPr lang="tr-TR" dirty="0"/>
              <a:t> RECOMMENDATIONS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3ED305-1345-4486-A716-5AFED8B4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D832CF74-ED70-498A-9643-310FE122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3_TF33552983.potx" id="{783FD09D-35D6-4F10-B6AC-AADCA6974620}" vid="{300B62DD-E7B9-4820-BE86-F84ECB151E3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{DC5E9227-6EA5-4DA7-86DA-B5AFCD4F3342}tf33552983_win32</Template>
  <TotalTime>585</TotalTime>
  <Words>126</Words>
  <Application>Microsoft Office PowerPoint</Application>
  <PresentationFormat>Geniş ekran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WomenTECHWOMENYES (WTWY)  Street Team Recommendations</vt:lpstr>
      <vt:lpstr>PrOblem</vt:lpstr>
      <vt:lpstr>Methodology</vt:lpstr>
      <vt:lpstr>TOP 5 STATIONS BY TOTAL TRAFFIC </vt:lpstr>
      <vt:lpstr> NYC REGIONAL AVERAGE HOUSEHOLD INCOME</vt:lpstr>
      <vt:lpstr>TOP 5 STATIONS MEDIAN HOUSEHOLD INCOME </vt:lpstr>
      <vt:lpstr>PowerPoint Sunusu</vt:lpstr>
      <vt:lpstr>PowerPoint Sunusu</vt:lpstr>
      <vt:lpstr>Fınal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WomenTECHWOMENYES (WTWY)  Street Team Recommendations</dc:title>
  <dc:creator>furkan k</dc:creator>
  <cp:lastModifiedBy>furkan k</cp:lastModifiedBy>
  <cp:revision>3</cp:revision>
  <dcterms:created xsi:type="dcterms:W3CDTF">2021-11-09T19:30:13Z</dcterms:created>
  <dcterms:modified xsi:type="dcterms:W3CDTF">2021-11-12T15:18:53Z</dcterms:modified>
</cp:coreProperties>
</file>