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6" r:id="rId2"/>
    <p:sldId id="2540" r:id="rId3"/>
    <p:sldId id="2571" r:id="rId4"/>
    <p:sldId id="2565" r:id="rId5"/>
    <p:sldId id="2599" r:id="rId6"/>
    <p:sldId id="2601" r:id="rId7"/>
    <p:sldId id="2600" r:id="rId8"/>
    <p:sldId id="2602" r:id="rId9"/>
    <p:sldId id="2603" r:id="rId10"/>
    <p:sldId id="2607" r:id="rId11"/>
    <p:sldId id="2606" r:id="rId12"/>
    <p:sldId id="2605" r:id="rId13"/>
    <p:sldId id="2555" r:id="rId14"/>
    <p:sldId id="2584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0F3955"/>
    <a:srgbClr val="1F1F26"/>
    <a:srgbClr val="5DAAB0"/>
    <a:srgbClr val="3B7579"/>
    <a:srgbClr val="AAD3D6"/>
    <a:srgbClr val="418287"/>
    <a:srgbClr val="DFE3E9"/>
    <a:srgbClr val="D6DBE2"/>
    <a:srgbClr val="CCD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80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02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20DCF0-8835-47B5-91CC-085B1A82EBA6}" type="datetime1">
              <a:rPr lang="tr-TR" smtClean="0"/>
              <a:t>28.01.2022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25F89-E6A9-4AE5-A0E7-34B108F84580}" type="datetime1">
              <a:rPr lang="tr-TR" smtClean="0"/>
              <a:pPr/>
              <a:t>28.01.2022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167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64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61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39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05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31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65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67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7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36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63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89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50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imli Slayt Ayırıc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Dikdörtgen 1" title="Dekoratif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9" name="Metin Yer Tutucusu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6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yt Ayırıcı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Dikdörtgen 1" title="Dekoratif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12" name="Metin Yer Tutucusu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13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tr-TR" noProof="0"/>
              <a:t>Gündem</a:t>
            </a:r>
          </a:p>
        </p:txBody>
      </p:sp>
      <p:sp>
        <p:nvSpPr>
          <p:cNvPr id="29" name="Resim Yer Tutucusu 28" title="Dekorati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Metin Yer Tutucusu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3" name="Metin Yer Tutucusu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4" name="Metin Yer Tutucusu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5" name="Metin Yer Tutucusu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6" name="Metin Yer Tutucusu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42" name="Şekil 62" title="Dekorati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888627" y="3802695"/>
            <a:ext cx="0" cy="212400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sim Yer Tutucusu 28" title="Dekorati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Metin Yer Tutucusu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3" name="Metin Yer Tutucusu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4" name="Metin Yer Tutucusu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5" name="Metin Yer Tutucusu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6" name="Metin Yer Tutucusu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" name="Dikdörtgen 2" title="Dekoratif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Şekil 62" title="Dekorati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tr-TR" noProof="0"/>
              <a:t>Gündem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sim Yer Tutucusu 28" title="Dekorati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Metin Yer Tutucusu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3" name="Metin Yer Tutucusu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4" name="Metin Yer Tutucusu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5" name="Metin Yer Tutucusu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6" name="Metin Yer Tutucusu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" name="Dikdörtgen 2" title="Dekoratif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Şekil 62" title="Dekorati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tr-TR" noProof="0"/>
              <a:t>Gündem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sim Yer Tutucusu 28" title="Dekorati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Dikdörtgen 2" title="Dekoratif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32" name="Metin Yer Tutucusu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3" name="Metin Yer Tutucusu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4" name="Metin Yer Tutucusu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5" name="Metin Yer Tutucusu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6" name="Metin Yer Tutucusu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Ana Şablonu düzenlemek için tıklayın </a:t>
            </a:r>
            <a:br>
              <a:rPr lang="tr-TR" noProof="0"/>
            </a:br>
            <a:r>
              <a:rPr lang="tr-TR" noProof="0"/>
              <a:t>mmetin stilleri</a:t>
            </a:r>
          </a:p>
        </p:txBody>
      </p:sp>
      <p:sp>
        <p:nvSpPr>
          <p:cNvPr id="37" name="Metin Yer Tutucusu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1</a:t>
            </a:r>
          </a:p>
        </p:txBody>
      </p:sp>
      <p:sp>
        <p:nvSpPr>
          <p:cNvPr id="38" name="Metin Yer Tutucusu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2</a:t>
            </a:r>
          </a:p>
        </p:txBody>
      </p:sp>
      <p:sp>
        <p:nvSpPr>
          <p:cNvPr id="39" name="Metin Yer Tutucusu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3</a:t>
            </a:r>
          </a:p>
        </p:txBody>
      </p:sp>
      <p:sp>
        <p:nvSpPr>
          <p:cNvPr id="40" name="Metin Yer Tutucusu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4</a:t>
            </a:r>
          </a:p>
        </p:txBody>
      </p:sp>
      <p:sp>
        <p:nvSpPr>
          <p:cNvPr id="41" name="Metin Yer Tutucusu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5</a:t>
            </a: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tr-TR" noProof="0"/>
              <a:t>Gündem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Şekil 62" title="Dekorati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sim Yer Tutucusu 5" title="Dekoratif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tr-TR" noProof="0"/>
              <a:t>Buraya başlık eklemek için tıklayın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1" name="Şekil 62" title="Dekorati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tr-TR" noProof="0"/>
              <a:t>Buraya başlık eklemek için tıklayın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 rtlCol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 rtlCol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Dikdörtgen 10" title="Dekoratif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2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TEŞEKKÜRLER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WWW.WEBSITENAME.COM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 title="Dekoratif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3" name="Dikdörtgen 2" title="Dekoratif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tr-TR" noProof="0"/>
              <a:t>Buraya başlık eklemek için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5" title="Dekoratif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Başlık 1" title="Dekorati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tr-TR" noProof="0"/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tr-TR" noProof="0"/>
              <a:t>Buraya başlık eklemek için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rtlCol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" title="Dekorati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tr-TR" noProof="0"/>
          </a:p>
        </p:txBody>
      </p:sp>
      <p:sp>
        <p:nvSpPr>
          <p:cNvPr id="12" name="Başlık 1" title="Dekorati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tr-TR" noProof="0"/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tr-TR" noProof="0"/>
              <a:t>Buraya başlık eklemek için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" title="Dekorati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tr-TR" noProof="0"/>
          </a:p>
        </p:txBody>
      </p:sp>
      <p:sp>
        <p:nvSpPr>
          <p:cNvPr id="12" name="Başlık 1" title="Dekorati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tr-TR" noProof="0"/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tr-TR" noProof="0"/>
              <a:t>Buraya başlık eklemek için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6" name="Metin Yer Tutucusu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10" name="Şekil 62" title="Dekorati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Metin Yer Tutucusu 6" title="Dekoratif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tr-TR" noProof="0"/>
              <a:t>Tıklayın </a:t>
            </a:r>
            <a:br>
              <a:rPr lang="tr-TR" noProof="0"/>
            </a:br>
            <a:r>
              <a:rPr lang="tr-TR" noProof="0"/>
              <a:t>Buraya</a:t>
            </a:r>
          </a:p>
        </p:txBody>
      </p:sp>
      <p:sp>
        <p:nvSpPr>
          <p:cNvPr id="9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Yer Tutucusu 6" title="Dekoratif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 title="Dekoratif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1400" b="0" i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Tıklayın </a:t>
            </a:r>
            <a:br>
              <a:rPr lang="tr-TR" noProof="0"/>
            </a:br>
            <a:r>
              <a:rPr lang="tr-TR" noProof="0"/>
              <a:t>Buraya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başlık eklemek için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0" name="Metin Yer Tutucusu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imli 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8" name="Dikdörtgen 7" title="Dekoratif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rtlCol="0"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10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11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Metin Yer Tutucusu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Özel Düz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Başlık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Özel Düz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Özel Düz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Başlık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Özel Düz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Dikdörtgen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3" name="Başlık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Dikdörtgen 4" title="Dekoratif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3" name="Başlık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Dikdörtgen 4" title="Dekoratif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3" name="Başlık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TEŞEKKÜRLER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WWW.WEBSITENAME.COM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Dikdörtgen 1" title="Dekoratif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koratif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tr-TR" noProof="0"/>
            </a:p>
          </p:txBody>
        </p:sp>
        <p:sp>
          <p:nvSpPr>
            <p:cNvPr id="6" name="RESİM YER TUTUCUSU" title="Dekoratif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tr-TR" noProof="0"/>
            </a:p>
          </p:txBody>
        </p:sp>
      </p:grp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1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Bölüm Üst Bilgisi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koratif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tr-TR" noProof="0"/>
            </a:p>
          </p:txBody>
        </p:sp>
        <p:sp>
          <p:nvSpPr>
            <p:cNvPr id="6" name="RESİM YER TUTUCUSU" title="Dekoratif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tr-TR" noProof="0"/>
            </a:p>
          </p:txBody>
        </p:sp>
      </p:grp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2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Bölüm Üst Bilgisi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koratif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tr-TR" noProof="0"/>
            </a:p>
          </p:txBody>
        </p:sp>
        <p:sp>
          <p:nvSpPr>
            <p:cNvPr id="6" name="RESİM YER TUTUCUSU" title="Dekoratif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tr-TR" noProof="0"/>
            </a:p>
          </p:txBody>
        </p:sp>
      </p:grp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3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Bölüm Üst Bilgisi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 title="Dekoratif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Bölüm Üst Bilgisi</a:t>
            </a:r>
          </a:p>
        </p:txBody>
      </p:sp>
      <p:sp>
        <p:nvSpPr>
          <p:cNvPr id="18" name="Metin Yer Tutucusu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 title="Dekoratif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Bölüm Üst Bilgisi</a:t>
            </a:r>
          </a:p>
        </p:txBody>
      </p:sp>
      <p:sp>
        <p:nvSpPr>
          <p:cNvPr id="18" name="Metin Yer Tutucusu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Özel Düz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 title="Dekoratif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Bölüm Üst Bilgisi</a:t>
            </a:r>
          </a:p>
        </p:txBody>
      </p:sp>
      <p:sp>
        <p:nvSpPr>
          <p:cNvPr id="18" name="Metin Yer Tutucusu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 title="Dekoratif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tr-T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Metin Yer Tutucusu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9" name="Metin Yer Tutucusu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5" name="Resim Yer Tutucusu 5" title="Dekoratif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5" title="Dekoratif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22" name="Resim Yer Tutucusu 5" title="Dekoratif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23" name="Resim Yer Tutucusu 5" title="Dekoratif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24" name="Başlık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Buraya Slayt Başlığı Eklemek için Tıklayın</a:t>
            </a:r>
          </a:p>
        </p:txBody>
      </p:sp>
      <p:sp>
        <p:nvSpPr>
          <p:cNvPr id="25" name="Metin Yer Tutucusu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26" name="Metin Yer Tutucusu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7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Metin Yer Tutucusu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9" name="Metin Yer Tutucusu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tr-TR" noProof="0"/>
              <a:t>Buraya Slayt Başlığı Eklemek için Tıklayın</a:t>
            </a:r>
          </a:p>
        </p:txBody>
      </p:sp>
      <p:sp>
        <p:nvSpPr>
          <p:cNvPr id="20" name="Metin Yer Tutucusu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24" name="Metin Yer Tutucusu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4" name="Resim Yer Tutucusu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8" name="Resim Yer Tutucusu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9" name="Resim Yer Tutucusu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 title="Dekoratif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tr-T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tr-TR" noProof="0"/>
              <a:t>Buraya Slayt Başlığı Eklemek için Tıklayın</a:t>
            </a:r>
          </a:p>
        </p:txBody>
      </p:sp>
      <p:sp>
        <p:nvSpPr>
          <p:cNvPr id="6" name="Resim Yer Tutucusu 5" title="Dekoratif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5" title="Dekoratif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13" name="Resim Yer Tutucusu 5" title="Dekoratif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14" name="Resim Yer Tutucusu 5" title="Dekoratif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Metin Yer Tutucusu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9" name="Metin Yer Tutucusu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imli 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Dikdörtgen 6" title="Dekoratif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Metin Yer Tutucusu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9" name="Metin Yer Tutucusu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tr-TR" noProof="0"/>
              <a:t>Buraya Slayt Başlığı Eklemek için Tıklayın</a:t>
            </a:r>
          </a:p>
        </p:txBody>
      </p:sp>
      <p:sp>
        <p:nvSpPr>
          <p:cNvPr id="15" name="Metin Yer Tutucusu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4" name="Resim Yer Tutucusu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Resim Yer Tutucusu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Resim Yer Tutucusu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7" name="Resim Yer Tutucusu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 title="Dekoratif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tr-T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tr-TR" noProof="0"/>
              <a:t>Buraya Slayt Başlığı Eklemek için Tıklayın</a:t>
            </a:r>
          </a:p>
        </p:txBody>
      </p:sp>
      <p:sp>
        <p:nvSpPr>
          <p:cNvPr id="17" name="Metin Yer Tutucusu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6" name="Resim Yer Tutucusu 5" title="Dekoratif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5" title="Dekoratif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13" name="Resim Yer Tutucusu 5" title="Dekoratif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14" name="Resim Yer Tutucusu 5" title="Dekoratif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Metin Yer Tutucusu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9" name="Metin Yer Tutucusu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 title="Dekoratif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Resim Yer Tutucusu 4" title="Dekoratif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Resim Yer Tutucusu 4" title="Dekoratif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0" name="Metin Yer Tutucusu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11" name="Metin Yer Tutucusu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Metin Yer Tutucusu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17" name="Metin Yer Tutucusu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19" name="Metin Yer Tutucusu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21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title="Dekoratif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1" name="Dikdörtgen 20" title="Dekoratif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8" name="Dikdörtgen 27" title="Dekoratif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0" name="Resim Yer Tutucusu 4" title="Dekoratif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4" title="Dekoratif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3" name="Resim Yer Tutucusu 4" title="Dekoratif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Dikdörtgen 25" title="Dekoratif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0" name="Metin Yer Tutucusu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11" name="Metin Yer Tutucusu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Metin Yer Tutucusu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13" name="Metin Yer Tutucusu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15" name="Metin Yer Tutucusu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Metin Yer Tutucusu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BURAYA AD EKLEYİN</a:t>
            </a:r>
          </a:p>
        </p:txBody>
      </p:sp>
      <p:sp>
        <p:nvSpPr>
          <p:cNvPr id="31" name="Resim Yer Tutucusu 4" title="Dekoratif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3" name="Metin Yer Tutucusu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3" name="Grafik Yer Tutucusu 2" title="Dekorati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 rtlCol="0"/>
          <a:lstStyle/>
          <a:p>
            <a:pPr rtl="0"/>
            <a:r>
              <a:rPr lang="tr-TR" noProof="0"/>
              <a:t>Grafik eklemek için simgeye tıklayın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3" name="Metin Yer Tutucusu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3" name="Grafik Yer Tutucusu 2" title="Dekorati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/>
          <a:p>
            <a:pPr rtl="0"/>
            <a:r>
              <a:rPr lang="tr-TR" noProof="0"/>
              <a:t>Grafik eklemek için simgeye tıklayın</a:t>
            </a:r>
          </a:p>
        </p:txBody>
      </p:sp>
      <p:sp>
        <p:nvSpPr>
          <p:cNvPr id="7" name="Şekil 62" title="Dekoratif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o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3" name="Metin Yer Tutucusu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3" name="Grafik Yer Tutucusu 2" title="Dekorati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o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3" name="Metin Yer Tutucusu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3" name="Grafik Yer Tutucusu 2" title="Dekorati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3" name="Metin Yer Tutucusu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Grafik Yer Tutucusu 2" title="Dekorati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3" name="Metin Yer Tutucusu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Grafik Yer Tutucusu 2" title="Dekorati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tr-TR" noProof="0"/>
              <a:t>Grafik eklemek için simgeye tıklayın</a:t>
            </a:r>
          </a:p>
        </p:txBody>
      </p:sp>
      <p:sp>
        <p:nvSpPr>
          <p:cNvPr id="4" name="Resim Yer Tutucusu 3" title="Dekoratif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simli Başlık Slaydı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Dikdörtgen 6" title="Dekoratif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Metin Yer Tutucusu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4" name="Tablo Yer Tutucusu 3" title="Dekoratif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tr-TR" noProof="0"/>
              <a:t>Tablo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4" name="Resim Yer Tutucusu 6" title="Dekoratif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tr-TR" noProof="0"/>
              <a:t>Resim eklemek için simgeye tıklayın</a:t>
            </a:r>
          </a:p>
        </p:txBody>
      </p:sp>
      <p:sp>
        <p:nvSpPr>
          <p:cNvPr id="6" name="Resim Yer Tutucusu 6" title="Dekoratif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tr-TR" noProof="0"/>
              <a:t>Resim eklemek için simgeye tıklayın</a:t>
            </a:r>
          </a:p>
        </p:txBody>
      </p:sp>
      <p:sp>
        <p:nvSpPr>
          <p:cNvPr id="7" name="Resim Yer Tutucusu 6" title="Dekoratif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tr-TR" noProof="0"/>
              <a:t>Resim eklemek için simgeye tıklayın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0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im Yer Tutucusu 6" title="Dekoratif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tr-TR" noProof="0"/>
              <a:t>Resim eklemek için simgeye tıklayın</a:t>
            </a:r>
          </a:p>
        </p:txBody>
      </p:sp>
      <p:sp>
        <p:nvSpPr>
          <p:cNvPr id="6" name="Resim Yer Tutucusu 6" title="Dekoratif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tr-TR" noProof="0"/>
              <a:t>Resim eklemek için simgeye tıklayın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tr-TR" noProof="0"/>
              <a:t>Eklemek için Tıklayın </a:t>
            </a:r>
            <a:br>
              <a:rPr lang="tr-TR" noProof="0"/>
            </a:br>
            <a:r>
              <a:rPr lang="tr-TR" noProof="0"/>
              <a:t>Slayt Başlığı Buraya Gelecek</a:t>
            </a:r>
          </a:p>
        </p:txBody>
      </p:sp>
      <p:sp>
        <p:nvSpPr>
          <p:cNvPr id="10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4" title="Dekoratif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Resim Yer Tutucusu 4" title="Dekoratif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Resim Yer Tutucusu 4" title="Dekoratif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Resim Yer Tutucusu 4" title="Dekoratif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Resim Yer Tutucusu 4" title="Dekoratif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Resim Yer Tutucusu 4" title="Dekoratif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Dikdörtgen 1" title="Dekoratif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9" name="Dikdörtgen 8" title="Dekoratif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0" name="Dikdörtgen 9" title="Dekoratif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1" name="Dikdörtgen 10" title="Dekoratif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simli 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5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Dikdörtgen 6" title="Dekoratif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Slayt Ayırıc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9" name="Metin Yer Tutucusu 12" title="Dekoratif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6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imli Slayt Ayırıc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sim Yer Tutucusu 4" title="Dekorati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BAŞLIK EKLEMEK İÇİN TIKLAYIN</a:t>
            </a:r>
          </a:p>
        </p:txBody>
      </p:sp>
      <p:sp>
        <p:nvSpPr>
          <p:cNvPr id="9" name="Metin Yer Tutucusu 12" title="Dekoratif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BAŞLIK BURAYA GELECEK</a:t>
            </a:r>
          </a:p>
        </p:txBody>
      </p:sp>
      <p:sp>
        <p:nvSpPr>
          <p:cNvPr id="6" name="Şekil 62" title="Dekorati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tr-TR" sz="1500" noProof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metin, kişi, erkek içeren bir resim&#10;&#10;Açıklama otomatik olarak oluşturuldu">
            <a:extLst>
              <a:ext uri="{FF2B5EF4-FFF2-40B4-BE49-F238E27FC236}">
                <a16:creationId xmlns:a16="http://schemas.microsoft.com/office/drawing/2014/main" id="{DC1B3416-973A-49A0-BDE6-F979083C4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90"/>
          <a:stretch/>
        </p:blipFill>
        <p:spPr>
          <a:xfrm>
            <a:off x="20" y="4288"/>
            <a:ext cx="12191980" cy="4618512"/>
          </a:xfrm>
          <a:prstGeom prst="rect">
            <a:avLst/>
          </a:prstGeom>
          <a:noFill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037721"/>
            <a:ext cx="11601451" cy="891250"/>
          </a:xfrm>
        </p:spPr>
        <p:txBody>
          <a:bodyPr rtlCol="0" anchor="t">
            <a:noAutofit/>
          </a:bodyPr>
          <a:lstStyle/>
          <a:p>
            <a:pPr rtl="0"/>
            <a:r>
              <a:rPr lang="tr-TR" sz="3800" b="0" dirty="0"/>
              <a:t>FOOTBALL PLAYER RANKING  CLASSIFICATION PROJECT</a:t>
            </a:r>
          </a:p>
        </p:txBody>
      </p:sp>
      <p:sp>
        <p:nvSpPr>
          <p:cNvPr id="1034" name="Text Placeholder 3">
            <a:extLst>
              <a:ext uri="{FF2B5EF4-FFF2-40B4-BE49-F238E27FC236}">
                <a16:creationId xmlns:a16="http://schemas.microsoft.com/office/drawing/2014/main" id="{579997F9-FB3D-4762-A51B-035D527934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/>
          <a:p>
            <a:r>
              <a:rPr lang="tr-TR" dirty="0"/>
              <a:t>Furkan Şükrü KÜTÜK – Uğur Selim ÖZEN</a:t>
            </a:r>
          </a:p>
        </p:txBody>
      </p:sp>
      <p:pic>
        <p:nvPicPr>
          <p:cNvPr id="1026" name="Picture 2" descr="İstanbul Data Science Academy – Medium">
            <a:extLst>
              <a:ext uri="{FF2B5EF4-FFF2-40B4-BE49-F238E27FC236}">
                <a16:creationId xmlns:a16="http://schemas.microsoft.com/office/drawing/2014/main" id="{DE9B1D85-D1A7-43FC-984C-02BE0C16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5" y="6088056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tr-TR" b="1" i="0" kern="1200" spc="-150">
                <a:latin typeface="+mj-lt"/>
                <a:ea typeface="+mj-ea"/>
                <a:cs typeface="Gill Sans" panose="020B0502020104020203" pitchFamily="34" charset="-79"/>
              </a:rPr>
              <a:t>Data Modeling </a:t>
            </a:r>
          </a:p>
        </p:txBody>
      </p:sp>
      <p:pic>
        <p:nvPicPr>
          <p:cNvPr id="40" name="Picture 28" descr="Test, training and validation sets">
            <a:extLst>
              <a:ext uri="{FF2B5EF4-FFF2-40B4-BE49-F238E27FC236}">
                <a16:creationId xmlns:a16="http://schemas.microsoft.com/office/drawing/2014/main" id="{5F43746E-D8D7-4674-B705-541D9F73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2822" y="3429000"/>
            <a:ext cx="7334202" cy="21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Metin kutusu 41">
            <a:extLst>
              <a:ext uri="{FF2B5EF4-FFF2-40B4-BE49-F238E27FC236}">
                <a16:creationId xmlns:a16="http://schemas.microsoft.com/office/drawing/2014/main" id="{6264118E-9426-4AB2-B15B-4426767ABB92}"/>
              </a:ext>
            </a:extLst>
          </p:cNvPr>
          <p:cNvSpPr txBox="1"/>
          <p:nvPr/>
        </p:nvSpPr>
        <p:spPr>
          <a:xfrm>
            <a:off x="4501715" y="5551100"/>
            <a:ext cx="249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%60	 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58B41CEC-FAEC-403D-A57D-99ED89D238FB}"/>
              </a:ext>
            </a:extLst>
          </p:cNvPr>
          <p:cNvSpPr txBox="1"/>
          <p:nvPr/>
        </p:nvSpPr>
        <p:spPr>
          <a:xfrm>
            <a:off x="7790862" y="5562392"/>
            <a:ext cx="86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%20 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94682DC0-8502-4CD6-B9EF-F214E433515E}"/>
              </a:ext>
            </a:extLst>
          </p:cNvPr>
          <p:cNvSpPr txBox="1"/>
          <p:nvPr/>
        </p:nvSpPr>
        <p:spPr>
          <a:xfrm>
            <a:off x="9021798" y="5531791"/>
            <a:ext cx="86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%20 </a:t>
            </a:r>
          </a:p>
        </p:txBody>
      </p:sp>
    </p:spTree>
    <p:extLst>
      <p:ext uri="{BB962C8B-B14F-4D97-AF65-F5344CB8AC3E}">
        <p14:creationId xmlns:p14="http://schemas.microsoft.com/office/powerpoint/2010/main" val="354109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8000"/>
            <a:ext cx="12192000" cy="720000"/>
          </a:xfrm>
        </p:spPr>
        <p:txBody>
          <a:bodyPr/>
          <a:lstStyle/>
          <a:p>
            <a:r>
              <a:rPr lang="tr-TR" dirty="0" err="1"/>
              <a:t>Oversampling</a:t>
            </a:r>
            <a:r>
              <a:rPr lang="tr-TR" dirty="0"/>
              <a:t> on </a:t>
            </a:r>
            <a:r>
              <a:rPr lang="tr-TR" dirty="0" err="1"/>
              <a:t>Imbalanced</a:t>
            </a:r>
            <a:r>
              <a:rPr lang="tr-TR" dirty="0"/>
              <a:t> Data </a:t>
            </a:r>
            <a:endParaRPr lang="en-US" dirty="0"/>
          </a:p>
        </p:txBody>
      </p:sp>
      <p:pic>
        <p:nvPicPr>
          <p:cNvPr id="7" name="Picture 2" descr="İstanbul Data Science Academy – Medium">
            <a:extLst>
              <a:ext uri="{FF2B5EF4-FFF2-40B4-BE49-F238E27FC236}">
                <a16:creationId xmlns:a16="http://schemas.microsoft.com/office/drawing/2014/main" id="{2DBF4A87-F9C9-48BC-A21B-A10C70C9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92C1BD45-C92D-489B-B003-30482C6A4CA7}"/>
              </a:ext>
            </a:extLst>
          </p:cNvPr>
          <p:cNvSpPr/>
          <p:nvPr/>
        </p:nvSpPr>
        <p:spPr>
          <a:xfrm>
            <a:off x="5837382" y="2419927"/>
            <a:ext cx="585110" cy="8222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A4DFC76-4440-4174-839A-C574DA6D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32" y="1340311"/>
            <a:ext cx="5581650" cy="35147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E62CE8E-1BE1-464F-A5C9-B44B282A0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2" y="1397460"/>
            <a:ext cx="5210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1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o 6">
            <a:extLst>
              <a:ext uri="{FF2B5EF4-FFF2-40B4-BE49-F238E27FC236}">
                <a16:creationId xmlns:a16="http://schemas.microsoft.com/office/drawing/2014/main" id="{5B6BF5AE-9B89-4F59-BCA6-C3DDE72B2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80429"/>
              </p:ext>
            </p:extLst>
          </p:nvPr>
        </p:nvGraphicFramePr>
        <p:xfrm>
          <a:off x="-2" y="-15936"/>
          <a:ext cx="12192000" cy="457447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3247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2607205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2607205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  <a:gridCol w="2944343">
                  <a:extLst>
                    <a:ext uri="{9D8B030D-6E8A-4147-A177-3AD203B41FA5}">
                      <a16:colId xmlns:a16="http://schemas.microsoft.com/office/drawing/2014/main" val="815920531"/>
                    </a:ext>
                  </a:extLst>
                </a:gridCol>
              </a:tblGrid>
              <a:tr h="860900">
                <a:tc>
                  <a:txBody>
                    <a:bodyPr/>
                    <a:lstStyle/>
                    <a:p>
                      <a:pPr rtl="0"/>
                      <a:r>
                        <a:rPr lang="tr-TR" sz="2300" noProof="0" dirty="0"/>
                        <a:t>Cl. </a:t>
                      </a:r>
                    </a:p>
                    <a:p>
                      <a:pPr rtl="0"/>
                      <a:r>
                        <a:rPr lang="tr-TR" sz="2300" noProof="0" dirty="0"/>
                        <a:t>Model </a:t>
                      </a:r>
                      <a:r>
                        <a:rPr lang="tr-TR" sz="2300" noProof="0" dirty="0" err="1"/>
                        <a:t>Algorithm</a:t>
                      </a:r>
                      <a:endParaRPr lang="tr-TR" sz="230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300" noProof="0" dirty="0"/>
                        <a:t>Precision</a:t>
                      </a:r>
                    </a:p>
                    <a:p>
                      <a:pPr algn="ctr" rtl="0"/>
                      <a:r>
                        <a:rPr lang="tr-TR" sz="2300" noProof="0" dirty="0"/>
                        <a:t>(A Class </a:t>
                      </a:r>
                      <a:r>
                        <a:rPr lang="tr-TR" sz="2300" noProof="0" dirty="0" err="1"/>
                        <a:t>Players</a:t>
                      </a:r>
                      <a:r>
                        <a:rPr lang="tr-TR" sz="2300" noProof="0" dirty="0"/>
                        <a:t>)</a:t>
                      </a: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300" noProof="0" dirty="0" err="1"/>
                        <a:t>Recall</a:t>
                      </a:r>
                      <a:endParaRPr lang="tr-TR" sz="2300" noProof="0" dirty="0"/>
                    </a:p>
                    <a:p>
                      <a:pPr algn="ctr" rtl="0"/>
                      <a:r>
                        <a:rPr lang="tr-TR" sz="2300" noProof="0" dirty="0"/>
                        <a:t>(A Class </a:t>
                      </a:r>
                      <a:r>
                        <a:rPr lang="tr-TR" sz="2300" noProof="0" dirty="0" err="1"/>
                        <a:t>Players</a:t>
                      </a:r>
                      <a:r>
                        <a:rPr lang="tr-TR" sz="2300" noProof="0" dirty="0"/>
                        <a:t>)</a:t>
                      </a: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300" noProof="0" dirty="0"/>
                        <a:t>F1-Score</a:t>
                      </a:r>
                    </a:p>
                    <a:p>
                      <a:pPr algn="ctr" rtl="0"/>
                      <a:r>
                        <a:rPr lang="tr-TR" sz="2300" noProof="0" dirty="0"/>
                        <a:t>(A Class </a:t>
                      </a:r>
                      <a:r>
                        <a:rPr lang="tr-TR" sz="2300" noProof="0" dirty="0" err="1"/>
                        <a:t>Players</a:t>
                      </a:r>
                      <a:r>
                        <a:rPr lang="tr-TR" sz="2300" noProof="0" dirty="0"/>
                        <a:t>)</a:t>
                      </a: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837607">
                <a:tc>
                  <a:txBody>
                    <a:bodyPr/>
                    <a:lstStyle/>
                    <a:p>
                      <a:pPr rtl="0"/>
                      <a:r>
                        <a:rPr lang="tr-TR" sz="2300" b="0" noProof="0" dirty="0" err="1"/>
                        <a:t>Decision</a:t>
                      </a:r>
                      <a:r>
                        <a:rPr lang="tr-TR" sz="2300" b="0" noProof="0" dirty="0"/>
                        <a:t> </a:t>
                      </a:r>
                      <a:r>
                        <a:rPr lang="tr-TR" sz="2300" b="0" noProof="0" dirty="0" err="1"/>
                        <a:t>Tree</a:t>
                      </a:r>
                      <a:r>
                        <a:rPr lang="tr-TR" sz="2300" b="0" noProof="0" dirty="0"/>
                        <a:t> </a:t>
                      </a:r>
                      <a:r>
                        <a:rPr lang="tr-TR" sz="2300" b="0" noProof="0" dirty="0" err="1"/>
                        <a:t>Classifier</a:t>
                      </a:r>
                      <a:endParaRPr lang="tr-TR" sz="2300" b="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0.60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0.71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0.65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679455">
                <a:tc>
                  <a:txBody>
                    <a:bodyPr/>
                    <a:lstStyle/>
                    <a:p>
                      <a:pPr rtl="0"/>
                      <a:r>
                        <a:rPr lang="tr-TR" sz="2300" b="0" noProof="0" dirty="0" err="1"/>
                        <a:t>Logistic</a:t>
                      </a:r>
                      <a:r>
                        <a:rPr lang="tr-TR" sz="2300" b="0" noProof="0" dirty="0"/>
                        <a:t> </a:t>
                      </a:r>
                      <a:r>
                        <a:rPr lang="tr-TR" sz="2300" b="0" noProof="0" dirty="0" err="1"/>
                        <a:t>Regression</a:t>
                      </a:r>
                      <a:endParaRPr lang="tr-TR" sz="2300" b="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0.29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0.29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0.29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837607">
                <a:tc>
                  <a:txBody>
                    <a:bodyPr/>
                    <a:lstStyle/>
                    <a:p>
                      <a:pPr rtl="0"/>
                      <a:r>
                        <a:rPr lang="tr-TR" sz="2300" b="0" noProof="0" dirty="0" err="1"/>
                        <a:t>Random</a:t>
                      </a:r>
                      <a:r>
                        <a:rPr lang="tr-TR" sz="2300" b="0" noProof="0" dirty="0"/>
                        <a:t> </a:t>
                      </a:r>
                      <a:r>
                        <a:rPr lang="tr-TR" sz="2300" b="0" noProof="0" dirty="0" err="1"/>
                        <a:t>Forest</a:t>
                      </a:r>
                      <a:r>
                        <a:rPr lang="tr-TR" sz="2300" b="0" noProof="0" dirty="0"/>
                        <a:t> </a:t>
                      </a:r>
                      <a:r>
                        <a:rPr lang="tr-TR" sz="2300" b="0" noProof="0" dirty="0" err="1"/>
                        <a:t>Classifier</a:t>
                      </a:r>
                      <a:endParaRPr lang="tr-TR" sz="2300" b="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0.80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0.50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0.60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  <a:tr h="679455">
                <a:tc>
                  <a:txBody>
                    <a:bodyPr/>
                    <a:lstStyle/>
                    <a:p>
                      <a:pPr rtl="0"/>
                      <a:r>
                        <a:rPr lang="tr-TR" sz="2300" noProof="0" dirty="0" err="1"/>
                        <a:t>CatBoost</a:t>
                      </a:r>
                      <a:endParaRPr lang="tr-TR" sz="230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0.83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0.70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0.75</a:t>
                      </a:r>
                      <a:endParaRPr lang="tr-TR" sz="2300" b="1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318204"/>
                  </a:ext>
                </a:extLst>
              </a:tr>
              <a:tr h="679455">
                <a:tc>
                  <a:txBody>
                    <a:bodyPr/>
                    <a:lstStyle/>
                    <a:p>
                      <a:pPr rtl="0"/>
                      <a:r>
                        <a:rPr lang="tr-TR" sz="2300" noProof="0" dirty="0" err="1"/>
                        <a:t>LightGBM</a:t>
                      </a:r>
                      <a:endParaRPr lang="tr-TR" sz="230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0.83</a:t>
                      </a:r>
                      <a:endParaRPr lang="tr-TR" sz="230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0.74</a:t>
                      </a:r>
                      <a:endParaRPr lang="tr-TR" sz="230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dirty="0"/>
                        <a:t>0.78</a:t>
                      </a:r>
                      <a:endParaRPr lang="tr-TR" sz="2300" noProof="0" dirty="0"/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539832"/>
                  </a:ext>
                </a:extLst>
              </a:tr>
            </a:tbl>
          </a:graphicData>
        </a:graphic>
      </p:graphicFrame>
      <p:sp>
        <p:nvSpPr>
          <p:cNvPr id="25" name="Title 2">
            <a:extLst>
              <a:ext uri="{FF2B5EF4-FFF2-40B4-BE49-F238E27FC236}">
                <a16:creationId xmlns:a16="http://schemas.microsoft.com/office/drawing/2014/main" id="{C924B227-F4CD-40FB-BA61-E9C891DD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138000"/>
            <a:ext cx="12192000" cy="720000"/>
          </a:xfrm>
          <a:solidFill>
            <a:schemeClr val="accent1"/>
          </a:solidFill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Classification</a:t>
            </a:r>
            <a:r>
              <a:rPr lang="tr-TR" dirty="0">
                <a:solidFill>
                  <a:schemeClr val="bg1"/>
                </a:solidFill>
              </a:rPr>
              <a:t> Model </a:t>
            </a:r>
            <a:r>
              <a:rPr lang="tr-TR" dirty="0" err="1">
                <a:solidFill>
                  <a:schemeClr val="bg1"/>
                </a:solidFill>
              </a:rPr>
              <a:t>Prediction</a:t>
            </a:r>
            <a:r>
              <a:rPr lang="tr-TR" dirty="0">
                <a:solidFill>
                  <a:schemeClr val="bg1"/>
                </a:solidFill>
              </a:rPr>
              <a:t> Test </a:t>
            </a:r>
            <a:r>
              <a:rPr lang="tr-TR" dirty="0" err="1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" descr="İstanbul Data Science Academy – Medium">
            <a:extLst>
              <a:ext uri="{FF2B5EF4-FFF2-40B4-BE49-F238E27FC236}">
                <a16:creationId xmlns:a16="http://schemas.microsoft.com/office/drawing/2014/main" id="{542300EF-4460-4E56-9FF0-0C01FFAE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524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ikdörtgen 29">
            <a:extLst>
              <a:ext uri="{FF2B5EF4-FFF2-40B4-BE49-F238E27FC236}">
                <a16:creationId xmlns:a16="http://schemas.microsoft.com/office/drawing/2014/main" id="{3E778F6F-3146-4031-9344-7D5BC669C87B}"/>
              </a:ext>
            </a:extLst>
          </p:cNvPr>
          <p:cNvSpPr/>
          <p:nvPr/>
        </p:nvSpPr>
        <p:spPr>
          <a:xfrm>
            <a:off x="2" y="5301257"/>
            <a:ext cx="12191998" cy="68197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AC11DCEA-8E86-4804-8080-7C3AF36386AD}"/>
              </a:ext>
            </a:extLst>
          </p:cNvPr>
          <p:cNvCxnSpPr/>
          <p:nvPr/>
        </p:nvCxnSpPr>
        <p:spPr>
          <a:xfrm flipH="1">
            <a:off x="-152400" y="0"/>
            <a:ext cx="152400" cy="8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28FF1B5A-BA5C-4093-8A2C-994755A7731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3947160" cy="76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5A1635B2-A030-4220-B552-B16484E0E72C}"/>
              </a:ext>
            </a:extLst>
          </p:cNvPr>
          <p:cNvSpPr txBox="1"/>
          <p:nvPr/>
        </p:nvSpPr>
        <p:spPr>
          <a:xfrm>
            <a:off x="1897380" y="19556"/>
            <a:ext cx="21564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300" b="1" dirty="0">
                <a:solidFill>
                  <a:schemeClr val="bg1"/>
                </a:solidFill>
              </a:rPr>
              <a:t>K-</a:t>
            </a:r>
            <a:r>
              <a:rPr lang="tr-TR" sz="2300" b="1" dirty="0" err="1">
                <a:solidFill>
                  <a:schemeClr val="bg1"/>
                </a:solidFill>
              </a:rPr>
              <a:t>Fold</a:t>
            </a:r>
            <a:r>
              <a:rPr lang="tr-TR" sz="2300" b="1" dirty="0">
                <a:solidFill>
                  <a:schemeClr val="bg1"/>
                </a:solidFill>
              </a:rPr>
              <a:t> </a:t>
            </a:r>
            <a:r>
              <a:rPr lang="tr-TR" sz="2300" b="1" dirty="0" err="1">
                <a:solidFill>
                  <a:schemeClr val="bg1"/>
                </a:solidFill>
              </a:rPr>
              <a:t>Results</a:t>
            </a:r>
            <a:endParaRPr lang="tr-TR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5B3975BB-3068-4194-9660-0FE17916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9269"/>
              </p:ext>
            </p:extLst>
          </p:nvPr>
        </p:nvGraphicFramePr>
        <p:xfrm>
          <a:off x="-2" y="4534121"/>
          <a:ext cx="12192000" cy="6794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3247">
                  <a:extLst>
                    <a:ext uri="{9D8B030D-6E8A-4147-A177-3AD203B41FA5}">
                      <a16:colId xmlns:a16="http://schemas.microsoft.com/office/drawing/2014/main" val="2584366116"/>
                    </a:ext>
                  </a:extLst>
                </a:gridCol>
                <a:gridCol w="2607205">
                  <a:extLst>
                    <a:ext uri="{9D8B030D-6E8A-4147-A177-3AD203B41FA5}">
                      <a16:colId xmlns:a16="http://schemas.microsoft.com/office/drawing/2014/main" val="2271293251"/>
                    </a:ext>
                  </a:extLst>
                </a:gridCol>
                <a:gridCol w="2607205">
                  <a:extLst>
                    <a:ext uri="{9D8B030D-6E8A-4147-A177-3AD203B41FA5}">
                      <a16:colId xmlns:a16="http://schemas.microsoft.com/office/drawing/2014/main" val="1480000271"/>
                    </a:ext>
                  </a:extLst>
                </a:gridCol>
                <a:gridCol w="2944343">
                  <a:extLst>
                    <a:ext uri="{9D8B030D-6E8A-4147-A177-3AD203B41FA5}">
                      <a16:colId xmlns:a16="http://schemas.microsoft.com/office/drawing/2014/main" val="2671924390"/>
                    </a:ext>
                  </a:extLst>
                </a:gridCol>
              </a:tblGrid>
              <a:tr h="679455">
                <a:tc>
                  <a:txBody>
                    <a:bodyPr/>
                    <a:lstStyle/>
                    <a:p>
                      <a:pPr rtl="0"/>
                      <a:r>
                        <a:rPr lang="tr-TR" sz="2300" b="0" noProof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tr-TR" sz="23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b="0" noProof="0" dirty="0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tr-TR" sz="23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2400" b="0" noProof="0" dirty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tr-TR" sz="23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0" noProof="0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 marL="114459" marR="114459" marT="57229" marB="5722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09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97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F780E2D4-167A-497D-B671-DE78E3FB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252" y="5564823"/>
            <a:ext cx="1498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+mn-lt"/>
              </a:rPr>
              <a:t>KATILIMCILAR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6E1D680-0206-4672-96C8-A0114D451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963" y="5458782"/>
            <a:ext cx="86081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tr-TR" b="1" dirty="0">
                <a:solidFill>
                  <a:schemeClr val="bg1"/>
                </a:solidFill>
                <a:latin typeface="+mn-lt"/>
              </a:rPr>
              <a:t>BİLİŞİM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AA93CFB-5618-47A6-B8B3-8B2DA643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982" y="5508625"/>
            <a:ext cx="11675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TE</a:t>
            </a:r>
            <a:r>
              <a:rPr lang="tr-TR" b="1" dirty="0">
                <a:solidFill>
                  <a:schemeClr val="bg1"/>
                </a:solidFill>
                <a:latin typeface="+mn-lt"/>
              </a:rPr>
              <a:t>KNOLOJİ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8" name="Picture 2" descr="İstanbul Data Science Academy – Medium">
            <a:extLst>
              <a:ext uri="{FF2B5EF4-FFF2-40B4-BE49-F238E27FC236}">
                <a16:creationId xmlns:a16="http://schemas.microsoft.com/office/drawing/2014/main" id="{B3626A4F-4A41-4EAB-A8E2-342925965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" b="13"/>
          <a:stretch/>
        </p:blipFill>
        <p:spPr bwMode="auto">
          <a:xfrm>
            <a:off x="11387241" y="6053241"/>
            <a:ext cx="804759" cy="80475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</p:pic>
      <p:sp>
        <p:nvSpPr>
          <p:cNvPr id="39" name="Title 2">
            <a:extLst>
              <a:ext uri="{FF2B5EF4-FFF2-40B4-BE49-F238E27FC236}">
                <a16:creationId xmlns:a16="http://schemas.microsoft.com/office/drawing/2014/main" id="{AE2BCEFF-416C-4286-9486-4B695AB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0" y="3745413"/>
            <a:ext cx="12192000" cy="720000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Best!</a:t>
            </a:r>
            <a:endParaRPr lang="en-US" dirty="0"/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E32D66EC-FC6B-4080-9391-27F40D7072E7}"/>
              </a:ext>
            </a:extLst>
          </p:cNvPr>
          <p:cNvSpPr txBox="1">
            <a:spLocks/>
          </p:cNvSpPr>
          <p:nvPr/>
        </p:nvSpPr>
        <p:spPr>
          <a:xfrm>
            <a:off x="7019202" y="1785712"/>
            <a:ext cx="12192000" cy="72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tr-TR" dirty="0" err="1"/>
              <a:t>XGBoost</a:t>
            </a:r>
            <a:endParaRPr lang="en-US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C69962F9-2804-4382-BB1E-E4DCED422662}"/>
              </a:ext>
            </a:extLst>
          </p:cNvPr>
          <p:cNvSpPr/>
          <p:nvPr/>
        </p:nvSpPr>
        <p:spPr>
          <a:xfrm>
            <a:off x="4807670" y="1508289"/>
            <a:ext cx="509048" cy="85783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8AB80AD-ABC3-48FF-A6E5-2A52CB32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95" y="1056145"/>
            <a:ext cx="5124450" cy="17621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74659A5-450E-4059-A0A8-CD958508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26" y="2818270"/>
            <a:ext cx="4653563" cy="38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title"/>
          </p:nvPr>
        </p:nvSpPr>
        <p:spPr>
          <a:xfrm>
            <a:off x="4672965" y="5350593"/>
            <a:ext cx="8717280" cy="823070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Thank</a:t>
            </a:r>
            <a:r>
              <a:rPr lang="tr-TR" dirty="0"/>
              <a:t>  </a:t>
            </a:r>
            <a:r>
              <a:rPr lang="tr-TR" dirty="0" err="1"/>
              <a:t>You</a:t>
            </a:r>
            <a:r>
              <a:rPr lang="tr-TR" dirty="0"/>
              <a:t> !</a:t>
            </a:r>
          </a:p>
        </p:txBody>
      </p:sp>
      <p:pic>
        <p:nvPicPr>
          <p:cNvPr id="6" name="Picture 2" descr="Improving Football Performance - SciSports">
            <a:extLst>
              <a:ext uri="{FF2B5EF4-FFF2-40B4-BE49-F238E27FC236}">
                <a16:creationId xmlns:a16="http://schemas.microsoft.com/office/drawing/2014/main" id="{D5762A3B-94FD-4D25-96CC-F27C49A8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695" y="458851"/>
            <a:ext cx="7174060" cy="4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İstanbul Data Science Academy – Medium">
            <a:extLst>
              <a:ext uri="{FF2B5EF4-FFF2-40B4-BE49-F238E27FC236}">
                <a16:creationId xmlns:a16="http://schemas.microsoft.com/office/drawing/2014/main" id="{F5F5C7D4-E7E2-4EE5-B8C8-B4C2EE72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9">
            <a:extLst>
              <a:ext uri="{FF2B5EF4-FFF2-40B4-BE49-F238E27FC236}">
                <a16:creationId xmlns:a16="http://schemas.microsoft.com/office/drawing/2014/main" id="{64711857-C699-4A77-9FF9-EC49FE4D6184}"/>
              </a:ext>
            </a:extLst>
          </p:cNvPr>
          <p:cNvSpPr txBox="1">
            <a:spLocks/>
          </p:cNvSpPr>
          <p:nvPr/>
        </p:nvSpPr>
        <p:spPr>
          <a:xfrm>
            <a:off x="6972685" y="2962016"/>
            <a:ext cx="4342629" cy="3827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marL="228600" indent="-228600">
              <a:spcBef>
                <a:spcPts val="1000"/>
              </a:spcBef>
            </a:pPr>
            <a:endParaRPr lang="tr-TR" sz="1600" b="1" i="0" kern="120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Metin Yer Tutucusu 32">
            <a:extLst>
              <a:ext uri="{FF2B5EF4-FFF2-40B4-BE49-F238E27FC236}">
                <a16:creationId xmlns:a16="http://schemas.microsoft.com/office/drawing/2014/main" id="{F23411C8-1DB7-46A1-A6DC-41EACD30E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2650" y="3429000"/>
            <a:ext cx="4340785" cy="2253961"/>
          </a:xfrm>
          <a:noFill/>
          <a:ln>
            <a:noFill/>
          </a:ln>
        </p:spPr>
        <p:txBody>
          <a:bodyPr vert="horz" lIns="0" tIns="7200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Our client who is a scout, wants to find the best players with a classification model for the player ranking system.</a:t>
            </a:r>
            <a:endParaRPr lang="tr-TR" sz="2800" dirty="0"/>
          </a:p>
        </p:txBody>
      </p:sp>
      <p:sp>
        <p:nvSpPr>
          <p:cNvPr id="35" name="Metin Yer Tutucusu 34">
            <a:extLst>
              <a:ext uri="{FF2B5EF4-FFF2-40B4-BE49-F238E27FC236}">
                <a16:creationId xmlns:a16="http://schemas.microsoft.com/office/drawing/2014/main" id="{ADE35233-6DEE-4B97-AFFB-06DE78443B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55533"/>
            <a:ext cx="5095103" cy="3053511"/>
          </a:xfrm>
        </p:spPr>
        <p:txBody>
          <a:bodyPr vert="horz" lIns="0" tIns="7200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000" dirty="0" err="1"/>
              <a:t>Writing</a:t>
            </a:r>
            <a:r>
              <a:rPr lang="tr-TR" sz="2000" dirty="0"/>
              <a:t> &amp; Reading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SQLite</a:t>
            </a:r>
            <a:endParaRPr lang="tr-TR" sz="2000" dirty="0"/>
          </a:p>
          <a:p>
            <a:pPr>
              <a:spcAft>
                <a:spcPts val="600"/>
              </a:spcAft>
            </a:pPr>
            <a:r>
              <a:rPr lang="tr-TR" sz="2000" dirty="0"/>
              <a:t>Data </a:t>
            </a:r>
            <a:r>
              <a:rPr lang="tr-TR" sz="2000" dirty="0" err="1"/>
              <a:t>Cleaning</a:t>
            </a:r>
            <a:r>
              <a:rPr lang="tr-TR" sz="2000" dirty="0"/>
              <a:t> &amp; Data </a:t>
            </a:r>
            <a:r>
              <a:rPr lang="tr-TR" sz="2000" dirty="0" err="1"/>
              <a:t>Preprocessing</a:t>
            </a:r>
            <a:endParaRPr lang="tr-TR" sz="2000" dirty="0"/>
          </a:p>
          <a:p>
            <a:pPr>
              <a:spcAft>
                <a:spcPts val="600"/>
              </a:spcAft>
            </a:pPr>
            <a:r>
              <a:rPr lang="tr-TR" sz="2000" dirty="0" err="1"/>
              <a:t>Tableau</a:t>
            </a:r>
            <a:r>
              <a:rPr lang="tr-TR" sz="2000" dirty="0"/>
              <a:t> EDA</a:t>
            </a:r>
          </a:p>
          <a:p>
            <a:pPr>
              <a:spcAft>
                <a:spcPts val="600"/>
              </a:spcAft>
            </a:pP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Engineering</a:t>
            </a:r>
            <a:r>
              <a:rPr lang="tr-TR" sz="2000" dirty="0"/>
              <a:t> </a:t>
            </a:r>
          </a:p>
          <a:p>
            <a:pPr>
              <a:spcAft>
                <a:spcPts val="600"/>
              </a:spcAft>
            </a:pPr>
            <a:r>
              <a:rPr lang="tr-TR" sz="2000" dirty="0"/>
              <a:t>Model </a:t>
            </a:r>
            <a:r>
              <a:rPr lang="tr-TR" sz="2000" dirty="0" err="1"/>
              <a:t>Building</a:t>
            </a:r>
            <a:r>
              <a:rPr lang="tr-TR" sz="2000" dirty="0"/>
              <a:t> &amp; Evaluation </a:t>
            </a:r>
          </a:p>
          <a:p>
            <a:pPr>
              <a:spcAft>
                <a:spcPts val="600"/>
              </a:spcAft>
            </a:pPr>
            <a:r>
              <a:rPr lang="tr-TR" sz="2000" dirty="0" err="1"/>
              <a:t>Streamlit</a:t>
            </a:r>
            <a:r>
              <a:rPr lang="tr-TR" sz="2000" dirty="0"/>
              <a:t> </a:t>
            </a:r>
            <a:r>
              <a:rPr lang="tr-TR" sz="2000" dirty="0" err="1"/>
              <a:t>App</a:t>
            </a:r>
            <a:r>
              <a:rPr lang="tr-TR" sz="2000" dirty="0"/>
              <a:t> &amp; Deployment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9953" y="2533293"/>
            <a:ext cx="7135570" cy="66164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tr-TR" b="1" i="0" kern="1200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+mj-ea"/>
                <a:cs typeface="Gill Sans" panose="020B0502020104020203" pitchFamily="34" charset="-79"/>
              </a:rPr>
              <a:t>Problem</a:t>
            </a:r>
          </a:p>
        </p:txBody>
      </p:sp>
      <p:sp>
        <p:nvSpPr>
          <p:cNvPr id="17" name="Başlık 9">
            <a:extLst>
              <a:ext uri="{FF2B5EF4-FFF2-40B4-BE49-F238E27FC236}">
                <a16:creationId xmlns:a16="http://schemas.microsoft.com/office/drawing/2014/main" id="{A6B0E1AB-00FF-4A19-80E8-1158D6A41FDE}"/>
              </a:ext>
            </a:extLst>
          </p:cNvPr>
          <p:cNvSpPr txBox="1">
            <a:spLocks/>
          </p:cNvSpPr>
          <p:nvPr/>
        </p:nvSpPr>
        <p:spPr>
          <a:xfrm>
            <a:off x="5576214" y="2533293"/>
            <a:ext cx="7135570" cy="822240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-150">
                <a:solidFill>
                  <a:schemeClr val="tx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tr-TR" sz="4000" b="1" i="0" kern="12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Methodology</a:t>
            </a:r>
            <a:endParaRPr lang="tr-TR" sz="4000" b="1" i="0" kern="1200" dirty="0">
              <a:solidFill>
                <a:schemeClr val="tx1">
                  <a:lumMod val="20000"/>
                  <a:lumOff val="80000"/>
                </a:schemeClr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30" name="Picture 2" descr="İstanbul Data Science Academy – Medium">
            <a:extLst>
              <a:ext uri="{FF2B5EF4-FFF2-40B4-BE49-F238E27FC236}">
                <a16:creationId xmlns:a16="http://schemas.microsoft.com/office/drawing/2014/main" id="{1D6D63C7-F782-4732-B5E5-63566280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14" y="6088056"/>
            <a:ext cx="752474" cy="752474"/>
          </a:xfrm>
          <a:prstGeom prst="rect">
            <a:avLst/>
          </a:prstGeom>
          <a:noFill/>
        </p:spPr>
      </p:pic>
      <p:pic>
        <p:nvPicPr>
          <p:cNvPr id="2078" name="Picture 30" descr="Sports Data Analytics: How Teams Use Data To Gain Edge | BizTech Magazine">
            <a:extLst>
              <a:ext uri="{FF2B5EF4-FFF2-40B4-BE49-F238E27FC236}">
                <a16:creationId xmlns:a16="http://schemas.microsoft.com/office/drawing/2014/main" id="{D114AC84-E266-4F73-9B09-01B18E96D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59"/>
          <a:stretch/>
        </p:blipFill>
        <p:spPr bwMode="auto">
          <a:xfrm>
            <a:off x="0" y="0"/>
            <a:ext cx="12192000" cy="23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6" descr="Plotting with Matplotlib - Janmeppe.com">
            <a:extLst>
              <a:ext uri="{FF2B5EF4-FFF2-40B4-BE49-F238E27FC236}">
                <a16:creationId xmlns:a16="http://schemas.microsoft.com/office/drawing/2014/main" id="{29BBB57B-AB0E-43AE-A302-7967D6D4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67" y="3522914"/>
            <a:ext cx="2388606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Webinar Tableau 8.2 – Aprenda a contar uma história com seus dados! |  Aprenda a contar, História, Dados">
            <a:extLst>
              <a:ext uri="{FF2B5EF4-FFF2-40B4-BE49-F238E27FC236}">
                <a16:creationId xmlns:a16="http://schemas.microsoft.com/office/drawing/2014/main" id="{1DCC6867-DC9F-4C01-9108-DF62A346A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t="8649" r="9709" b="17035"/>
          <a:stretch/>
        </p:blipFill>
        <p:spPr bwMode="auto">
          <a:xfrm>
            <a:off x="9591018" y="3361441"/>
            <a:ext cx="1529732" cy="11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856" y="24991"/>
            <a:ext cx="7195503" cy="891264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/>
              <a:t>Utilized</a:t>
            </a:r>
            <a:r>
              <a:rPr lang="tr-TR" dirty="0"/>
              <a:t>  </a:t>
            </a:r>
            <a:r>
              <a:rPr lang="tr-TR" dirty="0">
                <a:solidFill>
                  <a:schemeClr val="accent2"/>
                </a:solidFill>
              </a:rPr>
              <a:t>Technologies</a:t>
            </a:r>
            <a:endParaRPr lang="tr-TR" b="0" dirty="0">
              <a:solidFill>
                <a:schemeClr val="accent2"/>
              </a:solidFill>
            </a:endParaRPr>
          </a:p>
        </p:txBody>
      </p:sp>
      <p:sp>
        <p:nvSpPr>
          <p:cNvPr id="15" name="Metin Yer Tutucusu 19">
            <a:extLst>
              <a:ext uri="{FF2B5EF4-FFF2-40B4-BE49-F238E27FC236}">
                <a16:creationId xmlns:a16="http://schemas.microsoft.com/office/drawing/2014/main" id="{D72DB7FF-0403-4772-8F5C-4FC419FACF99}"/>
              </a:ext>
            </a:extLst>
          </p:cNvPr>
          <p:cNvSpPr txBox="1">
            <a:spLocks/>
          </p:cNvSpPr>
          <p:nvPr/>
        </p:nvSpPr>
        <p:spPr>
          <a:xfrm>
            <a:off x="673771" y="2620620"/>
            <a:ext cx="4381313" cy="243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b="1" i="1" dirty="0"/>
              <a:t> </a:t>
            </a:r>
            <a:r>
              <a:rPr lang="en-US" sz="3200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Data Overview</a:t>
            </a:r>
            <a:endParaRPr lang="tr-TR" sz="3200"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3200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endParaRPr lang="tr-TR" sz="3200"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▪ Observation : </a:t>
            </a:r>
            <a:r>
              <a:rPr lang="tr-T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10848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endParaRPr lang="tr-TR" sz="24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▪ Feature : </a:t>
            </a:r>
            <a:r>
              <a:rPr lang="tr-T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endParaRPr lang="tr-TR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▪ Target : </a:t>
            </a:r>
            <a:r>
              <a:rPr lang="tr-T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Overall_Ranking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endParaRPr lang="tr-TR" sz="24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▪ Data Size : 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2,31 MB</a:t>
            </a:r>
            <a:endParaRPr lang="tr-TR" sz="24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EDDF6818-D79A-4A21-A934-CF8A5767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86" t="53453" r="71782" b="23227"/>
          <a:stretch/>
        </p:blipFill>
        <p:spPr>
          <a:xfrm>
            <a:off x="6079389" y="1214856"/>
            <a:ext cx="2974107" cy="1447499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73E95A55-1325-40CB-9457-0DF10BEA2E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83" t="54552" r="54449" b="23227"/>
          <a:stretch/>
        </p:blipFill>
        <p:spPr>
          <a:xfrm>
            <a:off x="6079389" y="3234887"/>
            <a:ext cx="1440876" cy="1110412"/>
          </a:xfrm>
          <a:prstGeom prst="rect">
            <a:avLst/>
          </a:prstGeom>
        </p:spPr>
      </p:pic>
      <p:pic>
        <p:nvPicPr>
          <p:cNvPr id="3092" name="Picture 20" descr="scikit-learn - Wikipedia">
            <a:extLst>
              <a:ext uri="{FF2B5EF4-FFF2-40B4-BE49-F238E27FC236}">
                <a16:creationId xmlns:a16="http://schemas.microsoft.com/office/drawing/2014/main" id="{DC52DD2D-F891-4DF6-A64D-2894529E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200" y="1401837"/>
            <a:ext cx="1655598" cy="8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Yandex — Company blog — Introducing Yandex CatBoost, a state-of-the-art  open-source gradient boosting library">
            <a:extLst>
              <a:ext uri="{FF2B5EF4-FFF2-40B4-BE49-F238E27FC236}">
                <a16:creationId xmlns:a16="http://schemas.microsoft.com/office/drawing/2014/main" id="{4E47CA6B-40D0-4426-AED5-D492682E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277" y="4959284"/>
            <a:ext cx="2898946" cy="12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Brand • Streamlit">
            <a:extLst>
              <a:ext uri="{FF2B5EF4-FFF2-40B4-BE49-F238E27FC236}">
                <a16:creationId xmlns:a16="http://schemas.microsoft.com/office/drawing/2014/main" id="{70F29AAD-49CE-4D57-B914-0CD400DE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175" y="4734426"/>
            <a:ext cx="2174723" cy="12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FE6120BA-EB5E-4ED6-BDF1-2E15E9FA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19" y="5071316"/>
            <a:ext cx="1882538" cy="8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683798F5-AB1A-4E6C-B469-F6AE2400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302" y="1220645"/>
            <a:ext cx="1218698" cy="12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Visualization with Seaborn">
            <a:extLst>
              <a:ext uri="{FF2B5EF4-FFF2-40B4-BE49-F238E27FC236}">
                <a16:creationId xmlns:a16="http://schemas.microsoft.com/office/drawing/2014/main" id="{EBD8B821-B08A-46A6-8551-4292F02A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239" y="3201382"/>
            <a:ext cx="1272320" cy="12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İstanbul Data Science Academy – Medium">
            <a:extLst>
              <a:ext uri="{FF2B5EF4-FFF2-40B4-BE49-F238E27FC236}">
                <a16:creationId xmlns:a16="http://schemas.microsoft.com/office/drawing/2014/main" id="{7E74A740-A2BE-48D0-967F-2A764448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359" y="6088056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8000"/>
            <a:ext cx="12192000" cy="720000"/>
          </a:xfrm>
        </p:spPr>
        <p:txBody>
          <a:bodyPr/>
          <a:lstStyle/>
          <a:p>
            <a:r>
              <a:rPr lang="tr-TR" dirty="0"/>
              <a:t>EDA</a:t>
            </a:r>
            <a:endParaRPr lang="en-US" dirty="0"/>
          </a:p>
        </p:txBody>
      </p:sp>
      <p:pic>
        <p:nvPicPr>
          <p:cNvPr id="22" name="Picture 2" descr="İstanbul Data Science Academy – Medium">
            <a:extLst>
              <a:ext uri="{FF2B5EF4-FFF2-40B4-BE49-F238E27FC236}">
                <a16:creationId xmlns:a16="http://schemas.microsoft.com/office/drawing/2014/main" id="{95A8E509-7068-478D-92FB-CE6DEF2A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9A9F1361-B810-44A7-AD06-7158CC80D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3" y="110490"/>
            <a:ext cx="9001348" cy="6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8000"/>
            <a:ext cx="12192000" cy="720000"/>
          </a:xfrm>
        </p:spPr>
        <p:txBody>
          <a:bodyPr/>
          <a:lstStyle/>
          <a:p>
            <a:r>
              <a:rPr lang="tr-TR" dirty="0"/>
              <a:t>EDA</a:t>
            </a:r>
            <a:endParaRPr lang="en-US" dirty="0"/>
          </a:p>
        </p:txBody>
      </p:sp>
      <p:pic>
        <p:nvPicPr>
          <p:cNvPr id="22" name="Picture 2" descr="İstanbul Data Science Academy – Medium">
            <a:extLst>
              <a:ext uri="{FF2B5EF4-FFF2-40B4-BE49-F238E27FC236}">
                <a16:creationId xmlns:a16="http://schemas.microsoft.com/office/drawing/2014/main" id="{95A8E509-7068-478D-92FB-CE6DEF2A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de3" descr="Sheet 2">
            <a:extLst>
              <a:ext uri="{FF2B5EF4-FFF2-40B4-BE49-F238E27FC236}">
                <a16:creationId xmlns:a16="http://schemas.microsoft.com/office/drawing/2014/main" id="{B189D871-E40F-4F4E-9FF8-C3F1BD100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54" y="0"/>
            <a:ext cx="9067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2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8000"/>
            <a:ext cx="12192000" cy="720000"/>
          </a:xfrm>
        </p:spPr>
        <p:txBody>
          <a:bodyPr/>
          <a:lstStyle/>
          <a:p>
            <a:r>
              <a:rPr lang="tr-TR" dirty="0"/>
              <a:t>EDA</a:t>
            </a:r>
            <a:endParaRPr lang="en-US" dirty="0"/>
          </a:p>
        </p:txBody>
      </p:sp>
      <p:pic>
        <p:nvPicPr>
          <p:cNvPr id="6" name="Picture 2" descr="İstanbul Data Science Academy – Medium">
            <a:extLst>
              <a:ext uri="{FF2B5EF4-FFF2-40B4-BE49-F238E27FC236}">
                <a16:creationId xmlns:a16="http://schemas.microsoft.com/office/drawing/2014/main" id="{FE629BDE-61CC-496B-97EE-B16C2DA9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lide4" descr="Sheet 3">
            <a:extLst>
              <a:ext uri="{FF2B5EF4-FFF2-40B4-BE49-F238E27FC236}">
                <a16:creationId xmlns:a16="http://schemas.microsoft.com/office/drawing/2014/main" id="{488CA14C-F752-4F1A-BCF0-E9701C8F9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13450"/>
            <a:ext cx="9067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9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8000"/>
            <a:ext cx="12192000" cy="720000"/>
          </a:xfrm>
        </p:spPr>
        <p:txBody>
          <a:bodyPr/>
          <a:lstStyle/>
          <a:p>
            <a:r>
              <a:rPr lang="tr-TR" dirty="0"/>
              <a:t>EDA</a:t>
            </a:r>
            <a:endParaRPr lang="en-US" dirty="0"/>
          </a:p>
        </p:txBody>
      </p:sp>
      <p:pic>
        <p:nvPicPr>
          <p:cNvPr id="7" name="Picture 2" descr="İstanbul Data Science Academy – Medium">
            <a:extLst>
              <a:ext uri="{FF2B5EF4-FFF2-40B4-BE49-F238E27FC236}">
                <a16:creationId xmlns:a16="http://schemas.microsoft.com/office/drawing/2014/main" id="{482FAD49-C806-46F7-9108-9EC51A96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de5" descr="Sheet 4">
            <a:extLst>
              <a:ext uri="{FF2B5EF4-FFF2-40B4-BE49-F238E27FC236}">
                <a16:creationId xmlns:a16="http://schemas.microsoft.com/office/drawing/2014/main" id="{AC7D1A1B-D204-473D-A298-8F3817D6B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72176"/>
            <a:ext cx="90678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8000"/>
            <a:ext cx="12192000" cy="720000"/>
          </a:xfrm>
        </p:spPr>
        <p:txBody>
          <a:bodyPr/>
          <a:lstStyle/>
          <a:p>
            <a:r>
              <a:rPr lang="tr-TR" dirty="0"/>
              <a:t>EDA</a:t>
            </a:r>
            <a:endParaRPr lang="en-US" dirty="0"/>
          </a:p>
        </p:txBody>
      </p:sp>
      <p:pic>
        <p:nvPicPr>
          <p:cNvPr id="6" name="slide2" descr="Sheet 5">
            <a:extLst>
              <a:ext uri="{FF2B5EF4-FFF2-40B4-BE49-F238E27FC236}">
                <a16:creationId xmlns:a16="http://schemas.microsoft.com/office/drawing/2014/main" id="{A22737F8-2C8A-44FE-BD9C-F2F8DF4B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76" y="207646"/>
            <a:ext cx="10621644" cy="5897880"/>
          </a:xfrm>
          <a:prstGeom prst="rect">
            <a:avLst/>
          </a:prstGeom>
        </p:spPr>
      </p:pic>
      <p:pic>
        <p:nvPicPr>
          <p:cNvPr id="7" name="Picture 2" descr="İstanbul Data Science Academy – Medium">
            <a:extLst>
              <a:ext uri="{FF2B5EF4-FFF2-40B4-BE49-F238E27FC236}">
                <a16:creationId xmlns:a16="http://schemas.microsoft.com/office/drawing/2014/main" id="{2DBF4A87-F9C9-48BC-A21B-A10C70C9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86" y="6138000"/>
            <a:ext cx="752474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81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">
            <a:extLst>
              <a:ext uri="{FF2B5EF4-FFF2-40B4-BE49-F238E27FC236}">
                <a16:creationId xmlns:a16="http://schemas.microsoft.com/office/drawing/2014/main" id="{84A2D65F-E5FF-4A07-BE62-6B69D5C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79" y="2930291"/>
            <a:ext cx="4385841" cy="1325563"/>
          </a:xfrm>
        </p:spPr>
        <p:txBody>
          <a:bodyPr anchor="b">
            <a:normAutofit/>
          </a:bodyPr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Heatmap</a:t>
            </a:r>
            <a:endParaRPr lang="en-US" dirty="0"/>
          </a:p>
        </p:txBody>
      </p:sp>
      <p:pic>
        <p:nvPicPr>
          <p:cNvPr id="5" name="Picture 2" descr="İstanbul Data Science Academy – Medium">
            <a:extLst>
              <a:ext uri="{FF2B5EF4-FFF2-40B4-BE49-F238E27FC236}">
                <a16:creationId xmlns:a16="http://schemas.microsoft.com/office/drawing/2014/main" id="{C14A8C13-20D4-4E4F-9E37-36F5629A6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" b="13"/>
          <a:stretch/>
        </p:blipFill>
        <p:spPr bwMode="auto">
          <a:xfrm>
            <a:off x="11340403" y="6053241"/>
            <a:ext cx="804759" cy="80475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A27D2FC-7E7E-4794-BA62-2D48BA83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113" y="0"/>
            <a:ext cx="7088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69_TF44868783_Win32.potx" id="{E3387975-BCF1-4601-83BF-FAAF68BF1EFC}" vid="{91C68EEA-1F54-42B4-9074-605E4AB88B0E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Klasik, cesur ve sofistike sunu</Template>
  <TotalTime>757</TotalTime>
  <Words>190</Words>
  <Application>Microsoft Office PowerPoint</Application>
  <PresentationFormat>Geniş ekran</PresentationFormat>
  <Paragraphs>82</Paragraphs>
  <Slides>14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Corbel</vt:lpstr>
      <vt:lpstr>Raleway</vt:lpstr>
      <vt:lpstr>Ofis Teması</vt:lpstr>
      <vt:lpstr>FOOTBALL PLAYER RANKING  CLASSIFICATION PROJECT</vt:lpstr>
      <vt:lpstr>Problem</vt:lpstr>
      <vt:lpstr>Utilized  Technologies</vt:lpstr>
      <vt:lpstr>EDA</vt:lpstr>
      <vt:lpstr>EDA</vt:lpstr>
      <vt:lpstr>EDA</vt:lpstr>
      <vt:lpstr>EDA</vt:lpstr>
      <vt:lpstr>EDA</vt:lpstr>
      <vt:lpstr>Correlation  Heatmap</vt:lpstr>
      <vt:lpstr>Data Modeling </vt:lpstr>
      <vt:lpstr>Oversampling on Imbalanced Data </vt:lpstr>
      <vt:lpstr>Classification Model Prediction Test Results</vt:lpstr>
      <vt:lpstr>The Best!</vt:lpstr>
      <vt:lpstr>Thank 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FELIKS !</dc:title>
  <dc:creator>furkan k</dc:creator>
  <cp:lastModifiedBy>furkan k</cp:lastModifiedBy>
  <cp:revision>24</cp:revision>
  <dcterms:created xsi:type="dcterms:W3CDTF">2021-12-25T21:53:36Z</dcterms:created>
  <dcterms:modified xsi:type="dcterms:W3CDTF">2022-01-28T16:23:13Z</dcterms:modified>
</cp:coreProperties>
</file>