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AFF7-76B7-4F40-BE1C-29D1E665E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8DD0B-7D0C-4A75-8802-137E849A0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8D93-4D07-4252-993B-66400D88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583F-C5AB-4FE8-A34D-59139700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53B2-7896-4461-88F4-6FD73D1C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6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88FD-45D2-4AFB-B4B0-082706F8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27C38-E46D-44D0-ABB7-5CB2D886F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BDC3-4A8E-4AC8-84FD-EBA49E63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F386-5759-444C-A62A-246A6EF2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C69D0-3DBC-440D-8B55-75901274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BB47E-3B53-4A73-9353-C4BFCB46F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06F7E-325F-4D80-BDE5-617D4774C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D069-D49E-4CD8-982C-23E1E1C4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89B2-9E2D-443C-AE9F-F8F0CF25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F43C-51AE-4AB5-9688-8DF0017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14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F67A-1091-4C2F-ABCC-43CE7578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C828-DF9E-405E-A6F1-9F0C9A5A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72BB-E635-41A9-B7AD-0B3E8F0B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780B-83C8-4939-A745-48812559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28A2-88B4-4F41-981A-B27F2F1E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01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54BC-AE1A-47AD-A0B7-1B00DA9C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F8517-D327-4B70-A7C4-452B0A9F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4F8F7-2DC9-4EE4-8E60-8624F238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4BED-4AC2-4B96-9FFA-FF926781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810C-9E22-4964-A3B4-3556333B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3125-3274-4B28-B1D1-2CBDDD42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0692-C538-43BB-BAB4-E3FCBA280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ACE41-2028-4BBB-AF1D-0C62E3A90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737A7-B5E4-488E-A7AD-FD854915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7F6AE-32A1-45E1-8C02-D82A09DE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372F2-3D9D-4728-AE4C-E80692A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3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06FF-0AB7-489A-9BA8-01128C1D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F674-D03A-4580-BFA9-995B88C0A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D1A8A-6D6A-40B6-9AE8-642AA4BE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8C744-8D8D-457B-9FCF-B62574A15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706A3-4915-4438-896F-42AA7187E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956EA-F623-4AE4-8527-074B01B6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D1A16-241B-4D9A-A820-1140E2AF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471C0-385C-457A-A17C-7B485685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6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0E00-021D-4DDA-87D1-73A39643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017EA-58F6-4937-9FB1-58587353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EA5DD-0C20-41C4-93FE-6601C117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0764A-9AA4-45C8-B7BF-6909F039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3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FC641-7AFF-47C9-BA4D-FCA215B7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1649C-F8F4-4F7F-8F04-4568A831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296E3-C7CE-4F0B-BB34-98EF6A2D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9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4C0B-BC40-4687-A0F7-DA35255B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087D-E1C9-4FC8-B96A-055484F9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FAC8C-A30E-4D9F-AC44-42FB2FA4B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24A6C-FE01-453E-A28C-B89E0B82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55935-E47A-4B22-98EE-FAC8E14B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0DBA2-368D-49C8-A0EC-359AFF7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57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965D-508D-4ADB-A997-046A8B6E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5D90F-33A9-4491-B6D3-DB9CCA66A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E5038-5F2C-47CC-80D5-7526A9629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11B3-77C3-4A4A-9D38-147E2EE8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38AD-7EAA-4740-BAA8-995DEF11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F1E66-0B24-4C19-B431-0545FA1F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4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2B63B-CC52-4B32-A894-985FFE38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94133-166E-4700-AB29-1ED97947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8E01-1E0C-4460-A6D0-C65598403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6734F-F8EB-4E55-A2E6-5E7C162840A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E940-5956-40B2-8B54-1AAB0F987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992F-17AD-4F06-B22D-0C1F761F9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DD23-B785-4FB7-8008-F32F14264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8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179288/" TargetMode="External"/><Relationship Id="rId2" Type="http://schemas.openxmlformats.org/officeDocument/2006/relationships/hyperlink" Target="https://www.ncbi.nlm.nih.gov/books/NBK2549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python.org/docs/1.74/api/Bio.Entrez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74C7-14E2-4F1E-87C9-6841AFF2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GIs from NCBI </a:t>
            </a:r>
            <a:r>
              <a:rPr lang="en-CA" dirty="0" err="1"/>
              <a:t>nuccore</a:t>
            </a:r>
            <a:r>
              <a:rPr lang="en-CA" dirty="0"/>
              <a:t> server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49E3-E79D-4AE3-BB5F-B9638D0F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BLAST+ comes with a list of utilities that facilitate building a library. These are called E-utilities. The main documentation can be found in depth here:</a:t>
            </a:r>
          </a:p>
          <a:p>
            <a:r>
              <a:rPr lang="en-CA" dirty="0">
                <a:hlinkClick r:id="rId2"/>
              </a:rPr>
              <a:t>https://www.ncbi.nlm.nih.gov/books/NBK25499/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These can easily be installed within Linux:</a:t>
            </a:r>
          </a:p>
          <a:p>
            <a:r>
              <a:rPr lang="en-CA" dirty="0">
                <a:hlinkClick r:id="rId3"/>
              </a:rPr>
              <a:t>https://www.ncbi.nlm.nih.gov/books/NBK179288/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60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5A9AE4-E957-4607-913C-0A20CECB1D83}"/>
              </a:ext>
            </a:extLst>
          </p:cNvPr>
          <p:cNvSpPr txBox="1"/>
          <p:nvPr/>
        </p:nvSpPr>
        <p:spPr>
          <a:xfrm>
            <a:off x="457200" y="385482"/>
            <a:ext cx="106186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 Python has a suite named </a:t>
            </a:r>
            <a:r>
              <a:rPr lang="en-CA" dirty="0" err="1"/>
              <a:t>BioPython</a:t>
            </a:r>
            <a:r>
              <a:rPr lang="en-CA" dirty="0"/>
              <a:t>, which incorporates these utilities in the </a:t>
            </a:r>
            <a:r>
              <a:rPr lang="en-CA" b="1" dirty="0"/>
              <a:t>Entrez </a:t>
            </a:r>
            <a:r>
              <a:rPr lang="en-CA" dirty="0"/>
              <a:t>module</a:t>
            </a:r>
          </a:p>
          <a:p>
            <a:endParaRPr lang="en-CA" dirty="0"/>
          </a:p>
          <a:p>
            <a:r>
              <a:rPr lang="en-CA" dirty="0"/>
              <a:t>The arguments for the Entrez are, conveniently, the same as those found in the NCBI documentation. For example, </a:t>
            </a:r>
            <a:r>
              <a:rPr lang="en-CA" dirty="0" err="1"/>
              <a:t>Entrez.esearch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One of the two important arguments of this module are:</a:t>
            </a:r>
          </a:p>
          <a:p>
            <a:endParaRPr lang="en-CA" dirty="0"/>
          </a:p>
          <a:p>
            <a:r>
              <a:rPr lang="en-CA" dirty="0" err="1"/>
              <a:t>Entrez.esearch</a:t>
            </a:r>
            <a:r>
              <a:rPr lang="en-CA" dirty="0"/>
              <a:t>(</a:t>
            </a:r>
            <a:r>
              <a:rPr lang="en-CA" dirty="0" err="1"/>
              <a:t>db</a:t>
            </a:r>
            <a:r>
              <a:rPr lang="en-CA" dirty="0"/>
              <a:t>=</a:t>
            </a:r>
            <a:r>
              <a:rPr lang="en-CA" i="1" dirty="0"/>
              <a:t>“nucleotide”</a:t>
            </a:r>
            <a:r>
              <a:rPr lang="en-CA" dirty="0"/>
              <a:t>, term=</a:t>
            </a:r>
            <a:r>
              <a:rPr lang="en-CA" i="1" dirty="0"/>
              <a:t>“</a:t>
            </a:r>
            <a:r>
              <a:rPr lang="en-CA" i="1" dirty="0" err="1"/>
              <a:t>Mexigonus</a:t>
            </a:r>
            <a:r>
              <a:rPr lang="en-CA" i="1" dirty="0"/>
              <a:t>[ORGN] AND 16S”</a:t>
            </a:r>
            <a:r>
              <a:rPr lang="en-CA" dirty="0"/>
              <a:t>, </a:t>
            </a:r>
            <a:r>
              <a:rPr lang="en-CA" dirty="0" err="1"/>
              <a:t>idtype</a:t>
            </a:r>
            <a:r>
              <a:rPr lang="en-CA" dirty="0"/>
              <a:t>=</a:t>
            </a:r>
            <a:r>
              <a:rPr lang="en-CA" i="1" dirty="0"/>
              <a:t>‘acc’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 err="1"/>
              <a:t>esearch</a:t>
            </a:r>
            <a:r>
              <a:rPr lang="en-CA" dirty="0"/>
              <a:t> connects to the NCBI server using your email account (same that has to be registered in the NCBI). It then receives information on the database (</a:t>
            </a:r>
            <a:r>
              <a:rPr lang="en-CA" dirty="0" err="1"/>
              <a:t>db</a:t>
            </a:r>
            <a:r>
              <a:rPr lang="en-CA" dirty="0"/>
              <a:t>) it’s </a:t>
            </a:r>
            <a:r>
              <a:rPr lang="en-CA" dirty="0" err="1"/>
              <a:t>gonna</a:t>
            </a:r>
            <a:r>
              <a:rPr lang="en-CA" dirty="0"/>
              <a:t> look for, and what is </a:t>
            </a:r>
            <a:r>
              <a:rPr lang="en-CA" dirty="0" err="1"/>
              <a:t>gonna</a:t>
            </a:r>
            <a:r>
              <a:rPr lang="en-CA" dirty="0"/>
              <a:t> look for (</a:t>
            </a:r>
            <a:r>
              <a:rPr lang="en-CA" dirty="0" err="1"/>
              <a:t>Mexigonus</a:t>
            </a:r>
            <a:r>
              <a:rPr lang="en-CA" dirty="0"/>
              <a:t> and the gene 16S). The outcome is a list of dictionaries with the following attributes:</a:t>
            </a:r>
          </a:p>
          <a:p>
            <a:endParaRPr lang="en-CA" dirty="0"/>
          </a:p>
          <a:p>
            <a:r>
              <a:rPr lang="en-CA" b="1" dirty="0"/>
              <a:t>Count [How many sequences were found by NCBI]</a:t>
            </a:r>
          </a:p>
          <a:p>
            <a:r>
              <a:rPr lang="en-CA" dirty="0" err="1"/>
              <a:t>RetMax</a:t>
            </a:r>
            <a:r>
              <a:rPr lang="en-CA" dirty="0"/>
              <a:t> [?]</a:t>
            </a:r>
          </a:p>
          <a:p>
            <a:r>
              <a:rPr lang="en-CA" dirty="0" err="1"/>
              <a:t>RetStart</a:t>
            </a:r>
            <a:r>
              <a:rPr lang="en-CA" dirty="0"/>
              <a:t> [?]</a:t>
            </a:r>
          </a:p>
          <a:p>
            <a:r>
              <a:rPr lang="en-CA" b="1" dirty="0" err="1"/>
              <a:t>IdList</a:t>
            </a:r>
            <a:r>
              <a:rPr lang="en-CA" b="1" dirty="0"/>
              <a:t> [the GIs returned by the request]</a:t>
            </a:r>
          </a:p>
          <a:p>
            <a:r>
              <a:rPr lang="en-CA" dirty="0" err="1"/>
              <a:t>TranslationSet</a:t>
            </a:r>
            <a:r>
              <a:rPr lang="en-CA" dirty="0"/>
              <a:t> [?]</a:t>
            </a:r>
          </a:p>
          <a:p>
            <a:r>
              <a:rPr lang="en-CA" dirty="0" err="1"/>
              <a:t>TranslationStack</a:t>
            </a:r>
            <a:r>
              <a:rPr lang="en-CA" dirty="0"/>
              <a:t> [?]</a:t>
            </a:r>
          </a:p>
          <a:p>
            <a:r>
              <a:rPr lang="en-CA" dirty="0" err="1"/>
              <a:t>QueryTranslation</a:t>
            </a:r>
            <a:r>
              <a:rPr lang="en-CA" dirty="0"/>
              <a:t> [?]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9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0AF0F-FD29-4D7F-A565-C538F5B3B9AE}"/>
              </a:ext>
            </a:extLst>
          </p:cNvPr>
          <p:cNvSpPr txBox="1"/>
          <p:nvPr/>
        </p:nvSpPr>
        <p:spPr>
          <a:xfrm>
            <a:off x="502024" y="345141"/>
            <a:ext cx="10349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other argument is:</a:t>
            </a:r>
          </a:p>
          <a:p>
            <a:endParaRPr lang="en-CA" dirty="0"/>
          </a:p>
          <a:p>
            <a:r>
              <a:rPr lang="en-CA" dirty="0" err="1"/>
              <a:t>Entrez.efetch</a:t>
            </a:r>
            <a:r>
              <a:rPr lang="en-CA" dirty="0"/>
              <a:t>(</a:t>
            </a:r>
            <a:r>
              <a:rPr lang="en-CA" dirty="0" err="1"/>
              <a:t>db</a:t>
            </a:r>
            <a:r>
              <a:rPr lang="en-CA" dirty="0"/>
              <a:t>=‘</a:t>
            </a:r>
            <a:r>
              <a:rPr lang="en-CA" dirty="0" err="1"/>
              <a:t>nuccore</a:t>
            </a:r>
            <a:r>
              <a:rPr lang="en-CA" dirty="0"/>
              <a:t>’, if=‘</a:t>
            </a:r>
            <a:r>
              <a:rPr lang="en-CA" dirty="0" err="1"/>
              <a:t>Gis</a:t>
            </a:r>
            <a:r>
              <a:rPr lang="en-CA" dirty="0"/>
              <a:t> obtained by </a:t>
            </a:r>
            <a:r>
              <a:rPr lang="en-CA" dirty="0" err="1"/>
              <a:t>esearch</a:t>
            </a:r>
            <a:r>
              <a:rPr lang="en-CA" dirty="0"/>
              <a:t>”, </a:t>
            </a:r>
            <a:r>
              <a:rPr lang="en-CA" dirty="0" err="1"/>
              <a:t>rettype</a:t>
            </a:r>
            <a:r>
              <a:rPr lang="en-CA" dirty="0"/>
              <a:t>= ‘</a:t>
            </a:r>
            <a:r>
              <a:rPr lang="en-CA" dirty="0" err="1"/>
              <a:t>fasta</a:t>
            </a:r>
            <a:r>
              <a:rPr lang="en-CA" dirty="0"/>
              <a:t>’, </a:t>
            </a:r>
            <a:r>
              <a:rPr lang="en-CA" dirty="0" err="1"/>
              <a:t>retmode</a:t>
            </a:r>
            <a:r>
              <a:rPr lang="en-CA" dirty="0"/>
              <a:t>=‘text’)</a:t>
            </a:r>
          </a:p>
          <a:p>
            <a:endParaRPr lang="en-CA" dirty="0"/>
          </a:p>
          <a:p>
            <a:r>
              <a:rPr lang="en-CA" dirty="0"/>
              <a:t>It searches in a database </a:t>
            </a:r>
            <a:r>
              <a:rPr lang="en-CA" dirty="0" err="1"/>
              <a:t>db</a:t>
            </a:r>
            <a:r>
              <a:rPr lang="en-CA" dirty="0"/>
              <a:t> the GIs obtained by </a:t>
            </a:r>
            <a:r>
              <a:rPr lang="en-CA" dirty="0" err="1"/>
              <a:t>esearch</a:t>
            </a:r>
            <a:r>
              <a:rPr lang="en-CA" dirty="0"/>
              <a:t>, digest them in </a:t>
            </a:r>
            <a:r>
              <a:rPr lang="en-CA" dirty="0" err="1"/>
              <a:t>fasta</a:t>
            </a:r>
            <a:r>
              <a:rPr lang="en-CA" dirty="0"/>
              <a:t> format and give them back to you.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Sometimes there are some issues when running Entrez, particularly when trying to connect with NCBI through the </a:t>
            </a:r>
            <a:r>
              <a:rPr lang="en-CA" b="1" dirty="0"/>
              <a:t>handle</a:t>
            </a:r>
            <a:r>
              <a:rPr lang="en-CA" dirty="0"/>
              <a:t> (a URL connection). In particular, this problem seems to be a bug in the module Parser, and the error returned says </a:t>
            </a:r>
            <a:r>
              <a:rPr lang="en-CA" b="1" i="1" dirty="0"/>
              <a:t>“</a:t>
            </a:r>
            <a:r>
              <a:rPr lang="en-US" b="1" i="1" dirty="0"/>
              <a:t>local variable '</a:t>
            </a:r>
            <a:r>
              <a:rPr lang="en-US" b="1" i="1" dirty="0" err="1"/>
              <a:t>url</a:t>
            </a:r>
            <a:r>
              <a:rPr lang="en-US" b="1" i="1" dirty="0"/>
              <a:t>' referenced before assignment”</a:t>
            </a:r>
            <a:r>
              <a:rPr lang="en-US" dirty="0"/>
              <a:t>. Open Parser (inside of the folder Entrez) and dig into the Boolean statements until you find: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647BC-E7E6-49FF-B8AD-A52B00A69AA9}"/>
              </a:ext>
            </a:extLst>
          </p:cNvPr>
          <p:cNvSpPr txBox="1"/>
          <p:nvPr/>
        </p:nvSpPr>
        <p:spPr>
          <a:xfrm>
            <a:off x="3146612" y="4069976"/>
            <a:ext cx="6503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</a:t>
            </a:r>
            <a:r>
              <a:rPr lang="en-CA" dirty="0" err="1"/>
              <a:t>urlinfo</a:t>
            </a:r>
            <a:r>
              <a:rPr lang="en-CA" dirty="0"/>
              <a:t>[0]==‘http’</a:t>
            </a:r>
          </a:p>
          <a:p>
            <a:endParaRPr lang="en-CA" dirty="0"/>
          </a:p>
          <a:p>
            <a:r>
              <a:rPr lang="en-CA" dirty="0"/>
              <a:t>And change it to </a:t>
            </a:r>
          </a:p>
          <a:p>
            <a:endParaRPr lang="en-CA" dirty="0"/>
          </a:p>
          <a:p>
            <a:r>
              <a:rPr lang="en-CA" dirty="0"/>
              <a:t>if </a:t>
            </a:r>
            <a:r>
              <a:rPr lang="en-CA" dirty="0" err="1"/>
              <a:t>urlinfo</a:t>
            </a:r>
            <a:r>
              <a:rPr lang="en-CA" dirty="0"/>
              <a:t>[0]==‘https’</a:t>
            </a:r>
          </a:p>
        </p:txBody>
      </p:sp>
    </p:spTree>
    <p:extLst>
      <p:ext uri="{BB962C8B-B14F-4D97-AF65-F5344CB8AC3E}">
        <p14:creationId xmlns:p14="http://schemas.microsoft.com/office/powerpoint/2010/main" val="33020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32B9D-DB64-4B28-9EDC-A9B1A475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60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CA" dirty="0"/>
              <a:t>Limitations:</a:t>
            </a:r>
          </a:p>
          <a:p>
            <a:endParaRPr lang="en-CA" dirty="0"/>
          </a:p>
          <a:p>
            <a:r>
              <a:rPr lang="en-CA" dirty="0"/>
              <a:t>The script often retrieves 20 items from a search. This has something to do with NCBI, not with the scripting. There is a way to set waiting times to redo the search every 15 seconds. If a lot of sequences are needed, it seems to be easier just to download them directly form the browser.</a:t>
            </a:r>
          </a:p>
          <a:p>
            <a:endParaRPr lang="en-CA" dirty="0"/>
          </a:p>
          <a:p>
            <a:r>
              <a:rPr lang="en-CA" dirty="0"/>
              <a:t>The module Entrez might ask you to download a file to help parsing the XML that is returned in format .DLD, for which it’s important to follow the instructions.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D6A1A-2CFA-400D-8930-D2D2340B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53" y="250273"/>
            <a:ext cx="6656647" cy="15165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4D3D67-2D7B-4948-9845-C0073C663144}"/>
              </a:ext>
            </a:extLst>
          </p:cNvPr>
          <p:cNvSpPr/>
          <p:nvPr/>
        </p:nvSpPr>
        <p:spPr>
          <a:xfrm>
            <a:off x="6525095" y="3477416"/>
            <a:ext cx="516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https://biopython.org/docs/1.74/api/Bio.Entrez.html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8377A-CDFD-46B3-B14A-91C36FAC1A45}"/>
              </a:ext>
            </a:extLst>
          </p:cNvPr>
          <p:cNvSpPr/>
          <p:nvPr/>
        </p:nvSpPr>
        <p:spPr>
          <a:xfrm>
            <a:off x="5579323" y="5404837"/>
            <a:ext cx="624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https://eutils.ncbi.nlm.nih.gov/eutils/dtd/20060628/esearch.dtd</a:t>
            </a:r>
          </a:p>
        </p:txBody>
      </p:sp>
    </p:spTree>
    <p:extLst>
      <p:ext uri="{BB962C8B-B14F-4D97-AF65-F5344CB8AC3E}">
        <p14:creationId xmlns:p14="http://schemas.microsoft.com/office/powerpoint/2010/main" val="320322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5ED5-04A6-4E0E-8E89-1BC4BF41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D1A4-8392-408C-B782-CFEBE09B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Input:</a:t>
            </a:r>
          </a:p>
          <a:p>
            <a:pPr lvl="1"/>
            <a:r>
              <a:rPr lang="en-CA" dirty="0"/>
              <a:t>name of the taxon</a:t>
            </a:r>
          </a:p>
          <a:p>
            <a:pPr lvl="1"/>
            <a:r>
              <a:rPr lang="en-CA" dirty="0"/>
              <a:t>name of the gene</a:t>
            </a:r>
          </a:p>
          <a:p>
            <a:pPr lvl="1"/>
            <a:r>
              <a:rPr lang="en-CA" dirty="0"/>
              <a:t>Path to folder to put the samples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A set of independent files in the specified folder, named after the </a:t>
            </a:r>
            <a:r>
              <a:rPr lang="en-CA" dirty="0" err="1"/>
              <a:t>gene+GI+taxon</a:t>
            </a:r>
            <a:r>
              <a:rPr lang="en-CA" dirty="0"/>
              <a:t> in </a:t>
            </a:r>
            <a:r>
              <a:rPr lang="en-CA" dirty="0" err="1"/>
              <a:t>fasta</a:t>
            </a:r>
            <a:r>
              <a:rPr lang="en-CA" dirty="0"/>
              <a:t> format. One file per sequence.</a:t>
            </a:r>
          </a:p>
        </p:txBody>
      </p:sp>
    </p:spTree>
    <p:extLst>
      <p:ext uri="{BB962C8B-B14F-4D97-AF65-F5344CB8AC3E}">
        <p14:creationId xmlns:p14="http://schemas.microsoft.com/office/powerpoint/2010/main" val="123580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5EC282-C3EB-4682-B253-51D5976C581F}"/>
              </a:ext>
            </a:extLst>
          </p:cNvPr>
          <p:cNvSpPr txBox="1"/>
          <p:nvPr/>
        </p:nvSpPr>
        <p:spPr>
          <a:xfrm>
            <a:off x="228600" y="904158"/>
            <a:ext cx="116361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Entrez Direct: E-utilities on the UNIX Command Line - Entrez Programming Utilities Help - NCBI Bookshelf</a:t>
            </a:r>
          </a:p>
          <a:p>
            <a:r>
              <a:rPr lang="en-CA" sz="1400" dirty="0"/>
              <a:t>		https://www.ncbi.nlm.nih.gov/books/NBK179288/</a:t>
            </a:r>
          </a:p>
          <a:p>
            <a:r>
              <a:rPr lang="en-CA" sz="1400" dirty="0" err="1"/>
              <a:t>Bio.Entrez</a:t>
            </a:r>
            <a:endParaRPr lang="en-CA" sz="1400" dirty="0"/>
          </a:p>
          <a:p>
            <a:r>
              <a:rPr lang="en-CA" sz="1400" dirty="0"/>
              <a:t>		https://biopython.org/DIST/docs/api/Bio.Entrez-module.html#efetch</a:t>
            </a:r>
          </a:p>
          <a:p>
            <a:r>
              <a:rPr lang="en-CA" sz="1400" dirty="0"/>
              <a:t>The E-utilities In-Depth: Parameters, Syntax and More - Entrez Programming Utilities Help - NCBI Bookshelf</a:t>
            </a:r>
          </a:p>
          <a:p>
            <a:r>
              <a:rPr lang="en-CA" sz="1400" dirty="0"/>
              <a:t>		https://www.ncbi.nlm.nih.gov/books/NBK25499/#chapter4.EFetch</a:t>
            </a:r>
          </a:p>
          <a:p>
            <a:r>
              <a:rPr lang="en-CA" sz="1400" dirty="0"/>
              <a:t>Download NCBI genomes using taxonomy id (</a:t>
            </a:r>
            <a:r>
              <a:rPr lang="en-CA" sz="1400" dirty="0" err="1"/>
              <a:t>taxid</a:t>
            </a:r>
            <a:r>
              <a:rPr lang="en-CA" sz="1400" dirty="0"/>
              <a:t>)</a:t>
            </a:r>
          </a:p>
          <a:p>
            <a:r>
              <a:rPr lang="en-CA" sz="1400" dirty="0"/>
              <a:t>		https://www.biostars.org/p/244479/</a:t>
            </a:r>
          </a:p>
          <a:p>
            <a:r>
              <a:rPr lang="en-CA" sz="1400" dirty="0"/>
              <a:t>The E-utilities In-Depth: Parameters, Syntax and More - Entrez Programming Utilities Help - NCBI Bookshelf</a:t>
            </a:r>
          </a:p>
          <a:p>
            <a:r>
              <a:rPr lang="en-CA" sz="1400" dirty="0"/>
              <a:t>		https://www.ncbi.nlm.nih.gov/books/NBK25499/#chapter4.ESearch</a:t>
            </a:r>
          </a:p>
          <a:p>
            <a:r>
              <a:rPr lang="en-CA" sz="1400" dirty="0"/>
              <a:t>Download a large, custom set of records from NCBI</a:t>
            </a:r>
          </a:p>
          <a:p>
            <a:r>
              <a:rPr lang="en-CA" sz="1400" dirty="0"/>
              <a:t>		https://www.ncbi.nlm.nih.gov/guide/howto/dwn-records/</a:t>
            </a:r>
          </a:p>
          <a:p>
            <a:r>
              <a:rPr lang="en-CA" sz="1400" dirty="0"/>
              <a:t>Building Customized Data Pipelines Using the Entrez Programming Utilities (</a:t>
            </a:r>
            <a:r>
              <a:rPr lang="en-CA" sz="1400" dirty="0" err="1"/>
              <a:t>eUtils</a:t>
            </a:r>
            <a:r>
              <a:rPr lang="en-CA" sz="1400" dirty="0"/>
              <a:t>) - NCBI Short Courses - NCBI Bookshelf</a:t>
            </a:r>
          </a:p>
          <a:p>
            <a:r>
              <a:rPr lang="en-CA" sz="1400" dirty="0"/>
              <a:t>		https://www.ncbi.nlm.nih.gov/books/NBK1058/#eutils_esayers-5-4-3</a:t>
            </a:r>
          </a:p>
          <a:p>
            <a:r>
              <a:rPr lang="en-CA" sz="1400" dirty="0"/>
              <a:t>Use Entrez and Python to search, retrieve, and  parse </a:t>
            </a:r>
            <a:r>
              <a:rPr lang="en-CA" sz="1400" dirty="0" err="1"/>
              <a:t>dbVar</a:t>
            </a:r>
            <a:r>
              <a:rPr lang="en-CA" sz="1400" dirty="0"/>
              <a:t> records.</a:t>
            </a:r>
          </a:p>
          <a:p>
            <a:r>
              <a:rPr lang="en-CA" sz="1400" dirty="0"/>
              <a:t>		https://www.ncbi.nlm.nih.gov/dbvar/content/tools/entrez/</a:t>
            </a:r>
          </a:p>
          <a:p>
            <a:r>
              <a:rPr lang="en-CA" sz="1400" dirty="0"/>
              <a:t>Packages · </a:t>
            </a:r>
            <a:r>
              <a:rPr lang="en-CA" sz="1400" dirty="0" err="1"/>
              <a:t>Biopython</a:t>
            </a:r>
            <a:endParaRPr lang="en-CA" sz="1400" dirty="0"/>
          </a:p>
          <a:p>
            <a:r>
              <a:rPr lang="en-CA" sz="1400" dirty="0"/>
              <a:t>		https://biopython.org/wiki/Packages</a:t>
            </a:r>
          </a:p>
          <a:p>
            <a:r>
              <a:rPr lang="en-CA" sz="1400" dirty="0" err="1"/>
              <a:t>Biopython</a:t>
            </a:r>
            <a:r>
              <a:rPr lang="en-CA" sz="1400" dirty="0"/>
              <a:t>: </a:t>
            </a:r>
            <a:r>
              <a:rPr lang="en-CA" sz="1400" dirty="0" err="1"/>
              <a:t>Entrez.efetch</a:t>
            </a:r>
            <a:r>
              <a:rPr lang="en-CA" sz="1400" dirty="0"/>
              <a:t> causes </a:t>
            </a:r>
            <a:r>
              <a:rPr lang="en-CA" sz="1400" dirty="0" err="1"/>
              <a:t>UnboundLocalError</a:t>
            </a:r>
            <a:endParaRPr lang="en-CA" sz="1400" dirty="0"/>
          </a:p>
          <a:p>
            <a:r>
              <a:rPr lang="en-CA" sz="1400" dirty="0"/>
              <a:t>		https://www.biostars.org/p/139370/</a:t>
            </a:r>
          </a:p>
          <a:p>
            <a:r>
              <a:rPr lang="en-CA" sz="1400" dirty="0" err="1"/>
              <a:t>Bio.Entrez</a:t>
            </a:r>
            <a:r>
              <a:rPr lang="en-CA" sz="1400" dirty="0"/>
              <a:t> package — </a:t>
            </a:r>
            <a:r>
              <a:rPr lang="en-CA" sz="1400" dirty="0" err="1"/>
              <a:t>Biopython</a:t>
            </a:r>
            <a:r>
              <a:rPr lang="en-CA" sz="1400" dirty="0"/>
              <a:t> 1.74 documentation</a:t>
            </a:r>
          </a:p>
          <a:p>
            <a:r>
              <a:rPr lang="en-CA" sz="1400" dirty="0"/>
              <a:t>		https://biopython.org/docs/1.74/api/Bio.Entrez.html</a:t>
            </a:r>
          </a:p>
          <a:p>
            <a:r>
              <a:rPr lang="en-CA" sz="1400" dirty="0"/>
              <a:t>National Center for Biotechnology Information</a:t>
            </a:r>
          </a:p>
          <a:p>
            <a:r>
              <a:rPr lang="en-CA" sz="1400" dirty="0"/>
              <a:t>		https://www.ncbi.nlm.nih.gov/</a:t>
            </a:r>
          </a:p>
          <a:p>
            <a:r>
              <a:rPr lang="en-CA" sz="1400" dirty="0"/>
              <a:t>DTD File Extension - What is a .</a:t>
            </a:r>
            <a:r>
              <a:rPr lang="en-CA" sz="1400" dirty="0" err="1"/>
              <a:t>dtd</a:t>
            </a:r>
            <a:r>
              <a:rPr lang="en-CA" sz="1400" dirty="0"/>
              <a:t> file and how do I open it?</a:t>
            </a:r>
          </a:p>
          <a:p>
            <a:r>
              <a:rPr lang="en-CA" sz="1400" dirty="0"/>
              <a:t>		https://fileinfo.com/extension/dtd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664AB-B08D-471A-AC47-00DB28481484}"/>
              </a:ext>
            </a:extLst>
          </p:cNvPr>
          <p:cNvSpPr txBox="1"/>
          <p:nvPr/>
        </p:nvSpPr>
        <p:spPr>
          <a:xfrm>
            <a:off x="448235" y="152400"/>
            <a:ext cx="852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4680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585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Finding GIs from NCBI nuccore server using python</vt:lpstr>
      <vt:lpstr>PowerPoint Presentation</vt:lpstr>
      <vt:lpstr>PowerPoint Presentation</vt:lpstr>
      <vt:lpstr>PowerPoint Presentation</vt:lpstr>
      <vt:lpstr>The python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Uriel Garcilazo Cruz</dc:creator>
  <cp:lastModifiedBy>Uriel Garcilazo Cruz</cp:lastModifiedBy>
  <cp:revision>7</cp:revision>
  <dcterms:created xsi:type="dcterms:W3CDTF">2019-11-05T02:55:23Z</dcterms:created>
  <dcterms:modified xsi:type="dcterms:W3CDTF">2019-11-05T10:25:20Z</dcterms:modified>
</cp:coreProperties>
</file>