
<file path=[Content_Types].xml><?xml version="1.0" encoding="utf-8"?>
<Types xmlns="http://schemas.openxmlformats.org/package/2006/content-types">
  <Default Extension="bin" ContentType="application/vnd.ms-office.activeX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8" r:id="rId4"/>
    <p:sldId id="279" r:id="rId5"/>
    <p:sldId id="277" r:id="rId6"/>
    <p:sldId id="270" r:id="rId7"/>
    <p:sldId id="275" r:id="rId8"/>
    <p:sldId id="267" r:id="rId9"/>
    <p:sldId id="271" r:id="rId10"/>
    <p:sldId id="273" r:id="rId11"/>
    <p:sldId id="274" r:id="rId12"/>
    <p:sldId id="262" r:id="rId13"/>
    <p:sldId id="282" r:id="rId14"/>
    <p:sldId id="280" r:id="rId15"/>
    <p:sldId id="263" r:id="rId16"/>
    <p:sldId id="265" r:id="rId17"/>
    <p:sldId id="266" r:id="rId18"/>
    <p:sldId id="283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DCAD6A9-CBB3-45C5-B735-F5823AF81DE3}">
          <p14:sldIdLst>
            <p14:sldId id="256"/>
            <p14:sldId id="268"/>
            <p14:sldId id="278"/>
            <p14:sldId id="279"/>
            <p14:sldId id="277"/>
            <p14:sldId id="270"/>
            <p14:sldId id="275"/>
            <p14:sldId id="267"/>
            <p14:sldId id="271"/>
            <p14:sldId id="273"/>
            <p14:sldId id="274"/>
            <p14:sldId id="262"/>
            <p14:sldId id="282"/>
            <p14:sldId id="280"/>
            <p14:sldId id="263"/>
            <p14:sldId id="265"/>
            <p14:sldId id="266"/>
            <p14:sldId id="283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DDAF90F-E569-992B-1B1C-52755E09F1D5}" name="Uriel" initials="U" userId="S::Uriel.GarcilazoCruz@ubc365.onmicrosoft.com::50ead83e-f569-434b-8330-a88116fc7ab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BEE"/>
    <a:srgbClr val="F6C6AD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3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ADB4D-360C-8C8A-3B6E-5AD19B8B5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FD74E-C386-B38C-89F4-8C4415961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1C611-C7EE-1A87-4C5B-47310AAC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7CC5-A4A4-4E95-883A-27C97F935A7E}" type="datetimeFigureOut">
              <a:rPr lang="en-CA" smtClean="0"/>
              <a:t>2025-01-22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3805D-4BF1-2F39-E41C-64C828FC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F81F3-6099-5776-AA13-517EA492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dirty="0"/>
              <a:t>1/11</a:t>
            </a:r>
          </a:p>
          <a:p>
            <a:fld id="{E8999E80-5B00-44CB-9B5D-E7ECF120DF1A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740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CF988-D484-0FBF-E0AC-6162D737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4B881-0421-2D82-4727-8FA69C947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02852-D879-9E36-C944-A926C502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7CC5-A4A4-4E95-883A-27C97F935A7E}" type="datetimeFigureOut">
              <a:rPr lang="en-CA" smtClean="0"/>
              <a:t>2025-01-22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791A8-BD21-6B15-32DB-8AF3D356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6374A-A931-2639-EA6D-FD2656EF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9E80-5B00-44CB-9B5D-E7ECF120D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5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21BA7-DFAA-C21F-2628-84750AEAB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F46EC-5FBB-2FB9-6663-611E621E6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1931E-F040-F65C-8B1E-D508EAF73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7CC5-A4A4-4E95-883A-27C97F935A7E}" type="datetimeFigureOut">
              <a:rPr lang="en-CA" smtClean="0"/>
              <a:t>2025-01-22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F9E68-F469-9D11-F26D-4522F907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09631-5B8F-F41A-D29D-133230C1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9E80-5B00-44CB-9B5D-E7ECF120D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59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B2B4-184A-B0BD-731A-8360C2CD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207BB-B2D5-8C3D-D69D-B1A1E309D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2A3A0-FBAD-89B5-B826-5321CC46B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7CC5-A4A4-4E95-883A-27C97F935A7E}" type="datetimeFigureOut">
              <a:rPr lang="en-CA" smtClean="0"/>
              <a:t>2025-01-22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BDC14-9278-AD0D-2159-B89C6104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841A1-0D8D-20FF-5FDD-F7451AE9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9E80-5B00-44CB-9B5D-E7ECF120D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183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37B3E-8B5F-8DA0-7087-438DF38A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A0702-488E-98DC-C522-21F3ED02D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51D09-2504-FB75-DE6C-8F90F9FE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7CC5-A4A4-4E95-883A-27C97F935A7E}" type="datetimeFigureOut">
              <a:rPr lang="en-CA" smtClean="0"/>
              <a:t>2025-01-22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64267-E5D8-462E-1E80-B6E1D74D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14053-5630-6523-CF1B-488E9B09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9E80-5B00-44CB-9B5D-E7ECF120D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066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8F1F-BF25-8B1E-7041-64A318B2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90B30-62E0-D414-5F61-4B74030B4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E58E0-8288-5241-DE32-64F8E3591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C4881-6FD0-D804-3E11-A4EEACF5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7CC5-A4A4-4E95-883A-27C97F935A7E}" type="datetimeFigureOut">
              <a:rPr lang="en-CA" smtClean="0"/>
              <a:t>2025-01-22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EB250-D557-16A2-3C21-34A753DC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E38B7-BD08-FB81-F599-49D55DE7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9E80-5B00-44CB-9B5D-E7ECF120D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50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1BC66-4FD8-662D-3C29-AD5B4E26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8F757-AC47-A136-793B-A5F07C25D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C71AB-DB57-E858-94CE-516E605DF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194B0D-1BA9-A7FD-ECDC-70AEF8B99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446254-F256-FC79-29B0-38A4EB988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1A3D3F-EFB8-CBE7-E2BF-BBAB8345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7CC5-A4A4-4E95-883A-27C97F935A7E}" type="datetimeFigureOut">
              <a:rPr lang="en-CA" smtClean="0"/>
              <a:t>2025-01-22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F7B39B-8F78-31CB-A1B2-5B819509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EF810-1012-B507-EC33-86210031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9E80-5B00-44CB-9B5D-E7ECF120D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22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46DB5-089C-476F-26F7-9CD1AC085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EDE07-67A4-C829-7B3B-86861FA50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7CC5-A4A4-4E95-883A-27C97F935A7E}" type="datetimeFigureOut">
              <a:rPr lang="en-CA" smtClean="0"/>
              <a:t>2025-01-22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E0EAF-443F-6B12-1A74-085A127E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01962-488F-82AC-F62F-69B8246E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9E80-5B00-44CB-9B5D-E7ECF120D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400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4F9D9-430A-24F8-5745-96D1405F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7CC5-A4A4-4E95-883A-27C97F935A7E}" type="datetimeFigureOut">
              <a:rPr lang="en-CA" smtClean="0"/>
              <a:t>2025-01-22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26235D-5079-708E-7ADC-8718D7959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678A5-E5C9-B912-DD46-0AB45273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9E80-5B00-44CB-9B5D-E7ECF120D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033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E945-57A2-6C2F-7C02-CB4DBA7EE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DB9E8-3FA8-231D-FA52-4E69B1733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0EE9D-392A-1718-21A0-6423B0F1C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48605-DFC1-CA5F-C528-A057BAF0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7CC5-A4A4-4E95-883A-27C97F935A7E}" type="datetimeFigureOut">
              <a:rPr lang="en-CA" smtClean="0"/>
              <a:t>2025-01-22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7B154-CD8F-8073-6F07-D49B481F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AEBE8-3474-A375-D6CE-F57F6B0A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9E80-5B00-44CB-9B5D-E7ECF120D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604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5934-DC21-7193-F736-0D3A62A4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B653B-BA99-3D02-A7DF-0543816F1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1677B-A593-1DFD-6CDB-C43F0A5D0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E5471-9778-91F8-D288-93C8D0A8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27CC5-A4A4-4E95-883A-27C97F935A7E}" type="datetimeFigureOut">
              <a:rPr lang="en-CA" smtClean="0"/>
              <a:t>2025-01-22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DFCBA-5B86-4A92-AAEC-09A96B06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E2A75-53BE-96CA-0CAE-E1976832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99E80-5B00-44CB-9B5D-E7ECF120D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35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EC5CB-7F1E-E2E0-EEF9-06508193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0331F-FFA8-DD61-A6B4-D276970ED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3C7EB-961C-354C-0692-A6AFD7B0B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627CC5-A4A4-4E95-883A-27C97F935A7E}" type="datetimeFigureOut">
              <a:rPr lang="en-CA" smtClean="0"/>
              <a:t>2025-01-22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A0AC5-3F45-0B5A-4EFA-4DAB85BB9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74EC3-FD71-391B-3E94-0482CC66F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999E80-5B00-44CB-9B5D-E7ECF120D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74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en.wikipedia.org/wiki/Needleman%E2%80%93Wunsch_algorith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en.wikipedia.org/wiki/Needleman%E2%80%93Wunsch_algorith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control" Target="../activeX/activeX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6C1F-0E98-2399-879E-02512FF0E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503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err="1"/>
              <a:t>SubLiMat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95232-16B8-CC86-0FF8-9C815BC84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64710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Substitution matrix benchmarking with pairwise </a:t>
            </a:r>
            <a:r>
              <a:rPr lang="en-US" sz="3600" dirty="0">
                <a:solidFill>
                  <a:srgbClr val="F6C6AD"/>
                </a:solidFill>
              </a:rPr>
              <a:t>alignment</a:t>
            </a:r>
            <a:endParaRPr lang="en-CA" sz="3600" dirty="0">
              <a:solidFill>
                <a:srgbClr val="F6C6AD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CBDBDF-C8D2-3818-A533-00401B811657}"/>
              </a:ext>
            </a:extLst>
          </p:cNvPr>
          <p:cNvSpPr txBox="1">
            <a:spLocks/>
          </p:cNvSpPr>
          <p:nvPr/>
        </p:nvSpPr>
        <p:spPr>
          <a:xfrm>
            <a:off x="11030139" y="6174716"/>
            <a:ext cx="1161861" cy="656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</a:rPr>
              <a:t>1/18</a:t>
            </a:r>
            <a:endParaRPr lang="en-CA" sz="3000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982DC64-D477-8ED8-0AA1-0A68C12D72CA}"/>
              </a:ext>
            </a:extLst>
          </p:cNvPr>
          <p:cNvSpPr txBox="1">
            <a:spLocks/>
          </p:cNvSpPr>
          <p:nvPr/>
        </p:nvSpPr>
        <p:spPr>
          <a:xfrm>
            <a:off x="55983" y="6289675"/>
            <a:ext cx="6571907" cy="56832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500" dirty="0">
                <a:solidFill>
                  <a:schemeClr val="bg1"/>
                </a:solidFill>
              </a:rPr>
              <a:t>Project Name</a:t>
            </a:r>
            <a:endParaRPr lang="en-CA" sz="35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BBDFD4-AFF9-DB2C-8992-A3309081D777}"/>
              </a:ext>
            </a:extLst>
          </p:cNvPr>
          <p:cNvSpPr txBox="1"/>
          <p:nvPr/>
        </p:nvSpPr>
        <p:spPr>
          <a:xfrm>
            <a:off x="7739406" y="452487"/>
            <a:ext cx="283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simple logo if possible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687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DAB08-4F30-11AC-0D6B-21F501FF2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9E08-7CE4-7B33-BFCC-49783BAA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 of calculation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CC5A-F1F0-50A9-7E83-AD80797CA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070" y="2964820"/>
            <a:ext cx="4028792" cy="2794868"/>
          </a:xfrm>
        </p:spPr>
        <p:txBody>
          <a:bodyPr/>
          <a:lstStyle/>
          <a:p>
            <a:pPr marL="0" indent="0">
              <a:lnSpc>
                <a:spcPts val="1425"/>
              </a:lnSpc>
              <a:buNone/>
            </a:pPr>
            <a:endParaRPr lang="en-CA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</a:p>
          <a:p>
            <a:pPr marL="0" indent="0">
              <a:lnSpc>
                <a:spcPts val="1425"/>
              </a:lnSpc>
              <a:buNone/>
            </a:pPr>
            <a:endParaRPr lang="en-CA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CA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 algn="ctr">
              <a:lnSpc>
                <a:spcPts val="1425"/>
              </a:lnSpc>
              <a:buNone/>
            </a:pP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sequence1</a:t>
            </a:r>
            <a:r>
              <a:rPr lang="en-CA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ATGGA</a:t>
            </a:r>
            <a:r>
              <a:rPr lang="en-CA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endParaRPr lang="en-CA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0" indent="0" algn="ctr">
              <a:lnSpc>
                <a:spcPts val="1425"/>
              </a:lnSpc>
              <a:buNone/>
            </a:pP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sequence2</a:t>
            </a:r>
            <a:r>
              <a:rPr lang="en-CA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TGGAT</a:t>
            </a:r>
            <a:r>
              <a:rPr lang="en-CA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endParaRPr lang="en-CA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EC3EB7B-073B-F649-91A8-FB29E24B11C2}"/>
              </a:ext>
            </a:extLst>
          </p:cNvPr>
          <p:cNvSpPr txBox="1">
            <a:spLocks/>
          </p:cNvSpPr>
          <p:nvPr/>
        </p:nvSpPr>
        <p:spPr>
          <a:xfrm>
            <a:off x="452616" y="1294851"/>
            <a:ext cx="4212349" cy="4618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500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Case 1. algorithm</a:t>
            </a:r>
          </a:p>
        </p:txBody>
      </p:sp>
      <p:pic>
        <p:nvPicPr>
          <p:cNvPr id="11" name="Picture 10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6DC0C786-420E-0159-AD2D-218A48E49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965" y="2028544"/>
            <a:ext cx="7108479" cy="399851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4BAFAA3-09B7-06D3-C0DC-1A37AC3FD8E0}"/>
              </a:ext>
            </a:extLst>
          </p:cNvPr>
          <p:cNvSpPr txBox="1">
            <a:spLocks/>
          </p:cNvSpPr>
          <p:nvPr/>
        </p:nvSpPr>
        <p:spPr>
          <a:xfrm>
            <a:off x="11030139" y="6174716"/>
            <a:ext cx="1161861" cy="656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</a:rPr>
              <a:t>10/18</a:t>
            </a:r>
            <a:endParaRPr lang="en-CA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555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24745-5017-D4E4-42FC-5D5CBB43F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E1415-B572-F3BC-95E6-DC162981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Assumptions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383E04C-4751-2F97-817E-4E5303F6770C}"/>
              </a:ext>
            </a:extLst>
          </p:cNvPr>
          <p:cNvSpPr txBox="1">
            <a:spLocks/>
          </p:cNvSpPr>
          <p:nvPr/>
        </p:nvSpPr>
        <p:spPr>
          <a:xfrm>
            <a:off x="624632" y="1964810"/>
            <a:ext cx="11199194" cy="6154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Each </a:t>
            </a:r>
            <a:r>
              <a:rPr lang="en-US" sz="25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genUI</a:t>
            </a:r>
            <a:r>
              <a:rPr lang="en-US" sz="2500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 exists only once for a given alignment.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69FFB4E-7C20-0C13-80A1-0951F6F522CF}"/>
              </a:ext>
            </a:extLst>
          </p:cNvPr>
          <p:cNvSpPr txBox="1">
            <a:spLocks/>
          </p:cNvSpPr>
          <p:nvPr/>
        </p:nvSpPr>
        <p:spPr>
          <a:xfrm>
            <a:off x="624632" y="2752457"/>
            <a:ext cx="11199194" cy="6154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sz="25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genUI</a:t>
            </a:r>
            <a:r>
              <a:rPr lang="en-US" sz="2500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 is only relevant by its relative position to other such units.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8DA981-FF6C-966D-B479-F0AEC198CF84}"/>
              </a:ext>
            </a:extLst>
          </p:cNvPr>
          <p:cNvSpPr txBox="1">
            <a:spLocks/>
          </p:cNvSpPr>
          <p:nvPr/>
        </p:nvSpPr>
        <p:spPr>
          <a:xfrm>
            <a:off x="624632" y="3766445"/>
            <a:ext cx="11199194" cy="6154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A stran</a:t>
            </a:r>
            <a:r>
              <a:rPr lang="en-US" sz="25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 is always read from the 5’ to 3’ direction.</a:t>
            </a:r>
            <a:endParaRPr lang="en-US" sz="2500" b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0C33606-E7A9-7D53-A4E0-F3B0CFBA8EFC}"/>
              </a:ext>
            </a:extLst>
          </p:cNvPr>
          <p:cNvSpPr txBox="1">
            <a:spLocks/>
          </p:cNvSpPr>
          <p:nvPr/>
        </p:nvSpPr>
        <p:spPr>
          <a:xfrm>
            <a:off x="624632" y="4581256"/>
            <a:ext cx="11199194" cy="6154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The </a:t>
            </a:r>
            <a:r>
              <a:rPr lang="en-US" sz="25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quality</a:t>
            </a:r>
            <a:r>
              <a:rPr lang="en-US" sz="2500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 of an alignment is a strictly comparative metric.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01C732-10E2-8E15-BC1F-DA7198C914D0}"/>
              </a:ext>
            </a:extLst>
          </p:cNvPr>
          <p:cNvSpPr txBox="1">
            <a:spLocks/>
          </p:cNvSpPr>
          <p:nvPr/>
        </p:nvSpPr>
        <p:spPr>
          <a:xfrm>
            <a:off x="624632" y="5347375"/>
            <a:ext cx="11199194" cy="6154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The cost of inserting a gap is constant among substitution matrices.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CABC32B-4D6A-F4CC-E438-2EC2030E93DD}"/>
              </a:ext>
            </a:extLst>
          </p:cNvPr>
          <p:cNvSpPr txBox="1">
            <a:spLocks/>
          </p:cNvSpPr>
          <p:nvPr/>
        </p:nvSpPr>
        <p:spPr>
          <a:xfrm>
            <a:off x="11030139" y="6174716"/>
            <a:ext cx="1161861" cy="656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</a:rPr>
              <a:t>11/18</a:t>
            </a:r>
            <a:endParaRPr lang="en-CA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605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676D5-C370-C048-927A-33C0EF31B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96F3B-E7F7-C98E-D387-ED22AF6A0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6" y="-13281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Inputs and outputs (Data constraints)</a:t>
            </a:r>
            <a:endParaRPr lang="en-CA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88DC80-1823-1AD3-E360-EBCBF673B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12589"/>
              </p:ext>
            </p:extLst>
          </p:nvPr>
        </p:nvGraphicFramePr>
        <p:xfrm>
          <a:off x="660903" y="985139"/>
          <a:ext cx="10870195" cy="4768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9">
                  <a:extLst>
                    <a:ext uri="{9D8B030D-6E8A-4147-A177-3AD203B41FA5}">
                      <a16:colId xmlns:a16="http://schemas.microsoft.com/office/drawing/2014/main" val="2552434011"/>
                    </a:ext>
                  </a:extLst>
                </a:gridCol>
                <a:gridCol w="2174039">
                  <a:extLst>
                    <a:ext uri="{9D8B030D-6E8A-4147-A177-3AD203B41FA5}">
                      <a16:colId xmlns:a16="http://schemas.microsoft.com/office/drawing/2014/main" val="3522612285"/>
                    </a:ext>
                  </a:extLst>
                </a:gridCol>
                <a:gridCol w="2174039">
                  <a:extLst>
                    <a:ext uri="{9D8B030D-6E8A-4147-A177-3AD203B41FA5}">
                      <a16:colId xmlns:a16="http://schemas.microsoft.com/office/drawing/2014/main" val="2028954109"/>
                    </a:ext>
                  </a:extLst>
                </a:gridCol>
                <a:gridCol w="2174039">
                  <a:extLst>
                    <a:ext uri="{9D8B030D-6E8A-4147-A177-3AD203B41FA5}">
                      <a16:colId xmlns:a16="http://schemas.microsoft.com/office/drawing/2014/main" val="437480057"/>
                    </a:ext>
                  </a:extLst>
                </a:gridCol>
                <a:gridCol w="2174039">
                  <a:extLst>
                    <a:ext uri="{9D8B030D-6E8A-4147-A177-3AD203B41FA5}">
                      <a16:colId xmlns:a16="http://schemas.microsoft.com/office/drawing/2014/main" val="2236599624"/>
                    </a:ext>
                  </a:extLst>
                </a:gridCol>
              </a:tblGrid>
              <a:tr h="1065316"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Physical Constraints</a:t>
                      </a:r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Constraints</a:t>
                      </a:r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Typical Value</a:t>
                      </a:r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Uncert</a:t>
                      </a:r>
                      <a:r>
                        <a:rPr lang="en-US" dirty="0"/>
                        <a:t>.</a:t>
                      </a:r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691476"/>
                  </a:ext>
                </a:extLst>
              </a:tr>
              <a:tr h="617207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910646"/>
                  </a:ext>
                </a:extLst>
              </a:tr>
              <a:tr h="617207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868332"/>
                  </a:ext>
                </a:extLst>
              </a:tr>
              <a:tr h="617207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393255"/>
                  </a:ext>
                </a:extLst>
              </a:tr>
              <a:tr h="617207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0%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6125"/>
                  </a:ext>
                </a:extLst>
              </a:tr>
              <a:tr h="617207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214699"/>
                  </a:ext>
                </a:extLst>
              </a:tr>
              <a:tr h="617207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53643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109C7722-059E-1AB2-FDC1-97C47D635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502" y="3321782"/>
            <a:ext cx="1957661" cy="5525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F9C1C5-C841-7C82-D643-DDFF5054D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634" y="3393479"/>
            <a:ext cx="2098128" cy="4091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95582E-867B-C9BD-1C2A-7426B63D1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4343" y="3302144"/>
            <a:ext cx="1483538" cy="5439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507A0B-2E69-CE49-8920-251929DC7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8112" y="3403837"/>
            <a:ext cx="323226" cy="39417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6D53CEF-59D3-410A-BBAC-7E0FED281F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6191" y="4024694"/>
            <a:ext cx="462218" cy="43863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0E1CEFA-0D9C-98DA-2660-624D2C423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8960" y="4020003"/>
            <a:ext cx="2018800" cy="41030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C84DF22-E7B5-CCF4-96C0-FDB92EA9DA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1642" y="4024445"/>
            <a:ext cx="1548716" cy="33446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0F432A7-FC15-FFBF-D5D2-5D823C862C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54240" y="4028609"/>
            <a:ext cx="2087526" cy="42113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47C5A60-DCC0-3DC6-6446-0AB0272904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77528" y="4672876"/>
            <a:ext cx="834980" cy="36303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443FEBA-EFEB-E04E-C219-72734C6571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6021" y="4665968"/>
            <a:ext cx="402388" cy="45533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16E2B70-023E-4716-D04D-C374A83414D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8175" y="4705072"/>
            <a:ext cx="755650" cy="28786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80C8ED6-3323-2100-15E9-2CC4F1A21E2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19637" y="4652316"/>
            <a:ext cx="1066802" cy="36877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4FDB51B-D3F0-EB62-E140-7AA03F59EFD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73999" y="2149896"/>
            <a:ext cx="994678" cy="43995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DED9782-9AC7-33BE-5333-CEC7DE8C11D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77100" y="2177024"/>
            <a:ext cx="1302520" cy="41426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3D2489C-C521-DB8B-7360-13956119B55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71142" y="2187549"/>
            <a:ext cx="1862118" cy="40645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A543E0E-35F3-84C8-FA9E-FA19D5E1138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29622" y="5265623"/>
            <a:ext cx="845549" cy="46273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BFA2B68A-9BC0-2176-02A9-6DE49DCFAF1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73999" y="2782980"/>
            <a:ext cx="1020820" cy="39417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9EFDC78-EA46-8AB6-5946-1B392F029FD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215369" y="2760829"/>
            <a:ext cx="1405227" cy="444989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1D52190-EA53-6EC6-A323-C2BB982CFCB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137726" y="2797899"/>
            <a:ext cx="1895534" cy="38979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DB7071D-67B5-A81A-939F-9BF5D5050A1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221488" y="2216316"/>
            <a:ext cx="2087526" cy="33035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854C192-8A67-4A95-694A-F67E3437B47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221488" y="2829391"/>
            <a:ext cx="2108732" cy="312834"/>
          </a:xfrm>
          <a:prstGeom prst="rect">
            <a:avLst/>
          </a:prstGeom>
        </p:spPr>
      </p:pic>
      <p:sp>
        <p:nvSpPr>
          <p:cNvPr id="65" name="Title 1">
            <a:extLst>
              <a:ext uri="{FF2B5EF4-FFF2-40B4-BE49-F238E27FC236}">
                <a16:creationId xmlns:a16="http://schemas.microsoft.com/office/drawing/2014/main" id="{FD96434E-775E-EDC1-3E8A-88E256723041}"/>
              </a:ext>
            </a:extLst>
          </p:cNvPr>
          <p:cNvSpPr txBox="1">
            <a:spLocks/>
          </p:cNvSpPr>
          <p:nvPr/>
        </p:nvSpPr>
        <p:spPr>
          <a:xfrm>
            <a:off x="11030139" y="6174716"/>
            <a:ext cx="1161861" cy="656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</a:rPr>
              <a:t>12/18</a:t>
            </a:r>
            <a:endParaRPr lang="en-CA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19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F02E5-7C46-EEFB-FFD3-E9D75BE45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C8692-0FDD-4C85-E6C0-12A85F8C4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6" y="-13281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Inputs and outputs (Data constraints)</a:t>
            </a:r>
            <a:endParaRPr lang="en-CA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273BAF-9CC7-97C8-6479-4F8278A9C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580532"/>
              </p:ext>
            </p:extLst>
          </p:nvPr>
        </p:nvGraphicFramePr>
        <p:xfrm>
          <a:off x="660903" y="985139"/>
          <a:ext cx="10386038" cy="4814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583">
                  <a:extLst>
                    <a:ext uri="{9D8B030D-6E8A-4147-A177-3AD203B41FA5}">
                      <a16:colId xmlns:a16="http://schemas.microsoft.com/office/drawing/2014/main" val="2552434011"/>
                    </a:ext>
                  </a:extLst>
                </a:gridCol>
                <a:gridCol w="6919784">
                  <a:extLst>
                    <a:ext uri="{9D8B030D-6E8A-4147-A177-3AD203B41FA5}">
                      <a16:colId xmlns:a16="http://schemas.microsoft.com/office/drawing/2014/main" val="3522612285"/>
                    </a:ext>
                  </a:extLst>
                </a:gridCol>
                <a:gridCol w="1408671">
                  <a:extLst>
                    <a:ext uri="{9D8B030D-6E8A-4147-A177-3AD203B41FA5}">
                      <a16:colId xmlns:a16="http://schemas.microsoft.com/office/drawing/2014/main" val="1029150774"/>
                    </a:ext>
                  </a:extLst>
                </a:gridCol>
              </a:tblGrid>
              <a:tr h="1065316"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</a:t>
                      </a:r>
                      <a:endParaRPr lang="en-CA" dirty="0"/>
                    </a:p>
                  </a:txBody>
                  <a:tcPr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691476"/>
                  </a:ext>
                </a:extLst>
              </a:tr>
              <a:tr h="617207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 of </a:t>
                      </a:r>
                      <a:r>
                        <a:rPr lang="en-US" dirty="0" err="1"/>
                        <a:t>genUIs</a:t>
                      </a:r>
                      <a:r>
                        <a:rPr lang="en-US" dirty="0"/>
                        <a:t> of arbitrary size to be compared with </a:t>
                      </a:r>
                      <a:r>
                        <a:rPr lang="en-US" dirty="0" err="1"/>
                        <a:t>seqB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SNP/Codon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910646"/>
                  </a:ext>
                </a:extLst>
              </a:tr>
              <a:tr h="617207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String of </a:t>
                      </a:r>
                      <a:r>
                        <a:rPr lang="en-US" dirty="0" err="1"/>
                        <a:t>genUIs</a:t>
                      </a:r>
                      <a:r>
                        <a:rPr lang="en-US" dirty="0"/>
                        <a:t> of arbitrary size to be compared with </a:t>
                      </a:r>
                      <a:r>
                        <a:rPr lang="en-US" dirty="0" err="1"/>
                        <a:t>seqA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SNP/Codon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868332"/>
                  </a:ext>
                </a:extLst>
              </a:tr>
              <a:tr h="617207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Substitution Matrix encoding penalties and rewards for </a:t>
                      </a:r>
                      <a:r>
                        <a:rPr lang="en-US" dirty="0" err="1"/>
                        <a:t>genUI</a:t>
                      </a:r>
                      <a:r>
                        <a:rPr lang="en-US" dirty="0"/>
                        <a:t> transformations.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393255"/>
                  </a:ext>
                </a:extLst>
              </a:tr>
              <a:tr h="617207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Comparative matrix of </a:t>
                      </a:r>
                      <a:r>
                        <a:rPr lang="en-US" dirty="0" err="1"/>
                        <a:t>seqA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seqB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66125"/>
                  </a:ext>
                </a:extLst>
              </a:tr>
              <a:tr h="617207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Penalty associated with gap insertions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214699"/>
                  </a:ext>
                </a:extLst>
              </a:tr>
              <a:tr h="617207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1D vector encoding the performance of multiple substitution matrices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536437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698CD959-3D8A-6455-F37C-3CE749DB9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112" y="3403837"/>
            <a:ext cx="323226" cy="39417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62C0384-BF92-BB79-F9CD-B4B37B2FF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191" y="4024694"/>
            <a:ext cx="462218" cy="43863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9FD4773-99C3-5F4D-7A3A-7148C4A3B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021" y="4665968"/>
            <a:ext cx="402388" cy="45533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55B1FBE-CF49-E2C0-B760-F34068ABC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3999" y="2149896"/>
            <a:ext cx="994678" cy="43995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344D1C7-9A95-8D8C-A1FD-7CA88A3C3F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9622" y="5265623"/>
            <a:ext cx="845549" cy="46273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82D3E06-17C9-7B8C-3D3A-964C38B2FC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3999" y="2782980"/>
            <a:ext cx="1020820" cy="39417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346B198-9C60-A31C-E710-FB015857B1B2}"/>
              </a:ext>
            </a:extLst>
          </p:cNvPr>
          <p:cNvSpPr txBox="1">
            <a:spLocks/>
          </p:cNvSpPr>
          <p:nvPr/>
        </p:nvSpPr>
        <p:spPr>
          <a:xfrm>
            <a:off x="11030139" y="6174716"/>
            <a:ext cx="1161861" cy="656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</a:rPr>
              <a:t>13/18</a:t>
            </a:r>
            <a:endParaRPr lang="en-CA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714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BF3FB-CE73-AC1E-FABC-189BF18AD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F59C-144D-4677-5274-D310866D4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721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Theoretical models</a:t>
            </a:r>
            <a:endParaRPr lang="en-CA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5D5FD7D-6EEA-FE81-4FDE-A96677C7D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426133"/>
              </p:ext>
            </p:extLst>
          </p:nvPr>
        </p:nvGraphicFramePr>
        <p:xfrm>
          <a:off x="691708" y="857523"/>
          <a:ext cx="10808584" cy="550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067">
                  <a:extLst>
                    <a:ext uri="{9D8B030D-6E8A-4147-A177-3AD203B41FA5}">
                      <a16:colId xmlns:a16="http://schemas.microsoft.com/office/drawing/2014/main" val="1876560814"/>
                    </a:ext>
                  </a:extLst>
                </a:gridCol>
                <a:gridCol w="7966517">
                  <a:extLst>
                    <a:ext uri="{9D8B030D-6E8A-4147-A177-3AD203B41FA5}">
                      <a16:colId xmlns:a16="http://schemas.microsoft.com/office/drawing/2014/main" val="1288791966"/>
                    </a:ext>
                  </a:extLst>
                </a:gridCol>
              </a:tblGrid>
              <a:tr h="493142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Label</a:t>
                      </a:r>
                    </a:p>
                  </a:txBody>
                  <a:tcPr marL="121597" marR="121597" marT="60798" marB="60798">
                    <a:solidFill>
                      <a:srgbClr val="E8EB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Needleman-Wunsch recursive model</a:t>
                      </a:r>
                      <a:endParaRPr lang="en-CA" sz="2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121597" marR="121597" marT="60798" marB="60798">
                    <a:solidFill>
                      <a:srgbClr val="E8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044651"/>
                  </a:ext>
                </a:extLst>
              </a:tr>
              <a:tr h="626045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Equation</a:t>
                      </a:r>
                      <a:endParaRPr lang="en-CA" sz="2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121597" marR="121597" marT="60798" marB="60798"/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121597" marR="121597" marT="60798" marB="60798"/>
                </a:tc>
                <a:extLst>
                  <a:ext uri="{0D108BD9-81ED-4DB2-BD59-A6C34878D82A}">
                    <a16:rowId xmlns:a16="http://schemas.microsoft.com/office/drawing/2014/main" val="3767825556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Description</a:t>
                      </a:r>
                      <a:endParaRPr lang="en-CA" sz="2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121597" marR="121597" marT="60798" marB="60798"/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chemeClr val="accent2"/>
                          </a:solidFill>
                        </a:rPr>
                        <a:t>g</a:t>
                      </a:r>
                      <a:r>
                        <a:rPr lang="en-US" sz="2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is gap penalty</a:t>
                      </a:r>
                    </a:p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x</a:t>
                      </a:r>
                      <a:r>
                        <a:rPr lang="en-US" sz="2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is a genetic sequence</a:t>
                      </a:r>
                    </a:p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y</a:t>
                      </a:r>
                      <a:r>
                        <a:rPr lang="en-US" sz="2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is a genetic sequence</a:t>
                      </a:r>
                      <a:br>
                        <a:rPr lang="en-US" sz="2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</a:br>
                      <a:r>
                        <a:rPr lang="en-CA" sz="2400" dirty="0">
                          <a:solidFill>
                            <a:schemeClr val="accent2"/>
                          </a:solidFill>
                        </a:rPr>
                        <a:t>F</a:t>
                      </a:r>
                      <a:r>
                        <a:rPr lang="en-CA" sz="2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is 2D comparative matrix of sequences A and B</a:t>
                      </a:r>
                    </a:p>
                    <a:p>
                      <a:r>
                        <a:rPr lang="en-CA" sz="2400" dirty="0">
                          <a:solidFill>
                            <a:schemeClr val="accent2"/>
                          </a:solidFill>
                        </a:rPr>
                        <a:t>S</a:t>
                      </a:r>
                      <a:r>
                        <a:rPr lang="en-CA" sz="2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is a substitution matrix</a:t>
                      </a:r>
                    </a:p>
                    <a:p>
                      <a:r>
                        <a:rPr lang="en-US" sz="2400" i="1" dirty="0" err="1">
                          <a:solidFill>
                            <a:schemeClr val="accent2"/>
                          </a:solidFill>
                        </a:rPr>
                        <a:t>i</a:t>
                      </a:r>
                      <a:r>
                        <a:rPr lang="en-US" sz="2400" i="1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  </a:t>
                      </a:r>
                      <a:r>
                        <a:rPr lang="en-US" sz="2400" i="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is the index mapping to position in matrix A</a:t>
                      </a:r>
                    </a:p>
                    <a:p>
                      <a:r>
                        <a:rPr lang="en-US" sz="2400" i="1" dirty="0">
                          <a:solidFill>
                            <a:schemeClr val="accent2"/>
                          </a:solidFill>
                        </a:rPr>
                        <a:t>j</a:t>
                      </a:r>
                      <a:r>
                        <a:rPr lang="en-US" sz="2400" i="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  is the index mapping to position in matrix B</a:t>
                      </a:r>
                    </a:p>
                  </a:txBody>
                  <a:tcPr marL="121597" marR="121597" marT="60798" marB="60798"/>
                </a:tc>
                <a:extLst>
                  <a:ext uri="{0D108BD9-81ED-4DB2-BD59-A6C34878D82A}">
                    <a16:rowId xmlns:a16="http://schemas.microsoft.com/office/drawing/2014/main" val="1480969022"/>
                  </a:ext>
                </a:extLst>
              </a:tr>
              <a:tr h="493142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Notes</a:t>
                      </a:r>
                      <a:endParaRPr lang="en-CA" sz="2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121597" marR="121597" marT="60798" marB="6079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Recursive function for the pairwise alignment of two genetic sequences to return the best global solution.</a:t>
                      </a:r>
                      <a:endParaRPr lang="en-CA" sz="2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121597" marR="121597" marT="60798" marB="60798"/>
                </a:tc>
                <a:extLst>
                  <a:ext uri="{0D108BD9-81ED-4DB2-BD59-A6C34878D82A}">
                    <a16:rowId xmlns:a16="http://schemas.microsoft.com/office/drawing/2014/main" val="2373418994"/>
                  </a:ext>
                </a:extLst>
              </a:tr>
              <a:tr h="493142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Source</a:t>
                      </a:r>
                      <a:endParaRPr lang="en-CA" sz="2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121597" marR="121597" marT="60798" marB="60798"/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hlinkClick r:id="rId2"/>
                        </a:rPr>
                        <a:t>wikipedia.org/wiki/Needleman%E2%80%93Wunsch_algorithm</a:t>
                      </a:r>
                      <a:endParaRPr lang="en-CA" sz="2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121597" marR="121597" marT="60798" marB="60798"/>
                </a:tc>
                <a:extLst>
                  <a:ext uri="{0D108BD9-81ED-4DB2-BD59-A6C34878D82A}">
                    <a16:rowId xmlns:a16="http://schemas.microsoft.com/office/drawing/2014/main" val="427630329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A5F1F31-E5D6-6889-25DC-E2542EE88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700" y="1423963"/>
            <a:ext cx="7893492" cy="4895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7758EFB-867D-8BED-9C5D-54AF7F781974}"/>
              </a:ext>
            </a:extLst>
          </p:cNvPr>
          <p:cNvSpPr txBox="1">
            <a:spLocks/>
          </p:cNvSpPr>
          <p:nvPr/>
        </p:nvSpPr>
        <p:spPr>
          <a:xfrm>
            <a:off x="11030139" y="6174716"/>
            <a:ext cx="1161861" cy="656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</a:rPr>
              <a:t>14/18</a:t>
            </a:r>
            <a:endParaRPr lang="en-CA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69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9692-A3FF-573B-E7B5-065870E02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721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General definitions/Theoretical models</a:t>
            </a:r>
            <a:endParaRPr lang="en-CA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4658FF-72D1-7E5A-090C-BE3304CAC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061378"/>
              </p:ext>
            </p:extLst>
          </p:nvPr>
        </p:nvGraphicFramePr>
        <p:xfrm>
          <a:off x="691708" y="857523"/>
          <a:ext cx="10808584" cy="6000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067">
                  <a:extLst>
                    <a:ext uri="{9D8B030D-6E8A-4147-A177-3AD203B41FA5}">
                      <a16:colId xmlns:a16="http://schemas.microsoft.com/office/drawing/2014/main" val="1876560814"/>
                    </a:ext>
                  </a:extLst>
                </a:gridCol>
                <a:gridCol w="7966517">
                  <a:extLst>
                    <a:ext uri="{9D8B030D-6E8A-4147-A177-3AD203B41FA5}">
                      <a16:colId xmlns:a16="http://schemas.microsoft.com/office/drawing/2014/main" val="1288791966"/>
                    </a:ext>
                  </a:extLst>
                </a:gridCol>
              </a:tblGrid>
              <a:tr h="493142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Label</a:t>
                      </a:r>
                    </a:p>
                  </a:txBody>
                  <a:tcPr marL="121597" marR="121597" marT="60798" marB="60798">
                    <a:solidFill>
                      <a:srgbClr val="E8EB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Needleman-Wunsch recursive model</a:t>
                      </a:r>
                      <a:endParaRPr lang="en-CA" sz="2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121597" marR="121597" marT="60798" marB="60798">
                    <a:solidFill>
                      <a:srgbClr val="E8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044651"/>
                  </a:ext>
                </a:extLst>
              </a:tr>
              <a:tr h="626045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Equation</a:t>
                      </a:r>
                      <a:endParaRPr lang="en-CA" sz="2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121597" marR="121597" marT="60798" marB="60798"/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121597" marR="121597" marT="60798" marB="60798"/>
                </a:tc>
                <a:extLst>
                  <a:ext uri="{0D108BD9-81ED-4DB2-BD59-A6C34878D82A}">
                    <a16:rowId xmlns:a16="http://schemas.microsoft.com/office/drawing/2014/main" val="3767825556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Description</a:t>
                      </a:r>
                      <a:endParaRPr lang="en-CA" sz="2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121597" marR="121597" marT="60798" marB="60798"/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chemeClr val="accent2"/>
                          </a:solidFill>
                        </a:rPr>
                        <a:t>d</a:t>
                      </a:r>
                      <a:r>
                        <a:rPr lang="en-US" sz="2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is gap penalty</a:t>
                      </a:r>
                    </a:p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A</a:t>
                      </a:r>
                      <a:r>
                        <a:rPr lang="en-US" sz="2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is a genetic sequence</a:t>
                      </a:r>
                    </a:p>
                    <a:p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B</a:t>
                      </a:r>
                      <a:r>
                        <a:rPr lang="en-US" sz="2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is a genetic sequence</a:t>
                      </a:r>
                      <a:br>
                        <a:rPr lang="en-US" sz="2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</a:br>
                      <a:r>
                        <a:rPr lang="en-CA" sz="2400" dirty="0">
                          <a:solidFill>
                            <a:schemeClr val="accent2"/>
                          </a:solidFill>
                        </a:rPr>
                        <a:t>F</a:t>
                      </a:r>
                      <a:r>
                        <a:rPr lang="en-CA" sz="2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is 2D comparative matrix of sequences A and B</a:t>
                      </a:r>
                    </a:p>
                    <a:p>
                      <a:r>
                        <a:rPr lang="en-CA" sz="2400" dirty="0">
                          <a:solidFill>
                            <a:schemeClr val="accent2"/>
                          </a:solidFill>
                        </a:rPr>
                        <a:t>S</a:t>
                      </a:r>
                      <a:r>
                        <a:rPr lang="en-CA" sz="2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is a substitution matrix</a:t>
                      </a:r>
                    </a:p>
                    <a:p>
                      <a:r>
                        <a:rPr lang="en-US" sz="2400" i="1" dirty="0" err="1">
                          <a:solidFill>
                            <a:schemeClr val="accent2"/>
                          </a:solidFill>
                        </a:rPr>
                        <a:t>i</a:t>
                      </a:r>
                      <a:r>
                        <a:rPr lang="en-US" sz="2400" i="1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  </a:t>
                      </a:r>
                      <a:r>
                        <a:rPr lang="en-US" sz="2400" i="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is the index mapping to position in matrix A</a:t>
                      </a:r>
                    </a:p>
                    <a:p>
                      <a:r>
                        <a:rPr lang="en-US" sz="2400" i="1" dirty="0">
                          <a:solidFill>
                            <a:schemeClr val="accent2"/>
                          </a:solidFill>
                        </a:rPr>
                        <a:t>j</a:t>
                      </a:r>
                      <a:r>
                        <a:rPr lang="en-US" sz="2400" i="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   is the index mapping to position in matrix B</a:t>
                      </a:r>
                    </a:p>
                  </a:txBody>
                  <a:tcPr marL="121597" marR="121597" marT="60798" marB="60798"/>
                </a:tc>
                <a:extLst>
                  <a:ext uri="{0D108BD9-81ED-4DB2-BD59-A6C34878D82A}">
                    <a16:rowId xmlns:a16="http://schemas.microsoft.com/office/drawing/2014/main" val="1480969022"/>
                  </a:ext>
                </a:extLst>
              </a:tr>
              <a:tr h="493142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Notes</a:t>
                      </a:r>
                      <a:endParaRPr lang="en-CA" sz="2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121597" marR="121597" marT="60798" marB="60798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Recursive function for the pairwise alignment of two genetic sequences to return the best possible solution.</a:t>
                      </a:r>
                      <a:endParaRPr lang="en-CA" sz="2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121597" marR="121597" marT="60798" marB="60798"/>
                </a:tc>
                <a:extLst>
                  <a:ext uri="{0D108BD9-81ED-4DB2-BD59-A6C34878D82A}">
                    <a16:rowId xmlns:a16="http://schemas.microsoft.com/office/drawing/2014/main" val="2373418994"/>
                  </a:ext>
                </a:extLst>
              </a:tr>
              <a:tr h="493142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Source</a:t>
                      </a:r>
                      <a:endParaRPr lang="en-CA" sz="2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121597" marR="121597" marT="60798" marB="60798"/>
                </a:tc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hlinkClick r:id="rId2"/>
                        </a:rPr>
                        <a:t>w</a:t>
                      </a:r>
                      <a:r>
                        <a:rPr lang="en-CA" sz="2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hlinkClick r:id="rId2"/>
                        </a:rPr>
                        <a:t>ikipedia.org/wiki/Needleman%E2%80%93Wunsch_algorithm</a:t>
                      </a:r>
                      <a:endParaRPr lang="en-CA" sz="2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121597" marR="121597" marT="60798" marB="60798"/>
                </a:tc>
                <a:extLst>
                  <a:ext uri="{0D108BD9-81ED-4DB2-BD59-A6C34878D82A}">
                    <a16:rowId xmlns:a16="http://schemas.microsoft.com/office/drawing/2014/main" val="4276303296"/>
                  </a:ext>
                </a:extLst>
              </a:tr>
              <a:tr h="493142">
                <a:tc>
                  <a:txBody>
                    <a:bodyPr/>
                    <a:lstStyle/>
                    <a:p>
                      <a:endParaRPr lang="en-CA" sz="240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121597" marR="121597" marT="60798" marB="60798"/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121597" marR="121597" marT="60798" marB="60798"/>
                </a:tc>
                <a:extLst>
                  <a:ext uri="{0D108BD9-81ED-4DB2-BD59-A6C34878D82A}">
                    <a16:rowId xmlns:a16="http://schemas.microsoft.com/office/drawing/2014/main" val="91067784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C80EEDA-BA3A-0BCD-7B1D-FB78F8EBA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757" y="1395685"/>
            <a:ext cx="7226382" cy="53454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180C32B-A765-7159-E49B-ECFB3256D8F4}"/>
              </a:ext>
            </a:extLst>
          </p:cNvPr>
          <p:cNvSpPr txBox="1">
            <a:spLocks/>
          </p:cNvSpPr>
          <p:nvPr/>
        </p:nvSpPr>
        <p:spPr>
          <a:xfrm>
            <a:off x="11030139" y="6174716"/>
            <a:ext cx="1161861" cy="6561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</a:rPr>
              <a:t>15/18</a:t>
            </a:r>
            <a:endParaRPr lang="en-CA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450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8203-953C-F56A-A9C9-CD2576F66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Instanced models</a:t>
            </a:r>
            <a:endParaRPr lang="en-CA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3AF3F3-AC2A-9766-67CB-9E4EEE251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855795"/>
              </p:ext>
            </p:extLst>
          </p:nvPr>
        </p:nvGraphicFramePr>
        <p:xfrm>
          <a:off x="838199" y="1304925"/>
          <a:ext cx="11172569" cy="3824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776">
                  <a:extLst>
                    <a:ext uri="{9D8B030D-6E8A-4147-A177-3AD203B41FA5}">
                      <a16:colId xmlns:a16="http://schemas.microsoft.com/office/drawing/2014/main" val="3362206477"/>
                    </a:ext>
                  </a:extLst>
                </a:gridCol>
                <a:gridCol w="8234793">
                  <a:extLst>
                    <a:ext uri="{9D8B030D-6E8A-4147-A177-3AD203B41FA5}">
                      <a16:colId xmlns:a16="http://schemas.microsoft.com/office/drawing/2014/main" val="1928012223"/>
                    </a:ext>
                  </a:extLst>
                </a:gridCol>
              </a:tblGrid>
              <a:tr h="696870">
                <a:tc>
                  <a:txBody>
                    <a:bodyPr/>
                    <a:lstStyle/>
                    <a:p>
                      <a:r>
                        <a:rPr lang="en-CA" sz="2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Label</a:t>
                      </a:r>
                    </a:p>
                  </a:txBody>
                  <a:tcPr marL="121597" marR="121597" marT="60798" marB="60798">
                    <a:solidFill>
                      <a:srgbClr val="E8EB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Traversing substitution matrices with pairwise alignment</a:t>
                      </a:r>
                      <a:endParaRPr lang="en-CA" sz="2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121597" marR="121597" marT="60798" marB="60798">
                    <a:solidFill>
                      <a:srgbClr val="E8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095632"/>
                  </a:ext>
                </a:extLst>
              </a:tr>
              <a:tr h="62879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Input</a:t>
                      </a:r>
                      <a:endParaRPr lang="en-CA" sz="2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121597" marR="121597" marT="60798" marB="60798"/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121597" marR="121597" marT="60798" marB="60798"/>
                </a:tc>
                <a:extLst>
                  <a:ext uri="{0D108BD9-81ED-4DB2-BD59-A6C34878D82A}">
                    <a16:rowId xmlns:a16="http://schemas.microsoft.com/office/drawing/2014/main" val="575652457"/>
                  </a:ext>
                </a:extLst>
              </a:tr>
              <a:tr h="616435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Output</a:t>
                      </a:r>
                      <a:endParaRPr lang="en-CA" sz="2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121597" marR="121597" marT="60798" marB="60798"/>
                </a:tc>
                <a:tc>
                  <a:txBody>
                    <a:bodyPr/>
                    <a:lstStyle/>
                    <a:p>
                      <a:endParaRPr lang="en-US" sz="2400" i="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121597" marR="121597" marT="60798" marB="60798"/>
                </a:tc>
                <a:extLst>
                  <a:ext uri="{0D108BD9-81ED-4DB2-BD59-A6C34878D82A}">
                    <a16:rowId xmlns:a16="http://schemas.microsoft.com/office/drawing/2014/main" val="3148164473"/>
                  </a:ext>
                </a:extLst>
              </a:tr>
              <a:tr h="63019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Input constraints</a:t>
                      </a:r>
                      <a:endParaRPr lang="en-CA" sz="2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121597" marR="121597" marT="60798" marB="60798"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121597" marR="121597" marT="60798" marB="60798"/>
                </a:tc>
                <a:extLst>
                  <a:ext uri="{0D108BD9-81ED-4DB2-BD59-A6C34878D82A}">
                    <a16:rowId xmlns:a16="http://schemas.microsoft.com/office/drawing/2014/main" val="843346997"/>
                  </a:ext>
                </a:extLst>
              </a:tr>
              <a:tr h="407773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Output constraints</a:t>
                      </a:r>
                      <a:endParaRPr lang="en-CA" sz="2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121597" marR="121597" marT="60798" marB="60798"/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121597" marR="121597" marT="60798" marB="60798"/>
                </a:tc>
                <a:extLst>
                  <a:ext uri="{0D108BD9-81ED-4DB2-BD59-A6C34878D82A}">
                    <a16:rowId xmlns:a16="http://schemas.microsoft.com/office/drawing/2014/main" val="1038753628"/>
                  </a:ext>
                </a:extLst>
              </a:tr>
              <a:tr h="76477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</a:rPr>
                        <a:t>Equation</a:t>
                      </a:r>
                      <a:endParaRPr lang="en-CA" sz="2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121597" marR="121597" marT="60798" marB="60798"/>
                </a:tc>
                <a:tc>
                  <a:txBody>
                    <a:bodyPr/>
                    <a:lstStyle/>
                    <a:p>
                      <a:endParaRPr lang="en-CA" sz="24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marL="121597" marR="121597" marT="60798" marB="60798"/>
                </a:tc>
                <a:extLst>
                  <a:ext uri="{0D108BD9-81ED-4DB2-BD59-A6C34878D82A}">
                    <a16:rowId xmlns:a16="http://schemas.microsoft.com/office/drawing/2014/main" val="345687566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FD41D2D-BCF6-39F5-D3FB-8D7BD5423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00" y="2694444"/>
            <a:ext cx="990598" cy="4822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F05B1A-5581-DD6E-49BC-AAEABD4D0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300" y="3368145"/>
            <a:ext cx="1593854" cy="4062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2E80FC-B960-2B3B-DC97-FE153CC7C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5141915"/>
            <a:ext cx="11172569" cy="6938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F5EAD5-3CDE-1003-4BE5-896A3EF1DEA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2717" b="2783"/>
          <a:stretch/>
        </p:blipFill>
        <p:spPr>
          <a:xfrm>
            <a:off x="3797299" y="2054482"/>
            <a:ext cx="2860676" cy="53415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46F08333-588A-9B2B-3251-50860EBD1273}"/>
              </a:ext>
            </a:extLst>
          </p:cNvPr>
          <p:cNvSpPr txBox="1">
            <a:spLocks/>
          </p:cNvSpPr>
          <p:nvPr/>
        </p:nvSpPr>
        <p:spPr>
          <a:xfrm>
            <a:off x="11030139" y="6174716"/>
            <a:ext cx="1161861" cy="656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</a:rPr>
              <a:t>16/18</a:t>
            </a:r>
            <a:endParaRPr lang="en-CA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86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7B39-F40C-DF29-A65C-49EDA441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Questions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02CF6C-5512-EFF4-4FE9-9E956F25E0C8}"/>
              </a:ext>
            </a:extLst>
          </p:cNvPr>
          <p:cNvSpPr txBox="1">
            <a:spLocks/>
          </p:cNvSpPr>
          <p:nvPr/>
        </p:nvSpPr>
        <p:spPr>
          <a:xfrm>
            <a:off x="11030139" y="6174716"/>
            <a:ext cx="1161861" cy="656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</a:rPr>
              <a:t>17/18</a:t>
            </a:r>
            <a:endParaRPr lang="en-CA" sz="3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34A8FD-BDC4-2DDB-3685-3F96B7151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470" y="1922311"/>
            <a:ext cx="5131059" cy="30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40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DAD1F-67A5-B734-D21C-2098C1103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865F-6476-88BD-06C2-CFBA19F5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Questions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53577AC-30CF-2868-DB64-F5EF091DBF6E}"/>
              </a:ext>
            </a:extLst>
          </p:cNvPr>
          <p:cNvSpPr txBox="1">
            <a:spLocks/>
          </p:cNvSpPr>
          <p:nvPr/>
        </p:nvSpPr>
        <p:spPr>
          <a:xfrm>
            <a:off x="11030139" y="6174716"/>
            <a:ext cx="1161861" cy="656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</a:rPr>
              <a:t>17/18</a:t>
            </a:r>
            <a:endParaRPr lang="en-CA" sz="3000" dirty="0">
              <a:solidFill>
                <a:schemeClr val="bg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TextBox1" r:id="rId1" imgW="10963440" imgH="4133880"/>
        </mc:Choice>
        <mc:Fallback>
          <p:control name="TextBox1" r:id="rId1" imgW="10963440" imgH="4133880">
            <p:pic>
              <p:nvPicPr>
                <p:cNvPr id="3" name="TextBox1">
                  <a:extLst>
                    <a:ext uri="{FF2B5EF4-FFF2-40B4-BE49-F238E27FC236}">
                      <a16:creationId xmlns:a16="http://schemas.microsoft.com/office/drawing/2014/main" id="{569C81FC-431A-4265-D64C-E9A5B679768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2150" y="1903413"/>
                  <a:ext cx="10960100" cy="4138612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75116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7B38C-774E-2C48-0E3F-A2CBB9F52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FE37-CC13-8F6D-FEA2-9B31C18B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Areas where my projects struggles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53EB6-5703-E869-A672-BE23063CD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Too simple?</a:t>
            </a:r>
          </a:p>
          <a:p>
            <a:r>
              <a:rPr lang="en-CA" dirty="0">
                <a:solidFill>
                  <a:schemeClr val="bg1"/>
                </a:solidFill>
              </a:rPr>
              <a:t>Hard to find more inputs/outputs</a:t>
            </a:r>
          </a:p>
          <a:p>
            <a:r>
              <a:rPr lang="en-CA" dirty="0">
                <a:solidFill>
                  <a:schemeClr val="bg1"/>
                </a:solidFill>
              </a:rPr>
              <a:t>Where should I include the iterative process that involves testing multiple substitution matrices?</a:t>
            </a:r>
          </a:p>
          <a:p>
            <a:r>
              <a:rPr lang="en-CA" dirty="0">
                <a:solidFill>
                  <a:schemeClr val="bg1"/>
                </a:solidFill>
              </a:rPr>
              <a:t>If the substitution matrix S is NOT part of the input, does it still have to be added to the Instanced models?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FD5D70-65A0-29FA-02E2-51AB384B1DDD}"/>
              </a:ext>
            </a:extLst>
          </p:cNvPr>
          <p:cNvSpPr txBox="1">
            <a:spLocks/>
          </p:cNvSpPr>
          <p:nvPr/>
        </p:nvSpPr>
        <p:spPr>
          <a:xfrm>
            <a:off x="11030139" y="6174716"/>
            <a:ext cx="1161861" cy="656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</a:rPr>
              <a:t>18/18</a:t>
            </a:r>
            <a:endParaRPr lang="en-CA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36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C81ED-4AC6-F58B-22C5-00592E853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2E13B-C574-DB8E-AE30-F88092016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statement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A42979-06AD-80FA-D467-8CFB25F313F7}"/>
              </a:ext>
            </a:extLst>
          </p:cNvPr>
          <p:cNvSpPr txBox="1">
            <a:spLocks/>
          </p:cNvSpPr>
          <p:nvPr/>
        </p:nvSpPr>
        <p:spPr>
          <a:xfrm>
            <a:off x="11030139" y="6174716"/>
            <a:ext cx="1161861" cy="656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</a:rPr>
              <a:t>2/18</a:t>
            </a:r>
            <a:endParaRPr lang="en-CA" sz="3000" dirty="0">
              <a:solidFill>
                <a:schemeClr val="bg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85E8A3E-3FB5-7A3F-740F-062A620158E4}"/>
              </a:ext>
            </a:extLst>
          </p:cNvPr>
          <p:cNvSpPr txBox="1">
            <a:spLocks/>
          </p:cNvSpPr>
          <p:nvPr/>
        </p:nvSpPr>
        <p:spPr>
          <a:xfrm>
            <a:off x="463463" y="1981005"/>
            <a:ext cx="11089710" cy="4424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6C6AD"/>
                </a:solidFill>
              </a:rPr>
              <a:t>Substitution matrices are hypothesis of evolutionary change.</a:t>
            </a:r>
          </a:p>
          <a:p>
            <a:r>
              <a:rPr lang="en-US" dirty="0">
                <a:solidFill>
                  <a:srgbClr val="F6C6AD"/>
                </a:solidFill>
              </a:rPr>
              <a:t>There are many substitution matrices used in the literature.</a:t>
            </a:r>
          </a:p>
          <a:p>
            <a:r>
              <a:rPr lang="en-US" dirty="0">
                <a:solidFill>
                  <a:srgbClr val="F6C6AD"/>
                </a:solidFill>
              </a:rPr>
              <a:t>Their effects in different types of sequences isn’t easy to determine</a:t>
            </a:r>
            <a:endParaRPr lang="en-CA" dirty="0">
              <a:solidFill>
                <a:srgbClr val="F6C6AD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F5B22E-E31A-F50D-5774-BEC919B40EB5}"/>
              </a:ext>
            </a:extLst>
          </p:cNvPr>
          <p:cNvGrpSpPr/>
          <p:nvPr/>
        </p:nvGrpSpPr>
        <p:grpSpPr>
          <a:xfrm>
            <a:off x="2503681" y="4193259"/>
            <a:ext cx="7184638" cy="1826984"/>
            <a:chOff x="4264924" y="4358369"/>
            <a:chExt cx="3110728" cy="791028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4A3FF69E-76DB-FB21-A283-4569848DA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64924" y="4829063"/>
              <a:ext cx="399146" cy="320334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5F28F178-687A-5F75-9676-C13CE79EE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39928" y="4829063"/>
              <a:ext cx="368638" cy="320334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5123702D-5659-0BDF-1A28-05BCBFDAC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64924" y="4358369"/>
              <a:ext cx="340672" cy="320334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4D76FC06-43DF-35F8-D58C-D197DCCE4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39928" y="4358369"/>
              <a:ext cx="355926" cy="320334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E3EB948-1C8A-291F-E700-3BC12DEF2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84424" y="4829063"/>
              <a:ext cx="399146" cy="320334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743B15E3-6333-C148-AB9E-46F28021A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84424" y="4358369"/>
              <a:ext cx="340672" cy="320334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D6FC2E81-3958-E36A-84A8-732B7B241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03410" y="4829063"/>
              <a:ext cx="399146" cy="320334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9FB3E045-157C-2E28-3195-0FE14A651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03410" y="4358369"/>
              <a:ext cx="340672" cy="320334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B4EC5A2-7146-1994-BA39-5864E45DD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51633" y="4829063"/>
              <a:ext cx="340672" cy="320334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38669B89-6251-A665-54DD-1B0A85F79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23082" y="4358369"/>
              <a:ext cx="399146" cy="320334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977270C3-1006-0239-514D-0D023BDDD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04304" y="4829063"/>
              <a:ext cx="355926" cy="320334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2B4B19B-3A7F-163D-1165-59D46B58C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07014" y="4358369"/>
              <a:ext cx="368638" cy="3203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894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FA5CE532-49AF-88EA-5E39-FF7437020857}"/>
              </a:ext>
            </a:extLst>
          </p:cNvPr>
          <p:cNvGrpSpPr/>
          <p:nvPr/>
        </p:nvGrpSpPr>
        <p:grpSpPr>
          <a:xfrm>
            <a:off x="1398781" y="2021559"/>
            <a:ext cx="7184638" cy="739854"/>
            <a:chOff x="2503681" y="2021559"/>
            <a:chExt cx="7184638" cy="739854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7FB1FC02-10B3-B704-13B4-ABA908B6B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3681" y="2021559"/>
              <a:ext cx="786827" cy="739854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07B7EF28-AFED-888E-BB67-B9E6628D4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31729" y="2021559"/>
              <a:ext cx="822058" cy="739854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44BEE767-BC5E-026B-2DD6-3F4580B1F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89314" y="2021559"/>
              <a:ext cx="786827" cy="739854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5B6B190-8518-9B8C-5E29-62812065D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87981" y="2021559"/>
              <a:ext cx="786827" cy="739854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AFCD7254-F7CE-E0F7-8C0E-3406E9772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88233" y="2021559"/>
              <a:ext cx="921881" cy="739854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9CFB11EC-B93A-BCF6-0BF4-9E52170C9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36901" y="2021559"/>
              <a:ext cx="851418" cy="739854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07BCB8-DF2B-8AFB-2959-01E6D5331CA0}"/>
              </a:ext>
            </a:extLst>
          </p:cNvPr>
          <p:cNvGrpSpPr/>
          <p:nvPr/>
        </p:nvGrpSpPr>
        <p:grpSpPr>
          <a:xfrm>
            <a:off x="1398781" y="3261089"/>
            <a:ext cx="7149019" cy="739854"/>
            <a:chOff x="2503681" y="3261089"/>
            <a:chExt cx="7149019" cy="739854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B66A196B-8141-EFC2-F88A-E6D55AA7A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03681" y="3261089"/>
              <a:ext cx="921881" cy="739854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4F0C7163-52B8-FAEC-5C47-444BB001E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31729" y="3261089"/>
              <a:ext cx="851418" cy="739854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FA1BE3E5-3D42-C768-26A3-C50762831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89314" y="3261089"/>
              <a:ext cx="921881" cy="739854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87E5D8C4-8D50-CF4F-1F01-820CF87F7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87981" y="3261089"/>
              <a:ext cx="921881" cy="739854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229A24E-F713-CCA3-7364-9C107C6C5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54175" y="3261089"/>
              <a:ext cx="786827" cy="739854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10EBF68-687E-36CB-EA75-93F392C8F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30642" y="3261089"/>
              <a:ext cx="822058" cy="739854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FB0A49-360D-5CF5-CB39-FE1CAB4F64F1}"/>
              </a:ext>
            </a:extLst>
          </p:cNvPr>
          <p:cNvGrpSpPr/>
          <p:nvPr/>
        </p:nvGrpSpPr>
        <p:grpSpPr>
          <a:xfrm>
            <a:off x="588233" y="4531089"/>
            <a:ext cx="9092874" cy="765697"/>
            <a:chOff x="1693133" y="4531089"/>
            <a:chExt cx="9092874" cy="765697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C1308AC0-3CEF-2521-C394-16F02825D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03681" y="4531089"/>
              <a:ext cx="921881" cy="739854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81FA0DFD-15EC-6469-C558-B6E04BA59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089314" y="4531089"/>
              <a:ext cx="921881" cy="739854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0E89F626-F57D-32AF-E215-61E0705FE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87981" y="4531089"/>
              <a:ext cx="921881" cy="739854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D1FA280C-5E54-266C-2385-774C45660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54175" y="4531089"/>
              <a:ext cx="786827" cy="739854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FE9F78C8-7651-1E94-36BA-4BB5BEB83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30642" y="4531089"/>
              <a:ext cx="822058" cy="739854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B8A7A0-469D-B4A6-2A00-64F305EA0AA9}"/>
                </a:ext>
              </a:extLst>
            </p:cNvPr>
            <p:cNvSpPr txBox="1"/>
            <p:nvPr/>
          </p:nvSpPr>
          <p:spPr>
            <a:xfrm>
              <a:off x="1693133" y="4588900"/>
              <a:ext cx="6436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5’</a:t>
              </a:r>
              <a:endParaRPr lang="en-CA" sz="4000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FCDC356-F16B-1B3F-DA60-74514BA0850F}"/>
                </a:ext>
              </a:extLst>
            </p:cNvPr>
            <p:cNvSpPr txBox="1"/>
            <p:nvPr/>
          </p:nvSpPr>
          <p:spPr>
            <a:xfrm>
              <a:off x="10142340" y="4588900"/>
              <a:ext cx="6436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3’</a:t>
              </a:r>
              <a:endParaRPr lang="en-CA" sz="4000" dirty="0">
                <a:solidFill>
                  <a:schemeClr val="bg1"/>
                </a:solidFill>
              </a:endParaRPr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988CDA37-86FD-6903-ECBD-903548A06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31729" y="4531089"/>
              <a:ext cx="822058" cy="739854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1A39AA7-F51B-76F9-B0A3-D91C61A91524}"/>
              </a:ext>
            </a:extLst>
          </p:cNvPr>
          <p:cNvGrpSpPr/>
          <p:nvPr/>
        </p:nvGrpSpPr>
        <p:grpSpPr>
          <a:xfrm>
            <a:off x="10743335" y="3261089"/>
            <a:ext cx="820820" cy="2009854"/>
            <a:chOff x="10743335" y="3261089"/>
            <a:chExt cx="820820" cy="200985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9AE2DDB-2990-2061-C024-8835C6EB2C39}"/>
                </a:ext>
              </a:extLst>
            </p:cNvPr>
            <p:cNvSpPr txBox="1"/>
            <p:nvPr/>
          </p:nvSpPr>
          <p:spPr>
            <a:xfrm>
              <a:off x="10743335" y="3261089"/>
              <a:ext cx="82082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>
                  <a:solidFill>
                    <a:schemeClr val="bg1"/>
                  </a:solidFill>
                </a:rPr>
                <a:t>A</a:t>
              </a:r>
              <a:endParaRPr lang="en-CA" sz="5000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ACF7E84-9FCD-32E0-7D6A-21DC5A313A7D}"/>
                </a:ext>
              </a:extLst>
            </p:cNvPr>
            <p:cNvSpPr txBox="1"/>
            <p:nvPr/>
          </p:nvSpPr>
          <p:spPr>
            <a:xfrm>
              <a:off x="10743335" y="4409169"/>
              <a:ext cx="82082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>
                  <a:solidFill>
                    <a:schemeClr val="bg1"/>
                  </a:solidFill>
                </a:rPr>
                <a:t>B</a:t>
              </a:r>
              <a:endParaRPr lang="en-CA" sz="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0F1D7E9-8BE9-33FD-5A91-B37892047F12}"/>
              </a:ext>
            </a:extLst>
          </p:cNvPr>
          <p:cNvGrpSpPr/>
          <p:nvPr/>
        </p:nvGrpSpPr>
        <p:grpSpPr>
          <a:xfrm>
            <a:off x="588233" y="3318900"/>
            <a:ext cx="9092874" cy="707886"/>
            <a:chOff x="588233" y="3318900"/>
            <a:chExt cx="9092874" cy="70788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C36BA52-5F10-B6D7-C115-EE2D10CF2962}"/>
                </a:ext>
              </a:extLst>
            </p:cNvPr>
            <p:cNvSpPr txBox="1"/>
            <p:nvPr/>
          </p:nvSpPr>
          <p:spPr>
            <a:xfrm>
              <a:off x="588233" y="3318900"/>
              <a:ext cx="6436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5’</a:t>
              </a:r>
              <a:endParaRPr lang="en-CA" sz="4000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B040B70-F4AB-ECD0-4A98-25BCE41F8172}"/>
                </a:ext>
              </a:extLst>
            </p:cNvPr>
            <p:cNvSpPr txBox="1"/>
            <p:nvPr/>
          </p:nvSpPr>
          <p:spPr>
            <a:xfrm>
              <a:off x="9037440" y="3318900"/>
              <a:ext cx="6436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3’</a:t>
              </a:r>
              <a:endParaRPr lang="en-CA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50" name="Title 1">
            <a:extLst>
              <a:ext uri="{FF2B5EF4-FFF2-40B4-BE49-F238E27FC236}">
                <a16:creationId xmlns:a16="http://schemas.microsoft.com/office/drawing/2014/main" id="{21ED8F9C-D3C1-913F-A7FE-E330E2601A7E}"/>
              </a:ext>
            </a:extLst>
          </p:cNvPr>
          <p:cNvSpPr txBox="1">
            <a:spLocks/>
          </p:cNvSpPr>
          <p:nvPr/>
        </p:nvSpPr>
        <p:spPr>
          <a:xfrm>
            <a:off x="11030139" y="6174716"/>
            <a:ext cx="1161861" cy="656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</a:rPr>
              <a:t>3/18</a:t>
            </a:r>
            <a:endParaRPr lang="en-CA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25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9F058-6B82-A691-F211-B450C3C92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E0D396A-92D8-4620-7348-138B7BE5F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5881" y="2159000"/>
            <a:ext cx="921881" cy="73985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395C1DC-EFA5-17E3-0A7D-29143DCA74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53929" y="2159000"/>
            <a:ext cx="851418" cy="73985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13CD9EC-C4DB-5A24-747A-92B183649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1514" y="2159000"/>
            <a:ext cx="921881" cy="73985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9FAF6A3-ACDE-09DE-39A3-01B0B10FB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0181" y="2159000"/>
            <a:ext cx="921881" cy="739854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992D474-EA64-3BC4-6FF0-8F3B747B7B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76375" y="2159000"/>
            <a:ext cx="786827" cy="73985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D7471BE-0E17-5B1E-A98B-D43D96DBCD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52842" y="2159000"/>
            <a:ext cx="822058" cy="739854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35D182C1-7D1E-6C33-1D0B-E606139B3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5881" y="3429000"/>
            <a:ext cx="921881" cy="73985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AD2EB68-74C8-34D0-A3BE-094A1ABDE42F}"/>
              </a:ext>
            </a:extLst>
          </p:cNvPr>
          <p:cNvGrpSpPr/>
          <p:nvPr/>
        </p:nvGrpSpPr>
        <p:grpSpPr>
          <a:xfrm>
            <a:off x="3653929" y="3429000"/>
            <a:ext cx="5848027" cy="739854"/>
            <a:chOff x="3653929" y="2067289"/>
            <a:chExt cx="5848027" cy="739854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67162254-9326-C120-6C8A-8DAE37743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53929" y="2067289"/>
              <a:ext cx="921881" cy="739854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2546119B-D476-9484-5A46-C50A28B63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52596" y="2067289"/>
              <a:ext cx="921881" cy="739854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4BFD02F7-0928-E716-323D-7C222A532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18790" y="2067289"/>
              <a:ext cx="786827" cy="739854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A7996D48-953A-9F0D-6A82-59B4DFDA5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95257" y="2067289"/>
              <a:ext cx="822058" cy="739854"/>
            </a:xfrm>
            <a:prstGeom prst="rect">
              <a:avLst/>
            </a:prstGeom>
          </p:spPr>
        </p:pic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C2953AE7-EA81-D61C-709B-C34334DCC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79898" y="2067289"/>
              <a:ext cx="822058" cy="739854"/>
            </a:xfrm>
            <a:prstGeom prst="rect">
              <a:avLst/>
            </a:prstGeom>
          </p:spPr>
        </p:pic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C542C3DF-6B62-00A8-DFE7-F1B904397C6A}"/>
              </a:ext>
            </a:extLst>
          </p:cNvPr>
          <p:cNvSpPr txBox="1">
            <a:spLocks/>
          </p:cNvSpPr>
          <p:nvPr/>
        </p:nvSpPr>
        <p:spPr>
          <a:xfrm>
            <a:off x="11030139" y="6174716"/>
            <a:ext cx="1161861" cy="656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</a:rPr>
              <a:t>4/18</a:t>
            </a:r>
            <a:endParaRPr lang="en-CA" sz="3000" dirty="0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5AA598-04A3-6E02-FF54-4B5E541D3641}"/>
              </a:ext>
            </a:extLst>
          </p:cNvPr>
          <p:cNvGrpSpPr/>
          <p:nvPr/>
        </p:nvGrpSpPr>
        <p:grpSpPr>
          <a:xfrm>
            <a:off x="3789220" y="1564324"/>
            <a:ext cx="6728197" cy="2904190"/>
            <a:chOff x="3789220" y="202613"/>
            <a:chExt cx="6728197" cy="290419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48AAA7-931F-51E9-18E6-BB474C0D2E7D}"/>
                </a:ext>
              </a:extLst>
            </p:cNvPr>
            <p:cNvSpPr txBox="1"/>
            <p:nvPr/>
          </p:nvSpPr>
          <p:spPr>
            <a:xfrm>
              <a:off x="3789220" y="1537143"/>
              <a:ext cx="65129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solidFill>
                    <a:schemeClr val="bg1"/>
                  </a:solidFill>
                </a:rPr>
                <a:t>_</a:t>
              </a:r>
              <a:endParaRPr lang="en-CA" sz="96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C98C90-C47F-B95B-1BE8-2DCF86D7DA93}"/>
                </a:ext>
              </a:extLst>
            </p:cNvPr>
            <p:cNvSpPr txBox="1"/>
            <p:nvPr/>
          </p:nvSpPr>
          <p:spPr>
            <a:xfrm>
              <a:off x="9866119" y="202613"/>
              <a:ext cx="65129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solidFill>
                    <a:schemeClr val="bg1"/>
                  </a:solidFill>
                </a:rPr>
                <a:t>_</a:t>
              </a:r>
              <a:endParaRPr lang="en-CA" sz="9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899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81481E-6 L 0.10417 -0.002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587D3-F3C6-3E38-8B46-419D195C1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82DE9-E38D-A390-DC7C-4796CD24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Goals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9A5ED9B-EA4F-7284-3AAB-5FAA605C244C}"/>
              </a:ext>
            </a:extLst>
          </p:cNvPr>
          <p:cNvSpPr txBox="1">
            <a:spLocks/>
          </p:cNvSpPr>
          <p:nvPr/>
        </p:nvSpPr>
        <p:spPr>
          <a:xfrm>
            <a:off x="463463" y="1981005"/>
            <a:ext cx="11089710" cy="4424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6C6AD"/>
                </a:solidFill>
              </a:rPr>
              <a:t>Given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two genetic sequences </a:t>
            </a:r>
            <a:r>
              <a:rPr lang="en-US" dirty="0">
                <a:solidFill>
                  <a:srgbClr val="F6C6AD"/>
                </a:solidFill>
              </a:rPr>
              <a:t>of size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n</a:t>
            </a:r>
            <a:r>
              <a:rPr lang="en-US" dirty="0">
                <a:solidFill>
                  <a:srgbClr val="F6C6AD"/>
                </a:solidFill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rgbClr val="F6C6AD"/>
              </a:solidFill>
            </a:endParaRPr>
          </a:p>
          <a:p>
            <a:r>
              <a:rPr lang="en-US" dirty="0">
                <a:solidFill>
                  <a:srgbClr val="F6C6AD"/>
                </a:solidFill>
              </a:rPr>
              <a:t>Generate a pairwise alignment: match nucleotides based on a substitution matrix. Get a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score</a:t>
            </a:r>
          </a:p>
          <a:p>
            <a:endParaRPr lang="en-US" dirty="0">
              <a:solidFill>
                <a:srgbClr val="F6C6AD"/>
              </a:solidFill>
            </a:endParaRPr>
          </a:p>
          <a:p>
            <a:r>
              <a:rPr lang="en-US" dirty="0">
                <a:solidFill>
                  <a:srgbClr val="F6C6AD"/>
                </a:solidFill>
              </a:rPr>
              <a:t>Evaluate multiple substitution matrices: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Rank</a:t>
            </a:r>
            <a:r>
              <a:rPr lang="en-US" dirty="0">
                <a:solidFill>
                  <a:srgbClr val="F6C6AD"/>
                </a:solidFill>
              </a:rPr>
              <a:t> the quality of alignments produced by different substitution matrices.</a:t>
            </a:r>
            <a:endParaRPr lang="en-CA" dirty="0">
              <a:solidFill>
                <a:srgbClr val="F6C6AD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C413524-F551-9BFC-8BE6-3E51D89BCEF8}"/>
              </a:ext>
            </a:extLst>
          </p:cNvPr>
          <p:cNvSpPr txBox="1">
            <a:spLocks/>
          </p:cNvSpPr>
          <p:nvPr/>
        </p:nvSpPr>
        <p:spPr>
          <a:xfrm>
            <a:off x="11030139" y="6174716"/>
            <a:ext cx="1161861" cy="656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</a:rPr>
              <a:t>5/18</a:t>
            </a:r>
            <a:endParaRPr lang="en-CA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40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AA99D-9D37-E4D4-FA6C-0434BB9FB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06BD-C5DF-27B7-4743-C45E0EE1E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Symbols</a:t>
            </a:r>
            <a:endParaRPr lang="en-CA" dirty="0">
              <a:solidFill>
                <a:schemeClr val="bg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089F974-1982-F3B0-6FF4-6DD42750B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150476"/>
              </p:ext>
            </p:extLst>
          </p:nvPr>
        </p:nvGraphicFramePr>
        <p:xfrm>
          <a:off x="2032000" y="1860309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854948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14550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977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A,G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Purine nucleotides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1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T,C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Pyrimidine nucleotides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022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Transition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9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/↔/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Transversion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69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Jukes Cantor model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374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K80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Kimura model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61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TN93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Tamura Nei model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012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HKY85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Hasegawa-</a:t>
                      </a:r>
                      <a:r>
                        <a:rPr lang="en-US" dirty="0" err="1"/>
                        <a:t>Kishino</a:t>
                      </a:r>
                      <a:r>
                        <a:rPr lang="en-US" dirty="0"/>
                        <a:t>-Yano model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6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Mega bases 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14808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A6CCFC3E-B137-9A36-D2DA-9E4238793313}"/>
              </a:ext>
            </a:extLst>
          </p:cNvPr>
          <p:cNvSpPr txBox="1">
            <a:spLocks/>
          </p:cNvSpPr>
          <p:nvPr/>
        </p:nvSpPr>
        <p:spPr>
          <a:xfrm>
            <a:off x="11030139" y="6174716"/>
            <a:ext cx="1161861" cy="656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</a:rPr>
              <a:t>6/18</a:t>
            </a:r>
            <a:endParaRPr lang="en-CA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61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7CE80-3C62-C9F5-F7F6-870643F7A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113D-BB4F-4F56-84E8-EAF16F81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Terminology</a:t>
            </a:r>
            <a:endParaRPr lang="en-CA" dirty="0">
              <a:solidFill>
                <a:schemeClr val="bg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457EBC5-F469-698A-82B1-C13FEFA26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267083"/>
              </p:ext>
            </p:extLst>
          </p:nvPr>
        </p:nvGraphicFramePr>
        <p:xfrm>
          <a:off x="2032000" y="1543438"/>
          <a:ext cx="8128000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8549488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14550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977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SNP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Atomic positional unit that carries DNA genetic information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1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Atomic positional unit that carries protein information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022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Genetic Unit of Information (</a:t>
                      </a:r>
                      <a:r>
                        <a:rPr lang="en-US" dirty="0" err="1"/>
                        <a:t>GenUI</a:t>
                      </a:r>
                      <a:r>
                        <a:rPr lang="en-US" dirty="0"/>
                        <a:t>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Atomic positional unit of genetic information (includes SNP and Codon)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9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Quality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capacity of an alignment to maximize the pairing of same </a:t>
                      </a:r>
                      <a:r>
                        <a:rPr lang="en-US" dirty="0" err="1"/>
                        <a:t>GenUIs</a:t>
                      </a:r>
                      <a:r>
                        <a:rPr lang="en-US" dirty="0"/>
                        <a:t>, while avoiding mismatches.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69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374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61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012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6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14808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8DB2FFBD-706C-042C-A690-711B760ED528}"/>
              </a:ext>
            </a:extLst>
          </p:cNvPr>
          <p:cNvSpPr txBox="1">
            <a:spLocks/>
          </p:cNvSpPr>
          <p:nvPr/>
        </p:nvSpPr>
        <p:spPr>
          <a:xfrm>
            <a:off x="11030139" y="6174716"/>
            <a:ext cx="1161861" cy="656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</a:rPr>
              <a:t>7/18</a:t>
            </a:r>
            <a:endParaRPr lang="en-CA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894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60FA3-A214-8988-0A9B-8E54F21E2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DF0E-28C9-510F-DB0B-D89BBEF2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 of calculation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73F36-385F-DC54-CC73-CA5193100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16" y="2964820"/>
            <a:ext cx="5734260" cy="2794868"/>
          </a:xfrm>
        </p:spPr>
        <p:txBody>
          <a:bodyPr/>
          <a:lstStyle/>
          <a:p>
            <a:pPr marL="0" indent="0">
              <a:lnSpc>
                <a:spcPts val="1425"/>
              </a:lnSpc>
              <a:buNone/>
            </a:pPr>
            <a:endParaRPr lang="en-CA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</a:p>
          <a:p>
            <a:pPr marL="0" indent="0">
              <a:lnSpc>
                <a:spcPts val="1425"/>
              </a:lnSpc>
              <a:buNone/>
            </a:pPr>
            <a:endParaRPr lang="en-CA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CA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 algn="ctr">
              <a:lnSpc>
                <a:spcPts val="1425"/>
              </a:lnSpc>
              <a:buNone/>
            </a:pP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sequence1</a:t>
            </a:r>
            <a:r>
              <a:rPr lang="en-CA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CA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endParaRPr lang="en-CA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0" indent="0" algn="ctr">
              <a:lnSpc>
                <a:spcPts val="1425"/>
              </a:lnSpc>
              <a:buNone/>
            </a:pP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sequence2</a:t>
            </a:r>
            <a:r>
              <a:rPr lang="en-CA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A</a:t>
            </a:r>
            <a:r>
              <a:rPr lang="en-CA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endParaRPr lang="en-CA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FA86FB-4EA2-0B1D-4C4C-A44843E8ABB2}"/>
              </a:ext>
            </a:extLst>
          </p:cNvPr>
          <p:cNvSpPr txBox="1"/>
          <p:nvPr/>
        </p:nvSpPr>
        <p:spPr>
          <a:xfrm>
            <a:off x="7739406" y="452487"/>
            <a:ext cx="4452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multiple cases. One default, one easy, </a:t>
            </a:r>
          </a:p>
          <a:p>
            <a:r>
              <a:rPr lang="en-US" dirty="0">
                <a:solidFill>
                  <a:srgbClr val="FF0000"/>
                </a:solidFill>
              </a:rPr>
              <a:t>One hard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8D7642D-9D3B-3F2A-0FDE-85FA22E6EAD3}"/>
              </a:ext>
            </a:extLst>
          </p:cNvPr>
          <p:cNvSpPr txBox="1">
            <a:spLocks/>
          </p:cNvSpPr>
          <p:nvPr/>
        </p:nvSpPr>
        <p:spPr>
          <a:xfrm>
            <a:off x="9867481" y="2284577"/>
            <a:ext cx="1426487" cy="516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F9EB471-D5A7-9F57-359D-2DC56507C8CE}"/>
              </a:ext>
            </a:extLst>
          </p:cNvPr>
          <p:cNvSpPr txBox="1">
            <a:spLocks/>
          </p:cNvSpPr>
          <p:nvPr/>
        </p:nvSpPr>
        <p:spPr>
          <a:xfrm>
            <a:off x="452616" y="1294851"/>
            <a:ext cx="4212349" cy="4618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500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Case 1. base case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FC7D2C3-7454-849D-02E8-AD70A9360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382" y="2964820"/>
            <a:ext cx="2060687" cy="2643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EF6C6A-AAC8-DB05-EFA8-B5EA9F76F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124" y="2801568"/>
            <a:ext cx="3920098" cy="275909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90FDDEE-61F4-B809-4909-C3B346B7D844}"/>
              </a:ext>
            </a:extLst>
          </p:cNvPr>
          <p:cNvSpPr txBox="1">
            <a:spLocks/>
          </p:cNvSpPr>
          <p:nvPr/>
        </p:nvSpPr>
        <p:spPr>
          <a:xfrm>
            <a:off x="11030139" y="6174716"/>
            <a:ext cx="1161861" cy="656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</a:rPr>
              <a:t>8/18</a:t>
            </a:r>
            <a:endParaRPr lang="en-CA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19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5B8C5-514F-04F9-84C0-027C68340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89F6-7504-BCA4-5BA6-1DAFA19B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 of calculation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29B3D-CBCE-0677-AE19-0295B5A55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17" y="2964820"/>
            <a:ext cx="5734260" cy="2794868"/>
          </a:xfrm>
        </p:spPr>
        <p:txBody>
          <a:bodyPr/>
          <a:lstStyle/>
          <a:p>
            <a:pPr marL="0" indent="0">
              <a:lnSpc>
                <a:spcPts val="1425"/>
              </a:lnSpc>
              <a:buNone/>
            </a:pPr>
            <a:endParaRPr lang="en-CA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</a:p>
          <a:p>
            <a:pPr marL="0" indent="0">
              <a:lnSpc>
                <a:spcPts val="1425"/>
              </a:lnSpc>
              <a:buNone/>
            </a:pPr>
            <a:endParaRPr lang="en-CA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CA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 algn="ctr">
              <a:lnSpc>
                <a:spcPts val="1425"/>
              </a:lnSpc>
              <a:buNone/>
            </a:pP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sequence1</a:t>
            </a:r>
            <a:r>
              <a:rPr lang="en-CA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G</a:t>
            </a:r>
            <a:r>
              <a:rPr lang="en-CA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endParaRPr lang="en-CA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0" indent="0" algn="ctr">
              <a:lnSpc>
                <a:spcPts val="1425"/>
              </a:lnSpc>
              <a:buNone/>
            </a:pP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sequence2</a:t>
            </a:r>
            <a:r>
              <a:rPr lang="en-CA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CA" dirty="0">
                <a:solidFill>
                  <a:srgbClr val="CE9178"/>
                </a:solidFill>
                <a:latin typeface="Consolas" panose="020B0609020204030204" pitchFamily="49" charset="0"/>
              </a:rPr>
              <a:t>A</a:t>
            </a:r>
            <a:r>
              <a:rPr lang="en-CA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endParaRPr lang="en-CA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8FFA8-A386-B431-0738-45B33224A2C8}"/>
              </a:ext>
            </a:extLst>
          </p:cNvPr>
          <p:cNvSpPr txBox="1"/>
          <p:nvPr/>
        </p:nvSpPr>
        <p:spPr>
          <a:xfrm>
            <a:off x="7739406" y="452487"/>
            <a:ext cx="4452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multiple cases. One default, one easy, </a:t>
            </a:r>
          </a:p>
          <a:p>
            <a:r>
              <a:rPr lang="en-US" dirty="0">
                <a:solidFill>
                  <a:srgbClr val="FF0000"/>
                </a:solidFill>
              </a:rPr>
              <a:t>One hard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52AB5D1-22AB-4F9C-1BB9-39543B93CD4B}"/>
              </a:ext>
            </a:extLst>
          </p:cNvPr>
          <p:cNvSpPr txBox="1">
            <a:spLocks/>
          </p:cNvSpPr>
          <p:nvPr/>
        </p:nvSpPr>
        <p:spPr>
          <a:xfrm>
            <a:off x="9649817" y="2284577"/>
            <a:ext cx="1426487" cy="516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BA4EAA7-787C-89CB-287B-EAB7C6EA7B7B}"/>
              </a:ext>
            </a:extLst>
          </p:cNvPr>
          <p:cNvSpPr txBox="1">
            <a:spLocks/>
          </p:cNvSpPr>
          <p:nvPr/>
        </p:nvSpPr>
        <p:spPr>
          <a:xfrm>
            <a:off x="452616" y="1294851"/>
            <a:ext cx="4212349" cy="4618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500" b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Case 1. easy case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ED3B5E-2BFF-D836-5DE1-BBC4772AD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323" y="2933056"/>
            <a:ext cx="1981477" cy="25911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5EAF04-A23F-A406-C1B2-BFE7D25D0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253" y="2801568"/>
            <a:ext cx="3920098" cy="275909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23F8B9A-C541-B885-C971-2C5CAEF6CC39}"/>
              </a:ext>
            </a:extLst>
          </p:cNvPr>
          <p:cNvSpPr txBox="1">
            <a:spLocks/>
          </p:cNvSpPr>
          <p:nvPr/>
        </p:nvSpPr>
        <p:spPr>
          <a:xfrm>
            <a:off x="11030139" y="6174716"/>
            <a:ext cx="1161861" cy="656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</a:rPr>
              <a:t>9/18</a:t>
            </a:r>
            <a:endParaRPr lang="en-CA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043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2514</TotalTime>
  <Words>700</Words>
  <Application>Microsoft Office PowerPoint</Application>
  <PresentationFormat>Widescreen</PresentationFormat>
  <Paragraphs>180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Consolas</vt:lpstr>
      <vt:lpstr>Office Theme</vt:lpstr>
      <vt:lpstr>SubLiMat</vt:lpstr>
      <vt:lpstr>Problem statement</vt:lpstr>
      <vt:lpstr>PowerPoint Presentation</vt:lpstr>
      <vt:lpstr>PowerPoint Presentation</vt:lpstr>
      <vt:lpstr>Goals</vt:lpstr>
      <vt:lpstr>Symbols</vt:lpstr>
      <vt:lpstr>Terminology</vt:lpstr>
      <vt:lpstr>Example of calculation</vt:lpstr>
      <vt:lpstr>Example of calculation</vt:lpstr>
      <vt:lpstr>Example of calculation</vt:lpstr>
      <vt:lpstr>Assumptions</vt:lpstr>
      <vt:lpstr>Inputs and outputs (Data constraints)</vt:lpstr>
      <vt:lpstr>Inputs and outputs (Data constraints)</vt:lpstr>
      <vt:lpstr>Theoretical models</vt:lpstr>
      <vt:lpstr>General definitions/Theoretical models</vt:lpstr>
      <vt:lpstr>Instanced models</vt:lpstr>
      <vt:lpstr>Questions</vt:lpstr>
      <vt:lpstr>Questions</vt:lpstr>
      <vt:lpstr>Areas where my projects struggles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Uriel</dc:creator>
  <cp:lastModifiedBy>Uriel</cp:lastModifiedBy>
  <cp:revision>92</cp:revision>
  <dcterms:created xsi:type="dcterms:W3CDTF">2025-01-21T21:45:31Z</dcterms:created>
  <dcterms:modified xsi:type="dcterms:W3CDTF">2025-01-23T20:53:25Z</dcterms:modified>
</cp:coreProperties>
</file>