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16" r:id="rId4"/>
    <p:sldId id="318" r:id="rId5"/>
    <p:sldId id="319" r:id="rId6"/>
    <p:sldId id="320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276" r:id="rId17"/>
    <p:sldId id="31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00"/>
    <a:srgbClr val="D6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56" autoAdjust="0"/>
  </p:normalViewPr>
  <p:slideViewPr>
    <p:cSldViewPr snapToGrid="0" snapToObjects="1">
      <p:cViewPr>
        <p:scale>
          <a:sx n="50" d="100"/>
          <a:sy n="50" d="100"/>
        </p:scale>
        <p:origin x="-16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C68B-FF2B-B84C-A8A0-39F6FC4782B3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07B7-D901-E84F-85C7-3FE0CC29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1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Teleoperators</a:t>
            </a:r>
            <a:r>
              <a:rPr lang="en-US" dirty="0" smtClean="0"/>
              <a:t> from WWII to handle radioactive materials</a:t>
            </a:r>
          </a:p>
          <a:p>
            <a:r>
              <a:rPr lang="en-US" dirty="0" smtClean="0"/>
              <a:t>CNC</a:t>
            </a:r>
            <a:r>
              <a:rPr lang="en-US" baseline="0" dirty="0" smtClean="0"/>
              <a:t> developed because of high precision required to machine certain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884BB-3C42-3B4E-8B3A-15543F85E3C0}" type="slidenum">
              <a:rPr lang="en-US"/>
              <a:pPr/>
              <a:t>4</a:t>
            </a:fld>
            <a:endParaRPr lang="en-US"/>
          </a:p>
        </p:txBody>
      </p:sp>
      <p:sp>
        <p:nvSpPr>
          <p:cNvPr id="614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272727"/>
                </a:solidFill>
                <a:latin typeface="Arial" charset="0"/>
              </a:rPr>
              <a:t>05_02.jpg</a:t>
            </a:r>
            <a:br>
              <a:rPr lang="en-US" sz="1400" b="1">
                <a:solidFill>
                  <a:srgbClr val="272727"/>
                </a:solidFill>
                <a:latin typeface="Arial" charset="0"/>
              </a:rPr>
            </a:br>
            <a:endParaRPr lang="en-US" sz="1400" b="1">
              <a:solidFill>
                <a:srgbClr val="272727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84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6A3E2-5A13-BC45-A760-B4B5198E41B7}" type="slidenum">
              <a:rPr lang="en-US"/>
              <a:pPr/>
              <a:t>7</a:t>
            </a:fld>
            <a:endParaRPr lang="en-US"/>
          </a:p>
        </p:txBody>
      </p:sp>
      <p:sp>
        <p:nvSpPr>
          <p:cNvPr id="819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272727"/>
                </a:solidFill>
                <a:latin typeface="Arial" charset="0"/>
              </a:rPr>
              <a:t>05_03.jpg</a:t>
            </a:r>
            <a:br>
              <a:rPr lang="en-US" sz="1400" b="1">
                <a:solidFill>
                  <a:srgbClr val="272727"/>
                </a:solidFill>
                <a:latin typeface="Arial" charset="0"/>
              </a:rPr>
            </a:br>
            <a:endParaRPr lang="en-US" sz="1400" b="1">
              <a:solidFill>
                <a:srgbClr val="272727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2F3A69-5474-124D-BAE1-F5CA505AC983}" type="slidenum">
              <a:rPr lang="en-US"/>
              <a:pPr/>
              <a:t>8</a:t>
            </a:fld>
            <a:endParaRPr lang="en-US"/>
          </a:p>
        </p:txBody>
      </p:sp>
      <p:sp>
        <p:nvSpPr>
          <p:cNvPr id="1024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272727"/>
                </a:solidFill>
                <a:latin typeface="Arial" charset="0"/>
              </a:rPr>
              <a:t>05_04.jpg</a:t>
            </a:r>
            <a:br>
              <a:rPr lang="en-US" sz="1400" b="1">
                <a:solidFill>
                  <a:srgbClr val="272727"/>
                </a:solidFill>
                <a:latin typeface="Arial" charset="0"/>
              </a:rPr>
            </a:br>
            <a:endParaRPr lang="en-US" sz="1400" b="1">
              <a:solidFill>
                <a:srgbClr val="272727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C2FFD7-0F41-B340-8AF1-51B02E49BE79}" type="slidenum">
              <a:rPr lang="en-US"/>
              <a:pPr/>
              <a:t>9</a:t>
            </a:fld>
            <a:endParaRPr lang="en-US"/>
          </a:p>
        </p:txBody>
      </p:sp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272727"/>
                </a:solidFill>
                <a:latin typeface="Arial" charset="0"/>
              </a:rPr>
              <a:t>05_05.jpg</a:t>
            </a:r>
            <a:br>
              <a:rPr lang="en-US" sz="1400" b="1">
                <a:solidFill>
                  <a:srgbClr val="272727"/>
                </a:solidFill>
                <a:latin typeface="Arial" charset="0"/>
              </a:rPr>
            </a:br>
            <a:endParaRPr lang="en-US" sz="1400" b="1">
              <a:solidFill>
                <a:srgbClr val="272727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8BB578-5D42-6345-A49A-B15AE33EBB57}" type="slidenum">
              <a:rPr lang="en-US"/>
              <a:pPr/>
              <a:t>12</a:t>
            </a:fld>
            <a:endParaRPr lang="en-US"/>
          </a:p>
        </p:txBody>
      </p:sp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4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272727"/>
                </a:solidFill>
                <a:latin typeface="Arial" charset="0"/>
              </a:rPr>
              <a:t>05_06.jpg</a:t>
            </a:r>
            <a:br>
              <a:rPr lang="en-US" sz="1400" b="1">
                <a:solidFill>
                  <a:srgbClr val="272727"/>
                </a:solidFill>
                <a:latin typeface="Arial" charset="0"/>
              </a:rPr>
            </a:br>
            <a:endParaRPr lang="en-US" sz="1400" b="1">
              <a:solidFill>
                <a:srgbClr val="272727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5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1" y="674131"/>
            <a:ext cx="8229599" cy="52440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7942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dirty="0" smtClean="0"/>
              <a:t>ECE 5397 Becker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778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4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1" y="6214564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0" y="59182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1" y="674131"/>
            <a:ext cx="8229599" cy="52440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7942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dirty="0" smtClean="0"/>
              <a:t>ECE 5397 Becker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778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5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1" y="6214564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 userDrawn="1"/>
        </p:nvCxnSpPr>
        <p:spPr>
          <a:xfrm>
            <a:off x="0" y="59182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3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210FD06-9666-0A47-B1D4-20832111B7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parasol.tamu.edu/groups/amatogroup/research/demos/" TargetMode="External"/><Relationship Id="rId5" Type="http://schemas.openxmlformats.org/officeDocument/2006/relationships/hyperlink" Target="https://en.wikipedia.org/wiki/Motion_plannin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10.jpe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4.jpe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5.xml"/><Relationship Id="rId5" Type="http://schemas.openxmlformats.org/officeDocument/2006/relationships/image" Target="../media/image7.jpe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8.jpe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9.jpe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40" y="855622"/>
            <a:ext cx="7485864" cy="618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1473941"/>
            <a:ext cx="8966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ECE 5397/6397: </a:t>
            </a:r>
          </a:p>
          <a:p>
            <a:pPr algn="ctr"/>
            <a:r>
              <a:rPr lang="en-US" sz="3600" b="1" dirty="0"/>
              <a:t>Introduction to Robotics</a:t>
            </a:r>
            <a:r>
              <a:rPr lang="en-US" sz="3600" dirty="0"/>
              <a:t> </a:t>
            </a:r>
            <a:endParaRPr lang="en-US" sz="3600" b="1" dirty="0" smtClean="0">
              <a:solidFill>
                <a:srgbClr val="C9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C90000"/>
                </a:solidFill>
              </a:rPr>
              <a:t>Lecture 22:</a:t>
            </a:r>
          </a:p>
          <a:p>
            <a:pPr algn="ctr"/>
            <a:r>
              <a:rPr lang="en-US" sz="3600" dirty="0"/>
              <a:t>Path planning using artificial potential fields </a:t>
            </a:r>
            <a:r>
              <a:rPr lang="en-US" sz="3600" b="1" dirty="0" smtClean="0"/>
              <a:t>Reference</a:t>
            </a:r>
            <a:r>
              <a:rPr lang="en-US" sz="3600" b="1" dirty="0"/>
              <a:t>: Chapter </a:t>
            </a:r>
            <a:r>
              <a:rPr lang="en-US" sz="3600" dirty="0" smtClean="0"/>
              <a:t>5.2</a:t>
            </a:r>
            <a:r>
              <a:rPr lang="en-US" sz="3600" b="1" dirty="0" smtClean="0"/>
              <a:t>, </a:t>
            </a:r>
            <a:r>
              <a:rPr lang="en-US" sz="3600" b="1" dirty="0"/>
              <a:t>RD&amp;C</a:t>
            </a:r>
          </a:p>
          <a:p>
            <a:pPr algn="ctr"/>
            <a:r>
              <a:rPr lang="en-US" sz="3600" b="1" dirty="0"/>
              <a:t>Instructor: Aaron </a:t>
            </a:r>
            <a:r>
              <a:rPr lang="en-US" sz="3600" b="1" dirty="0" smtClean="0"/>
              <a:t>Becker</a:t>
            </a:r>
          </a:p>
          <a:p>
            <a:pPr algn="ctr"/>
            <a:r>
              <a:rPr lang="en-US" sz="3600" dirty="0" smtClean="0"/>
              <a:t>Additional </a:t>
            </a:r>
            <a:r>
              <a:rPr lang="en-US" sz="3600" dirty="0"/>
              <a:t>resources: </a:t>
            </a:r>
            <a:endParaRPr lang="en-US" sz="3600" dirty="0" smtClean="0"/>
          </a:p>
          <a:p>
            <a:pPr marL="571500" indent="-571500" algn="ctr">
              <a:buFont typeface="Arial"/>
              <a:buChar char="•"/>
            </a:pPr>
            <a:r>
              <a:rPr lang="en-US" sz="2800" b="1" dirty="0" smtClean="0">
                <a:hlinkClick r:id="rId4"/>
              </a:rPr>
              <a:t>https</a:t>
            </a:r>
            <a:r>
              <a:rPr lang="en-US" sz="2800" b="1" dirty="0">
                <a:hlinkClick r:id="rId4"/>
              </a:rPr>
              <a:t>://parasol.tamu.edu/groups/amatogroup/research/demos</a:t>
            </a:r>
            <a:r>
              <a:rPr lang="en-US" sz="2800" b="1" dirty="0" smtClean="0">
                <a:hlinkClick r:id="rId4"/>
              </a:rPr>
              <a:t>/</a:t>
            </a:r>
            <a:r>
              <a:rPr lang="en-US" sz="2800" b="1" dirty="0" smtClean="0"/>
              <a:t> </a:t>
            </a:r>
          </a:p>
          <a:p>
            <a:pPr marL="571500" indent="-571500" algn="ctr">
              <a:buFont typeface="Arial"/>
              <a:buChar char="•"/>
            </a:pPr>
            <a:r>
              <a:rPr lang="en-US" sz="2800" b="1" dirty="0" smtClean="0">
                <a:hlinkClick r:id="rId5"/>
              </a:rPr>
              <a:t>https</a:t>
            </a:r>
            <a:r>
              <a:rPr lang="en-US" sz="2800" b="1" dirty="0">
                <a:hlinkClick r:id="rId5"/>
              </a:rPr>
              <a:t>://en.wikipedia.org/wiki/</a:t>
            </a:r>
            <a:r>
              <a:rPr lang="en-US" sz="2800" b="1" dirty="0" smtClean="0">
                <a:hlinkClick r:id="rId5"/>
              </a:rPr>
              <a:t>Motion_planning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pPr algn="ctr"/>
            <a:endParaRPr lang="en-US" sz="3600" b="1" dirty="0">
              <a:solidFill>
                <a:srgbClr val="C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7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:\Documents and Settings\Steveo\My Documents\Engineering\BCS\spong_0471649902\prepare_present\jpgsd\ch05\05_05.jpg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11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442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1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Documents and Settings\Steveo\My Documents\Engineering\BCS\spong_0471649902\prepare_present\jpgsd\ch05\05_06.jpg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335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31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238750"/>
            <a:ext cx="8229600" cy="190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272727"/>
                </a:solidFill>
                <a:latin typeface="Arial" charset="0"/>
              </a:rPr>
              <a:t>05_06</a:t>
            </a:r>
          </a:p>
        </p:txBody>
      </p:sp>
      <p:sp>
        <p:nvSpPr>
          <p:cNvPr id="1331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05_06</a:t>
            </a:r>
          </a:p>
        </p:txBody>
      </p:sp>
    </p:spTree>
    <p:extLst>
      <p:ext uri="{BB962C8B-B14F-4D97-AF65-F5344CB8AC3E}">
        <p14:creationId xmlns:p14="http://schemas.microsoft.com/office/powerpoint/2010/main" val="797454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:\Documents and Settings\Steveo\My Documents\Engineering\BCS\spong_0471649902\prepare_present\jpgsd\ch05\05_07.jpg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25500"/>
            <a:ext cx="8229600" cy="521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882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:\Documents and Settings\Steveo\My Documents\Engineering\BCS\spong_0471649902\prepare_present\jpgsd\ch05\05_08.jpg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77900"/>
            <a:ext cx="8229600" cy="491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11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:\Documents and Settings\Steveo\My Documents\Engineering\BCS\spong_0471649902\prepare_present\jpgsd\ch05\05_09.jpg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3800"/>
            <a:ext cx="8229600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81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199" y="978927"/>
            <a:ext cx="8229599" cy="5511975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Study </a:t>
            </a:r>
            <a:r>
              <a:rPr lang="en-US" dirty="0"/>
              <a:t>Ch. </a:t>
            </a:r>
            <a:r>
              <a:rPr lang="en-US" smtClean="0"/>
              <a:t>5.3 </a:t>
            </a:r>
            <a:r>
              <a:rPr lang="en-US" b="1" dirty="0" smtClean="0"/>
              <a:t>for </a:t>
            </a:r>
            <a:r>
              <a:rPr lang="en-US" b="1" smtClean="0"/>
              <a:t>Lecture 23</a:t>
            </a:r>
            <a:endParaRPr lang="en-US" b="1" dirty="0"/>
          </a:p>
          <a:p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7942" y="0"/>
            <a:ext cx="7728857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For the Next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8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7942" y="0"/>
            <a:ext cx="7728857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class worksheet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3376" y="4256465"/>
            <a:ext cx="8143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45461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08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Configuration Space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054100"/>
            <a:ext cx="77089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4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space drawing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board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2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Steveo\My Documents\Engineering\BCS\spong_0471649902\prepare_present\jpgsd\ch05\05_02.jpg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3600"/>
            <a:ext cx="8229600" cy="575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12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6432550"/>
            <a:ext cx="8229600" cy="190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272727"/>
                </a:solidFill>
                <a:latin typeface="Arial" charset="0"/>
              </a:rPr>
              <a:t>05_02</a:t>
            </a:r>
          </a:p>
        </p:txBody>
      </p:sp>
      <p:sp>
        <p:nvSpPr>
          <p:cNvPr id="512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05_02</a:t>
            </a:r>
          </a:p>
        </p:txBody>
      </p:sp>
    </p:spTree>
    <p:extLst>
      <p:ext uri="{BB962C8B-B14F-4D97-AF65-F5344CB8AC3E}">
        <p14:creationId xmlns:p14="http://schemas.microsoft.com/office/powerpoint/2010/main" val="199318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5995"/>
            <a:ext cx="7772400" cy="1143000"/>
          </a:xfrm>
        </p:spPr>
        <p:txBody>
          <a:bodyPr/>
          <a:lstStyle/>
          <a:p>
            <a:r>
              <a:rPr lang="en-US" sz="3600" dirty="0" smtClean="0"/>
              <a:t>Mathematica (under development)</a:t>
            </a:r>
            <a:endParaRPr lang="en-US" sz="3600" dirty="0"/>
          </a:p>
        </p:txBody>
      </p:sp>
      <p:pic>
        <p:nvPicPr>
          <p:cNvPr id="3" name="Picture 2" descr="Screenshot 2016-04-12 10.12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595"/>
            <a:ext cx="9144000" cy="579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7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7000"/>
            <a:ext cx="7772400" cy="1143000"/>
          </a:xfrm>
        </p:spPr>
        <p:txBody>
          <a:bodyPr/>
          <a:lstStyle/>
          <a:p>
            <a:r>
              <a:rPr lang="en-US" dirty="0" smtClean="0"/>
              <a:t>The ‘sweetest lesson’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0200" y="990600"/>
            <a:ext cx="56134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Whats</a:t>
            </a:r>
            <a:r>
              <a:rPr lang="en-US" sz="2000" dirty="0" smtClean="0"/>
              <a:t> the big deal between S and T?</a:t>
            </a:r>
          </a:p>
          <a:p>
            <a:r>
              <a:rPr lang="en-US" sz="2000" dirty="0"/>
              <a:t>In geometry, a torus (plural tori) is a surface of revolution generated by revolving a circle in three-dimensional space about an axis coplanar with the circle. If the axis of revolution does not touch the circle, the surface has a ring shape and is called a torus of revolution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The three different classes of standard tori correspond to the three possible aspect ratios between R and r:</a:t>
            </a:r>
          </a:p>
          <a:p>
            <a:r>
              <a:rPr lang="en-US" sz="2000" dirty="0"/>
              <a:t>When R &gt; r, the surface will be the familiar ring torus.</a:t>
            </a:r>
          </a:p>
          <a:p>
            <a:r>
              <a:rPr lang="en-US" sz="2000" dirty="0"/>
              <a:t>R = r corresponds to the horn torus, which in effect is a torus with no "hole".</a:t>
            </a:r>
          </a:p>
          <a:p>
            <a:r>
              <a:rPr lang="en-US" sz="2000" dirty="0"/>
              <a:t>R &lt; r describes the self-intersecting spindle torus.</a:t>
            </a:r>
          </a:p>
          <a:p>
            <a:r>
              <a:rPr lang="en-US" sz="2000" dirty="0"/>
              <a:t>When R = 0, the torus degenerates to the sphere.</a:t>
            </a: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phere-like_degenerate_toru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399" y="990600"/>
            <a:ext cx="3420533" cy="2565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48400" y="3596184"/>
            <a:ext cx="271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/wiki/Torus#/media/</a:t>
            </a:r>
            <a:r>
              <a:rPr lang="en-US" dirty="0" err="1"/>
              <a:t>File:Sphere-like_degenerate_torus.gif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58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ocuments and Settings\Steveo\My Documents\Engineering\BCS\spong_0471649902\prepare_present\jpgsd\ch05\05_03.jpg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74800"/>
            <a:ext cx="8229600" cy="370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17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411788"/>
            <a:ext cx="8229600" cy="190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272727"/>
                </a:solidFill>
                <a:latin typeface="Arial" charset="0"/>
              </a:rPr>
              <a:t>05_03</a:t>
            </a:r>
          </a:p>
        </p:txBody>
      </p:sp>
      <p:sp>
        <p:nvSpPr>
          <p:cNvPr id="717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05_03</a:t>
            </a:r>
          </a:p>
        </p:txBody>
      </p:sp>
    </p:spTree>
    <p:extLst>
      <p:ext uri="{BB962C8B-B14F-4D97-AF65-F5344CB8AC3E}">
        <p14:creationId xmlns:p14="http://schemas.microsoft.com/office/powerpoint/2010/main" val="3958613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Documents and Settings\Steveo\My Documents\Engineering\BCS\spong_0471649902\prepare_present\jpgsd\ch05\05_04.jpg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0900"/>
            <a:ext cx="82296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1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4876800"/>
            <a:ext cx="8229600" cy="190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272727"/>
                </a:solidFill>
                <a:latin typeface="Arial" charset="0"/>
              </a:rPr>
              <a:t>05_04</a:t>
            </a:r>
          </a:p>
        </p:txBody>
      </p:sp>
      <p:sp>
        <p:nvSpPr>
          <p:cNvPr id="922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05_04</a:t>
            </a:r>
          </a:p>
        </p:txBody>
      </p:sp>
    </p:spTree>
    <p:extLst>
      <p:ext uri="{BB962C8B-B14F-4D97-AF65-F5344CB8AC3E}">
        <p14:creationId xmlns:p14="http://schemas.microsoft.com/office/powerpoint/2010/main" val="2444508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Documents and Settings\Steveo\My Documents\Engineering\BCS\spong_0471649902\prepare_present\jpgsd\ch05\05_05.jpg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11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26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803900"/>
            <a:ext cx="8229600" cy="190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272727"/>
                </a:solidFill>
                <a:latin typeface="Arial" charset="0"/>
              </a:rPr>
              <a:t>05_05</a:t>
            </a:r>
          </a:p>
        </p:txBody>
      </p:sp>
      <p:sp>
        <p:nvSpPr>
          <p:cNvPr id="1126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05_05</a:t>
            </a:r>
          </a:p>
        </p:txBody>
      </p:sp>
    </p:spTree>
    <p:extLst>
      <p:ext uri="{BB962C8B-B14F-4D97-AF65-F5344CB8AC3E}">
        <p14:creationId xmlns:p14="http://schemas.microsoft.com/office/powerpoint/2010/main" val="226059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</TotalTime>
  <Words>297</Words>
  <Application>Microsoft Macintosh PowerPoint</Application>
  <PresentationFormat>On-screen Show (4:3)</PresentationFormat>
  <Paragraphs>52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Configuration Space</vt:lpstr>
      <vt:lpstr>On board example</vt:lpstr>
      <vt:lpstr>05_02</vt:lpstr>
      <vt:lpstr>Mathematica (under development)</vt:lpstr>
      <vt:lpstr>The ‘sweetest lesson’</vt:lpstr>
      <vt:lpstr>05_03</vt:lpstr>
      <vt:lpstr>05_04</vt:lpstr>
      <vt:lpstr>05_05</vt:lpstr>
      <vt:lpstr>PowerPoint Presentation</vt:lpstr>
      <vt:lpstr>PowerPoint Presentation</vt:lpstr>
      <vt:lpstr>05_06</vt:lpstr>
      <vt:lpstr>PowerPoint Presentation</vt:lpstr>
      <vt:lpstr>PowerPoint Presentation</vt:lpstr>
      <vt:lpstr>PowerPoint Presentation</vt:lpstr>
      <vt:lpstr>For the Next Class</vt:lpstr>
      <vt:lpstr>In class worksheet</vt:lpstr>
    </vt:vector>
  </TitlesOfParts>
  <Company>University of Houston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 Roysam</dc:creator>
  <cp:lastModifiedBy>Aaron Becker</cp:lastModifiedBy>
  <cp:revision>154</cp:revision>
  <dcterms:created xsi:type="dcterms:W3CDTF">2015-11-24T18:35:18Z</dcterms:created>
  <dcterms:modified xsi:type="dcterms:W3CDTF">2016-04-13T01:57:01Z</dcterms:modified>
</cp:coreProperties>
</file>