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19" r:id="rId3"/>
    <p:sldId id="318" r:id="rId4"/>
    <p:sldId id="257" r:id="rId5"/>
    <p:sldId id="317" r:id="rId6"/>
    <p:sldId id="316" r:id="rId7"/>
    <p:sldId id="276" r:id="rId8"/>
    <p:sldId id="31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9" autoAdjust="0"/>
  </p:normalViewPr>
  <p:slideViewPr>
    <p:cSldViewPr snapToGrid="0" snapToObjects="1">
      <p:cViewPr>
        <p:scale>
          <a:sx n="110" d="100"/>
          <a:sy n="110" d="100"/>
        </p:scale>
        <p:origin x="-424" y="1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designer starts the study of the kinematics of a robot, it is essential to analyze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 one of the most important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 of functionality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robotic manipulator; in fact, this term has a major impact on design since it facilitates the definition of kinematics performance indicators which allow optimizing the size of the robot.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urses.rice.edu/admweb/!SWKSCAT.cat?p_action=COURSE&amp;p_term=201610&amp;p_crn=14321" TargetMode="External"/><Relationship Id="rId3" Type="http://schemas.openxmlformats.org/officeDocument/2006/relationships/hyperlink" Target="http://catalog.uh.edu/preview_course_nopop.php?catoid=8&amp;coid=2594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26:</a:t>
            </a:r>
          </a:p>
          <a:p>
            <a:pPr algn="ctr"/>
            <a:r>
              <a:rPr lang="en-US" sz="3600" dirty="0"/>
              <a:t>Singular value decomposition, Manipulability </a:t>
            </a:r>
            <a:r>
              <a:rPr lang="en-US" sz="3600" b="1" dirty="0" smtClean="0"/>
              <a:t>Reference</a:t>
            </a:r>
            <a:r>
              <a:rPr lang="en-US" sz="3600" b="1" dirty="0"/>
              <a:t>: </a:t>
            </a:r>
            <a:r>
              <a:rPr lang="en-US" sz="3600" b="1" dirty="0" smtClean="0"/>
              <a:t>Chapter 4.12 &amp;</a:t>
            </a:r>
            <a:r>
              <a:rPr lang="en-US" sz="3600" dirty="0" smtClean="0"/>
              <a:t> </a:t>
            </a:r>
            <a:r>
              <a:rPr lang="en-US" sz="3600" b="1" dirty="0"/>
              <a:t>Appendix </a:t>
            </a:r>
            <a:r>
              <a:rPr lang="en-US" sz="3600" b="1" dirty="0" smtClean="0"/>
              <a:t>B,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 </a:t>
            </a:r>
            <a:r>
              <a:rPr lang="en-US" b="1" dirty="0"/>
              <a:t>robot</a:t>
            </a:r>
            <a:r>
              <a:rPr lang="en-US" dirty="0"/>
              <a:t> may not injure a human being or, through inaction, allow a human being to come to harm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 </a:t>
            </a:r>
            <a:r>
              <a:rPr lang="en-US" b="1" dirty="0"/>
              <a:t>robot</a:t>
            </a:r>
            <a:r>
              <a:rPr lang="en-US" dirty="0"/>
              <a:t> must obey orders given it by human beings except where such orders would conflict with the </a:t>
            </a:r>
            <a:r>
              <a:rPr lang="en-US" dirty="0" smtClean="0"/>
              <a:t>First </a:t>
            </a:r>
            <a:r>
              <a:rPr lang="en-US" b="1" dirty="0" smtClean="0"/>
              <a:t>Law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robot</a:t>
            </a:r>
            <a:r>
              <a:rPr lang="en-US" dirty="0"/>
              <a:t> must protect its own existence as long as such protection does not conflict with the First or Second </a:t>
            </a:r>
            <a:r>
              <a:rPr lang="en-US" b="1" dirty="0"/>
              <a:t>Law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white board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3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275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Manipulability Ellipsoid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492759"/>
            <a:ext cx="8864600" cy="4757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6317734"/>
            <a:ext cx="96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https</a:t>
            </a:r>
            <a:r>
              <a:rPr lang="en-US" dirty="0"/>
              <a:t>://</a:t>
            </a:r>
            <a:r>
              <a:rPr lang="en-US" dirty="0" err="1"/>
              <a:t>engineerjau.wordpress.com</a:t>
            </a:r>
            <a:r>
              <a:rPr lang="en-US" dirty="0"/>
              <a:t>/2013/05/04/advanced-robotics-manipulability-ellipsoids/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400" y="5024735"/>
            <a:ext cx="843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Manipulability</a:t>
            </a:r>
            <a:r>
              <a:rPr lang="en-US" dirty="0" smtClean="0"/>
              <a:t>: Capacity </a:t>
            </a:r>
            <a:r>
              <a:rPr lang="en-US" dirty="0"/>
              <a:t>of change in position and orientation of the end-effector of a robot given a joint </a:t>
            </a:r>
            <a:r>
              <a:rPr lang="en-US" dirty="0" smtClean="0"/>
              <a:t>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2-link arm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659" y="6273800"/>
            <a:ext cx="786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credit opportunity:  Change this to make a 3-link robot manipulability ellipse</a:t>
            </a:r>
            <a:endParaRPr lang="en-US" dirty="0"/>
          </a:p>
        </p:txBody>
      </p:sp>
      <p:pic>
        <p:nvPicPr>
          <p:cNvPr id="7" name="Content Placeholder 6" descr="Screenshot 2016-04-28 10.30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r="922"/>
          <a:stretch>
            <a:fillRect/>
          </a:stretch>
        </p:blipFill>
        <p:spPr>
          <a:xfrm>
            <a:off x="457201" y="674131"/>
            <a:ext cx="8229599" cy="5244073"/>
          </a:xfrm>
        </p:spPr>
      </p:pic>
    </p:spTree>
    <p:extLst>
      <p:ext uri="{BB962C8B-B14F-4D97-AF65-F5344CB8AC3E}">
        <p14:creationId xmlns:p14="http://schemas.microsoft.com/office/powerpoint/2010/main" val="36329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831"/>
          <a:stretch/>
        </p:blipFill>
        <p:spPr>
          <a:xfrm>
            <a:off x="1320800" y="228600"/>
            <a:ext cx="6502400" cy="5537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609601"/>
            <a:ext cx="939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J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31391" y="5097322"/>
            <a:ext cx="5795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J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988787" y="5158528"/>
            <a:ext cx="980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V</a:t>
            </a:r>
            <a:r>
              <a:rPr lang="en-US" sz="3600" i="1" baseline="30000" dirty="0"/>
              <a:t>T</a:t>
            </a:r>
            <a:endParaRPr lang="en-US" sz="3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06651" y="2320655"/>
            <a:ext cx="980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V</a:t>
            </a:r>
            <a:r>
              <a:rPr lang="en-US" sz="3600" i="1" baseline="30000" dirty="0"/>
              <a:t>T</a:t>
            </a:r>
            <a:endParaRPr lang="en-US" sz="3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52054" y="6317734"/>
            <a:ext cx="96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https</a:t>
            </a:r>
            <a:r>
              <a:rPr lang="en-US" dirty="0"/>
              <a:t>://</a:t>
            </a:r>
            <a:r>
              <a:rPr lang="en-US" dirty="0" err="1"/>
              <a:t>engineerjau.wordpress.com</a:t>
            </a:r>
            <a:r>
              <a:rPr lang="en-US" dirty="0"/>
              <a:t>/2013/05/04/advanced-robotics-manipulability-ellipsoids/</a:t>
            </a:r>
          </a:p>
        </p:txBody>
      </p:sp>
    </p:spTree>
    <p:extLst>
      <p:ext uri="{BB962C8B-B14F-4D97-AF65-F5344CB8AC3E}">
        <p14:creationId xmlns:p14="http://schemas.microsoft.com/office/powerpoint/2010/main" val="324593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4201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Review for final </a:t>
            </a:r>
          </a:p>
          <a:p>
            <a:r>
              <a:rPr lang="en-US" dirty="0" smtClean="0"/>
              <a:t>The </a:t>
            </a:r>
            <a:r>
              <a:rPr lang="en-US" dirty="0"/>
              <a:t>FINAL EXAM will be given on Tues., May 10 from 11:00 am-2:00 </a:t>
            </a:r>
            <a:r>
              <a:rPr lang="en-US" dirty="0" smtClean="0"/>
              <a:t>pm</a:t>
            </a:r>
          </a:p>
          <a:p>
            <a:pPr marL="0" indent="0">
              <a:buNone/>
            </a:pPr>
            <a:r>
              <a:rPr lang="en-US" dirty="0" smtClean="0"/>
              <a:t>Want </a:t>
            </a:r>
            <a:r>
              <a:rPr lang="en-US" dirty="0" err="1" smtClean="0"/>
              <a:t>more?Consider</a:t>
            </a:r>
            <a:r>
              <a:rPr lang="en-US" dirty="0" smtClean="0"/>
              <a:t> </a:t>
            </a:r>
            <a:r>
              <a:rPr lang="en-US" dirty="0"/>
              <a:t>taking </a:t>
            </a:r>
            <a:endParaRPr lang="en-US" dirty="0" smtClean="0"/>
          </a:p>
          <a:p>
            <a:r>
              <a:rPr lang="fr-FR" sz="2400" dirty="0">
                <a:hlinkClick r:id="rId2"/>
              </a:rPr>
              <a:t>COMP 550 </a:t>
            </a:r>
            <a:r>
              <a:rPr lang="fr-FR" sz="2400" dirty="0" smtClean="0">
                <a:hlinkClick r:id="rId2"/>
              </a:rPr>
              <a:t>001 at Rice </a:t>
            </a:r>
            <a:r>
              <a:rPr lang="fr-FR" sz="2400" dirty="0" smtClean="0">
                <a:hlinkClick r:id="rId3"/>
              </a:rPr>
              <a:t>« Algorithmic Robotics » </a:t>
            </a:r>
            <a:endParaRPr lang="en-US" sz="2400" u="sng" dirty="0" smtClean="0">
              <a:hlinkClick r:id="rId3"/>
            </a:endParaRPr>
          </a:p>
          <a:p>
            <a:r>
              <a:rPr lang="en-US" sz="2400" u="sng" dirty="0" smtClean="0">
                <a:hlinkClick r:id="rId3"/>
              </a:rPr>
              <a:t>MECE </a:t>
            </a:r>
            <a:r>
              <a:rPr lang="en-US" sz="2400" u="sng" dirty="0">
                <a:hlinkClick r:id="rId3"/>
              </a:rPr>
              <a:t>3400 “Introduction to Mechanics”</a:t>
            </a:r>
            <a:r>
              <a:rPr lang="en-US" sz="2400" dirty="0"/>
              <a:t> , </a:t>
            </a:r>
          </a:p>
          <a:p>
            <a:r>
              <a:rPr lang="en-US" sz="2400" dirty="0"/>
              <a:t>COSC 4332 or 6332 - Medical Robots &amp; Interventions, INDE 7361 - Industrial Robotics</a:t>
            </a:r>
          </a:p>
          <a:p>
            <a:r>
              <a:rPr lang="en-US" sz="2400" dirty="0"/>
              <a:t>ECE 6325 - State-Space Control Systems, ECE 6335 - Digital Control Systems,  ECE 6390 - Linear Multivariable Control Systems, ECE 7333 - Optimal Control Systems, ECE 7334 - Advanced Digital Control Systems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194</Words>
  <Application>Microsoft Macintosh PowerPoint</Application>
  <PresentationFormat>On-screen Show (4:3)</PresentationFormat>
  <Paragraphs>37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3 Laws</vt:lpstr>
      <vt:lpstr>Review worksheet</vt:lpstr>
      <vt:lpstr>Manipulability Ellipsoid</vt:lpstr>
      <vt:lpstr>2-link arm</vt:lpstr>
      <vt:lpstr>SVD</vt:lpstr>
      <vt:lpstr>Now what?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162</cp:revision>
  <dcterms:created xsi:type="dcterms:W3CDTF">2015-11-24T18:35:18Z</dcterms:created>
  <dcterms:modified xsi:type="dcterms:W3CDTF">2016-04-28T22:03:30Z</dcterms:modified>
</cp:coreProperties>
</file>