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8" r:id="rId4"/>
    <p:sldId id="317" r:id="rId5"/>
    <p:sldId id="316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276" r:id="rId19"/>
    <p:sldId id="31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00"/>
    <a:srgbClr val="D6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101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FC68B-FF2B-B84C-A8A0-39F6FC4782B3}" type="datetimeFigureOut">
              <a:rPr lang="en-US" smtClean="0"/>
              <a:t>1/26/16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07B7-D901-E84F-85C7-3FE0CC29C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1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81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BCLab</a:t>
            </a:r>
            <a:r>
              <a:rPr lang="en-US" dirty="0" smtClean="0"/>
              <a:t>-UNM/</a:t>
            </a:r>
            <a:r>
              <a:rPr lang="en-US" dirty="0" err="1" smtClean="0"/>
              <a:t>Swarmathon</a:t>
            </a:r>
            <a:r>
              <a:rPr lang="en-US" dirty="0" smtClean="0"/>
              <a:t>-</a:t>
            </a:r>
            <a:r>
              <a:rPr lang="en-US" smtClean="0"/>
              <a:t>ROS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p</a:t>
            </a:r>
            <a:r>
              <a:rPr lang="en-US" i="1" baseline="30000" dirty="0" smtClean="0"/>
              <a:t>1 </a:t>
            </a:r>
            <a:r>
              <a:rPr lang="en-US" i="1" baseline="0" dirty="0" smtClean="0"/>
              <a:t>= </a:t>
            </a:r>
            <a:r>
              <a:rPr lang="en-US" dirty="0" smtClean="0"/>
              <a:t>Coordinates</a:t>
            </a:r>
            <a:r>
              <a:rPr lang="en-US" baseline="0" dirty="0" smtClean="0"/>
              <a:t> of p in frame 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y</a:t>
            </a:r>
            <a:r>
              <a:rPr lang="en-US" i="1" baseline="-25000" dirty="0" smtClean="0"/>
              <a:t>1</a:t>
            </a:r>
            <a:r>
              <a:rPr lang="en-US" i="1" dirty="0" smtClean="0"/>
              <a:t>z</a:t>
            </a:r>
            <a:r>
              <a:rPr lang="en-US" i="1" baseline="-25000" dirty="0" smtClean="0"/>
              <a:t>1</a:t>
            </a:r>
            <a:r>
              <a:rPr lang="en-US" i="1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p</a:t>
            </a:r>
            <a:r>
              <a:rPr lang="en-US" i="1" baseline="30000" dirty="0" smtClean="0"/>
              <a:t>0 </a:t>
            </a:r>
            <a:r>
              <a:rPr lang="en-US" i="1" baseline="0" dirty="0" smtClean="0"/>
              <a:t>= </a:t>
            </a:r>
            <a:r>
              <a:rPr lang="en-US" dirty="0" smtClean="0"/>
              <a:t>Coordinates</a:t>
            </a:r>
            <a:r>
              <a:rPr lang="en-US" baseline="0" dirty="0" smtClean="0"/>
              <a:t> of p in frame </a:t>
            </a:r>
            <a:r>
              <a:rPr lang="en-US" i="1" dirty="0" smtClean="0"/>
              <a:t>o</a:t>
            </a:r>
            <a:r>
              <a:rPr lang="en-US" i="1" baseline="-25000" dirty="0" smtClean="0"/>
              <a:t>0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y</a:t>
            </a:r>
            <a:r>
              <a:rPr lang="en-US" i="1" baseline="-25000" dirty="0" smtClean="0"/>
              <a:t>0</a:t>
            </a:r>
            <a:r>
              <a:rPr lang="en-US" i="1" dirty="0" smtClean="0"/>
              <a:t>z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in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y</a:t>
            </a:r>
            <a:r>
              <a:rPr lang="en-US" baseline="-25000" dirty="0" smtClean="0"/>
              <a:t>,</a:t>
            </a:r>
            <a:r>
              <a:rPr lang="en-US" dirty="0" smtClean="0"/>
              <a:t> </a:t>
            </a:r>
            <a:r>
              <a:rPr lang="en-US" baseline="-25000" dirty="0" smtClean="0"/>
              <a:t>π/2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F07B7-D901-E84F-85C7-3FE0CC29C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5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8229599" cy="5511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772885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902"/>
            <a:ext cx="1905092" cy="36709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ECE 3337 Roysam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9622" y="6532242"/>
            <a:ext cx="1144378" cy="32575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r>
              <a:rPr lang="en-US" smtClean="0"/>
              <a:t>Page </a:t>
            </a:r>
            <a:fld id="{33D92E55-2052-5149-910B-79655E9F53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7942" y="0"/>
            <a:ext cx="818605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C9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9" name="Picture 16" descr="J:\logo_of_university_of_houston_athletic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30" y="180295"/>
            <a:ext cx="582539" cy="55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  <a:ln>
            <a:solidFill>
              <a:srgbClr val="D80D4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asaswarmathon.com/webinar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4.jpeg"/><Relationship Id="rId6" Type="http://schemas.openxmlformats.org/officeDocument/2006/relationships/package" Target="../embeddings/Microsoft_Word_Document1.docx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5" Type="http://schemas.openxmlformats.org/officeDocument/2006/relationships/package" Target="../embeddings/Microsoft_Word_Document2.docx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8.jpe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0" y="1465222"/>
            <a:ext cx="7485864" cy="618319"/>
          </a:xfrm>
          <a:prstGeom prst="rect">
            <a:avLst/>
          </a:prstGeom>
        </p:spPr>
      </p:pic>
      <p:sp>
        <p:nvSpPr>
          <p:cNvPr id="4" name="Title Placeholder 1"/>
          <p:cNvSpPr txBox="1">
            <a:spLocks/>
          </p:cNvSpPr>
          <p:nvPr/>
        </p:nvSpPr>
        <p:spPr bwMode="auto">
          <a:xfrm>
            <a:off x="649247" y="2434088"/>
            <a:ext cx="7728857" cy="121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ECE 5397/6397: </a:t>
            </a:r>
            <a:endParaRPr lang="en-US" sz="3600" b="1" dirty="0" smtClean="0"/>
          </a:p>
          <a:p>
            <a:r>
              <a:rPr lang="en-US" sz="3600" b="1" dirty="0" smtClean="0"/>
              <a:t>Introduction </a:t>
            </a:r>
            <a:r>
              <a:rPr lang="en-US" sz="3600" b="1" dirty="0"/>
              <a:t>to Robotics</a:t>
            </a:r>
            <a:r>
              <a:rPr lang="en-US" sz="3600" dirty="0"/>
              <a:t>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7800" y="3648766"/>
            <a:ext cx="8966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90000"/>
                </a:solidFill>
              </a:rPr>
              <a:t>Lecture 3:</a:t>
            </a:r>
          </a:p>
          <a:p>
            <a:pPr algn="ctr"/>
            <a:r>
              <a:rPr lang="en-US" sz="3600" dirty="0"/>
              <a:t>Coordinate transformations, composition of rotations, homogeneous transformations </a:t>
            </a:r>
            <a:endParaRPr lang="en-US" sz="3600" b="1" dirty="0">
              <a:solidFill>
                <a:srgbClr val="C9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8316" y="5505190"/>
            <a:ext cx="70150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Reference: Chapter </a:t>
            </a:r>
            <a:r>
              <a:rPr lang="en-US" sz="3200" dirty="0"/>
              <a:t>2.3, 2.4, </a:t>
            </a:r>
            <a:r>
              <a:rPr lang="en-US" sz="3200" dirty="0" smtClean="0"/>
              <a:t>2.7</a:t>
            </a:r>
            <a:r>
              <a:rPr lang="en-US" sz="3200" b="1" dirty="0"/>
              <a:t> </a:t>
            </a:r>
            <a:r>
              <a:rPr lang="en-US" sz="3200" b="1" dirty="0" smtClean="0"/>
              <a:t>in RD&amp;C</a:t>
            </a:r>
          </a:p>
          <a:p>
            <a:pPr algn="ctr"/>
            <a:r>
              <a:rPr lang="en-US" sz="3200" b="1" dirty="0" smtClean="0"/>
              <a:t>Instructor:</a:t>
            </a:r>
            <a:r>
              <a:rPr lang="en-US" sz="3200" b="1" baseline="0" dirty="0" smtClean="0"/>
              <a:t> Aaron Becker</a:t>
            </a:r>
          </a:p>
        </p:txBody>
      </p:sp>
    </p:spTree>
    <p:extLst>
      <p:ext uri="{BB962C8B-B14F-4D97-AF65-F5344CB8AC3E}">
        <p14:creationId xmlns:p14="http://schemas.microsoft.com/office/powerpoint/2010/main" val="145497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rotation matrix R </a:t>
            </a:r>
            <a:r>
              <a:rPr lang="en-US" i="1" dirty="0"/>
              <a:t>∈</a:t>
            </a:r>
            <a:r>
              <a:rPr lang="en-US" dirty="0"/>
              <a:t> </a:t>
            </a:r>
            <a:r>
              <a:rPr lang="en-US" dirty="0" smtClean="0"/>
              <a:t>SO(3) or </a:t>
            </a:r>
            <a:r>
              <a:rPr lang="en-US" dirty="0"/>
              <a:t>R </a:t>
            </a:r>
            <a:r>
              <a:rPr lang="en-US" i="1" dirty="0"/>
              <a:t>∈</a:t>
            </a:r>
            <a:r>
              <a:rPr lang="en-US" dirty="0"/>
              <a:t> SO</a:t>
            </a:r>
            <a:r>
              <a:rPr lang="en-US" dirty="0" smtClean="0"/>
              <a:t>(2), can be represented 3 ways: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coordinate transformation relating the coordinates of a point p in </a:t>
            </a:r>
            <a:r>
              <a:rPr lang="en-US" dirty="0" err="1" smtClean="0"/>
              <a:t>tw</a:t>
            </a:r>
            <a:r>
              <a:rPr lang="en-US" dirty="0" smtClean="0"/>
              <a:t> different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Orientation of a transformed coordinate frame </a:t>
            </a:r>
            <a:r>
              <a:rPr lang="en-US" dirty="0" err="1" smtClean="0"/>
              <a:t>w.r.t</a:t>
            </a:r>
            <a:r>
              <a:rPr lang="en-US" dirty="0" smtClean="0"/>
              <a:t>. a fixed coordinate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taking a vector and rotating it to give a new vector in same coordinate frame.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4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frame is defined by set of </a:t>
            </a:r>
            <a:r>
              <a:rPr lang="en-US" b="1" dirty="0" smtClean="0"/>
              <a:t>basis vectors</a:t>
            </a:r>
          </a:p>
          <a:p>
            <a:endParaRPr lang="en-US" b="1" dirty="0"/>
          </a:p>
          <a:p>
            <a:r>
              <a:rPr lang="en-US" dirty="0" smtClean="0"/>
              <a:t>If A is matrix representation of given linear transformation in </a:t>
            </a:r>
            <a:r>
              <a:rPr lang="en-US" i="1" dirty="0"/>
              <a:t>o</a:t>
            </a:r>
            <a:r>
              <a:rPr lang="en-US" i="1" baseline="-25000" dirty="0"/>
              <a:t>0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i="1" dirty="0"/>
              <a:t>z</a:t>
            </a:r>
            <a:r>
              <a:rPr lang="en-US" i="1" baseline="-25000" dirty="0"/>
              <a:t>0</a:t>
            </a:r>
            <a:r>
              <a:rPr lang="en-US" i="1" dirty="0" smtClean="0"/>
              <a:t> </a:t>
            </a:r>
            <a:r>
              <a:rPr lang="en-US" dirty="0" smtClean="0"/>
              <a:t>and B is the same linear transformation in 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y</a:t>
            </a:r>
            <a:r>
              <a:rPr lang="en-US" i="1" baseline="-25000" dirty="0" smtClean="0"/>
              <a:t>1</a:t>
            </a:r>
            <a:r>
              <a:rPr lang="en-US" i="1" dirty="0" smtClean="0"/>
              <a:t>z</a:t>
            </a:r>
            <a:r>
              <a:rPr lang="en-US" i="1" baseline="-25000" dirty="0" smtClean="0"/>
              <a:t>1</a:t>
            </a:r>
            <a:r>
              <a:rPr lang="en-US" i="1" dirty="0" smtClean="0"/>
              <a:t>, then A and B are related as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7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example 2.4 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0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out 2.12 through 2.15 on board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Rotations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7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frame relative to which the rotation occurs is called the </a:t>
            </a:r>
            <a:r>
              <a:rPr lang="en-US" b="1" dirty="0" smtClean="0"/>
              <a:t>current frame</a:t>
            </a:r>
          </a:p>
          <a:p>
            <a:r>
              <a:rPr lang="en-US" dirty="0" smtClean="0"/>
              <a:t>Frame</a:t>
            </a:r>
            <a:r>
              <a:rPr lang="en-US" i="1" dirty="0" smtClean="0"/>
              <a:t> o</a:t>
            </a:r>
            <a:r>
              <a:rPr lang="en-US" i="1" baseline="-25000" dirty="0" smtClean="0"/>
              <a:t>0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y</a:t>
            </a:r>
            <a:r>
              <a:rPr lang="en-US" i="1" baseline="-25000" dirty="0" smtClean="0"/>
              <a:t>0</a:t>
            </a:r>
            <a:r>
              <a:rPr lang="en-US" i="1" dirty="0" smtClean="0"/>
              <a:t>z</a:t>
            </a:r>
            <a:r>
              <a:rPr lang="en-US" i="1" baseline="-25000" dirty="0" smtClean="0"/>
              <a:t>0 </a:t>
            </a:r>
            <a:r>
              <a:rPr lang="en-US" i="1" dirty="0" smtClean="0"/>
              <a:t> </a:t>
            </a:r>
            <a:r>
              <a:rPr lang="en-US" dirty="0" smtClean="0"/>
              <a:t>is the </a:t>
            </a:r>
            <a:r>
              <a:rPr lang="en-US" b="1" dirty="0" smtClean="0"/>
              <a:t>fixed frame</a:t>
            </a:r>
          </a:p>
          <a:p>
            <a:endParaRPr lang="en-US" b="1" dirty="0"/>
          </a:p>
          <a:p>
            <a:r>
              <a:rPr lang="en-US" b="1" dirty="0" smtClean="0"/>
              <a:t>When a rotation R is performed with respect to the world coordinate frame, the current rotation matrix is pre-multiplied by R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</a:t>
            </a:r>
            <a:r>
              <a:rPr lang="en-US" dirty="0"/>
              <a:t>Rotations</a:t>
            </a:r>
          </a:p>
        </p:txBody>
      </p:sp>
    </p:spTree>
    <p:extLst>
      <p:ext uri="{BB962C8B-B14F-4D97-AF65-F5344CB8AC3E}">
        <p14:creationId xmlns:p14="http://schemas.microsoft.com/office/powerpoint/2010/main" val="20130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do in-class worksheet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7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x 4 matrices to represent both rotation and translation.  Key for robotics frames.</a:t>
            </a:r>
          </a:p>
          <a:p>
            <a:endParaRPr lang="en-US" dirty="0"/>
          </a:p>
          <a:p>
            <a:r>
              <a:rPr lang="en-US" dirty="0" smtClean="0"/>
              <a:t>H =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9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augment vectors, so p</a:t>
            </a:r>
            <a:r>
              <a:rPr lang="en-US" baseline="30000" dirty="0" smtClean="0"/>
              <a:t>0</a:t>
            </a:r>
            <a:r>
              <a:rPr lang="en-US" dirty="0" smtClean="0"/>
              <a:t> becomes P</a:t>
            </a:r>
            <a:r>
              <a:rPr lang="en-US" baseline="30000" dirty="0" smtClean="0"/>
              <a:t>0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rigid motion H is relative to </a:t>
            </a:r>
            <a:r>
              <a:rPr lang="en-US" b="1" dirty="0" smtClean="0"/>
              <a:t>the current frame</a:t>
            </a:r>
            <a:r>
              <a:rPr lang="en-US" dirty="0" smtClean="0"/>
              <a:t>, then </a:t>
            </a:r>
            <a:r>
              <a:rPr lang="en-US" b="1" dirty="0" smtClean="0"/>
              <a:t>post-multiply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rigid motion H is relative to the </a:t>
            </a:r>
            <a:r>
              <a:rPr lang="en-US" b="1" dirty="0" smtClean="0"/>
              <a:t>fixed frame</a:t>
            </a:r>
            <a:r>
              <a:rPr lang="en-US" dirty="0"/>
              <a:t>, </a:t>
            </a:r>
            <a:r>
              <a:rPr lang="en-US" dirty="0" smtClean="0"/>
              <a:t>then </a:t>
            </a:r>
            <a:r>
              <a:rPr lang="en-US" b="1" dirty="0" smtClean="0"/>
              <a:t>pre-multiply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Homogenous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8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err="1" smtClean="0"/>
              <a:t>checkin</a:t>
            </a:r>
            <a:r>
              <a:rPr lang="en-US" b="1" dirty="0" smtClean="0"/>
              <a:t>: need one per team</a:t>
            </a:r>
          </a:p>
          <a:p>
            <a:r>
              <a:rPr lang="en-US" b="1" dirty="0" smtClean="0"/>
              <a:t>Study </a:t>
            </a:r>
            <a:r>
              <a:rPr lang="en-US" b="1" smtClean="0"/>
              <a:t>Sections 2.5 &amp; 2.6 </a:t>
            </a:r>
            <a:r>
              <a:rPr lang="en-US" b="1" dirty="0" smtClean="0"/>
              <a:t>for Lecture 4</a:t>
            </a:r>
          </a:p>
          <a:p>
            <a:pPr lvl="1"/>
            <a:r>
              <a:rPr lang="en-US" b="1" dirty="0" smtClean="0"/>
              <a:t>This is important</a:t>
            </a:r>
            <a:r>
              <a:rPr lang="en-US" dirty="0" smtClean="0"/>
              <a:t>: I want you to come prepared for each class by reading ahead, and have an idea of what to expect</a:t>
            </a:r>
          </a:p>
          <a:p>
            <a:pPr lvl="2"/>
            <a:r>
              <a:rPr lang="en-US" dirty="0" smtClean="0"/>
              <a:t>Write down your questions and bring them with you</a:t>
            </a:r>
          </a:p>
          <a:p>
            <a:pPr lvl="2"/>
            <a:r>
              <a:rPr lang="en-US" i="1" u="sng" dirty="0" smtClean="0">
                <a:solidFill>
                  <a:srgbClr val="C90000"/>
                </a:solidFill>
              </a:rPr>
              <a:t>I may do a quiz in class based on your assigned reading</a:t>
            </a:r>
          </a:p>
          <a:p>
            <a:pPr lvl="1"/>
            <a:r>
              <a:rPr lang="en-US" b="1" dirty="0" smtClean="0"/>
              <a:t>This is good for you</a:t>
            </a:r>
          </a:p>
          <a:p>
            <a:pPr lvl="2"/>
            <a:r>
              <a:rPr lang="en-US" dirty="0" smtClean="0"/>
              <a:t>Advance reading will help you grasp the subject with much less effort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worksheet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3376" y="4256465"/>
            <a:ext cx="8143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5461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Upcoming: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Office hours 2-3:30pm Tues &amp; Thurs, </a:t>
            </a:r>
            <a:r>
              <a:rPr lang="en-US" dirty="0"/>
              <a:t>in N386 </a:t>
            </a:r>
            <a:endParaRPr lang="en-US" b="1" dirty="0" smtClean="0"/>
          </a:p>
          <a:p>
            <a:r>
              <a:rPr lang="en-US" b="1" dirty="0" smtClean="0"/>
              <a:t>TA: </a:t>
            </a:r>
            <a:r>
              <a:rPr lang="en-US" dirty="0" smtClean="0"/>
              <a:t>2-</a:t>
            </a:r>
            <a:r>
              <a:rPr lang="en-US" dirty="0"/>
              <a:t>3:30pm, Mon &amp; Wed 	in N386 </a:t>
            </a:r>
            <a:endParaRPr lang="en-US" b="1" dirty="0" smtClean="0"/>
          </a:p>
          <a:p>
            <a:r>
              <a:rPr lang="en-US" b="1" dirty="0" smtClean="0"/>
              <a:t>ROS install night:  </a:t>
            </a:r>
            <a:r>
              <a:rPr lang="en-US" dirty="0" smtClean="0"/>
              <a:t>Tues, Jan 26, 7pm, N386</a:t>
            </a:r>
          </a:p>
          <a:p>
            <a:r>
              <a:rPr lang="en-US" b="1" dirty="0" err="1" smtClean="0"/>
              <a:t>Swarmathon</a:t>
            </a:r>
            <a:r>
              <a:rPr lang="en-US" b="1" dirty="0" smtClean="0"/>
              <a:t> </a:t>
            </a:r>
            <a:r>
              <a:rPr lang="en-US" b="1" dirty="0"/>
              <a:t>video: </a:t>
            </a:r>
            <a:r>
              <a:rPr lang="en-US" dirty="0">
                <a:hlinkClick r:id="rId3"/>
              </a:rPr>
              <a:t>http://nasaswarmathon.com/webinars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1200" b="1" dirty="0"/>
              <a:t>This webinar covered: how the </a:t>
            </a:r>
            <a:r>
              <a:rPr lang="en-US" sz="1200" b="1" dirty="0" err="1"/>
              <a:t>Swarmie</a:t>
            </a:r>
            <a:r>
              <a:rPr lang="en-US" sz="1200" b="1" dirty="0"/>
              <a:t> software works, a close up view of the hardware, the new schedule, how teams will be scored, cash prizes, and exciting opportunities available to you beyond the competition</a:t>
            </a:r>
            <a:r>
              <a:rPr lang="en-US" sz="1200" b="1" dirty="0" smtClean="0"/>
              <a:t>.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If you have already created a </a:t>
            </a:r>
            <a:r>
              <a:rPr lang="en-US" sz="1200" b="1" dirty="0" err="1"/>
              <a:t>Swarmathon</a:t>
            </a:r>
            <a:r>
              <a:rPr lang="en-US" sz="1200" b="1" dirty="0"/>
              <a:t> webinar account, you can view this recording by entering your Email and Password.  If not, all you have to do is to create an account by filling out a short form.  Once you have an account, you are then able to participate in all future webinars, as well as watch recordings of past webinars</a:t>
            </a:r>
            <a:r>
              <a:rPr lang="en-US" sz="1200" b="1" dirty="0" smtClean="0"/>
              <a:t>.</a:t>
            </a:r>
            <a:endParaRPr lang="en-US" b="1" dirty="0" smtClean="0"/>
          </a:p>
          <a:p>
            <a:r>
              <a:rPr lang="en-US" b="1" dirty="0" smtClean="0"/>
              <a:t>Linux/Unix tutorial: </a:t>
            </a:r>
            <a:r>
              <a:rPr lang="en-US" sz="2400" dirty="0" smtClean="0"/>
              <a:t>Thurs &amp; Fri, Jan </a:t>
            </a:r>
            <a:r>
              <a:rPr lang="en-US" sz="2400" dirty="0"/>
              <a:t>28th, from 10:00am-12:00pm, in the Engineering Computing Center (ECC), Engineering Building 2, Room W129</a:t>
            </a:r>
            <a:r>
              <a:rPr lang="en-US" sz="2400" dirty="0" smtClean="0"/>
              <a:t>.</a:t>
            </a:r>
            <a:endParaRPr lang="en-US" b="1" dirty="0" smtClean="0"/>
          </a:p>
          <a:p>
            <a:r>
              <a:rPr lang="en-US" b="1" dirty="0" smtClean="0"/>
              <a:t>HW 1 due Feb 2 at 11:32am</a:t>
            </a:r>
          </a:p>
        </p:txBody>
      </p:sp>
    </p:spTree>
    <p:extLst>
      <p:ext uri="{BB962C8B-B14F-4D97-AF65-F5344CB8AC3E}">
        <p14:creationId xmlns:p14="http://schemas.microsoft.com/office/powerpoint/2010/main" val="192344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3200" y="978927"/>
            <a:ext cx="8940799" cy="55119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ECC/EERC will offer two levels of Linux workshops ­this week - an Introduction to Linux and Intermediate Linux 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Introduction to Linux Workshop* will be offered on </a:t>
            </a:r>
            <a:r>
              <a:rPr lang="en-US" sz="1800" dirty="0" smtClean="0"/>
              <a:t>Thurs, Jan. </a:t>
            </a:r>
            <a:r>
              <a:rPr lang="en-US" sz="1800" dirty="0"/>
              <a:t>28th, from </a:t>
            </a:r>
            <a:r>
              <a:rPr lang="en-US" sz="1800" dirty="0" smtClean="0"/>
              <a:t>10am</a:t>
            </a:r>
            <a:r>
              <a:rPr lang="en-US" sz="1800" dirty="0"/>
              <a:t>-</a:t>
            </a:r>
            <a:r>
              <a:rPr lang="en-US" sz="1800" dirty="0" smtClean="0"/>
              <a:t>12pm</a:t>
            </a:r>
            <a:r>
              <a:rPr lang="en-US" sz="1800" dirty="0"/>
              <a:t>, in the Engineering Computing Center (ECC), Engineering Building 2, Room W129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Topics covered include:</a:t>
            </a:r>
          </a:p>
          <a:p>
            <a:pPr marL="0" indent="0">
              <a:buNone/>
            </a:pPr>
            <a:r>
              <a:rPr lang="en-US" sz="1800" dirty="0"/>
              <a:t>                 -Linux/UNIX Systems </a:t>
            </a:r>
            <a:r>
              <a:rPr lang="en-US" sz="1800" dirty="0" smtClean="0"/>
              <a:t>Overview                 </a:t>
            </a:r>
            <a:r>
              <a:rPr lang="en-US" sz="1800" dirty="0"/>
              <a:t>-Interoperability with Windows</a:t>
            </a:r>
          </a:p>
          <a:p>
            <a:pPr marL="0" indent="0">
              <a:buNone/>
            </a:pPr>
            <a:r>
              <a:rPr lang="en-US" sz="1800" dirty="0"/>
              <a:t>                 -Linux/UNIX Accounts ­ Email &amp; Personal Web Page</a:t>
            </a:r>
          </a:p>
          <a:p>
            <a:pPr marL="0" indent="0">
              <a:buNone/>
            </a:pPr>
            <a:r>
              <a:rPr lang="en-US" sz="1800" dirty="0"/>
              <a:t>                 -File Systems, </a:t>
            </a:r>
            <a:r>
              <a:rPr lang="en-US" sz="1800" dirty="0" smtClean="0"/>
              <a:t>Permissions          </a:t>
            </a:r>
            <a:r>
              <a:rPr lang="en-US" sz="1800" dirty="0"/>
              <a:t>-System Commands &amp; </a:t>
            </a:r>
            <a:r>
              <a:rPr lang="en-US" sz="1800" dirty="0" smtClean="0"/>
              <a:t>Applications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Intermediate Linux Workshop* will be offered on Friday, </a:t>
            </a:r>
            <a:r>
              <a:rPr lang="en-US" sz="1800" dirty="0" smtClean="0"/>
              <a:t>Jan. </a:t>
            </a:r>
            <a:r>
              <a:rPr lang="en-US" sz="1800" dirty="0"/>
              <a:t>29th, from </a:t>
            </a:r>
            <a:r>
              <a:rPr lang="en-US" sz="1800" dirty="0" smtClean="0"/>
              <a:t>10am</a:t>
            </a:r>
            <a:r>
              <a:rPr lang="en-US" sz="1800" dirty="0"/>
              <a:t>-</a:t>
            </a:r>
            <a:r>
              <a:rPr lang="en-US" sz="1800" dirty="0" smtClean="0"/>
              <a:t>12pm</a:t>
            </a:r>
            <a:r>
              <a:rPr lang="en-US" sz="1800" dirty="0"/>
              <a:t>, also scheduled in the ECC, Engineering Building 2, Room W129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Topics covered include:</a:t>
            </a:r>
          </a:p>
          <a:p>
            <a:pPr marL="0" indent="0">
              <a:buNone/>
            </a:pPr>
            <a:r>
              <a:rPr lang="en-US" sz="1800" dirty="0"/>
              <a:t>                -Input, Output &amp; </a:t>
            </a:r>
            <a:r>
              <a:rPr lang="en-US" sz="1800" dirty="0" smtClean="0"/>
              <a:t>Pipes       </a:t>
            </a:r>
            <a:r>
              <a:rPr lang="en-US" sz="1800" dirty="0"/>
              <a:t>-Compiling UNIX Software Packages</a:t>
            </a:r>
          </a:p>
          <a:p>
            <a:pPr marL="0" indent="0">
              <a:buNone/>
            </a:pPr>
            <a:r>
              <a:rPr lang="en-US" sz="1800" dirty="0"/>
              <a:t>                -Symbolic and Hard </a:t>
            </a:r>
            <a:r>
              <a:rPr lang="en-US" sz="1800" dirty="0" smtClean="0"/>
              <a:t>Links-</a:t>
            </a:r>
            <a:r>
              <a:rPr lang="en-US" sz="1800" dirty="0"/>
              <a:t>Setting Environment Variables</a:t>
            </a:r>
          </a:p>
          <a:p>
            <a:pPr marL="0" indent="0">
              <a:buNone/>
            </a:pPr>
            <a:r>
              <a:rPr lang="en-US" sz="1800" dirty="0"/>
              <a:t>                -File Transfers &amp; </a:t>
            </a:r>
            <a:r>
              <a:rPr lang="en-US" sz="1800" dirty="0" smtClean="0"/>
              <a:t>Processes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*If you plan to attend either of the Linux/Unix workshops, you MUST have a UNIX account and be able to login to UNIX before the workshop begins - get your UNIX account at the ECC Front Desk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All workshops are “hands-on” and free to Engineering students.  Seating is limited - no reservations are required.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5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Coordinate frame: an origin and 3 mutually-orthogonal, right-hand-rule basis vectors</a:t>
            </a:r>
          </a:p>
          <a:p>
            <a:pPr marL="0" indent="0">
              <a:buNone/>
            </a:pPr>
            <a:r>
              <a:rPr lang="en-US" i="1" dirty="0" smtClean="0"/>
              <a:t>o</a:t>
            </a:r>
            <a:r>
              <a:rPr lang="en-US" i="1" baseline="-25000" dirty="0" smtClean="0"/>
              <a:t>0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y</a:t>
            </a:r>
            <a:r>
              <a:rPr lang="en-US" i="1" baseline="-25000" dirty="0" smtClean="0"/>
              <a:t>0</a:t>
            </a:r>
            <a:r>
              <a:rPr lang="en-US" i="1" dirty="0" smtClean="0"/>
              <a:t>z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Rotation matrix is these </a:t>
            </a:r>
            <a:r>
              <a:rPr lang="en-US" dirty="0"/>
              <a:t>3 mutually-orthogonal, right-hand-rule basis </a:t>
            </a:r>
            <a:r>
              <a:rPr lang="en-US" dirty="0" smtClean="0"/>
              <a:t>vectors: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i="1" dirty="0"/>
              <a:t>p</a:t>
            </a:r>
            <a:r>
              <a:rPr lang="en-US" i="1" baseline="30000" dirty="0"/>
              <a:t>1 </a:t>
            </a:r>
            <a:r>
              <a:rPr lang="en-US" i="1" dirty="0"/>
              <a:t>= </a:t>
            </a:r>
            <a:r>
              <a:rPr lang="en-US" dirty="0"/>
              <a:t>Coordinates of p in frame </a:t>
            </a:r>
            <a:r>
              <a:rPr lang="en-US" i="1" dirty="0"/>
              <a:t>o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i="1" dirty="0"/>
              <a:t>p</a:t>
            </a:r>
            <a:r>
              <a:rPr lang="en-US" i="1" baseline="30000" dirty="0"/>
              <a:t>0 </a:t>
            </a:r>
            <a:r>
              <a:rPr lang="en-US" i="1" dirty="0"/>
              <a:t>= </a:t>
            </a:r>
            <a:r>
              <a:rPr lang="en-US" dirty="0"/>
              <a:t>Coordinates of p in frame </a:t>
            </a:r>
            <a:r>
              <a:rPr lang="en-US" i="1" dirty="0"/>
              <a:t>o</a:t>
            </a:r>
            <a:r>
              <a:rPr lang="en-US" i="1" baseline="-25000" dirty="0"/>
              <a:t>0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i="1" dirty="0"/>
              <a:t>z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</a:p>
          <a:p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78980"/>
              </p:ext>
            </p:extLst>
          </p:nvPr>
        </p:nvGraphicFramePr>
        <p:xfrm>
          <a:off x="596900" y="3708400"/>
          <a:ext cx="30543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1917700" imgH="520700" progId="Equation.3">
                  <p:embed/>
                </p:oleObj>
              </mc:Choice>
              <mc:Fallback>
                <p:oleObj name="Equation" r:id="rId4" imgW="19177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900" y="3708400"/>
                        <a:ext cx="305435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71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2.3 Rotational Transforms!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78927"/>
            <a:ext cx="4445001" cy="5511975"/>
          </a:xfrm>
        </p:spPr>
        <p:txBody>
          <a:bodyPr/>
          <a:lstStyle/>
          <a:p>
            <a:r>
              <a:rPr lang="en-US" dirty="0" smtClean="0"/>
              <a:t>Given a rigid object </a:t>
            </a:r>
            <a:r>
              <a:rPr lang="en-US" i="1" dirty="0" smtClean="0"/>
              <a:t>S</a:t>
            </a:r>
            <a:r>
              <a:rPr lang="en-US" dirty="0" smtClean="0"/>
              <a:t> with a coordinate frame attached: </a:t>
            </a:r>
            <a:r>
              <a:rPr lang="en-US" i="1" dirty="0" smtClean="0"/>
              <a:t>o</a:t>
            </a:r>
            <a:r>
              <a:rPr lang="en-US" i="1" baseline="-25000" dirty="0" smtClean="0"/>
              <a:t>1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y</a:t>
            </a:r>
            <a:r>
              <a:rPr lang="en-US" i="1" baseline="-25000" dirty="0" smtClean="0"/>
              <a:t>1</a:t>
            </a:r>
            <a:r>
              <a:rPr lang="en-US" i="1" dirty="0" smtClean="0"/>
              <a:t>z</a:t>
            </a:r>
            <a:r>
              <a:rPr lang="en-US" i="1" baseline="-25000" dirty="0"/>
              <a:t>1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Given coordinates </a:t>
            </a:r>
            <a:r>
              <a:rPr lang="en-US" i="1" dirty="0" smtClean="0"/>
              <a:t>p</a:t>
            </a:r>
            <a:r>
              <a:rPr lang="en-US" i="1" baseline="30000" dirty="0" smtClean="0"/>
              <a:t>1</a:t>
            </a:r>
            <a:r>
              <a:rPr lang="en-US" dirty="0" smtClean="0"/>
              <a:t>, determine </a:t>
            </a:r>
            <a:r>
              <a:rPr lang="en-US" i="1" dirty="0" smtClean="0"/>
              <a:t>p</a:t>
            </a:r>
            <a:r>
              <a:rPr lang="en-US" i="1" baseline="30000" dirty="0" smtClean="0"/>
              <a:t>0</a:t>
            </a:r>
          </a:p>
          <a:p>
            <a:r>
              <a:rPr lang="en-US" i="1" dirty="0"/>
              <a:t>p</a:t>
            </a:r>
            <a:r>
              <a:rPr lang="en-US" i="1" dirty="0" smtClean="0"/>
              <a:t> = ux</a:t>
            </a:r>
            <a:r>
              <a:rPr lang="en-US" i="1" baseline="-25000" dirty="0" smtClean="0"/>
              <a:t>1</a:t>
            </a:r>
            <a:r>
              <a:rPr lang="en-US" i="1" dirty="0" smtClean="0"/>
              <a:t>+vy</a:t>
            </a:r>
            <a:r>
              <a:rPr lang="en-US" i="1" baseline="-25000" dirty="0" smtClean="0"/>
              <a:t>1</a:t>
            </a:r>
            <a:r>
              <a:rPr lang="en-US" i="1" dirty="0" smtClean="0"/>
              <a:t>+wz</a:t>
            </a:r>
            <a:r>
              <a:rPr lang="en-US" i="1" baseline="-25000" dirty="0" smtClean="0"/>
              <a:t>1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</p:txBody>
      </p:sp>
      <p:pic>
        <p:nvPicPr>
          <p:cNvPr id="4" name="Picture 2" descr="C:\Documents and Settings\Steveo\My Documents\Engineering\BCS\spong_0471649902\prepare_present\jpgsd\ch02\02_05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r="13889" b="13062"/>
          <a:stretch/>
        </p:blipFill>
        <p:spPr bwMode="auto">
          <a:xfrm>
            <a:off x="4902200" y="978928"/>
            <a:ext cx="4241800" cy="354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50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0815"/>
          </a:xfrm>
          <a:prstGeom prst="rect">
            <a:avLst/>
          </a:prstGeom>
        </p:spPr>
        <p:txBody>
          <a:bodyPr/>
          <a:lstStyle/>
          <a:p>
            <a:r>
              <a:rPr lang="en-US" i="1" dirty="0"/>
              <a:t>p = ux</a:t>
            </a:r>
            <a:r>
              <a:rPr lang="en-US" i="1" baseline="-25000" dirty="0"/>
              <a:t>1</a:t>
            </a:r>
            <a:r>
              <a:rPr lang="en-US" i="1" dirty="0"/>
              <a:t>+vy</a:t>
            </a:r>
            <a:r>
              <a:rPr lang="en-US" i="1" baseline="-25000" dirty="0"/>
              <a:t>1</a:t>
            </a:r>
            <a:r>
              <a:rPr lang="en-US" i="1" dirty="0"/>
              <a:t>+wz</a:t>
            </a:r>
            <a:r>
              <a:rPr lang="en-US" i="1" baseline="-25000" dirty="0"/>
              <a:t>1</a:t>
            </a:r>
            <a:endParaRPr lang="en-US" i="1" dirty="0"/>
          </a:p>
        </p:txBody>
      </p:sp>
      <p:pic>
        <p:nvPicPr>
          <p:cNvPr id="4" name="Picture 2" descr="C:\Documents and Settings\Steveo\My Documents\Engineering\BCS\spong_0471649902\prepare_present\jpgsd\ch02\02_05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3" r="13889" b="13062"/>
          <a:stretch/>
        </p:blipFill>
        <p:spPr bwMode="auto">
          <a:xfrm>
            <a:off x="4902200" y="978928"/>
            <a:ext cx="4241800" cy="354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74343"/>
              </p:ext>
            </p:extLst>
          </p:nvPr>
        </p:nvGraphicFramePr>
        <p:xfrm>
          <a:off x="0" y="996950"/>
          <a:ext cx="7797800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6" imgW="5943600" imgH="4203700" progId="Word.Document.12">
                  <p:embed/>
                </p:oleObj>
              </mc:Choice>
              <mc:Fallback>
                <p:oleObj name="Document" r:id="rId6" imgW="5943600" imgH="420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0" y="996950"/>
                        <a:ext cx="7797800" cy="551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24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rotation matrix 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0</a:t>
            </a:r>
            <a:r>
              <a:rPr lang="en-US" dirty="0" smtClean="0"/>
              <a:t> can be used to represent the orientation of coordinate frame </a:t>
            </a:r>
            <a:r>
              <a:rPr lang="en-US" i="1" dirty="0"/>
              <a:t>o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 smtClean="0"/>
              <a:t>with respect to </a:t>
            </a:r>
            <a:r>
              <a:rPr lang="en-US" i="1" dirty="0"/>
              <a:t>o</a:t>
            </a:r>
            <a:r>
              <a:rPr lang="en-US" i="1" baseline="-25000" dirty="0"/>
              <a:t>0</a:t>
            </a:r>
            <a:r>
              <a:rPr lang="en-US" i="1" dirty="0"/>
              <a:t>x</a:t>
            </a:r>
            <a:r>
              <a:rPr lang="en-US" i="1" baseline="-25000" dirty="0"/>
              <a:t>0</a:t>
            </a:r>
            <a:r>
              <a:rPr lang="en-US" i="1" dirty="0"/>
              <a:t>y</a:t>
            </a:r>
            <a:r>
              <a:rPr lang="en-US" i="1" baseline="-25000" dirty="0"/>
              <a:t>0</a:t>
            </a:r>
            <a:r>
              <a:rPr lang="en-US" i="1" dirty="0"/>
              <a:t>z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Also can </a:t>
            </a:r>
            <a:r>
              <a:rPr lang="en-US" b="1" dirty="0" smtClean="0"/>
              <a:t>transform</a:t>
            </a:r>
            <a:r>
              <a:rPr lang="en-US" dirty="0" smtClean="0"/>
              <a:t> coordinates of a point from one frame to another</a:t>
            </a:r>
          </a:p>
          <a:p>
            <a:r>
              <a:rPr lang="en-US" dirty="0" smtClean="0"/>
              <a:t>If a given point is expressed relative to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smtClean="0"/>
              <a:t>frame </a:t>
            </a:r>
            <a:r>
              <a:rPr lang="en-US" i="1" dirty="0"/>
              <a:t>o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z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 smtClean="0"/>
              <a:t>by coordinates </a:t>
            </a:r>
            <a:r>
              <a:rPr lang="en-US" i="1" dirty="0" smtClean="0"/>
              <a:t>p</a:t>
            </a:r>
            <a:r>
              <a:rPr lang="en-US" i="1" baseline="30000" dirty="0" smtClean="0"/>
              <a:t>1</a:t>
            </a:r>
            <a:r>
              <a:rPr lang="en-US" i="1" dirty="0" smtClean="0"/>
              <a:t>, 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0</a:t>
            </a:r>
            <a:r>
              <a:rPr lang="en-US" i="1" dirty="0" smtClean="0"/>
              <a:t>p</a:t>
            </a:r>
            <a:r>
              <a:rPr lang="en-US" i="1" baseline="30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represents the </a:t>
            </a:r>
            <a:r>
              <a:rPr lang="en-US" b="1" dirty="0" smtClean="0"/>
              <a:t>same point </a:t>
            </a:r>
            <a:r>
              <a:rPr lang="en-US" dirty="0" smtClean="0"/>
              <a:t>expressed relative to the frame </a:t>
            </a:r>
            <a:r>
              <a:rPr lang="en-US" i="1" dirty="0" smtClean="0"/>
              <a:t>o</a:t>
            </a:r>
            <a:r>
              <a:rPr lang="en-US" i="1" baseline="-25000" dirty="0" smtClean="0"/>
              <a:t>0</a:t>
            </a:r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y</a:t>
            </a:r>
            <a:r>
              <a:rPr lang="en-US" i="1" baseline="-25000" dirty="0" smtClean="0"/>
              <a:t>0</a:t>
            </a:r>
            <a:r>
              <a:rPr lang="en-US" i="1" dirty="0" smtClean="0"/>
              <a:t>z</a:t>
            </a:r>
            <a:r>
              <a:rPr lang="en-US" i="1" baseline="-25000" dirty="0" smtClean="0"/>
              <a:t>0</a:t>
            </a:r>
            <a:r>
              <a:rPr lang="en-US" i="1" dirty="0" smtClean="0"/>
              <a:t> 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908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example</a:t>
            </a:r>
            <a:endParaRPr lang="en-US" dirty="0"/>
          </a:p>
        </p:txBody>
      </p:sp>
      <p:pic>
        <p:nvPicPr>
          <p:cNvPr id="4" name="Picture 2" descr="C:\Documents and Settings\Steveo\My Documents\Engineering\BCS\spong_0471649902\prepare_present\jpgsd\ch02\02_06.jpg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" y="978927"/>
            <a:ext cx="8229600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351822"/>
              </p:ext>
            </p:extLst>
          </p:nvPr>
        </p:nvGraphicFramePr>
        <p:xfrm>
          <a:off x="652982" y="4226101"/>
          <a:ext cx="15528462" cy="265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5" imgW="5943600" imgH="1016000" progId="Word.Document.12">
                  <p:embed/>
                </p:oleObj>
              </mc:Choice>
              <mc:Fallback>
                <p:oleObj name="Document" r:id="rId5" imgW="5943600" imgH="1016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982" y="4226101"/>
                        <a:ext cx="15528462" cy="265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90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Steveo\My Documents\Engineering\BCS\spong_0471649902\prepare_present\jpgsd\ch02\02_07.jpg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12" y="914400"/>
            <a:ext cx="4605788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978927"/>
            <a:ext cx="4699001" cy="55119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Vector v has coordinates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baseline="30000" dirty="0" smtClean="0"/>
              <a:t>0</a:t>
            </a:r>
            <a:r>
              <a:rPr lang="en-US" dirty="0" smtClean="0"/>
              <a:t>=[0,1,1]</a:t>
            </a:r>
            <a:r>
              <a:rPr lang="en-US" baseline="30000" dirty="0" smtClean="0"/>
              <a:t>T</a:t>
            </a:r>
            <a:r>
              <a:rPr lang="en-US" dirty="0" smtClean="0"/>
              <a:t>, is rotated about y</a:t>
            </a:r>
            <a:r>
              <a:rPr lang="en-US" baseline="-25000" dirty="0" smtClean="0"/>
              <a:t>0</a:t>
            </a:r>
            <a:r>
              <a:rPr lang="en-US" dirty="0" smtClean="0"/>
              <a:t> by π/2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0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828</Words>
  <Application>Microsoft Macintosh PowerPoint</Application>
  <PresentationFormat>On-screen Show (4:3)</PresentationFormat>
  <Paragraphs>105</Paragraphs>
  <Slides>19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Equation</vt:lpstr>
      <vt:lpstr>Microsoft Word Document</vt:lpstr>
      <vt:lpstr>PowerPoint Presentation</vt:lpstr>
      <vt:lpstr>Upcoming:</vt:lpstr>
      <vt:lpstr>Linux tutorials</vt:lpstr>
      <vt:lpstr>Review</vt:lpstr>
      <vt:lpstr>2.3 Rotational Transforms!</vt:lpstr>
      <vt:lpstr>p = ux1+vy1+wz1</vt:lpstr>
      <vt:lpstr>Def #1</vt:lpstr>
      <vt:lpstr>Rotation example</vt:lpstr>
      <vt:lpstr>Example 2.3</vt:lpstr>
      <vt:lpstr>Rotation definitions</vt:lpstr>
      <vt:lpstr>Similarity Transforms</vt:lpstr>
      <vt:lpstr>Draw example 2.4 on board</vt:lpstr>
      <vt:lpstr>Composing Rotations</vt:lpstr>
      <vt:lpstr>Composition of Rotations</vt:lpstr>
      <vt:lpstr>Example 2.8</vt:lpstr>
      <vt:lpstr>Homogenous transforms</vt:lpstr>
      <vt:lpstr>Homogenous transforms</vt:lpstr>
      <vt:lpstr>For the Next Class</vt:lpstr>
      <vt:lpstr>In class worksheet</vt:lpstr>
    </vt:vector>
  </TitlesOfParts>
  <Company>University of Houston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 Roysam</dc:creator>
  <cp:lastModifiedBy>Aaron Becker</cp:lastModifiedBy>
  <cp:revision>133</cp:revision>
  <dcterms:created xsi:type="dcterms:W3CDTF">2015-11-24T18:35:18Z</dcterms:created>
  <dcterms:modified xsi:type="dcterms:W3CDTF">2016-01-27T21:55:52Z</dcterms:modified>
</cp:coreProperties>
</file>