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6" r:id="rId4"/>
    <p:sldId id="317" r:id="rId5"/>
    <p:sldId id="318" r:id="rId6"/>
    <p:sldId id="325" r:id="rId7"/>
    <p:sldId id="319" r:id="rId8"/>
    <p:sldId id="321" r:id="rId9"/>
    <p:sldId id="322" r:id="rId10"/>
    <p:sldId id="323" r:id="rId11"/>
    <p:sldId id="324" r:id="rId12"/>
    <p:sldId id="326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86" autoAdjust="0"/>
  </p:normalViewPr>
  <p:slideViewPr>
    <p:cSldViewPr snapToGrid="0" snapToObjects="1">
      <p:cViewPr>
        <p:scale>
          <a:sx n="50" d="100"/>
          <a:sy n="50" d="100"/>
        </p:scale>
        <p:origin x="-1928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from </a:t>
            </a:r>
            <a:r>
              <a:rPr lang="en-US" dirty="0" err="1" smtClean="0"/>
              <a:t>tol</a:t>
            </a:r>
            <a:r>
              <a:rPr lang="en-US" dirty="0" smtClean="0"/>
              <a:t> velocity to velocity of end effector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velocity in </a:t>
            </a:r>
            <a:r>
              <a:rPr lang="en-US" dirty="0" err="1" smtClean="0"/>
              <a:t>xy</a:t>
            </a:r>
            <a:r>
              <a:rPr lang="en-US" dirty="0" smtClean="0"/>
              <a:t> plane since neither column has non zero</a:t>
            </a:r>
            <a:r>
              <a:rPr lang="en-US" baseline="0" dirty="0" smtClean="0"/>
              <a:t> for third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674127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9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199" y="674127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9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4.jpeg"/><Relationship Id="rId6" Type="http://schemas.openxmlformats.org/officeDocument/2006/relationships/oleObject" Target="../embeddings/oleObject1.bin"/><Relationship Id="rId7" Type="http://schemas.openxmlformats.org/officeDocument/2006/relationships/package" Target="../embeddings/Microsoft_Word_Document1.docx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8.jpeg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Microsoft_Word_Document4.docx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13:</a:t>
            </a:r>
          </a:p>
          <a:p>
            <a:pPr algn="ctr"/>
            <a:r>
              <a:rPr lang="en-US" sz="3600" dirty="0" err="1"/>
              <a:t>Jacobian</a:t>
            </a:r>
            <a:r>
              <a:rPr lang="en-US" sz="3600" dirty="0"/>
              <a:t> examples 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4.4-4.6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configurations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6606"/>
              </p:ext>
            </p:extLst>
          </p:nvPr>
        </p:nvGraphicFramePr>
        <p:xfrm>
          <a:off x="404813" y="2139950"/>
          <a:ext cx="77708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9144000" imgH="2679700" progId="Word.Document.12">
                  <p:embed/>
                </p:oleObj>
              </mc:Choice>
              <mc:Fallback>
                <p:oleObj name="Document" r:id="rId4" imgW="9144000" imgH="267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813" y="2139950"/>
                        <a:ext cx="77708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96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Configurations from which certain directions of motion are unattainable</a:t>
            </a:r>
          </a:p>
          <a:p>
            <a:r>
              <a:rPr lang="en-US" dirty="0" smtClean="0"/>
              <a:t>Bounded end-effector </a:t>
            </a:r>
            <a:r>
              <a:rPr lang="en-US" smtClean="0"/>
              <a:t>velocities may </a:t>
            </a:r>
            <a:r>
              <a:rPr lang="en-US" dirty="0" smtClean="0"/>
              <a:t>correspond to unbounded joint velocities</a:t>
            </a:r>
          </a:p>
          <a:p>
            <a:r>
              <a:rPr lang="en-US" dirty="0" smtClean="0"/>
              <a:t>Bounded joint torques correspond to unbounded end-effector forces &amp; torques</a:t>
            </a:r>
          </a:p>
          <a:p>
            <a:r>
              <a:rPr lang="en-US" dirty="0" smtClean="0"/>
              <a:t>Often on boundary of manipulator workspace</a:t>
            </a:r>
          </a:p>
          <a:p>
            <a:r>
              <a:rPr lang="en-US" dirty="0" smtClean="0"/>
              <a:t>Points on workspace unreachable under small perturbations of link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 singularity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4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</a:t>
            </a:r>
            <a:r>
              <a:rPr lang="en-US" dirty="0" smtClean="0"/>
              <a:t>matrix is singular when its determinant is equal to zero</a:t>
            </a:r>
          </a:p>
          <a:p>
            <a:r>
              <a:rPr lang="en-US" dirty="0" smtClean="0"/>
              <a:t>We will decouple singularities (spherical wrist)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4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smtClean="0"/>
              <a:t>Study </a:t>
            </a:r>
            <a:r>
              <a:rPr lang="en-US"/>
              <a:t>Read 4.9 </a:t>
            </a:r>
            <a:r>
              <a:rPr lang="en-US" b="1" smtClean="0"/>
              <a:t>for Lecture 14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Another outreach!</a:t>
            </a:r>
          </a:p>
          <a:p>
            <a:r>
              <a:rPr lang="en-US" b="1" dirty="0" err="1" smtClean="0"/>
              <a:t>Swarmathon</a:t>
            </a:r>
            <a:r>
              <a:rPr lang="en-US" b="1" dirty="0" smtClean="0"/>
              <a:t> update</a:t>
            </a:r>
          </a:p>
          <a:p>
            <a:r>
              <a:rPr lang="en-US" b="1" dirty="0" err="1" smtClean="0"/>
              <a:t>Hw</a:t>
            </a:r>
            <a:r>
              <a:rPr lang="en-US" b="1" dirty="0" smtClean="0"/>
              <a:t> 4 due Thursday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teveo\My Documents\Engineering\BCS\spong_0471649902\prepare_present\jpgsd\ch03\03_11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-717" r="12655" b="9888"/>
          <a:stretch/>
        </p:blipFill>
        <p:spPr bwMode="auto">
          <a:xfrm>
            <a:off x="0" y="409575"/>
            <a:ext cx="4775200" cy="350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-177800"/>
            <a:ext cx="9144000" cy="914400"/>
          </a:xfrm>
        </p:spPr>
        <p:txBody>
          <a:bodyPr/>
          <a:lstStyle/>
          <a:p>
            <a:r>
              <a:rPr lang="en-US" dirty="0" smtClean="0"/>
              <a:t>Tool Velocity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90915"/>
              </p:ext>
            </p:extLst>
          </p:nvPr>
        </p:nvGraphicFramePr>
        <p:xfrm>
          <a:off x="350838" y="2301875"/>
          <a:ext cx="879316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7" imgW="9144000" imgH="1917700" progId="Word.Document.12">
                  <p:embed/>
                </p:oleObj>
              </mc:Choice>
              <mc:Fallback>
                <p:oleObj name="Document" r:id="rId7" imgW="91440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838" y="2301875"/>
                        <a:ext cx="879316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3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</a:t>
            </a:r>
            <a:r>
              <a:rPr lang="en-US" dirty="0" err="1" smtClean="0"/>
              <a:t>Jacobian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38295"/>
              </p:ext>
            </p:extLst>
          </p:nvPr>
        </p:nvGraphicFramePr>
        <p:xfrm>
          <a:off x="350838" y="1268413"/>
          <a:ext cx="8793162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9144000" imgH="4064000" progId="Word.Document.12">
                  <p:embed/>
                </p:oleObj>
              </mc:Choice>
              <mc:Fallback>
                <p:oleObj name="Document" r:id="rId4" imgW="9144000" imgH="4064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268413"/>
                        <a:ext cx="8793162" cy="391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16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Nutation, spin, precession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9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Linear independence</a:t>
            </a:r>
          </a:p>
          <a:p>
            <a:r>
              <a:rPr lang="en-US" dirty="0" smtClean="0"/>
              <a:t>Basis</a:t>
            </a:r>
          </a:p>
          <a:p>
            <a:r>
              <a:rPr lang="en-US" dirty="0" smtClean="0"/>
              <a:t>Rank</a:t>
            </a:r>
          </a:p>
          <a:p>
            <a:r>
              <a:rPr lang="en-US" dirty="0" smtClean="0"/>
              <a:t>Transpose</a:t>
            </a:r>
          </a:p>
          <a:p>
            <a:r>
              <a:rPr lang="en-US" dirty="0" smtClean="0"/>
              <a:t>Symmetric</a:t>
            </a:r>
          </a:p>
          <a:p>
            <a:r>
              <a:rPr lang="en-US" dirty="0" smtClean="0"/>
              <a:t>Skew symmetric</a:t>
            </a:r>
          </a:p>
          <a:p>
            <a:r>
              <a:rPr lang="en-US" dirty="0" smtClean="0"/>
              <a:t>Orthogonal</a:t>
            </a:r>
          </a:p>
          <a:p>
            <a:r>
              <a:rPr lang="en-US" dirty="0" smtClean="0"/>
              <a:t>Inverse</a:t>
            </a:r>
          </a:p>
          <a:p>
            <a:r>
              <a:rPr lang="en-US" dirty="0" smtClean="0"/>
              <a:t>Null space</a:t>
            </a:r>
          </a:p>
          <a:p>
            <a:r>
              <a:rPr lang="en-US" dirty="0" smtClean="0"/>
              <a:t>Norm of matrix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Similarity transform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for robotics (B.2 to B.5)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69573"/>
              </p:ext>
            </p:extLst>
          </p:nvPr>
        </p:nvGraphicFramePr>
        <p:xfrm>
          <a:off x="0" y="974725"/>
          <a:ext cx="8793163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9144000" imgH="3797300" progId="Word.Document.12">
                  <p:embed/>
                </p:oleObj>
              </mc:Choice>
              <mc:Fallback>
                <p:oleObj name="Document" r:id="rId4" imgW="91440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974725"/>
                        <a:ext cx="8793163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94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Two-link planar manipulator</a:t>
            </a:r>
            <a:endParaRPr lang="en-US" dirty="0"/>
          </a:p>
        </p:txBody>
      </p:sp>
      <p:pic>
        <p:nvPicPr>
          <p:cNvPr id="4" name="Picture 2" descr="C:\Documents and Settings\Steveo\My Documents\Engineering\BCS\spong_0471649902\prepare_present\jpgsd\ch03\03_06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r="13581" b="14501"/>
          <a:stretch/>
        </p:blipFill>
        <p:spPr bwMode="auto">
          <a:xfrm>
            <a:off x="0" y="584200"/>
            <a:ext cx="48085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800407"/>
              </p:ext>
            </p:extLst>
          </p:nvPr>
        </p:nvGraphicFramePr>
        <p:xfrm>
          <a:off x="3181583" y="736600"/>
          <a:ext cx="5829067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7" imgW="5943600" imgH="5041900" progId="Word.Document.12">
                  <p:embed/>
                </p:oleObj>
              </mc:Choice>
              <mc:Fallback>
                <p:oleObj name="Document" r:id="rId7" imgW="5943600" imgH="504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1583" y="736600"/>
                        <a:ext cx="5829067" cy="49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35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of </a:t>
            </a:r>
            <a:r>
              <a:rPr lang="en-US" dirty="0" err="1" smtClean="0"/>
              <a:t>Jacobian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68624"/>
              </p:ext>
            </p:extLst>
          </p:nvPr>
        </p:nvGraphicFramePr>
        <p:xfrm>
          <a:off x="404081" y="1676400"/>
          <a:ext cx="7771544" cy="32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9144000" imgH="3771900" progId="Word.Document.12">
                  <p:embed/>
                </p:oleObj>
              </mc:Choice>
              <mc:Fallback>
                <p:oleObj name="Document" r:id="rId4" imgW="9144000" imgH="377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081" y="1676400"/>
                        <a:ext cx="7771544" cy="32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87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219</Words>
  <Application>Microsoft Macintosh PowerPoint</Application>
  <PresentationFormat>On-screen Show (4:3)</PresentationFormat>
  <Paragraphs>49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PowerPoint Presentation</vt:lpstr>
      <vt:lpstr>Welcome!</vt:lpstr>
      <vt:lpstr>Tool Velocity</vt:lpstr>
      <vt:lpstr>Analytical Jacobian</vt:lpstr>
      <vt:lpstr>Nutation, spin, precession</vt:lpstr>
      <vt:lpstr>Linear Algebra for robotics (B.2 to B.5)</vt:lpstr>
      <vt:lpstr>Singularities</vt:lpstr>
      <vt:lpstr>Two-link planar manipulator</vt:lpstr>
      <vt:lpstr>Rank of Jacobian</vt:lpstr>
      <vt:lpstr>Singular configurations </vt:lpstr>
      <vt:lpstr>Manipulator singularity properties</vt:lpstr>
      <vt:lpstr>How to find?</vt:lpstr>
      <vt:lpstr>For the Next Class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143</cp:revision>
  <dcterms:created xsi:type="dcterms:W3CDTF">2015-11-24T18:35:18Z</dcterms:created>
  <dcterms:modified xsi:type="dcterms:W3CDTF">2016-03-03T15:35:06Z</dcterms:modified>
</cp:coreProperties>
</file>