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316" r:id="rId4"/>
    <p:sldId id="323" r:id="rId5"/>
    <p:sldId id="324" r:id="rId6"/>
    <p:sldId id="317" r:id="rId7"/>
    <p:sldId id="325" r:id="rId8"/>
    <p:sldId id="321" r:id="rId9"/>
    <p:sldId id="322" r:id="rId10"/>
    <p:sldId id="318" r:id="rId11"/>
    <p:sldId id="319" r:id="rId12"/>
    <p:sldId id="276" r:id="rId13"/>
    <p:sldId id="31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0000"/>
    <a:srgbClr val="D6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761" autoAdjust="0"/>
  </p:normalViewPr>
  <p:slideViewPr>
    <p:cSldViewPr snapToGrid="0" snapToObjects="1">
      <p:cViewPr>
        <p:scale>
          <a:sx n="50" d="100"/>
          <a:sy n="50" d="100"/>
        </p:scale>
        <p:origin x="-1928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FC68B-FF2B-B84C-A8A0-39F6FC4782B3}" type="datetimeFigureOut">
              <a:rPr lang="en-US" smtClean="0"/>
              <a:t>3/8/16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F07B7-D901-E84F-85C7-3FE0CC29C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11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F07B7-D901-E84F-85C7-3FE0CC29C5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81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F07B7-D901-E84F-85C7-3FE0CC29C5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97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Pinhole_camera_model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F07B7-D901-E84F-85C7-3FE0CC29C5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57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Extrinsic: a homogenous transformation</a:t>
            </a:r>
          </a:p>
          <a:p>
            <a:r>
              <a:rPr lang="en-US" dirty="0" smtClean="0"/>
              <a:t>Intrinsic are four parameters: </a:t>
            </a:r>
            <a:r>
              <a:rPr lang="en-US" dirty="0" err="1" smtClean="0"/>
              <a:t>oc,o_r</a:t>
            </a:r>
            <a:r>
              <a:rPr lang="en-US" dirty="0" smtClean="0"/>
              <a:t>, </a:t>
            </a:r>
            <a:r>
              <a:rPr lang="en-US" dirty="0" err="1" smtClean="0"/>
              <a:t>fx</a:t>
            </a:r>
            <a:r>
              <a:rPr lang="en-US" dirty="0" smtClean="0"/>
              <a:t> = \lambda/</a:t>
            </a:r>
            <a:r>
              <a:rPr lang="en-US" dirty="0" err="1" smtClean="0"/>
              <a:t>sc</a:t>
            </a:r>
            <a:r>
              <a:rPr lang="en-US" dirty="0" smtClean="0"/>
              <a:t>, </a:t>
            </a:r>
            <a:r>
              <a:rPr lang="en-US" dirty="0" err="1" smtClean="0"/>
              <a:t>fy</a:t>
            </a:r>
            <a:r>
              <a:rPr lang="en-US" dirty="0" smtClean="0"/>
              <a:t> = \lambda/</a:t>
            </a:r>
            <a:r>
              <a:rPr lang="en-US" dirty="0" err="1" smtClean="0"/>
              <a:t>sy</a:t>
            </a:r>
            <a:endParaRPr lang="en-US" dirty="0" smtClean="0"/>
          </a:p>
          <a:p>
            <a:r>
              <a:rPr lang="en-US" dirty="0" smtClean="0"/>
              <a:t>\lambda, </a:t>
            </a:r>
            <a:r>
              <a:rPr lang="en-US" dirty="0" err="1" smtClean="0"/>
              <a:t>s_x</a:t>
            </a:r>
            <a:r>
              <a:rPr lang="en-US" dirty="0" smtClean="0"/>
              <a:t>, </a:t>
            </a:r>
            <a:r>
              <a:rPr lang="en-US" dirty="0" err="1" smtClean="0"/>
              <a:t>o_r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s_y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o_c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F07B7-D901-E84F-85C7-3FE0CC29C5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28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C0EDE4-9F13-3E49-B48F-3736312EE6F1}" type="slidenum">
              <a:rPr lang="en-US"/>
              <a:pPr/>
              <a:t>10</a:t>
            </a:fld>
            <a:endParaRPr lang="en-US"/>
          </a:p>
        </p:txBody>
      </p:sp>
      <p:sp>
        <p:nvSpPr>
          <p:cNvPr id="4098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100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4127500"/>
            <a:ext cx="6858000" cy="127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 b="1">
                <a:solidFill>
                  <a:srgbClr val="272727"/>
                </a:solidFill>
                <a:latin typeface="Arial" charset="0"/>
              </a:rPr>
              <a:t>11_01.jpg</a:t>
            </a:r>
            <a:br>
              <a:rPr lang="en-US" sz="1400" b="1">
                <a:solidFill>
                  <a:srgbClr val="272727"/>
                </a:solidFill>
                <a:latin typeface="Arial" charset="0"/>
              </a:rPr>
            </a:br>
            <a:endParaRPr lang="en-US" sz="1400" b="1">
              <a:solidFill>
                <a:srgbClr val="272727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camera could be approximated by a projective model, often called pinhole projection. The simplest representation of a camera is a light sensible surface (sensor): an image plane, a lens (projective projection) at a given position and orientation in space.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F07B7-D901-E84F-85C7-3FE0CC29C5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70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995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1" y="674131"/>
            <a:ext cx="8229599" cy="52440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57942" y="6490902"/>
            <a:ext cx="1905092" cy="36709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C90000"/>
                </a:solidFill>
              </a:defRPr>
            </a:lvl1pPr>
          </a:lstStyle>
          <a:p>
            <a:r>
              <a:rPr lang="en-US" dirty="0" smtClean="0"/>
              <a:t>ECE 5397 Becker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9622" y="6532242"/>
            <a:ext cx="1144378" cy="32575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C90000"/>
                </a:solidFill>
              </a:defRPr>
            </a:lvl1pPr>
          </a:lstStyle>
          <a:p>
            <a:r>
              <a:rPr lang="en-US" smtClean="0"/>
              <a:t>Page </a:t>
            </a:r>
            <a:fld id="{33D92E55-2052-5149-910B-79655E9F53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-1778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rgbClr val="C90000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4" name="Picture 16" descr="J:\logo_of_university_of_houston_athletic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31" y="6214564"/>
            <a:ext cx="582539" cy="552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/>
          <p:cNvCxnSpPr/>
          <p:nvPr userDrawn="1"/>
        </p:nvCxnSpPr>
        <p:spPr>
          <a:xfrm>
            <a:off x="0" y="5918200"/>
            <a:ext cx="9144000" cy="0"/>
          </a:xfrm>
          <a:prstGeom prst="line">
            <a:avLst/>
          </a:prstGeom>
          <a:ln>
            <a:solidFill>
              <a:srgbClr val="D80D4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952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1" y="674131"/>
            <a:ext cx="8229599" cy="52440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57942" y="6490902"/>
            <a:ext cx="1905092" cy="36709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C90000"/>
                </a:solidFill>
              </a:defRPr>
            </a:lvl1pPr>
          </a:lstStyle>
          <a:p>
            <a:r>
              <a:rPr lang="en-US" dirty="0" smtClean="0"/>
              <a:t>ECE 5397 Becker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9622" y="6532242"/>
            <a:ext cx="1144378" cy="32575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C90000"/>
                </a:solidFill>
              </a:defRPr>
            </a:lvl1pPr>
          </a:lstStyle>
          <a:p>
            <a:r>
              <a:rPr lang="en-US" smtClean="0"/>
              <a:t>Page </a:t>
            </a:r>
            <a:fld id="{33D92E55-2052-5149-910B-79655E9F53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-1778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rgbClr val="C90000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5" name="Picture 16" descr="J:\logo_of_university_of_houston_athletic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31" y="6214564"/>
            <a:ext cx="582539" cy="552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Straight Connector 15"/>
          <p:cNvCxnSpPr/>
          <p:nvPr userDrawn="1"/>
        </p:nvCxnSpPr>
        <p:spPr>
          <a:xfrm>
            <a:off x="0" y="5918200"/>
            <a:ext cx="9144000" cy="0"/>
          </a:xfrm>
          <a:prstGeom prst="line">
            <a:avLst/>
          </a:prstGeom>
          <a:ln>
            <a:solidFill>
              <a:srgbClr val="D80D4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23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1BD611A-9773-4C49-8137-266F166E45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14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45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5.xml"/><Relationship Id="rId5" Type="http://schemas.openxmlformats.org/officeDocument/2006/relationships/image" Target="../media/image8.jpeg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openmvg.readthedocs.org/en/latest/openMVG/cameras/cameras/" TargetMode="External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bl.uh.edu/courses/6373s15/" TargetMode="Externa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umiacs.umd.edu/~ramani/cmsc828d/lecture9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works.com/videos/camera-calibration-with-matlab-81233.html?refresh=true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vision.caltech.edu/bouguetj/calib_doc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hyperlink" Target="https://april.eecs.umich.edu/wiki/index.php/AprilTags-Java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240" y="855622"/>
            <a:ext cx="7485864" cy="6183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7800" y="1473941"/>
            <a:ext cx="8966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ECE 5397/6397: </a:t>
            </a:r>
          </a:p>
          <a:p>
            <a:pPr algn="ctr"/>
            <a:r>
              <a:rPr lang="en-US" sz="3600" b="1" dirty="0"/>
              <a:t>Introduction to Robotics</a:t>
            </a:r>
            <a:r>
              <a:rPr lang="en-US" sz="3600" dirty="0"/>
              <a:t> </a:t>
            </a:r>
            <a:endParaRPr lang="en-US" sz="3600" b="1" dirty="0" smtClean="0">
              <a:solidFill>
                <a:srgbClr val="C90000"/>
              </a:solidFill>
            </a:endParaRPr>
          </a:p>
          <a:p>
            <a:pPr algn="ctr"/>
            <a:r>
              <a:rPr lang="en-US" sz="3600" b="1" dirty="0" smtClean="0">
                <a:solidFill>
                  <a:srgbClr val="C90000"/>
                </a:solidFill>
              </a:rPr>
              <a:t>Lecture 15:</a:t>
            </a:r>
          </a:p>
          <a:p>
            <a:pPr algn="ctr"/>
            <a:r>
              <a:rPr lang="en-US" sz="3600" dirty="0"/>
              <a:t>Computer vision overview, segmentation </a:t>
            </a:r>
            <a:r>
              <a:rPr lang="en-US" sz="3600" b="1" dirty="0" smtClean="0"/>
              <a:t>Reference</a:t>
            </a:r>
            <a:r>
              <a:rPr lang="en-US" sz="3600" b="1" dirty="0"/>
              <a:t>: Chapter </a:t>
            </a:r>
            <a:r>
              <a:rPr lang="en-US" sz="3600" dirty="0"/>
              <a:t>11.1—</a:t>
            </a:r>
            <a:r>
              <a:rPr lang="en-US" sz="3600" dirty="0" smtClean="0"/>
              <a:t>11.3</a:t>
            </a:r>
            <a:r>
              <a:rPr lang="en-US" sz="3600" b="1" dirty="0" smtClean="0"/>
              <a:t>, </a:t>
            </a:r>
            <a:r>
              <a:rPr lang="en-US" sz="3600" b="1" dirty="0"/>
              <a:t>RD&amp;C</a:t>
            </a:r>
          </a:p>
          <a:p>
            <a:pPr algn="ctr"/>
            <a:r>
              <a:rPr lang="en-US" sz="3600" b="1" dirty="0"/>
              <a:t>Instructor: Aaron Becker</a:t>
            </a:r>
          </a:p>
          <a:p>
            <a:pPr algn="ctr"/>
            <a:endParaRPr lang="en-US" sz="3600" b="1" dirty="0">
              <a:solidFill>
                <a:srgbClr val="C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973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Documents and Settings\Steveo\My Documents\Engineering\BCS\spong_0471649902\prepare_present\jpgsd\ch11\11_01.jpg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342900"/>
            <a:ext cx="7831138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051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60400" y="6642100"/>
            <a:ext cx="7831138" cy="190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1">
                <a:solidFill>
                  <a:srgbClr val="272727"/>
                </a:solidFill>
                <a:latin typeface="Arial" charset="0"/>
              </a:rPr>
              <a:t>11_01</a:t>
            </a:r>
          </a:p>
        </p:txBody>
      </p:sp>
      <p:sp>
        <p:nvSpPr>
          <p:cNvPr id="2052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11_01</a:t>
            </a:r>
          </a:p>
        </p:txBody>
      </p:sp>
    </p:spTree>
    <p:extLst>
      <p:ext uri="{BB962C8B-B14F-4D97-AF65-F5344CB8AC3E}">
        <p14:creationId xmlns:p14="http://schemas.microsoft.com/office/powerpoint/2010/main" val="157337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624720"/>
            <a:ext cx="7772400" cy="1143000"/>
          </a:xfrm>
        </p:spPr>
        <p:txBody>
          <a:bodyPr/>
          <a:lstStyle/>
          <a:p>
            <a:r>
              <a:rPr lang="en-US" sz="2000" dirty="0">
                <a:hlinkClick r:id="rId3"/>
              </a:rPr>
              <a:t>http://openmvg.readthedocs.org/en/latest/openMVG/cameras/cameras</a:t>
            </a:r>
            <a:r>
              <a:rPr lang="en-US" sz="2000" dirty="0" smtClean="0">
                <a:hlinkClick r:id="rId3"/>
              </a:rPr>
              <a:t>/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900" y="749299"/>
            <a:ext cx="7226300" cy="4088021"/>
          </a:xfrm>
          <a:prstGeom prst="rect">
            <a:avLst/>
          </a:prstGeom>
        </p:spPr>
      </p:pic>
      <p:sp>
        <p:nvSpPr>
          <p:cNvPr id="4" name="Title 2"/>
          <p:cNvSpPr txBox="1">
            <a:spLocks/>
          </p:cNvSpPr>
          <p:nvPr/>
        </p:nvSpPr>
        <p:spPr>
          <a:xfrm>
            <a:off x="0" y="-177800"/>
            <a:ext cx="9144000" cy="9144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Pinhole camera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48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57199" y="978927"/>
            <a:ext cx="8229599" cy="5511975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Study </a:t>
            </a:r>
            <a:r>
              <a:rPr lang="en-US"/>
              <a:t>Read </a:t>
            </a:r>
            <a:r>
              <a:rPr lang="en-US" smtClean="0"/>
              <a:t>11.3 </a:t>
            </a:r>
            <a:r>
              <a:rPr lang="en-US" b="1" dirty="0" smtClean="0"/>
              <a:t>for </a:t>
            </a:r>
            <a:r>
              <a:rPr lang="en-US" b="1" smtClean="0"/>
              <a:t>Lecture 16</a:t>
            </a:r>
            <a:endParaRPr lang="en-US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57942" y="0"/>
            <a:ext cx="7728857" cy="914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For the Next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786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57942" y="0"/>
            <a:ext cx="7728857" cy="914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 class worksheet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3376" y="4256465"/>
            <a:ext cx="81438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2454619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08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Welcome!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199" y="978927"/>
            <a:ext cx="8229599" cy="5511975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Thursday(03/10/2016) 10 </a:t>
            </a:r>
            <a:r>
              <a:rPr lang="en-US" sz="2400" dirty="0" err="1"/>
              <a:t>a.m</a:t>
            </a:r>
            <a:r>
              <a:rPr lang="en-US" sz="2400" dirty="0"/>
              <a:t> </a:t>
            </a:r>
            <a:r>
              <a:rPr lang="en-US" sz="2400" dirty="0" smtClean="0"/>
              <a:t>tour </a:t>
            </a:r>
            <a:r>
              <a:rPr lang="en-US" sz="2400" dirty="0"/>
              <a:t>of exoskeleton lab by Sri </a:t>
            </a:r>
            <a:r>
              <a:rPr lang="en-US" sz="2400" dirty="0" err="1"/>
              <a:t>Ranga</a:t>
            </a:r>
            <a:r>
              <a:rPr lang="en-US" sz="2400" dirty="0"/>
              <a:t> Prasad </a:t>
            </a:r>
            <a:r>
              <a:rPr lang="en-US" sz="2400" dirty="0" err="1" smtClean="0"/>
              <a:t>Maddi</a:t>
            </a:r>
            <a:r>
              <a:rPr lang="en-US" sz="2400" dirty="0" smtClean="0"/>
              <a:t>, Research </a:t>
            </a:r>
            <a:r>
              <a:rPr lang="en-US" sz="2400" dirty="0"/>
              <a:t>Staff</a:t>
            </a:r>
            <a:r>
              <a:rPr lang="en-US" sz="2400" dirty="0" smtClean="0"/>
              <a:t>, Laboratory </a:t>
            </a:r>
            <a:r>
              <a:rPr lang="en-US" sz="2400" dirty="0"/>
              <a:t>for Noninvasive Brain-Machine Interface </a:t>
            </a:r>
            <a:r>
              <a:rPr lang="en-US" sz="2400" dirty="0" smtClean="0"/>
              <a:t>Systems.  Room [??], 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floor Engr. Building 1</a:t>
            </a:r>
          </a:p>
          <a:p>
            <a:r>
              <a:rPr lang="en-US" sz="2400" dirty="0" smtClean="0"/>
              <a:t>We’ve begun to assign tasks for </a:t>
            </a:r>
            <a:r>
              <a:rPr lang="en-US" sz="2400" dirty="0" err="1" smtClean="0"/>
              <a:t>Swarmathon</a:t>
            </a:r>
            <a:r>
              <a:rPr lang="en-US" sz="2400" dirty="0" smtClean="0"/>
              <a:t>.  There will be significant progress over spring break.  There is still time to get involved.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3447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Huge topic (</a:t>
            </a:r>
            <a:r>
              <a:rPr lang="en-US" sz="2800" dirty="0"/>
              <a:t>entire courses </a:t>
            </a:r>
            <a:r>
              <a:rPr lang="en-US" sz="2800" dirty="0">
                <a:hlinkClick r:id="rId2"/>
              </a:rPr>
              <a:t>http://www.cbl.uh.edu/courses/6373s15</a:t>
            </a:r>
            <a:r>
              <a:rPr lang="en-US" sz="2800" dirty="0" smtClean="0">
                <a:hlinkClick r:id="rId2"/>
              </a:rPr>
              <a:t>/</a:t>
            </a:r>
            <a:endParaRPr lang="en-US" sz="2800" dirty="0" smtClean="0"/>
          </a:p>
          <a:p>
            <a:r>
              <a:rPr lang="en-US" sz="2800" dirty="0"/>
              <a:t>http://</a:t>
            </a:r>
            <a:r>
              <a:rPr lang="en-US" sz="2800" dirty="0" err="1"/>
              <a:t>robohub.org</a:t>
            </a:r>
            <a:r>
              <a:rPr lang="en-US" sz="2800" dirty="0"/>
              <a:t>/robots-quest-for-computer-vision/</a:t>
            </a:r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vision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596195"/>
            <a:ext cx="5918200" cy="332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074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we can tell how real-world object are turned into pixel coordinates</a:t>
            </a:r>
          </a:p>
          <a:p>
            <a:r>
              <a:rPr lang="en-US" dirty="0" smtClean="0"/>
              <a:t>So we can tell where real world objects are from pixel coordinates</a:t>
            </a:r>
          </a:p>
          <a:p>
            <a:r>
              <a:rPr lang="en-US" dirty="0" smtClean="0"/>
              <a:t>Lots of ways to do calibration: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://www.umiacs.umd.edu/~ramani/cmsc828d/lecture9.</a:t>
            </a:r>
            <a:r>
              <a:rPr lang="en-US" dirty="0" smtClean="0">
                <a:hlinkClick r:id="rId2"/>
              </a:rPr>
              <a:t>pdf</a:t>
            </a:r>
            <a:endParaRPr lang="en-US" dirty="0" smtClean="0"/>
          </a:p>
          <a:p>
            <a:r>
              <a:rPr lang="en-US" dirty="0"/>
              <a:t>.  We</a:t>
            </a:r>
            <a:r>
              <a:rPr lang="fr-FR" dirty="0"/>
              <a:t>’</a:t>
            </a:r>
            <a:r>
              <a:rPr lang="en-US" dirty="0" err="1"/>
              <a:t>ll</a:t>
            </a:r>
            <a:r>
              <a:rPr lang="en-US" dirty="0"/>
              <a:t> look at a simpler </a:t>
            </a:r>
            <a:r>
              <a:rPr lang="en-US" dirty="0" smtClean="0"/>
              <a:t>method</a:t>
            </a:r>
          </a:p>
          <a:p>
            <a:r>
              <a:rPr lang="en-US" dirty="0" smtClean="0"/>
              <a:t>In practice, you use a checkerboards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We’ll focus on camera calibration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712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1" y="5207000"/>
            <a:ext cx="8229599" cy="71120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hlinkClick r:id="rId2"/>
              </a:rPr>
              <a:t>http://www.vision.caltech.edu/bouguetj/calib_doc</a:t>
            </a:r>
            <a:r>
              <a:rPr lang="en-US" sz="2800" dirty="0" smtClean="0">
                <a:hlinkClick r:id="rId2"/>
              </a:rPr>
              <a:t>/</a:t>
            </a:r>
            <a:endParaRPr lang="en-US" sz="2800" dirty="0" smtClean="0"/>
          </a:p>
          <a:p>
            <a:pPr marL="0" indent="0">
              <a:buNone/>
            </a:pPr>
            <a:r>
              <a:rPr lang="en-US" sz="1400" dirty="0" smtClean="0"/>
              <a:t>Video: </a:t>
            </a:r>
            <a:r>
              <a:rPr lang="en-US" sz="1400" dirty="0">
                <a:hlinkClick r:id="rId3"/>
              </a:rPr>
              <a:t>http://www.mathworks.com/videos/camera-calibration-with-matlab-81233.html?refresh=</a:t>
            </a:r>
            <a:r>
              <a:rPr lang="en-US" sz="1400" dirty="0" smtClean="0">
                <a:hlinkClick r:id="rId3"/>
              </a:rPr>
              <a:t>true</a:t>
            </a:r>
            <a:r>
              <a:rPr lang="en-US" sz="1400" dirty="0" smtClean="0"/>
              <a:t>  </a:t>
            </a: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 calibration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662" y="1219200"/>
            <a:ext cx="8833338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243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7523" b="7523"/>
          <a:stretch>
            <a:fillRect/>
          </a:stretch>
        </p:blipFill>
        <p:spPr>
          <a:xfrm>
            <a:off x="635001" y="736600"/>
            <a:ext cx="7746999" cy="493655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care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54200" y="6155750"/>
            <a:ext cx="6832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https://april.eecs.umich.edu/wiki/index.php/AprilTags-</a:t>
            </a:r>
            <a:r>
              <a:rPr lang="en-US" dirty="0" smtClean="0">
                <a:hlinkClick r:id="rId3"/>
              </a:rPr>
              <a:t>Java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612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t="3161" b="316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https://</a:t>
            </a:r>
            <a:r>
              <a:rPr lang="en-US" sz="2800" dirty="0" err="1"/>
              <a:t>en.wikipedia.org</a:t>
            </a:r>
            <a:r>
              <a:rPr lang="en-US" sz="2800" dirty="0"/>
              <a:t>/wiki/</a:t>
            </a:r>
            <a:r>
              <a:rPr lang="en-US" sz="2800" dirty="0" err="1"/>
              <a:t>Pinhole_camera_model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52603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1200" y="3886200"/>
            <a:ext cx="8432800" cy="15493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pinhole camera geometry models the projective camera with two sub-</a:t>
            </a:r>
            <a:r>
              <a:rPr lang="en-US" dirty="0" err="1"/>
              <a:t>parametrizations</a:t>
            </a:r>
            <a:r>
              <a:rPr lang="en-US" dirty="0"/>
              <a:t>, intrinsic and extrinsic </a:t>
            </a:r>
            <a:r>
              <a:rPr lang="en-US" dirty="0" smtClean="0"/>
              <a:t>parameters</a:t>
            </a:r>
          </a:p>
          <a:p>
            <a:pPr marL="0" indent="0">
              <a:buNone/>
            </a:pPr>
            <a:r>
              <a:rPr lang="en-US" sz="1800" dirty="0" smtClean="0"/>
              <a:t>Image from http</a:t>
            </a:r>
            <a:r>
              <a:rPr lang="en-US" sz="1800" dirty="0"/>
              <a:t>://</a:t>
            </a:r>
            <a:r>
              <a:rPr lang="en-US" sz="1800" dirty="0" err="1"/>
              <a:t>openmvg.readthedocs.org</a:t>
            </a:r>
            <a:r>
              <a:rPr lang="en-US" sz="1800" dirty="0"/>
              <a:t>/en/latest/</a:t>
            </a:r>
            <a:r>
              <a:rPr lang="en-US" sz="1800" dirty="0" err="1"/>
              <a:t>openMVG</a:t>
            </a:r>
            <a:r>
              <a:rPr lang="en-US" sz="1800" dirty="0"/>
              <a:t>/cameras/cameras/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200" y="749299"/>
            <a:ext cx="5562600" cy="314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467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1" y="3296167"/>
            <a:ext cx="8229599" cy="5244073"/>
          </a:xfrm>
        </p:spPr>
        <p:txBody>
          <a:bodyPr/>
          <a:lstStyle/>
          <a:p>
            <a:r>
              <a:rPr lang="en-US" dirty="0"/>
              <a:t>. Intrinsic parameters model the optic component (without distortion) and extrinsic model the camera position and orientation in </a:t>
            </a:r>
            <a:r>
              <a:rPr lang="en-US" dirty="0" smtClean="0"/>
              <a:t>space.  Extrinsic are therefore:  </a:t>
            </a:r>
          </a:p>
          <a:p>
            <a:pPr marL="0" indent="0">
              <a:buNone/>
            </a:pPr>
            <a:r>
              <a:rPr lang="en-US" sz="1800" dirty="0"/>
              <a:t>Image from http://</a:t>
            </a:r>
            <a:r>
              <a:rPr lang="en-US" sz="1800" dirty="0" err="1"/>
              <a:t>openmvg.readthedocs.org</a:t>
            </a:r>
            <a:r>
              <a:rPr lang="en-US" sz="1800" dirty="0"/>
              <a:t>/en/latest/</a:t>
            </a:r>
            <a:r>
              <a:rPr lang="en-US" sz="1800" dirty="0" err="1"/>
              <a:t>openMVG</a:t>
            </a:r>
            <a:r>
              <a:rPr lang="en-US" sz="1800" dirty="0"/>
              <a:t>/cameras/cameras/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600" y="149325"/>
            <a:ext cx="5562600" cy="314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039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4081</TotalTime>
  <Words>482</Words>
  <Application>Microsoft Macintosh PowerPoint</Application>
  <PresentationFormat>On-screen Show (4:3)</PresentationFormat>
  <Paragraphs>48</Paragraphs>
  <Slides>13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Welcome!</vt:lpstr>
      <vt:lpstr>Computer vision</vt:lpstr>
      <vt:lpstr>We’ll focus on camera calibration</vt:lpstr>
      <vt:lpstr>Camera calibration</vt:lpstr>
      <vt:lpstr>Why we care</vt:lpstr>
      <vt:lpstr>https://en.wikipedia.org/wiki/Pinhole_camera_model</vt:lpstr>
      <vt:lpstr>Parameters</vt:lpstr>
      <vt:lpstr>PowerPoint Presentation</vt:lpstr>
      <vt:lpstr>11_01</vt:lpstr>
      <vt:lpstr>http://openmvg.readthedocs.org/en/latest/openMVG/cameras/cameras/ </vt:lpstr>
      <vt:lpstr>For the Next Class</vt:lpstr>
      <vt:lpstr>In class worksheet</vt:lpstr>
    </vt:vector>
  </TitlesOfParts>
  <Company>University of Houston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Badri Roysam</dc:creator>
  <cp:lastModifiedBy>Aaron Becker</cp:lastModifiedBy>
  <cp:revision>142</cp:revision>
  <dcterms:created xsi:type="dcterms:W3CDTF">2015-11-24T18:35:18Z</dcterms:created>
  <dcterms:modified xsi:type="dcterms:W3CDTF">2016-03-09T12:25:44Z</dcterms:modified>
</cp:coreProperties>
</file>