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indawi.com/journals/bmri/2014/781670/"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indawi.com/journals/bmri/2014/78167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dataset/296/diabetes+130-us+hospitals+for+years+1999-200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953e378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953e378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Wanted to gather more information about gender in accordance to age.</a:t>
            </a:r>
            <a:endParaRPr/>
          </a:p>
          <a:p>
            <a:pPr indent="0" lvl="0" marL="0" rtl="0" algn="l">
              <a:spcBef>
                <a:spcPts val="0"/>
              </a:spcBef>
              <a:spcAft>
                <a:spcPts val="0"/>
              </a:spcAft>
              <a:buNone/>
            </a:pPr>
            <a:r>
              <a:rPr lang="en"/>
              <a:t>What we got: Age is a very important feature in determining readmission and gender does not seem to have a correlation to diabetes.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953e378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953e378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We wanted to know the ethnic background of the dataset</a:t>
            </a:r>
            <a:endParaRPr/>
          </a:p>
          <a:p>
            <a:pPr indent="0" lvl="0" marL="0" rtl="0" algn="l">
              <a:spcBef>
                <a:spcPts val="0"/>
              </a:spcBef>
              <a:spcAft>
                <a:spcPts val="0"/>
              </a:spcAft>
              <a:buNone/>
            </a:pPr>
            <a:r>
              <a:rPr lang="en"/>
              <a:t>What we got: We realized this dataset is in US, and notice a lot of Caucasians.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9fb145d4c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9fb145d4c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953e378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953e378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953e378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953e378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9fb145d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9fb145d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93040eb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93040eb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9fb145d4c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9fb145d4c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95d347c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95d347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9fb145d4c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9fb145d4c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9fb145d4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9fb145d4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95d347c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95d347c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9fb145d4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9fb145d4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Older individuals often have more complex health needs, multiple chronic conditions, and may experience more severe illnesses, leading to a higher likelihood of hospital readmission.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95d347c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95d347c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9fb145d4c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9fb145d4c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 Mellitus is a chronic condition that requires ongoing management. Patients with diabetes may experience complications or require additional care, contributing to a higher likelihood of hospital readmission.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9fb145d4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b9fb145d4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Longer hospital stays may indicate more severe illnesses or complications, which can increase the risk of readmission. A higher number of diagnoses may signify a more comprehensive medical history with multiple health issues, contributing to increased readmission risk. More lab tests may indicate a need for extensive monitoring or investigation, suggesting a higher severity of illness, which can contribute to increased readmission risk. Frequent outpatient/inpatient visits may indicate ongoing health issues that require continuous management, contributing to an increased likelihood of readmission. Higher emergency visits may reflect acute health events, indicating a higher risk of subsequent readmission. The prescription of diabetic medication may indicate active management of diabetes, but it could also suggest more complex healthcare needs, increasing the likelihood of readmission.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9fb145d4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b9fb145d4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layer, </a:t>
            </a:r>
            <a:r>
              <a:rPr lang="en"/>
              <a:t>essay</a:t>
            </a:r>
            <a:r>
              <a:rPr lang="en"/>
              <a:t> enough to explain</a:t>
            </a:r>
            <a:endParaRPr/>
          </a:p>
          <a:p>
            <a:pPr indent="0" lvl="0" marL="0" rtl="0" algn="l">
              <a:spcBef>
                <a:spcPts val="0"/>
              </a:spcBef>
              <a:spcAft>
                <a:spcPts val="0"/>
              </a:spcAft>
              <a:buNone/>
            </a:pPr>
            <a:r>
              <a:rPr lang="en"/>
              <a:t>Hidden layer: Its where it processes the input layer and bias. Bias nodes are added to increase the flexibility of the model to fit the data. It multiplies the weights of each input and adds the bias which is then passed on into an activation function.</a:t>
            </a:r>
            <a:endParaRPr/>
          </a:p>
          <a:p>
            <a:pPr indent="0" lvl="0" marL="0" rtl="0" algn="l">
              <a:spcBef>
                <a:spcPts val="0"/>
              </a:spcBef>
              <a:spcAft>
                <a:spcPts val="0"/>
              </a:spcAft>
              <a:buNone/>
            </a:pPr>
            <a:r>
              <a:rPr lang="en"/>
              <a:t>Activation function: They introduce non-linear properties to the network, allowing it to learn more complex patterns. There are various activation functions such as the rectified linear unit (ReLU) function, and the family of sigmoid functions such as the logistic sigmoid function, the hyperbolic tangent, and the arctangent function. The activation function that we are using is the </a:t>
            </a:r>
            <a:r>
              <a:rPr lang="en"/>
              <a:t>logistic</a:t>
            </a:r>
            <a:r>
              <a:rPr lang="en"/>
              <a:t> sigmoid function.</a:t>
            </a:r>
            <a:endParaRPr/>
          </a:p>
          <a:p>
            <a:pPr indent="0" lvl="0" marL="0" rtl="0" algn="l">
              <a:spcBef>
                <a:spcPts val="0"/>
              </a:spcBef>
              <a:spcAft>
                <a:spcPts val="0"/>
              </a:spcAft>
              <a:buNone/>
            </a:pPr>
            <a:r>
              <a:rPr lang="en"/>
              <a:t>Then we have the output layer.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9fb145d4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9fb145d4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b9fb145d4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b9fb145d4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9fb145d4c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9fb145d4c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848d990fe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848d990f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database is from the Health Facts database (Cerner Corporation, Kansas City, MO), a national data warehouse that collect comprehensive clinical records across hospitals throughout the United States. The dataset collected represents 10 years (1999-2008) of clinical care at 130 hospitals throughout the United States. The database consists of 41 tables in a fact-dimension schema and a total of 117 features. The database includes 74,036,643 uniqure encounters that correspond to 17,880,231 unique patients and 2,889,571 providers.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information is gathered from the paper. </a:t>
            </a:r>
            <a:r>
              <a:rPr lang="en" u="sng">
                <a:solidFill>
                  <a:schemeClr val="hlink"/>
                </a:solidFill>
                <a:hlinkClick r:id="rId2"/>
              </a:rPr>
              <a:t>https://www.hindawi.com/journals/bmri/2014/781670/</a:t>
            </a:r>
            <a:r>
              <a:rPr lang="en"/>
              <a:t> </a:t>
            </a:r>
            <a:endParaRPr/>
          </a:p>
          <a:p>
            <a:pPr indent="0" lvl="0" marL="0" rtl="0" algn="l">
              <a:spcBef>
                <a:spcPts val="0"/>
              </a:spcBef>
              <a:spcAft>
                <a:spcPts val="0"/>
              </a:spcAft>
              <a:buNone/>
            </a:pPr>
            <a:r>
              <a:rPr lang="en"/>
              <a:t> </a:t>
            </a:r>
            <a:endParaRPr b="1"/>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9fb145d4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b9fb145d4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b9fb145d4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b9fb145d4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9fb145d4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b9fb145d4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9fb145d4c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b9fb145d4c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93040eb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93040eb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original database contained incomplete, redundant, and noisy information. The extracted information from database for encounters satisfies only the following criteria, Inpatient encounter, diabetic encounter, length of stay was at least 1 day and at most 14 days, laboratory tests were performed during the encounter, medications were administered during the encounter. A total of 101,766 encounters were identified that fulfills the conditions. Clinical Experts extracted 55 features  that were potentially associated with the diabetic condition.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information is gathered </a:t>
            </a:r>
            <a:r>
              <a:rPr lang="en"/>
              <a:t>from the paper. </a:t>
            </a:r>
            <a:r>
              <a:rPr lang="en" u="sng">
                <a:solidFill>
                  <a:schemeClr val="hlink"/>
                </a:solidFill>
                <a:hlinkClick r:id="rId2"/>
              </a:rPr>
              <a:t>https://www.hindawi.com/journals/bmri/2014/781670/</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848d990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848d990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https://archive.ics.uci.edu/dataset/296/diabetes+130-us+hospitals+for+years+1999-2008</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93040e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93040e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3040eb2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3040eb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We wanted to see if gender would make any difference within the dataset.</a:t>
            </a:r>
            <a:endParaRPr/>
          </a:p>
          <a:p>
            <a:pPr indent="0" lvl="0" marL="0" rtl="0" algn="l">
              <a:spcBef>
                <a:spcPts val="0"/>
              </a:spcBef>
              <a:spcAft>
                <a:spcPts val="0"/>
              </a:spcAft>
              <a:buNone/>
            </a:pPr>
            <a:r>
              <a:rPr lang="en"/>
              <a:t>What we got: It seems that there are more females than males but it is not significant enough to determine its importance.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53e378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53e378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r>
              <a:rPr lang="en"/>
              <a:t>: Wanted to show the age range within the dataset</a:t>
            </a:r>
            <a:endParaRPr/>
          </a:p>
          <a:p>
            <a:pPr indent="0" lvl="0" marL="0" rtl="0" algn="l">
              <a:spcBef>
                <a:spcPts val="0"/>
              </a:spcBef>
              <a:spcAft>
                <a:spcPts val="0"/>
              </a:spcAft>
              <a:buNone/>
            </a:pPr>
            <a:r>
              <a:rPr lang="en"/>
              <a:t>What we got: The dataset mainly contains patients that are the age of 50 to 90.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34.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2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github.com/Xerconia/DataScience-Diabetes" TargetMode="External"/><Relationship Id="rId4" Type="http://schemas.openxmlformats.org/officeDocument/2006/relationships/hyperlink" Target="https://github.com/Xerconia" TargetMode="External"/><Relationship Id="rId5" Type="http://schemas.openxmlformats.org/officeDocument/2006/relationships/hyperlink" Target="https://github.com/Travis-ZhangMYG" TargetMode="External"/><Relationship Id="rId6" Type="http://schemas.openxmlformats.org/officeDocument/2006/relationships/hyperlink" Target="https://github.com/UH-TAS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3700"/>
              <a:t>UH TASI Data Science </a:t>
            </a:r>
            <a:r>
              <a:rPr b="1" i="1" lang="en" sz="3700"/>
              <a:t>Professionals</a:t>
            </a:r>
            <a:endParaRPr b="1" i="1" sz="3700"/>
          </a:p>
          <a:p>
            <a:pPr indent="0" lvl="0" marL="0" rtl="0" algn="l">
              <a:spcBef>
                <a:spcPts val="0"/>
              </a:spcBef>
              <a:spcAft>
                <a:spcPts val="0"/>
              </a:spcAft>
              <a:buNone/>
            </a:pPr>
            <a:r>
              <a:rPr lang="en"/>
              <a:t>Diabetes Readmission Analysis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Meynard Ballesteros</a:t>
            </a:r>
            <a:endParaRPr sz="1900"/>
          </a:p>
          <a:p>
            <a:pPr indent="0" lvl="0" marL="0" rtl="0" algn="l">
              <a:spcBef>
                <a:spcPts val="0"/>
              </a:spcBef>
              <a:spcAft>
                <a:spcPts val="0"/>
              </a:spcAft>
              <a:buNone/>
            </a:pPr>
            <a:r>
              <a:rPr lang="en" sz="1900"/>
              <a:t>Haoyuan Zhang</a:t>
            </a:r>
            <a:br>
              <a:rPr lang="en" sz="1900"/>
            </a:br>
            <a:br>
              <a:rPr lang="en" sz="1900"/>
            </a:br>
            <a:r>
              <a:rPr lang="en" sz="1900"/>
              <a:t>02/16/2024</a:t>
            </a:r>
            <a:endParaRPr sz="1900"/>
          </a:p>
        </p:txBody>
      </p:sp>
      <p:pic>
        <p:nvPicPr>
          <p:cNvPr id="69" name="Google Shape;69;p13"/>
          <p:cNvPicPr preferRelativeResize="0"/>
          <p:nvPr/>
        </p:nvPicPr>
        <p:blipFill>
          <a:blip r:embed="rId3">
            <a:alphaModFix/>
          </a:blip>
          <a:stretch>
            <a:fillRect/>
          </a:stretch>
        </p:blipFill>
        <p:spPr>
          <a:xfrm>
            <a:off x="3434577" y="2100172"/>
            <a:ext cx="4749075" cy="240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Gender and Age</a:t>
            </a:r>
            <a:endParaRPr sz="3500"/>
          </a:p>
        </p:txBody>
      </p:sp>
      <p:pic>
        <p:nvPicPr>
          <p:cNvPr id="123" name="Google Shape;123;p22"/>
          <p:cNvPicPr preferRelativeResize="0"/>
          <p:nvPr/>
        </p:nvPicPr>
        <p:blipFill>
          <a:blip r:embed="rId3">
            <a:alphaModFix/>
          </a:blip>
          <a:stretch>
            <a:fillRect/>
          </a:stretch>
        </p:blipFill>
        <p:spPr>
          <a:xfrm>
            <a:off x="1690688" y="1176550"/>
            <a:ext cx="5762625" cy="355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Race</a:t>
            </a:r>
            <a:endParaRPr sz="3500"/>
          </a:p>
        </p:txBody>
      </p:sp>
      <p:pic>
        <p:nvPicPr>
          <p:cNvPr id="129" name="Google Shape;129;p23"/>
          <p:cNvPicPr preferRelativeResize="0"/>
          <p:nvPr/>
        </p:nvPicPr>
        <p:blipFill>
          <a:blip r:embed="rId3">
            <a:alphaModFix/>
          </a:blip>
          <a:stretch>
            <a:fillRect/>
          </a:stretch>
        </p:blipFill>
        <p:spPr>
          <a:xfrm>
            <a:off x="1690688" y="1060800"/>
            <a:ext cx="5762625" cy="355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Readmitted</a:t>
            </a:r>
            <a:endParaRPr sz="3500"/>
          </a:p>
        </p:txBody>
      </p:sp>
      <p:pic>
        <p:nvPicPr>
          <p:cNvPr id="135" name="Google Shape;135;p24"/>
          <p:cNvPicPr preferRelativeResize="0"/>
          <p:nvPr/>
        </p:nvPicPr>
        <p:blipFill>
          <a:blip r:embed="rId3">
            <a:alphaModFix/>
          </a:blip>
          <a:stretch>
            <a:fillRect/>
          </a:stretch>
        </p:blipFill>
        <p:spPr>
          <a:xfrm>
            <a:off x="1690675" y="940038"/>
            <a:ext cx="5762625" cy="355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Readmitted and A1Cresult</a:t>
            </a:r>
            <a:endParaRPr sz="3500"/>
          </a:p>
        </p:txBody>
      </p:sp>
      <p:pic>
        <p:nvPicPr>
          <p:cNvPr id="141" name="Google Shape;141;p25"/>
          <p:cNvPicPr preferRelativeResize="0"/>
          <p:nvPr/>
        </p:nvPicPr>
        <p:blipFill>
          <a:blip r:embed="rId3">
            <a:alphaModFix/>
          </a:blip>
          <a:stretch>
            <a:fillRect/>
          </a:stretch>
        </p:blipFill>
        <p:spPr>
          <a:xfrm>
            <a:off x="1177800" y="840350"/>
            <a:ext cx="6667500" cy="41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DRG (Diagnosis Related Group)</a:t>
            </a:r>
            <a:endParaRPr sz="3500"/>
          </a:p>
        </p:txBody>
      </p:sp>
      <p:pic>
        <p:nvPicPr>
          <p:cNvPr id="147" name="Google Shape;147;p26"/>
          <p:cNvPicPr preferRelativeResize="0"/>
          <p:nvPr/>
        </p:nvPicPr>
        <p:blipFill>
          <a:blip r:embed="rId3">
            <a:alphaModFix/>
          </a:blip>
          <a:stretch>
            <a:fillRect/>
          </a:stretch>
        </p:blipFill>
        <p:spPr>
          <a:xfrm>
            <a:off x="1630225" y="1099163"/>
            <a:ext cx="5762625" cy="3552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DRG and Age</a:t>
            </a:r>
            <a:endParaRPr sz="3500"/>
          </a:p>
        </p:txBody>
      </p:sp>
      <p:pic>
        <p:nvPicPr>
          <p:cNvPr id="153" name="Google Shape;153;p27"/>
          <p:cNvPicPr preferRelativeResize="0"/>
          <p:nvPr/>
        </p:nvPicPr>
        <p:blipFill>
          <a:blip r:embed="rId3">
            <a:alphaModFix/>
          </a:blip>
          <a:stretch>
            <a:fillRect/>
          </a:stretch>
        </p:blipFill>
        <p:spPr>
          <a:xfrm>
            <a:off x="1177800" y="694350"/>
            <a:ext cx="6667500" cy="411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Predictive and Prescriptive Analysis</a:t>
            </a:r>
            <a:endParaRPr/>
          </a:p>
        </p:txBody>
      </p:sp>
      <p:pic>
        <p:nvPicPr>
          <p:cNvPr id="159" name="Google Shape;159;p28"/>
          <p:cNvPicPr preferRelativeResize="0"/>
          <p:nvPr/>
        </p:nvPicPr>
        <p:blipFill>
          <a:blip r:embed="rId3">
            <a:alphaModFix/>
          </a:blip>
          <a:stretch>
            <a:fillRect/>
          </a:stretch>
        </p:blipFill>
        <p:spPr>
          <a:xfrm>
            <a:off x="5341300" y="2519875"/>
            <a:ext cx="2799400" cy="178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65" name="Google Shape;165;p29"/>
          <p:cNvSpPr txBox="1"/>
          <p:nvPr>
            <p:ph idx="4294967295" type="body"/>
          </p:nvPr>
        </p:nvSpPr>
        <p:spPr>
          <a:xfrm>
            <a:off x="2071350" y="2336075"/>
            <a:ext cx="1383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Readmitted</a:t>
            </a:r>
            <a:endParaRPr/>
          </a:p>
        </p:txBody>
      </p:sp>
      <p:sp>
        <p:nvSpPr>
          <p:cNvPr id="166" name="Google Shape;166;p29"/>
          <p:cNvSpPr txBox="1"/>
          <p:nvPr>
            <p:ph idx="4294967295" type="body"/>
          </p:nvPr>
        </p:nvSpPr>
        <p:spPr>
          <a:xfrm>
            <a:off x="3942175" y="1599800"/>
            <a:ext cx="1383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&gt;30</a:t>
            </a:r>
            <a:endParaRPr/>
          </a:p>
        </p:txBody>
      </p:sp>
      <p:sp>
        <p:nvSpPr>
          <p:cNvPr id="167" name="Google Shape;167;p29"/>
          <p:cNvSpPr txBox="1"/>
          <p:nvPr>
            <p:ph idx="4294967295" type="body"/>
          </p:nvPr>
        </p:nvSpPr>
        <p:spPr>
          <a:xfrm>
            <a:off x="3893075" y="2307000"/>
            <a:ext cx="1383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&lt;30</a:t>
            </a:r>
            <a:endParaRPr/>
          </a:p>
        </p:txBody>
      </p:sp>
      <p:sp>
        <p:nvSpPr>
          <p:cNvPr id="168" name="Google Shape;168;p29"/>
          <p:cNvSpPr txBox="1"/>
          <p:nvPr>
            <p:ph idx="4294967295" type="body"/>
          </p:nvPr>
        </p:nvSpPr>
        <p:spPr>
          <a:xfrm>
            <a:off x="3893075" y="3097675"/>
            <a:ext cx="1383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None</a:t>
            </a:r>
            <a:endParaRPr/>
          </a:p>
        </p:txBody>
      </p:sp>
      <p:cxnSp>
        <p:nvCxnSpPr>
          <p:cNvPr id="169" name="Google Shape;169;p29"/>
          <p:cNvCxnSpPr>
            <a:stCxn id="165" idx="3"/>
            <a:endCxn id="166" idx="1"/>
          </p:cNvCxnSpPr>
          <p:nvPr/>
        </p:nvCxnSpPr>
        <p:spPr>
          <a:xfrm flipH="1" rot="10800000">
            <a:off x="3454950" y="1867175"/>
            <a:ext cx="487200" cy="7362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9"/>
          <p:cNvCxnSpPr>
            <a:stCxn id="167" idx="1"/>
            <a:endCxn id="165" idx="3"/>
          </p:cNvCxnSpPr>
          <p:nvPr/>
        </p:nvCxnSpPr>
        <p:spPr>
          <a:xfrm flipH="1">
            <a:off x="3455075" y="2574300"/>
            <a:ext cx="438000" cy="291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9"/>
          <p:cNvCxnSpPr>
            <a:stCxn id="168" idx="1"/>
            <a:endCxn id="165" idx="3"/>
          </p:cNvCxnSpPr>
          <p:nvPr/>
        </p:nvCxnSpPr>
        <p:spPr>
          <a:xfrm rot="10800000">
            <a:off x="3455075" y="2603275"/>
            <a:ext cx="438000" cy="7617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9"/>
          <p:cNvSpPr txBox="1"/>
          <p:nvPr>
            <p:ph idx="4294967295" type="body"/>
          </p:nvPr>
        </p:nvSpPr>
        <p:spPr>
          <a:xfrm>
            <a:off x="5714800" y="2039700"/>
            <a:ext cx="1383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a:t>
            </a:r>
            <a:endParaRPr/>
          </a:p>
        </p:txBody>
      </p:sp>
      <p:sp>
        <p:nvSpPr>
          <p:cNvPr id="173" name="Google Shape;173;p29"/>
          <p:cNvSpPr txBox="1"/>
          <p:nvPr>
            <p:ph idx="4294967295" type="body"/>
          </p:nvPr>
        </p:nvSpPr>
        <p:spPr>
          <a:xfrm>
            <a:off x="5808250" y="3024025"/>
            <a:ext cx="13836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0</a:t>
            </a:r>
            <a:endParaRPr/>
          </a:p>
        </p:txBody>
      </p:sp>
      <p:cxnSp>
        <p:nvCxnSpPr>
          <p:cNvPr id="174" name="Google Shape;174;p29"/>
          <p:cNvCxnSpPr>
            <a:endCxn id="172" idx="1"/>
          </p:cNvCxnSpPr>
          <p:nvPr/>
        </p:nvCxnSpPr>
        <p:spPr>
          <a:xfrm>
            <a:off x="4540000" y="1873800"/>
            <a:ext cx="1174800" cy="4332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9"/>
          <p:cNvCxnSpPr>
            <a:endCxn id="172" idx="1"/>
          </p:cNvCxnSpPr>
          <p:nvPr/>
        </p:nvCxnSpPr>
        <p:spPr>
          <a:xfrm flipH="1" rot="10800000">
            <a:off x="4490800" y="2307000"/>
            <a:ext cx="1224000" cy="2394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9"/>
          <p:cNvCxnSpPr>
            <a:endCxn id="173" idx="1"/>
          </p:cNvCxnSpPr>
          <p:nvPr/>
        </p:nvCxnSpPr>
        <p:spPr>
          <a:xfrm>
            <a:off x="4584250" y="3263425"/>
            <a:ext cx="1224000" cy="2790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9"/>
          <p:cNvSpPr txBox="1"/>
          <p:nvPr>
            <p:ph idx="4294967295" type="body"/>
          </p:nvPr>
        </p:nvSpPr>
        <p:spPr>
          <a:xfrm>
            <a:off x="456225" y="897725"/>
            <a:ext cx="40542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Response</a:t>
            </a:r>
            <a:r>
              <a:rPr lang="en"/>
              <a:t> Variable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83" name="Google Shape;183;p30"/>
          <p:cNvSpPr txBox="1"/>
          <p:nvPr>
            <p:ph idx="4294967295" type="body"/>
          </p:nvPr>
        </p:nvSpPr>
        <p:spPr>
          <a:xfrm>
            <a:off x="431700" y="740600"/>
            <a:ext cx="4054200" cy="5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Explanatory Variables</a:t>
            </a:r>
            <a:endParaRPr/>
          </a:p>
        </p:txBody>
      </p:sp>
      <p:sp>
        <p:nvSpPr>
          <p:cNvPr id="184" name="Google Shape;184;p30"/>
          <p:cNvSpPr txBox="1"/>
          <p:nvPr/>
        </p:nvSpPr>
        <p:spPr>
          <a:xfrm>
            <a:off x="993150" y="2675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lang="en"/>
              <a:t>ategorical variables</a:t>
            </a:r>
            <a:endParaRPr/>
          </a:p>
        </p:txBody>
      </p:sp>
      <p:sp>
        <p:nvSpPr>
          <p:cNvPr id="185" name="Google Shape;185;p30"/>
          <p:cNvSpPr txBox="1"/>
          <p:nvPr/>
        </p:nvSpPr>
        <p:spPr>
          <a:xfrm>
            <a:off x="1070575" y="328485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Age Groups</a:t>
            </a:r>
            <a:br>
              <a:rPr lang="en"/>
            </a:br>
            <a:r>
              <a:rPr lang="en"/>
              <a:t>Diagnosis Codes</a:t>
            </a:r>
            <a:br>
              <a:rPr lang="en"/>
            </a:br>
            <a:r>
              <a:rPr lang="en"/>
              <a:t>Race</a:t>
            </a:r>
            <a:br>
              <a:rPr lang="en"/>
            </a:br>
            <a:r>
              <a:rPr lang="en"/>
              <a:t>Gender</a:t>
            </a:r>
            <a:br>
              <a:rPr lang="en"/>
            </a:br>
            <a:r>
              <a:rPr lang="en"/>
              <a:t>…</a:t>
            </a:r>
            <a:endParaRPr/>
          </a:p>
        </p:txBody>
      </p:sp>
      <p:sp>
        <p:nvSpPr>
          <p:cNvPr id="186" name="Google Shape;186;p30"/>
          <p:cNvSpPr/>
          <p:nvPr/>
        </p:nvSpPr>
        <p:spPr>
          <a:xfrm>
            <a:off x="3189725" y="2811675"/>
            <a:ext cx="2724900" cy="12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7" name="Google Shape;187;p30"/>
          <p:cNvSpPr txBox="1"/>
          <p:nvPr/>
        </p:nvSpPr>
        <p:spPr>
          <a:xfrm>
            <a:off x="6276250" y="26956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Dummy</a:t>
            </a:r>
            <a:r>
              <a:rPr lang="en"/>
              <a:t> variables</a:t>
            </a:r>
            <a:endParaRPr/>
          </a:p>
        </p:txBody>
      </p:sp>
      <p:pic>
        <p:nvPicPr>
          <p:cNvPr id="188" name="Google Shape;188;p30"/>
          <p:cNvPicPr preferRelativeResize="0"/>
          <p:nvPr/>
        </p:nvPicPr>
        <p:blipFill>
          <a:blip r:embed="rId3">
            <a:alphaModFix/>
          </a:blip>
          <a:stretch>
            <a:fillRect/>
          </a:stretch>
        </p:blipFill>
        <p:spPr>
          <a:xfrm>
            <a:off x="1105225" y="1275200"/>
            <a:ext cx="1590675" cy="1028700"/>
          </a:xfrm>
          <a:prstGeom prst="rect">
            <a:avLst/>
          </a:prstGeom>
          <a:noFill/>
          <a:ln>
            <a:noFill/>
          </a:ln>
        </p:spPr>
      </p:pic>
      <p:pic>
        <p:nvPicPr>
          <p:cNvPr id="189" name="Google Shape;189;p30"/>
          <p:cNvPicPr preferRelativeResize="0"/>
          <p:nvPr/>
        </p:nvPicPr>
        <p:blipFill>
          <a:blip r:embed="rId4">
            <a:alphaModFix/>
          </a:blip>
          <a:stretch>
            <a:fillRect/>
          </a:stretch>
        </p:blipFill>
        <p:spPr>
          <a:xfrm>
            <a:off x="4272075" y="1299013"/>
            <a:ext cx="4181475" cy="98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95" name="Google Shape;195;p31"/>
          <p:cNvSpPr txBox="1"/>
          <p:nvPr>
            <p:ph idx="4294967295" type="body"/>
          </p:nvPr>
        </p:nvSpPr>
        <p:spPr>
          <a:xfrm>
            <a:off x="460950" y="12584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Dummy Variable Trap</a:t>
            </a:r>
            <a:br>
              <a:rPr lang="en"/>
            </a:br>
            <a:r>
              <a:rPr lang="en"/>
              <a:t>- The Dummy Variable Trap occurs when two or more dummy variables created by one-hot encoding are highly correlated (multi-collinear)</a:t>
            </a:r>
            <a:br>
              <a:rPr lang="en"/>
            </a:br>
            <a:br>
              <a:rPr lang="en"/>
            </a:br>
            <a:r>
              <a:rPr lang="en"/>
              <a:t>E.g. </a:t>
            </a:r>
            <a:endParaRPr/>
          </a:p>
          <a:p>
            <a:pPr indent="-342900" lvl="0" marL="457200" rtl="0" algn="l">
              <a:spcBef>
                <a:spcPts val="1600"/>
              </a:spcBef>
              <a:spcAft>
                <a:spcPts val="0"/>
              </a:spcAft>
              <a:buSzPts val="1800"/>
              <a:buChar char="-"/>
            </a:pPr>
            <a:r>
              <a:rPr lang="en"/>
              <a:t>Gender: Male, Female -&gt; 1 Dummy Variable w/ an </a:t>
            </a:r>
            <a:r>
              <a:rPr lang="en"/>
              <a:t>intercept</a:t>
            </a:r>
            <a:r>
              <a:rPr lang="en"/>
              <a:t> </a:t>
            </a:r>
            <a:br>
              <a:rPr lang="en"/>
            </a:br>
            <a:r>
              <a:rPr lang="en"/>
              <a:t>					</a:t>
            </a:r>
            <a:r>
              <a:rPr lang="en">
                <a:solidFill>
                  <a:srgbClr val="101010"/>
                </a:solidFill>
              </a:rPr>
              <a:t>OR</a:t>
            </a:r>
            <a:r>
              <a:rPr lang="en"/>
              <a:t> 2</a:t>
            </a:r>
            <a:r>
              <a:rPr lang="en"/>
              <a:t> Dummy Variables w/o an intercept</a:t>
            </a:r>
            <a:endParaRPr/>
          </a:p>
          <a:p>
            <a:pPr indent="-342900" lvl="0" marL="457200" rtl="0" algn="l">
              <a:spcBef>
                <a:spcPts val="0"/>
              </a:spcBef>
              <a:spcAft>
                <a:spcPts val="0"/>
              </a:spcAft>
              <a:buSzPts val="1800"/>
              <a:buChar char="-"/>
            </a:pPr>
            <a:r>
              <a:rPr lang="en"/>
              <a:t>Age: 10 Age Groups -&gt; 9 Dummy Variables </a:t>
            </a:r>
            <a:r>
              <a:rPr lang="en"/>
              <a:t>w/ an intercept</a:t>
            </a:r>
            <a:br>
              <a:rPr lang="en"/>
            </a:br>
            <a:r>
              <a:rPr lang="en"/>
              <a:t>					</a:t>
            </a:r>
            <a:r>
              <a:rPr lang="en">
                <a:solidFill>
                  <a:srgbClr val="0D0D0D"/>
                </a:solidFill>
              </a:rPr>
              <a:t>OR</a:t>
            </a:r>
            <a:r>
              <a:rPr lang="en"/>
              <a:t> 10 Dummy Variables w/o an intercept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75" name="Google Shape;75;p14"/>
          <p:cNvPicPr preferRelativeResize="0"/>
          <p:nvPr/>
        </p:nvPicPr>
        <p:blipFill>
          <a:blip r:embed="rId3">
            <a:alphaModFix/>
          </a:blip>
          <a:stretch>
            <a:fillRect/>
          </a:stretch>
        </p:blipFill>
        <p:spPr>
          <a:xfrm>
            <a:off x="3528650" y="1691475"/>
            <a:ext cx="1760550" cy="176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01" name="Google Shape;201;p32"/>
          <p:cNvSpPr txBox="1"/>
          <p:nvPr/>
        </p:nvSpPr>
        <p:spPr>
          <a:xfrm>
            <a:off x="613150" y="2535050"/>
            <a:ext cx="13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Readmitted</a:t>
            </a:r>
            <a:endParaRPr sz="1800">
              <a:solidFill>
                <a:schemeClr val="lt2"/>
              </a:solidFill>
              <a:latin typeface="Roboto"/>
              <a:ea typeface="Roboto"/>
              <a:cs typeface="Roboto"/>
              <a:sym typeface="Roboto"/>
            </a:endParaRPr>
          </a:p>
        </p:txBody>
      </p:sp>
      <p:sp>
        <p:nvSpPr>
          <p:cNvPr id="202" name="Google Shape;202;p32"/>
          <p:cNvSpPr txBox="1"/>
          <p:nvPr/>
        </p:nvSpPr>
        <p:spPr>
          <a:xfrm>
            <a:off x="4610725" y="2704500"/>
            <a:ext cx="13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Age Groups</a:t>
            </a:r>
            <a:endParaRPr sz="1800">
              <a:solidFill>
                <a:schemeClr val="lt2"/>
              </a:solidFill>
              <a:latin typeface="Roboto"/>
              <a:ea typeface="Roboto"/>
              <a:cs typeface="Roboto"/>
              <a:sym typeface="Roboto"/>
            </a:endParaRPr>
          </a:p>
        </p:txBody>
      </p:sp>
      <p:sp>
        <p:nvSpPr>
          <p:cNvPr id="203" name="Google Shape;203;p32"/>
          <p:cNvSpPr txBox="1"/>
          <p:nvPr/>
        </p:nvSpPr>
        <p:spPr>
          <a:xfrm>
            <a:off x="4572000" y="3941688"/>
            <a:ext cx="26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Diagnosis Code</a:t>
            </a:r>
            <a:r>
              <a:rPr lang="en" sz="1800">
                <a:solidFill>
                  <a:schemeClr val="lt2"/>
                </a:solidFill>
                <a:latin typeface="Roboto"/>
                <a:ea typeface="Roboto"/>
                <a:cs typeface="Roboto"/>
                <a:sym typeface="Roboto"/>
              </a:rPr>
              <a:t> Groups</a:t>
            </a:r>
            <a:endParaRPr sz="1800">
              <a:solidFill>
                <a:schemeClr val="lt2"/>
              </a:solidFill>
              <a:latin typeface="Roboto"/>
              <a:ea typeface="Roboto"/>
              <a:cs typeface="Roboto"/>
              <a:sym typeface="Roboto"/>
            </a:endParaRPr>
          </a:p>
        </p:txBody>
      </p:sp>
      <p:sp>
        <p:nvSpPr>
          <p:cNvPr id="204" name="Google Shape;204;p32"/>
          <p:cNvSpPr txBox="1"/>
          <p:nvPr/>
        </p:nvSpPr>
        <p:spPr>
          <a:xfrm>
            <a:off x="4610725" y="2152025"/>
            <a:ext cx="26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Gender</a:t>
            </a:r>
            <a:endParaRPr sz="1800">
              <a:solidFill>
                <a:schemeClr val="lt2"/>
              </a:solidFill>
              <a:latin typeface="Roboto"/>
              <a:ea typeface="Roboto"/>
              <a:cs typeface="Roboto"/>
              <a:sym typeface="Roboto"/>
            </a:endParaRPr>
          </a:p>
        </p:txBody>
      </p:sp>
      <p:sp>
        <p:nvSpPr>
          <p:cNvPr id="205" name="Google Shape;205;p32"/>
          <p:cNvSpPr txBox="1"/>
          <p:nvPr/>
        </p:nvSpPr>
        <p:spPr>
          <a:xfrm>
            <a:off x="4591425" y="1859500"/>
            <a:ext cx="26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Race</a:t>
            </a:r>
            <a:endParaRPr sz="1800">
              <a:solidFill>
                <a:schemeClr val="lt2"/>
              </a:solidFill>
              <a:latin typeface="Roboto"/>
              <a:ea typeface="Roboto"/>
              <a:cs typeface="Roboto"/>
              <a:sym typeface="Roboto"/>
            </a:endParaRPr>
          </a:p>
        </p:txBody>
      </p:sp>
      <p:sp>
        <p:nvSpPr>
          <p:cNvPr id="206" name="Google Shape;206;p32"/>
          <p:cNvSpPr txBox="1"/>
          <p:nvPr/>
        </p:nvSpPr>
        <p:spPr>
          <a:xfrm>
            <a:off x="4572000" y="3033550"/>
            <a:ext cx="26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Time in hospital</a:t>
            </a:r>
            <a:endParaRPr sz="1800">
              <a:solidFill>
                <a:schemeClr val="lt2"/>
              </a:solidFill>
              <a:latin typeface="Roboto"/>
              <a:ea typeface="Roboto"/>
              <a:cs typeface="Roboto"/>
              <a:sym typeface="Roboto"/>
            </a:endParaRPr>
          </a:p>
        </p:txBody>
      </p:sp>
      <p:sp>
        <p:nvSpPr>
          <p:cNvPr id="207" name="Google Shape;207;p32"/>
          <p:cNvSpPr txBox="1"/>
          <p:nvPr/>
        </p:nvSpPr>
        <p:spPr>
          <a:xfrm>
            <a:off x="4572000" y="4251000"/>
            <a:ext cx="408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Outpatient/Inpatient/Emergency Visits</a:t>
            </a:r>
            <a:endParaRPr sz="1800">
              <a:solidFill>
                <a:schemeClr val="lt2"/>
              </a:solidFill>
              <a:latin typeface="Roboto"/>
              <a:ea typeface="Roboto"/>
              <a:cs typeface="Roboto"/>
              <a:sym typeface="Roboto"/>
            </a:endParaRPr>
          </a:p>
        </p:txBody>
      </p:sp>
      <p:sp>
        <p:nvSpPr>
          <p:cNvPr id="208" name="Google Shape;208;p32"/>
          <p:cNvSpPr txBox="1"/>
          <p:nvPr/>
        </p:nvSpPr>
        <p:spPr>
          <a:xfrm>
            <a:off x="4572000" y="3323088"/>
            <a:ext cx="408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The Number of Diagnoses</a:t>
            </a:r>
            <a:endParaRPr sz="1800">
              <a:solidFill>
                <a:schemeClr val="lt2"/>
              </a:solidFill>
              <a:latin typeface="Roboto"/>
              <a:ea typeface="Roboto"/>
              <a:cs typeface="Roboto"/>
              <a:sym typeface="Roboto"/>
            </a:endParaRPr>
          </a:p>
        </p:txBody>
      </p:sp>
      <p:sp>
        <p:nvSpPr>
          <p:cNvPr id="209" name="Google Shape;209;p32"/>
          <p:cNvSpPr txBox="1"/>
          <p:nvPr/>
        </p:nvSpPr>
        <p:spPr>
          <a:xfrm>
            <a:off x="4572000" y="3632400"/>
            <a:ext cx="408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Diabetes Medication</a:t>
            </a:r>
            <a:endParaRPr sz="1800">
              <a:solidFill>
                <a:schemeClr val="lt2"/>
              </a:solidFill>
              <a:latin typeface="Roboto"/>
              <a:ea typeface="Roboto"/>
              <a:cs typeface="Roboto"/>
              <a:sym typeface="Roboto"/>
            </a:endParaRPr>
          </a:p>
        </p:txBody>
      </p:sp>
      <p:sp>
        <p:nvSpPr>
          <p:cNvPr id="210" name="Google Shape;210;p32"/>
          <p:cNvSpPr txBox="1"/>
          <p:nvPr/>
        </p:nvSpPr>
        <p:spPr>
          <a:xfrm>
            <a:off x="4610725" y="2401900"/>
            <a:ext cx="408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Lab Tests</a:t>
            </a:r>
            <a:endParaRPr sz="1800">
              <a:solidFill>
                <a:schemeClr val="lt2"/>
              </a:solidFill>
              <a:latin typeface="Roboto"/>
              <a:ea typeface="Roboto"/>
              <a:cs typeface="Roboto"/>
              <a:sym typeface="Roboto"/>
            </a:endParaRPr>
          </a:p>
        </p:txBody>
      </p:sp>
      <p:sp>
        <p:nvSpPr>
          <p:cNvPr id="211" name="Google Shape;211;p32"/>
          <p:cNvSpPr txBox="1"/>
          <p:nvPr/>
        </p:nvSpPr>
        <p:spPr>
          <a:xfrm>
            <a:off x="357600" y="1133400"/>
            <a:ext cx="20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Response Variable</a:t>
            </a:r>
            <a:endParaRPr sz="1800">
              <a:solidFill>
                <a:schemeClr val="lt2"/>
              </a:solidFill>
              <a:latin typeface="Roboto"/>
              <a:ea typeface="Roboto"/>
              <a:cs typeface="Roboto"/>
              <a:sym typeface="Roboto"/>
            </a:endParaRPr>
          </a:p>
        </p:txBody>
      </p:sp>
      <p:sp>
        <p:nvSpPr>
          <p:cNvPr id="212" name="Google Shape;212;p32"/>
          <p:cNvSpPr txBox="1"/>
          <p:nvPr/>
        </p:nvSpPr>
        <p:spPr>
          <a:xfrm>
            <a:off x="4572000" y="1109900"/>
            <a:ext cx="25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Explanatory </a:t>
            </a:r>
            <a:r>
              <a:rPr lang="en" sz="1800">
                <a:solidFill>
                  <a:schemeClr val="lt2"/>
                </a:solidFill>
                <a:latin typeface="Roboto"/>
                <a:ea typeface="Roboto"/>
                <a:cs typeface="Roboto"/>
                <a:sym typeface="Roboto"/>
              </a:rPr>
              <a:t> Variables</a:t>
            </a:r>
            <a:endParaRPr sz="1800">
              <a:solidFill>
                <a:schemeClr val="lt2"/>
              </a:solidFill>
              <a:latin typeface="Roboto"/>
              <a:ea typeface="Roboto"/>
              <a:cs typeface="Roboto"/>
              <a:sym typeface="Roboto"/>
            </a:endParaRPr>
          </a:p>
        </p:txBody>
      </p:sp>
      <p:sp>
        <p:nvSpPr>
          <p:cNvPr id="213" name="Google Shape;213;p32"/>
          <p:cNvSpPr/>
          <p:nvPr/>
        </p:nvSpPr>
        <p:spPr>
          <a:xfrm>
            <a:off x="480125" y="1603000"/>
            <a:ext cx="1858500" cy="3109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4" name="Google Shape;214;p32"/>
          <p:cNvSpPr/>
          <p:nvPr/>
        </p:nvSpPr>
        <p:spPr>
          <a:xfrm>
            <a:off x="4509175" y="1603000"/>
            <a:ext cx="4292700" cy="3109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5" name="Google Shape;215;p32"/>
          <p:cNvSpPr txBox="1"/>
          <p:nvPr/>
        </p:nvSpPr>
        <p:spPr>
          <a:xfrm>
            <a:off x="3130325" y="2401900"/>
            <a:ext cx="921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solidFill>
                  <a:schemeClr val="lt2"/>
                </a:solidFill>
                <a:latin typeface="Roboto"/>
                <a:ea typeface="Roboto"/>
                <a:cs typeface="Roboto"/>
                <a:sym typeface="Roboto"/>
              </a:rPr>
              <a:t>~</a:t>
            </a:r>
            <a:endParaRPr b="1" sz="5000">
              <a:solidFill>
                <a:schemeClr val="lt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21" name="Google Shape;221;p33"/>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of Coefficient Sign:</a:t>
            </a:r>
            <a:endParaRPr/>
          </a:p>
          <a:p>
            <a:pPr indent="0" lvl="0" marL="0" rtl="0" algn="l">
              <a:spcBef>
                <a:spcPts val="1600"/>
              </a:spcBef>
              <a:spcAft>
                <a:spcPts val="0"/>
              </a:spcAft>
              <a:buNone/>
            </a:pPr>
            <a:r>
              <a:rPr lang="en"/>
              <a:t>If the coefficient is </a:t>
            </a:r>
            <a:r>
              <a:rPr lang="en">
                <a:solidFill>
                  <a:schemeClr val="dk1"/>
                </a:solidFill>
              </a:rPr>
              <a:t>positive</a:t>
            </a:r>
            <a:r>
              <a:rPr lang="en"/>
              <a:t>, an increase in the explanatory variable is associated with an </a:t>
            </a:r>
            <a:r>
              <a:rPr lang="en">
                <a:solidFill>
                  <a:schemeClr val="dk1"/>
                </a:solidFill>
              </a:rPr>
              <a:t>increase</a:t>
            </a:r>
            <a:r>
              <a:rPr lang="en"/>
              <a:t> in the odds of the response.</a:t>
            </a:r>
            <a:endParaRPr/>
          </a:p>
          <a:p>
            <a:pPr indent="0" lvl="0" marL="0" rtl="0" algn="l">
              <a:spcBef>
                <a:spcPts val="1600"/>
              </a:spcBef>
              <a:spcAft>
                <a:spcPts val="0"/>
              </a:spcAft>
              <a:buNone/>
            </a:pPr>
            <a:r>
              <a:rPr lang="en"/>
              <a:t>If the coefficient is </a:t>
            </a:r>
            <a:r>
              <a:rPr lang="en">
                <a:solidFill>
                  <a:srgbClr val="FF0000"/>
                </a:solidFill>
              </a:rPr>
              <a:t>negative</a:t>
            </a:r>
            <a:r>
              <a:rPr lang="en"/>
              <a:t>, an increase in the </a:t>
            </a:r>
            <a:r>
              <a:rPr lang="en"/>
              <a:t>explanatory</a:t>
            </a:r>
            <a:r>
              <a:rPr lang="en"/>
              <a:t> variable is associated with a </a:t>
            </a:r>
            <a:r>
              <a:rPr lang="en">
                <a:solidFill>
                  <a:srgbClr val="FF0000"/>
                </a:solidFill>
              </a:rPr>
              <a:t>decrease</a:t>
            </a:r>
            <a:r>
              <a:rPr lang="en"/>
              <a:t> in the odds of the response.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227" name="Google Shape;227;p34"/>
          <p:cNvPicPr preferRelativeResize="0"/>
          <p:nvPr/>
        </p:nvPicPr>
        <p:blipFill>
          <a:blip r:embed="rId3">
            <a:alphaModFix/>
          </a:blip>
          <a:stretch>
            <a:fillRect/>
          </a:stretch>
        </p:blipFill>
        <p:spPr>
          <a:xfrm>
            <a:off x="261400" y="1413475"/>
            <a:ext cx="5829300" cy="409575"/>
          </a:xfrm>
          <a:prstGeom prst="rect">
            <a:avLst/>
          </a:prstGeom>
          <a:noFill/>
          <a:ln>
            <a:noFill/>
          </a:ln>
        </p:spPr>
      </p:pic>
      <p:pic>
        <p:nvPicPr>
          <p:cNvPr id="228" name="Google Shape;228;p34"/>
          <p:cNvPicPr preferRelativeResize="0"/>
          <p:nvPr/>
        </p:nvPicPr>
        <p:blipFill>
          <a:blip r:embed="rId4">
            <a:alphaModFix/>
          </a:blip>
          <a:stretch>
            <a:fillRect/>
          </a:stretch>
        </p:blipFill>
        <p:spPr>
          <a:xfrm>
            <a:off x="261400" y="1823050"/>
            <a:ext cx="5934075" cy="1924050"/>
          </a:xfrm>
          <a:prstGeom prst="rect">
            <a:avLst/>
          </a:prstGeom>
          <a:noFill/>
          <a:ln>
            <a:noFill/>
          </a:ln>
        </p:spPr>
      </p:pic>
      <p:pic>
        <p:nvPicPr>
          <p:cNvPr id="229" name="Google Shape;229;p34"/>
          <p:cNvPicPr preferRelativeResize="0"/>
          <p:nvPr/>
        </p:nvPicPr>
        <p:blipFill>
          <a:blip r:embed="rId5">
            <a:alphaModFix/>
          </a:blip>
          <a:stretch>
            <a:fillRect/>
          </a:stretch>
        </p:blipFill>
        <p:spPr>
          <a:xfrm>
            <a:off x="261400" y="3849925"/>
            <a:ext cx="6210300" cy="238125"/>
          </a:xfrm>
          <a:prstGeom prst="rect">
            <a:avLst/>
          </a:prstGeom>
          <a:noFill/>
          <a:ln>
            <a:noFill/>
          </a:ln>
        </p:spPr>
      </p:pic>
      <p:sp>
        <p:nvSpPr>
          <p:cNvPr id="230" name="Google Shape;230;p34"/>
          <p:cNvSpPr/>
          <p:nvPr/>
        </p:nvSpPr>
        <p:spPr>
          <a:xfrm>
            <a:off x="240850" y="2228800"/>
            <a:ext cx="5870400" cy="151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31" name="Google Shape;231;p34"/>
          <p:cNvPicPr preferRelativeResize="0"/>
          <p:nvPr/>
        </p:nvPicPr>
        <p:blipFill>
          <a:blip r:embed="rId6">
            <a:alphaModFix/>
          </a:blip>
          <a:stretch>
            <a:fillRect/>
          </a:stretch>
        </p:blipFill>
        <p:spPr>
          <a:xfrm>
            <a:off x="6471700" y="1820075"/>
            <a:ext cx="2310550" cy="19299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237" name="Google Shape;237;p35"/>
          <p:cNvPicPr preferRelativeResize="0"/>
          <p:nvPr/>
        </p:nvPicPr>
        <p:blipFill>
          <a:blip r:embed="rId3">
            <a:alphaModFix/>
          </a:blip>
          <a:stretch>
            <a:fillRect/>
          </a:stretch>
        </p:blipFill>
        <p:spPr>
          <a:xfrm>
            <a:off x="1391888" y="1139175"/>
            <a:ext cx="5829300" cy="409575"/>
          </a:xfrm>
          <a:prstGeom prst="rect">
            <a:avLst/>
          </a:prstGeom>
          <a:noFill/>
          <a:ln>
            <a:noFill/>
          </a:ln>
        </p:spPr>
      </p:pic>
      <p:pic>
        <p:nvPicPr>
          <p:cNvPr id="238" name="Google Shape;238;p35"/>
          <p:cNvPicPr preferRelativeResize="0"/>
          <p:nvPr/>
        </p:nvPicPr>
        <p:blipFill>
          <a:blip r:embed="rId4">
            <a:alphaModFix/>
          </a:blip>
          <a:stretch>
            <a:fillRect/>
          </a:stretch>
        </p:blipFill>
        <p:spPr>
          <a:xfrm>
            <a:off x="1391888" y="1548750"/>
            <a:ext cx="5913399" cy="2984600"/>
          </a:xfrm>
          <a:prstGeom prst="rect">
            <a:avLst/>
          </a:prstGeom>
          <a:noFill/>
          <a:ln>
            <a:noFill/>
          </a:ln>
        </p:spPr>
      </p:pic>
      <p:pic>
        <p:nvPicPr>
          <p:cNvPr id="239" name="Google Shape;239;p35"/>
          <p:cNvPicPr preferRelativeResize="0"/>
          <p:nvPr/>
        </p:nvPicPr>
        <p:blipFill>
          <a:blip r:embed="rId5">
            <a:alphaModFix/>
          </a:blip>
          <a:stretch>
            <a:fillRect/>
          </a:stretch>
        </p:blipFill>
        <p:spPr>
          <a:xfrm>
            <a:off x="1441463" y="4533350"/>
            <a:ext cx="6210300" cy="238125"/>
          </a:xfrm>
          <a:prstGeom prst="rect">
            <a:avLst/>
          </a:prstGeom>
          <a:noFill/>
          <a:ln>
            <a:noFill/>
          </a:ln>
        </p:spPr>
      </p:pic>
      <p:sp>
        <p:nvSpPr>
          <p:cNvPr id="240" name="Google Shape;240;p35"/>
          <p:cNvSpPr/>
          <p:nvPr/>
        </p:nvSpPr>
        <p:spPr>
          <a:xfrm>
            <a:off x="1371338" y="1734650"/>
            <a:ext cx="5870400" cy="191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1" name="Google Shape;241;p35"/>
          <p:cNvSpPr/>
          <p:nvPr/>
        </p:nvSpPr>
        <p:spPr>
          <a:xfrm>
            <a:off x="1371338" y="2105375"/>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2" name="Google Shape;242;p35"/>
          <p:cNvSpPr/>
          <p:nvPr/>
        </p:nvSpPr>
        <p:spPr>
          <a:xfrm>
            <a:off x="1371338" y="2652325"/>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35"/>
          <p:cNvSpPr/>
          <p:nvPr/>
        </p:nvSpPr>
        <p:spPr>
          <a:xfrm>
            <a:off x="1371338" y="3406925"/>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4" name="Google Shape;244;p35"/>
          <p:cNvSpPr/>
          <p:nvPr/>
        </p:nvSpPr>
        <p:spPr>
          <a:xfrm>
            <a:off x="1371338" y="3592838"/>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5" name="Google Shape;245;p35"/>
          <p:cNvSpPr/>
          <p:nvPr/>
        </p:nvSpPr>
        <p:spPr>
          <a:xfrm>
            <a:off x="1371338" y="3970138"/>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251" name="Google Shape;251;p36"/>
          <p:cNvPicPr preferRelativeResize="0"/>
          <p:nvPr/>
        </p:nvPicPr>
        <p:blipFill>
          <a:blip r:embed="rId3">
            <a:alphaModFix/>
          </a:blip>
          <a:stretch>
            <a:fillRect/>
          </a:stretch>
        </p:blipFill>
        <p:spPr>
          <a:xfrm>
            <a:off x="725750" y="1146150"/>
            <a:ext cx="7692512" cy="2624999"/>
          </a:xfrm>
          <a:prstGeom prst="rect">
            <a:avLst/>
          </a:prstGeom>
          <a:noFill/>
          <a:ln>
            <a:noFill/>
          </a:ln>
        </p:spPr>
      </p:pic>
      <p:sp>
        <p:nvSpPr>
          <p:cNvPr id="252" name="Google Shape;252;p36"/>
          <p:cNvSpPr/>
          <p:nvPr/>
        </p:nvSpPr>
        <p:spPr>
          <a:xfrm>
            <a:off x="725750" y="1576325"/>
            <a:ext cx="5870400" cy="191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3" name="Google Shape;253;p36"/>
          <p:cNvSpPr/>
          <p:nvPr/>
        </p:nvSpPr>
        <p:spPr>
          <a:xfrm>
            <a:off x="725750" y="1862025"/>
            <a:ext cx="73215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4" name="Google Shape;254;p36"/>
          <p:cNvSpPr/>
          <p:nvPr/>
        </p:nvSpPr>
        <p:spPr>
          <a:xfrm>
            <a:off x="725750" y="2297800"/>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5" name="Google Shape;255;p36"/>
          <p:cNvSpPr/>
          <p:nvPr/>
        </p:nvSpPr>
        <p:spPr>
          <a:xfrm>
            <a:off x="725750" y="2844775"/>
            <a:ext cx="5870400" cy="31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6" name="Google Shape;256;p36"/>
          <p:cNvSpPr/>
          <p:nvPr/>
        </p:nvSpPr>
        <p:spPr>
          <a:xfrm>
            <a:off x="725750" y="3273450"/>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262" name="Google Shape;262;p37"/>
          <p:cNvPicPr preferRelativeResize="0"/>
          <p:nvPr/>
        </p:nvPicPr>
        <p:blipFill>
          <a:blip r:embed="rId3">
            <a:alphaModFix/>
          </a:blip>
          <a:stretch>
            <a:fillRect/>
          </a:stretch>
        </p:blipFill>
        <p:spPr>
          <a:xfrm>
            <a:off x="1406400" y="1244288"/>
            <a:ext cx="5829300" cy="409575"/>
          </a:xfrm>
          <a:prstGeom prst="rect">
            <a:avLst/>
          </a:prstGeom>
          <a:noFill/>
          <a:ln>
            <a:noFill/>
          </a:ln>
        </p:spPr>
      </p:pic>
      <p:pic>
        <p:nvPicPr>
          <p:cNvPr id="263" name="Google Shape;263;p37"/>
          <p:cNvPicPr preferRelativeResize="0"/>
          <p:nvPr/>
        </p:nvPicPr>
        <p:blipFill>
          <a:blip r:embed="rId4">
            <a:alphaModFix/>
          </a:blip>
          <a:stretch>
            <a:fillRect/>
          </a:stretch>
        </p:blipFill>
        <p:spPr>
          <a:xfrm>
            <a:off x="1406400" y="1653875"/>
            <a:ext cx="6210300" cy="2466975"/>
          </a:xfrm>
          <a:prstGeom prst="rect">
            <a:avLst/>
          </a:prstGeom>
          <a:noFill/>
          <a:ln>
            <a:noFill/>
          </a:ln>
        </p:spPr>
      </p:pic>
      <p:pic>
        <p:nvPicPr>
          <p:cNvPr id="264" name="Google Shape;264;p37"/>
          <p:cNvPicPr preferRelativeResize="0"/>
          <p:nvPr/>
        </p:nvPicPr>
        <p:blipFill>
          <a:blip r:embed="rId5">
            <a:alphaModFix/>
          </a:blip>
          <a:stretch>
            <a:fillRect/>
          </a:stretch>
        </p:blipFill>
        <p:spPr>
          <a:xfrm>
            <a:off x="1406400" y="4177525"/>
            <a:ext cx="6210300" cy="238125"/>
          </a:xfrm>
          <a:prstGeom prst="rect">
            <a:avLst/>
          </a:prstGeom>
          <a:noFill/>
          <a:ln>
            <a:noFill/>
          </a:ln>
        </p:spPr>
      </p:pic>
      <p:sp>
        <p:nvSpPr>
          <p:cNvPr id="265" name="Google Shape;265;p37"/>
          <p:cNvSpPr/>
          <p:nvPr/>
        </p:nvSpPr>
        <p:spPr>
          <a:xfrm>
            <a:off x="1406400" y="2589225"/>
            <a:ext cx="5911500" cy="114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6" name="Google Shape;266;p37"/>
          <p:cNvSpPr/>
          <p:nvPr/>
        </p:nvSpPr>
        <p:spPr>
          <a:xfrm>
            <a:off x="1406400" y="1854275"/>
            <a:ext cx="5870400" cy="36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7" name="Google Shape;267;p37"/>
          <p:cNvSpPr/>
          <p:nvPr/>
        </p:nvSpPr>
        <p:spPr>
          <a:xfrm>
            <a:off x="1406400" y="1653875"/>
            <a:ext cx="5870400" cy="17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a:t>
            </a:r>
            <a:endParaRPr/>
          </a:p>
        </p:txBody>
      </p:sp>
      <p:pic>
        <p:nvPicPr>
          <p:cNvPr id="273" name="Google Shape;273;p38"/>
          <p:cNvPicPr preferRelativeResize="0"/>
          <p:nvPr/>
        </p:nvPicPr>
        <p:blipFill>
          <a:blip r:embed="rId3">
            <a:alphaModFix/>
          </a:blip>
          <a:stretch>
            <a:fillRect/>
          </a:stretch>
        </p:blipFill>
        <p:spPr>
          <a:xfrm>
            <a:off x="462223" y="1041998"/>
            <a:ext cx="3053724" cy="3784350"/>
          </a:xfrm>
          <a:prstGeom prst="rect">
            <a:avLst/>
          </a:prstGeom>
          <a:noFill/>
          <a:ln>
            <a:noFill/>
          </a:ln>
        </p:spPr>
      </p:pic>
      <p:cxnSp>
        <p:nvCxnSpPr>
          <p:cNvPr id="274" name="Google Shape;274;p38"/>
          <p:cNvCxnSpPr/>
          <p:nvPr/>
        </p:nvCxnSpPr>
        <p:spPr>
          <a:xfrm>
            <a:off x="1268054" y="1206501"/>
            <a:ext cx="390300" cy="1656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8"/>
          <p:cNvSpPr/>
          <p:nvPr/>
        </p:nvSpPr>
        <p:spPr>
          <a:xfrm>
            <a:off x="655949" y="897450"/>
            <a:ext cx="566400" cy="44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Bias</a:t>
            </a:r>
            <a:endParaRPr sz="800">
              <a:latin typeface="Roboto"/>
              <a:ea typeface="Roboto"/>
              <a:cs typeface="Roboto"/>
              <a:sym typeface="Roboto"/>
            </a:endParaRPr>
          </a:p>
        </p:txBody>
      </p:sp>
      <p:pic>
        <p:nvPicPr>
          <p:cNvPr id="276" name="Google Shape;276;p38"/>
          <p:cNvPicPr preferRelativeResize="0"/>
          <p:nvPr/>
        </p:nvPicPr>
        <p:blipFill>
          <a:blip r:embed="rId4">
            <a:alphaModFix/>
          </a:blip>
          <a:stretch>
            <a:fillRect/>
          </a:stretch>
        </p:blipFill>
        <p:spPr>
          <a:xfrm>
            <a:off x="3739225" y="1607888"/>
            <a:ext cx="5278749" cy="26525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a:t>
            </a:r>
            <a:endParaRPr/>
          </a:p>
        </p:txBody>
      </p:sp>
      <p:pic>
        <p:nvPicPr>
          <p:cNvPr id="282" name="Google Shape;282;p39"/>
          <p:cNvPicPr preferRelativeResize="0"/>
          <p:nvPr/>
        </p:nvPicPr>
        <p:blipFill>
          <a:blip r:embed="rId3">
            <a:alphaModFix/>
          </a:blip>
          <a:stretch>
            <a:fillRect/>
          </a:stretch>
        </p:blipFill>
        <p:spPr>
          <a:xfrm>
            <a:off x="194300" y="665750"/>
            <a:ext cx="5957649" cy="3676725"/>
          </a:xfrm>
          <a:prstGeom prst="rect">
            <a:avLst/>
          </a:prstGeom>
          <a:noFill/>
          <a:ln>
            <a:noFill/>
          </a:ln>
        </p:spPr>
      </p:pic>
      <p:pic>
        <p:nvPicPr>
          <p:cNvPr id="283" name="Google Shape;283;p39"/>
          <p:cNvPicPr preferRelativeResize="0"/>
          <p:nvPr/>
        </p:nvPicPr>
        <p:blipFill>
          <a:blip r:embed="rId4">
            <a:alphaModFix/>
          </a:blip>
          <a:stretch>
            <a:fillRect/>
          </a:stretch>
        </p:blipFill>
        <p:spPr>
          <a:xfrm>
            <a:off x="6020190" y="960050"/>
            <a:ext cx="3062511" cy="3676725"/>
          </a:xfrm>
          <a:prstGeom prst="rect">
            <a:avLst/>
          </a:prstGeom>
          <a:noFill/>
          <a:ln>
            <a:noFill/>
          </a:ln>
        </p:spPr>
      </p:pic>
      <p:sp>
        <p:nvSpPr>
          <p:cNvPr id="284" name="Google Shape;284;p39"/>
          <p:cNvSpPr txBox="1"/>
          <p:nvPr/>
        </p:nvSpPr>
        <p:spPr>
          <a:xfrm>
            <a:off x="380575" y="3538775"/>
            <a:ext cx="55851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Formula( readmitted ~ DRG_1+DRG_2+DRG_3+time_in_hospital+num_procedures+num_medications+num_lab_procedures+number_inpatient+number_emergency+age)</a:t>
            </a:r>
            <a:endParaRPr sz="1200">
              <a:solidFill>
                <a:schemeClr val="lt2"/>
              </a:solidFill>
              <a:latin typeface="Roboto"/>
              <a:ea typeface="Roboto"/>
              <a:cs typeface="Roboto"/>
              <a:sym typeface="Roboto"/>
            </a:endParaRPr>
          </a:p>
        </p:txBody>
      </p:sp>
      <p:sp>
        <p:nvSpPr>
          <p:cNvPr id="285" name="Google Shape;285;p39"/>
          <p:cNvSpPr/>
          <p:nvPr/>
        </p:nvSpPr>
        <p:spPr>
          <a:xfrm>
            <a:off x="5986575" y="1209825"/>
            <a:ext cx="1732200" cy="6594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6" name="Google Shape;286;p39"/>
          <p:cNvSpPr/>
          <p:nvPr/>
        </p:nvSpPr>
        <p:spPr>
          <a:xfrm>
            <a:off x="7076825" y="1904400"/>
            <a:ext cx="1233900" cy="196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a:t>
            </a:r>
            <a:endParaRPr/>
          </a:p>
        </p:txBody>
      </p:sp>
      <p:pic>
        <p:nvPicPr>
          <p:cNvPr id="292" name="Google Shape;292;p40"/>
          <p:cNvPicPr preferRelativeResize="0"/>
          <p:nvPr/>
        </p:nvPicPr>
        <p:blipFill>
          <a:blip r:embed="rId3">
            <a:alphaModFix/>
          </a:blip>
          <a:stretch>
            <a:fillRect/>
          </a:stretch>
        </p:blipFill>
        <p:spPr>
          <a:xfrm>
            <a:off x="5541150" y="757450"/>
            <a:ext cx="3448050" cy="4086225"/>
          </a:xfrm>
          <a:prstGeom prst="rect">
            <a:avLst/>
          </a:prstGeom>
          <a:noFill/>
          <a:ln>
            <a:noFill/>
          </a:ln>
        </p:spPr>
      </p:pic>
      <p:pic>
        <p:nvPicPr>
          <p:cNvPr id="293" name="Google Shape;293;p40"/>
          <p:cNvPicPr preferRelativeResize="0"/>
          <p:nvPr/>
        </p:nvPicPr>
        <p:blipFill>
          <a:blip r:embed="rId4">
            <a:alphaModFix/>
          </a:blip>
          <a:stretch>
            <a:fillRect/>
          </a:stretch>
        </p:blipFill>
        <p:spPr>
          <a:xfrm>
            <a:off x="98250" y="1124138"/>
            <a:ext cx="5236350" cy="3231576"/>
          </a:xfrm>
          <a:prstGeom prst="rect">
            <a:avLst/>
          </a:prstGeom>
          <a:noFill/>
          <a:ln>
            <a:noFill/>
          </a:ln>
        </p:spPr>
      </p:pic>
      <p:sp>
        <p:nvSpPr>
          <p:cNvPr id="294" name="Google Shape;294;p40"/>
          <p:cNvSpPr txBox="1"/>
          <p:nvPr/>
        </p:nvSpPr>
        <p:spPr>
          <a:xfrm>
            <a:off x="380575" y="3538775"/>
            <a:ext cx="5267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Formula( readmitted ~ DRG_1+DRG_2+DRG_3+time_in_hospital+num_procedures+num_medications+num_lab_procedures+number_inpatient+number_emergency+age)</a:t>
            </a:r>
            <a:endParaRPr sz="1200">
              <a:solidFill>
                <a:schemeClr val="lt2"/>
              </a:solidFill>
              <a:latin typeface="Roboto"/>
              <a:ea typeface="Roboto"/>
              <a:cs typeface="Roboto"/>
              <a:sym typeface="Roboto"/>
            </a:endParaRPr>
          </a:p>
        </p:txBody>
      </p:sp>
      <p:pic>
        <p:nvPicPr>
          <p:cNvPr id="295" name="Google Shape;295;p40"/>
          <p:cNvPicPr preferRelativeResize="0"/>
          <p:nvPr/>
        </p:nvPicPr>
        <p:blipFill>
          <a:blip r:embed="rId5">
            <a:alphaModFix/>
          </a:blip>
          <a:stretch>
            <a:fillRect/>
          </a:stretch>
        </p:blipFill>
        <p:spPr>
          <a:xfrm>
            <a:off x="2218175" y="937250"/>
            <a:ext cx="1453650" cy="1453650"/>
          </a:xfrm>
          <a:prstGeom prst="rect">
            <a:avLst/>
          </a:prstGeom>
          <a:noFill/>
          <a:ln>
            <a:noFill/>
          </a:ln>
        </p:spPr>
      </p:pic>
      <p:sp>
        <p:nvSpPr>
          <p:cNvPr id="296" name="Google Shape;296;p40"/>
          <p:cNvSpPr/>
          <p:nvPr/>
        </p:nvSpPr>
        <p:spPr>
          <a:xfrm>
            <a:off x="5541150" y="1069150"/>
            <a:ext cx="1799400" cy="685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7" name="Google Shape;297;p40"/>
          <p:cNvSpPr/>
          <p:nvPr/>
        </p:nvSpPr>
        <p:spPr>
          <a:xfrm>
            <a:off x="6716325" y="1807700"/>
            <a:ext cx="1374300" cy="205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a:t>
            </a:r>
            <a:endParaRPr/>
          </a:p>
        </p:txBody>
      </p:sp>
      <p:pic>
        <p:nvPicPr>
          <p:cNvPr id="303" name="Google Shape;303;p41"/>
          <p:cNvPicPr preferRelativeResize="0"/>
          <p:nvPr/>
        </p:nvPicPr>
        <p:blipFill>
          <a:blip r:embed="rId3">
            <a:alphaModFix/>
          </a:blip>
          <a:stretch>
            <a:fillRect/>
          </a:stretch>
        </p:blipFill>
        <p:spPr>
          <a:xfrm>
            <a:off x="138400" y="1205900"/>
            <a:ext cx="5665025" cy="3496125"/>
          </a:xfrm>
          <a:prstGeom prst="rect">
            <a:avLst/>
          </a:prstGeom>
          <a:noFill/>
          <a:ln>
            <a:noFill/>
          </a:ln>
        </p:spPr>
      </p:pic>
      <p:sp>
        <p:nvSpPr>
          <p:cNvPr id="304" name="Google Shape;304;p41"/>
          <p:cNvSpPr txBox="1"/>
          <p:nvPr/>
        </p:nvSpPr>
        <p:spPr>
          <a:xfrm>
            <a:off x="337213" y="3896175"/>
            <a:ext cx="52674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Formula( readmitted ~ DRG_1+DRG_2+DRG_3+time_in_hospital+num_procedures+num_medications+num_lab_procedures+number_inpatient+number_emergency+age</a:t>
            </a:r>
            <a:r>
              <a:rPr lang="en" sz="1200">
                <a:solidFill>
                  <a:schemeClr val="accent3"/>
                </a:solidFill>
                <a:latin typeface="Roboto"/>
                <a:ea typeface="Roboto"/>
                <a:cs typeface="Roboto"/>
                <a:sym typeface="Roboto"/>
              </a:rPr>
              <a:t>+number_diagnoses+number_outpatient+diabetesMed</a:t>
            </a:r>
            <a:r>
              <a:rPr lang="en"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p:txBody>
      </p:sp>
      <p:pic>
        <p:nvPicPr>
          <p:cNvPr id="305" name="Google Shape;305;p41"/>
          <p:cNvPicPr preferRelativeResize="0"/>
          <p:nvPr/>
        </p:nvPicPr>
        <p:blipFill>
          <a:blip r:embed="rId4">
            <a:alphaModFix/>
          </a:blip>
          <a:stretch>
            <a:fillRect/>
          </a:stretch>
        </p:blipFill>
        <p:spPr>
          <a:xfrm>
            <a:off x="5889075" y="1103088"/>
            <a:ext cx="3035775" cy="3701743"/>
          </a:xfrm>
          <a:prstGeom prst="rect">
            <a:avLst/>
          </a:prstGeom>
          <a:noFill/>
          <a:ln>
            <a:noFill/>
          </a:ln>
        </p:spPr>
      </p:pic>
      <p:sp>
        <p:nvSpPr>
          <p:cNvPr id="306" name="Google Shape;306;p41"/>
          <p:cNvSpPr/>
          <p:nvPr/>
        </p:nvSpPr>
        <p:spPr>
          <a:xfrm>
            <a:off x="5889075" y="1315350"/>
            <a:ext cx="1732200" cy="6594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7" name="Google Shape;307;p41"/>
          <p:cNvSpPr/>
          <p:nvPr/>
        </p:nvSpPr>
        <p:spPr>
          <a:xfrm>
            <a:off x="6944950" y="2027525"/>
            <a:ext cx="1257300" cy="202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Original </a:t>
            </a:r>
            <a:r>
              <a:rPr lang="en" sz="4000"/>
              <a:t>Dataset</a:t>
            </a:r>
            <a:endParaRPr sz="4000"/>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Health Facts Database (Cerner Corporation, Kansas City, MO)</a:t>
            </a:r>
            <a:endParaRPr/>
          </a:p>
          <a:p>
            <a:pPr indent="-342900" lvl="0" marL="457200" rtl="0" algn="l">
              <a:spcBef>
                <a:spcPts val="0"/>
              </a:spcBef>
              <a:spcAft>
                <a:spcPts val="0"/>
              </a:spcAft>
              <a:buSzPts val="1800"/>
              <a:buChar char="●"/>
            </a:pPr>
            <a:r>
              <a:rPr lang="en"/>
              <a:t>Dataset was recorded from 1999 to 2008</a:t>
            </a:r>
            <a:endParaRPr/>
          </a:p>
          <a:p>
            <a:pPr indent="-342900" lvl="0" marL="457200" rtl="0" algn="l">
              <a:spcBef>
                <a:spcPts val="0"/>
              </a:spcBef>
              <a:spcAft>
                <a:spcPts val="0"/>
              </a:spcAft>
              <a:buSzPts val="1800"/>
              <a:buChar char="●"/>
            </a:pPr>
            <a:r>
              <a:rPr lang="en"/>
              <a:t>Dataset has 41 Tables with a total of 117 Features</a:t>
            </a:r>
            <a:endParaRPr/>
          </a:p>
          <a:p>
            <a:pPr indent="-342900" lvl="0" marL="457200" rtl="0" algn="l">
              <a:spcBef>
                <a:spcPts val="0"/>
              </a:spcBef>
              <a:spcAft>
                <a:spcPts val="0"/>
              </a:spcAft>
              <a:buSzPts val="1800"/>
              <a:buChar char="●"/>
            </a:pPr>
            <a:r>
              <a:rPr lang="en"/>
              <a:t>130 Hospitals throughout the United States.</a:t>
            </a:r>
            <a:endParaRPr/>
          </a:p>
          <a:p>
            <a:pPr indent="-342900" lvl="0" marL="457200" rtl="0" algn="l">
              <a:spcBef>
                <a:spcPts val="0"/>
              </a:spcBef>
              <a:spcAft>
                <a:spcPts val="0"/>
              </a:spcAft>
              <a:buSzPts val="1800"/>
              <a:buChar char="●"/>
            </a:pPr>
            <a:r>
              <a:rPr lang="en"/>
              <a:t>74,036,643 Unique encounters</a:t>
            </a:r>
            <a:endParaRPr/>
          </a:p>
          <a:p>
            <a:pPr indent="-342900" lvl="0" marL="457200" rtl="0" algn="l">
              <a:spcBef>
                <a:spcPts val="0"/>
              </a:spcBef>
              <a:spcAft>
                <a:spcPts val="0"/>
              </a:spcAft>
              <a:buSzPts val="1800"/>
              <a:buChar char="●"/>
            </a:pPr>
            <a:r>
              <a:rPr lang="en"/>
              <a:t>17,880,231 Unique patients</a:t>
            </a:r>
            <a:endParaRPr/>
          </a:p>
          <a:p>
            <a:pPr indent="-342900" lvl="0" marL="457200" rtl="0" algn="l">
              <a:spcBef>
                <a:spcPts val="0"/>
              </a:spcBef>
              <a:spcAft>
                <a:spcPts val="0"/>
              </a:spcAft>
              <a:buSzPts val="1800"/>
              <a:buChar char="●"/>
            </a:pPr>
            <a:r>
              <a:rPr lang="en"/>
              <a:t>2,889,571 Providers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a:t>
            </a:r>
            <a:endParaRPr/>
          </a:p>
        </p:txBody>
      </p:sp>
      <p:pic>
        <p:nvPicPr>
          <p:cNvPr id="313" name="Google Shape;313;p42"/>
          <p:cNvPicPr preferRelativeResize="0"/>
          <p:nvPr/>
        </p:nvPicPr>
        <p:blipFill>
          <a:blip r:embed="rId3">
            <a:alphaModFix/>
          </a:blip>
          <a:stretch>
            <a:fillRect/>
          </a:stretch>
        </p:blipFill>
        <p:spPr>
          <a:xfrm>
            <a:off x="5408025" y="876575"/>
            <a:ext cx="3429000" cy="4105275"/>
          </a:xfrm>
          <a:prstGeom prst="rect">
            <a:avLst/>
          </a:prstGeom>
          <a:noFill/>
          <a:ln>
            <a:noFill/>
          </a:ln>
        </p:spPr>
      </p:pic>
      <p:pic>
        <p:nvPicPr>
          <p:cNvPr id="314" name="Google Shape;314;p42"/>
          <p:cNvPicPr preferRelativeResize="0"/>
          <p:nvPr/>
        </p:nvPicPr>
        <p:blipFill>
          <a:blip r:embed="rId4">
            <a:alphaModFix/>
          </a:blip>
          <a:stretch>
            <a:fillRect/>
          </a:stretch>
        </p:blipFill>
        <p:spPr>
          <a:xfrm>
            <a:off x="187425" y="1304025"/>
            <a:ext cx="5103226" cy="3149419"/>
          </a:xfrm>
          <a:prstGeom prst="rect">
            <a:avLst/>
          </a:prstGeom>
          <a:noFill/>
          <a:ln>
            <a:noFill/>
          </a:ln>
        </p:spPr>
      </p:pic>
      <p:sp>
        <p:nvSpPr>
          <p:cNvPr id="315" name="Google Shape;315;p42"/>
          <p:cNvSpPr txBox="1"/>
          <p:nvPr/>
        </p:nvSpPr>
        <p:spPr>
          <a:xfrm>
            <a:off x="219400" y="3819075"/>
            <a:ext cx="51885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Formula( readmitted </a:t>
            </a:r>
            <a:r>
              <a:rPr lang="en" sz="1200">
                <a:solidFill>
                  <a:schemeClr val="lt2"/>
                </a:solidFill>
                <a:latin typeface="Roboto"/>
                <a:ea typeface="Roboto"/>
                <a:cs typeface="Roboto"/>
                <a:sym typeface="Roboto"/>
              </a:rPr>
              <a:t>~ age+number_inpatient+number_diagnoses+number_emergency+number_outpatient+diabetesMed+DRG_1</a:t>
            </a:r>
            <a:r>
              <a:rPr lang="en"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p:txBody>
      </p:sp>
      <p:pic>
        <p:nvPicPr>
          <p:cNvPr id="316" name="Google Shape;316;p42"/>
          <p:cNvPicPr preferRelativeResize="0"/>
          <p:nvPr/>
        </p:nvPicPr>
        <p:blipFill>
          <a:blip r:embed="rId5">
            <a:alphaModFix/>
          </a:blip>
          <a:stretch>
            <a:fillRect/>
          </a:stretch>
        </p:blipFill>
        <p:spPr>
          <a:xfrm>
            <a:off x="275350" y="726225"/>
            <a:ext cx="1453650" cy="1453650"/>
          </a:xfrm>
          <a:prstGeom prst="rect">
            <a:avLst/>
          </a:prstGeom>
          <a:noFill/>
          <a:ln>
            <a:noFill/>
          </a:ln>
        </p:spPr>
      </p:pic>
      <p:sp>
        <p:nvSpPr>
          <p:cNvPr id="317" name="Google Shape;317;p42"/>
          <p:cNvSpPr/>
          <p:nvPr/>
        </p:nvSpPr>
        <p:spPr>
          <a:xfrm>
            <a:off x="5449475" y="1209825"/>
            <a:ext cx="1732200" cy="6594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8" name="Google Shape;318;p42"/>
          <p:cNvSpPr/>
          <p:nvPr/>
        </p:nvSpPr>
        <p:spPr>
          <a:xfrm>
            <a:off x="6558100" y="1945575"/>
            <a:ext cx="1380300" cy="234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Summary</a:t>
            </a:r>
            <a:endParaRPr/>
          </a:p>
        </p:txBody>
      </p:sp>
      <p:pic>
        <p:nvPicPr>
          <p:cNvPr id="324" name="Google Shape;324;p43"/>
          <p:cNvPicPr preferRelativeResize="0"/>
          <p:nvPr/>
        </p:nvPicPr>
        <p:blipFill rotWithShape="1">
          <a:blip r:embed="rId3">
            <a:alphaModFix/>
          </a:blip>
          <a:srcRect b="6023" l="0" r="2276" t="0"/>
          <a:stretch/>
        </p:blipFill>
        <p:spPr>
          <a:xfrm>
            <a:off x="5221675" y="547988"/>
            <a:ext cx="3156426" cy="4047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Science Competition Conclusive Summary</a:t>
            </a:r>
            <a:endParaRPr/>
          </a:p>
        </p:txBody>
      </p:sp>
      <p:sp>
        <p:nvSpPr>
          <p:cNvPr id="330" name="Google Shape;330;p44"/>
          <p:cNvSpPr txBox="1"/>
          <p:nvPr/>
        </p:nvSpPr>
        <p:spPr>
          <a:xfrm>
            <a:off x="325500" y="969375"/>
            <a:ext cx="8493000" cy="390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What is the most common primary diagnosis by age group?</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Based on the Heat Map on Slide 14, It is found that Circulatory is the most common within the age group 40-90.</a:t>
            </a:r>
            <a:endParaRPr sz="1800">
              <a:solidFill>
                <a:schemeClr val="lt2"/>
              </a:solidFill>
              <a:latin typeface="Roboto"/>
              <a:ea typeface="Roboto"/>
              <a:cs typeface="Roboto"/>
              <a:sym typeface="Roboto"/>
            </a:endParaRPr>
          </a:p>
          <a:p>
            <a:pPr indent="0" lvl="0" marL="914400" rtl="0" algn="l">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Some doctors believe diabetes might play a central role in readmission. Explore the effect of a diabetes diagnosis on readmission rates.</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Primary Diagnosis: Diabetes Mellitus; </a:t>
            </a:r>
            <a:r>
              <a:rPr lang="en" sz="1800">
                <a:solidFill>
                  <a:schemeClr val="lt2"/>
                </a:solidFill>
                <a:latin typeface="Roboto"/>
                <a:ea typeface="Roboto"/>
                <a:cs typeface="Roboto"/>
                <a:sym typeface="Roboto"/>
              </a:rPr>
              <a:t>Diabetic Medication Prescribed</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Age</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The count of lab tests</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Number of Diagnoses Entered into the System</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Number of Days in hospital</a:t>
            </a:r>
            <a:endParaRPr sz="1800">
              <a:solidFill>
                <a:schemeClr val="lt2"/>
              </a:solidFill>
              <a:latin typeface="Roboto"/>
              <a:ea typeface="Roboto"/>
              <a:cs typeface="Roboto"/>
              <a:sym typeface="Roboto"/>
            </a:endParaRPr>
          </a:p>
          <a:p>
            <a:pPr indent="-342900" lvl="1" marL="9144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a:t>
            </a:r>
            <a:r>
              <a:rPr lang="en" sz="1800">
                <a:solidFill>
                  <a:schemeClr val="lt2"/>
                </a:solidFill>
                <a:latin typeface="Roboto"/>
                <a:ea typeface="Roboto"/>
                <a:cs typeface="Roboto"/>
                <a:sym typeface="Roboto"/>
              </a:rPr>
              <a:t>utpatient/inpatient/emergency visits</a:t>
            </a:r>
            <a:endParaRPr sz="1800">
              <a:solidFill>
                <a:schemeClr val="lt2"/>
              </a:solidFill>
              <a:latin typeface="Roboto"/>
              <a:ea typeface="Roboto"/>
              <a:cs typeface="Roboto"/>
              <a:sym typeface="Roboto"/>
            </a:endParaRPr>
          </a:p>
          <a:p>
            <a:pPr indent="0" lvl="0" marL="0" rtl="0" algn="l">
              <a:spcBef>
                <a:spcPts val="160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Science Competition Conclusive Summary</a:t>
            </a:r>
            <a:endParaRPr/>
          </a:p>
        </p:txBody>
      </p:sp>
      <p:sp>
        <p:nvSpPr>
          <p:cNvPr id="336" name="Google Shape;336;p45"/>
          <p:cNvSpPr txBox="1"/>
          <p:nvPr/>
        </p:nvSpPr>
        <p:spPr>
          <a:xfrm>
            <a:off x="325500" y="940925"/>
            <a:ext cx="8493000" cy="39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On what groups of patients should the hospital focus their follow-up efforts to better monitor patients with a high probability of readmission</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Multiple inpatient/outpatient/emergency visits</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A higher number of diagnoses</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Diabetic medication</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More lab tests</a:t>
            </a:r>
            <a:endParaRPr sz="1800">
              <a:solidFill>
                <a:schemeClr val="lt2"/>
              </a:solidFill>
              <a:latin typeface="Roboto"/>
              <a:ea typeface="Roboto"/>
              <a:cs typeface="Roboto"/>
              <a:sym typeface="Roboto"/>
            </a:endParaRPr>
          </a:p>
          <a:p>
            <a:pPr indent="-342900" lvl="1" marL="9144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Older individuals</a:t>
            </a:r>
            <a:endParaRPr sz="1800">
              <a:solidFill>
                <a:schemeClr val="lt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rPr lang="en"/>
              <a:t>Any Questions?</a:t>
            </a:r>
            <a:endParaRPr/>
          </a:p>
          <a:p>
            <a:pPr indent="0" lvl="0" marL="0" rtl="0" algn="l">
              <a:spcBef>
                <a:spcPts val="0"/>
              </a:spcBef>
              <a:spcAft>
                <a:spcPts val="0"/>
              </a:spcAft>
              <a:buNone/>
            </a:pPr>
            <a:r>
              <a:rPr lang="en" sz="1800"/>
              <a:t>Github: </a:t>
            </a:r>
            <a:r>
              <a:rPr lang="en" sz="1800" u="sng">
                <a:solidFill>
                  <a:schemeClr val="hlink"/>
                </a:solidFill>
                <a:hlinkClick r:id="rId3"/>
              </a:rPr>
              <a:t>https://github.com/Xerconia/DataScience-Diabetes</a:t>
            </a:r>
            <a:r>
              <a:rPr lang="en" sz="1800"/>
              <a:t> </a:t>
            </a:r>
            <a:endParaRPr sz="1800"/>
          </a:p>
          <a:p>
            <a:pPr indent="0" lvl="0" marL="0" rtl="0" algn="l">
              <a:spcBef>
                <a:spcPts val="0"/>
              </a:spcBef>
              <a:spcAft>
                <a:spcPts val="0"/>
              </a:spcAft>
              <a:buNone/>
            </a:pPr>
            <a:r>
              <a:rPr lang="en" sz="1800"/>
              <a:t>Meynard: </a:t>
            </a:r>
            <a:r>
              <a:rPr lang="en" sz="1800" u="sng">
                <a:solidFill>
                  <a:schemeClr val="hlink"/>
                </a:solidFill>
                <a:hlinkClick r:id="rId4"/>
              </a:rPr>
              <a:t>https://github.com/Xerconia</a:t>
            </a:r>
            <a:r>
              <a:rPr lang="en" sz="1800"/>
              <a:t> </a:t>
            </a:r>
            <a:endParaRPr sz="1800"/>
          </a:p>
          <a:p>
            <a:pPr indent="0" lvl="0" marL="0" rtl="0" algn="l">
              <a:spcBef>
                <a:spcPts val="0"/>
              </a:spcBef>
              <a:spcAft>
                <a:spcPts val="0"/>
              </a:spcAft>
              <a:buNone/>
            </a:pPr>
            <a:r>
              <a:rPr lang="en" sz="1800"/>
              <a:t>Haoyuan: </a:t>
            </a:r>
            <a:r>
              <a:rPr lang="en" sz="1800" u="sng">
                <a:solidFill>
                  <a:schemeClr val="hlink"/>
                </a:solidFill>
                <a:hlinkClick r:id="rId5"/>
              </a:rPr>
              <a:t>https://github.com/Travis-ZhangMYG</a:t>
            </a:r>
            <a:endParaRPr sz="1800"/>
          </a:p>
          <a:p>
            <a:pPr indent="0" lvl="0" marL="0" rtl="0" algn="l">
              <a:spcBef>
                <a:spcPts val="0"/>
              </a:spcBef>
              <a:spcAft>
                <a:spcPts val="0"/>
              </a:spcAft>
              <a:buNone/>
            </a:pPr>
            <a:r>
              <a:rPr lang="en" sz="1800"/>
              <a:t>Organization: </a:t>
            </a:r>
            <a:r>
              <a:rPr lang="en" sz="1800" u="sng">
                <a:solidFill>
                  <a:schemeClr val="hlink"/>
                </a:solidFill>
                <a:hlinkClick r:id="rId6"/>
              </a:rPr>
              <a:t>https://github.com/UH-TASI</a:t>
            </a:r>
            <a:r>
              <a:rPr lang="en" sz="1800"/>
              <a:t>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Extracted </a:t>
            </a:r>
            <a:r>
              <a:rPr lang="en" sz="4000"/>
              <a:t>Dataset</a:t>
            </a:r>
            <a:endParaRPr sz="4000"/>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Database has various missing values and a vast amount features.</a:t>
            </a:r>
            <a:endParaRPr/>
          </a:p>
          <a:p>
            <a:pPr indent="-342900" lvl="0" marL="457200" rtl="0" algn="l">
              <a:spcBef>
                <a:spcPts val="0"/>
              </a:spcBef>
              <a:spcAft>
                <a:spcPts val="0"/>
              </a:spcAft>
              <a:buSzPts val="1800"/>
              <a:buChar char="●"/>
            </a:pPr>
            <a:r>
              <a:rPr lang="en"/>
              <a:t>The dataset we are working with satisfies the following:</a:t>
            </a:r>
            <a:endParaRPr/>
          </a:p>
          <a:p>
            <a:pPr indent="-317500" lvl="1" marL="914400" rtl="0" algn="l">
              <a:spcBef>
                <a:spcPts val="0"/>
              </a:spcBef>
              <a:spcAft>
                <a:spcPts val="0"/>
              </a:spcAft>
              <a:buSzPts val="1400"/>
              <a:buChar char="○"/>
            </a:pPr>
            <a:r>
              <a:rPr lang="en"/>
              <a:t>Inpatient Encounter</a:t>
            </a:r>
            <a:endParaRPr/>
          </a:p>
          <a:p>
            <a:pPr indent="-317500" lvl="1" marL="914400" rtl="0" algn="l">
              <a:spcBef>
                <a:spcPts val="0"/>
              </a:spcBef>
              <a:spcAft>
                <a:spcPts val="0"/>
              </a:spcAft>
              <a:buSzPts val="1400"/>
              <a:buChar char="○"/>
            </a:pPr>
            <a:r>
              <a:rPr lang="en"/>
              <a:t>Diabetic Encounter</a:t>
            </a:r>
            <a:endParaRPr/>
          </a:p>
          <a:p>
            <a:pPr indent="-317500" lvl="1" marL="914400" rtl="0" algn="l">
              <a:spcBef>
                <a:spcPts val="0"/>
              </a:spcBef>
              <a:spcAft>
                <a:spcPts val="0"/>
              </a:spcAft>
              <a:buSzPts val="1400"/>
              <a:buChar char="○"/>
            </a:pPr>
            <a:r>
              <a:rPr lang="en"/>
              <a:t>Length of Stay is at least 1 day and at most 14 days</a:t>
            </a:r>
            <a:endParaRPr/>
          </a:p>
          <a:p>
            <a:pPr indent="-317500" lvl="1" marL="914400" rtl="0" algn="l">
              <a:spcBef>
                <a:spcPts val="0"/>
              </a:spcBef>
              <a:spcAft>
                <a:spcPts val="0"/>
              </a:spcAft>
              <a:buSzPts val="1400"/>
              <a:buChar char="○"/>
            </a:pPr>
            <a:r>
              <a:rPr lang="en"/>
              <a:t>Laboratory tests were performed</a:t>
            </a:r>
            <a:endParaRPr/>
          </a:p>
          <a:p>
            <a:pPr indent="-317500" lvl="1" marL="914400" rtl="0" algn="l">
              <a:spcBef>
                <a:spcPts val="0"/>
              </a:spcBef>
              <a:spcAft>
                <a:spcPts val="0"/>
              </a:spcAft>
              <a:buSzPts val="1400"/>
              <a:buChar char="○"/>
            </a:pPr>
            <a:r>
              <a:rPr lang="en"/>
              <a:t>Medications were administered</a:t>
            </a:r>
            <a:endParaRPr/>
          </a:p>
          <a:p>
            <a:pPr indent="-342900" lvl="0" marL="457200" rtl="0" algn="l">
              <a:spcBef>
                <a:spcPts val="0"/>
              </a:spcBef>
              <a:spcAft>
                <a:spcPts val="0"/>
              </a:spcAft>
              <a:buSzPts val="1800"/>
              <a:buChar char="●"/>
            </a:pPr>
            <a:r>
              <a:rPr lang="en"/>
              <a:t>101,766 Encounters and 55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5000"/>
              <a:t>Problem</a:t>
            </a:r>
            <a:endParaRPr sz="5000"/>
          </a:p>
        </p:txBody>
      </p:sp>
      <p:pic>
        <p:nvPicPr>
          <p:cNvPr id="93" name="Google Shape;93;p17"/>
          <p:cNvPicPr preferRelativeResize="0"/>
          <p:nvPr/>
        </p:nvPicPr>
        <p:blipFill>
          <a:blip r:embed="rId3">
            <a:alphaModFix/>
          </a:blip>
          <a:stretch>
            <a:fillRect/>
          </a:stretch>
        </p:blipFill>
        <p:spPr>
          <a:xfrm>
            <a:off x="3256075" y="1691475"/>
            <a:ext cx="1760550" cy="176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Diabetes Readmission Prediction</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To determine the early readmission of the patient within 30 days of discharge.</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Many patients do not receive preventive and therapeutic interventions for glycemic control.</a:t>
            </a:r>
            <a:endParaRPr/>
          </a:p>
          <a:p>
            <a:pPr indent="-317500" lvl="1" marL="914400" rtl="0" algn="l">
              <a:spcBef>
                <a:spcPts val="0"/>
              </a:spcBef>
              <a:spcAft>
                <a:spcPts val="0"/>
              </a:spcAft>
              <a:buSzPts val="1400"/>
              <a:buChar char="○"/>
            </a:pPr>
            <a:r>
              <a:rPr lang="en"/>
              <a:t>MONEY - Failure to provide proper diabetes care increases the costs for hospitals which will in turn impact the morbidity and mortality of patients.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and Diagnostic Analysis</a:t>
            </a:r>
            <a:endParaRPr/>
          </a:p>
        </p:txBody>
      </p:sp>
      <p:pic>
        <p:nvPicPr>
          <p:cNvPr id="105" name="Google Shape;105;p19"/>
          <p:cNvPicPr preferRelativeResize="0"/>
          <p:nvPr/>
        </p:nvPicPr>
        <p:blipFill>
          <a:blip r:embed="rId3">
            <a:alphaModFix/>
          </a:blip>
          <a:stretch>
            <a:fillRect/>
          </a:stretch>
        </p:blipFill>
        <p:spPr>
          <a:xfrm>
            <a:off x="4664800" y="2315025"/>
            <a:ext cx="3018700" cy="226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Gender</a:t>
            </a:r>
            <a:endParaRPr sz="3500"/>
          </a:p>
        </p:txBody>
      </p:sp>
      <p:pic>
        <p:nvPicPr>
          <p:cNvPr id="111" name="Google Shape;111;p20"/>
          <p:cNvPicPr preferRelativeResize="0"/>
          <p:nvPr/>
        </p:nvPicPr>
        <p:blipFill>
          <a:blip r:embed="rId3">
            <a:alphaModFix/>
          </a:blip>
          <a:stretch>
            <a:fillRect/>
          </a:stretch>
        </p:blipFill>
        <p:spPr>
          <a:xfrm>
            <a:off x="1328025" y="856300"/>
            <a:ext cx="6367047" cy="392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Age</a:t>
            </a:r>
            <a:endParaRPr sz="3500"/>
          </a:p>
        </p:txBody>
      </p:sp>
      <p:pic>
        <p:nvPicPr>
          <p:cNvPr id="117" name="Google Shape;117;p21"/>
          <p:cNvPicPr preferRelativeResize="0"/>
          <p:nvPr/>
        </p:nvPicPr>
        <p:blipFill>
          <a:blip r:embed="rId3">
            <a:alphaModFix/>
          </a:blip>
          <a:stretch>
            <a:fillRect/>
          </a:stretch>
        </p:blipFill>
        <p:spPr>
          <a:xfrm>
            <a:off x="1690675" y="1012350"/>
            <a:ext cx="5762625" cy="355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