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Archivo Narrow"/>
      <p:regular r:id="rId21"/>
      <p:bold r:id="rId22"/>
      <p:italic r:id="rId23"/>
      <p:boldItalic r:id="rId24"/>
    </p:embeddedFont>
    <p:embeddedFont>
      <p:font typeface="Yellowtail"/>
      <p:regular r:id="rId25"/>
    </p:embeddedFont>
    <p:embeddedFont>
      <p:font typeface="Archivo Narrow Medium"/>
      <p:regular r:id="rId26"/>
      <p:bold r:id="rId27"/>
      <p:italic r:id="rId28"/>
      <p:boldItalic r:id="rId29"/>
    </p:embeddedFont>
    <p:embeddedFont>
      <p:font typeface="IBM Plex Sans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5068C2-778B-4037-9010-E15AFAC11440}">
  <a:tblStyle styleId="{F35068C2-778B-4037-9010-E15AFAC11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chivoNarrow-bold.fntdata"/><Relationship Id="rId21" Type="http://schemas.openxmlformats.org/officeDocument/2006/relationships/font" Target="fonts/ArchivoNarrow-regular.fntdata"/><Relationship Id="rId24" Type="http://schemas.openxmlformats.org/officeDocument/2006/relationships/font" Target="fonts/ArchivoNarrow-boldItalic.fntdata"/><Relationship Id="rId23" Type="http://schemas.openxmlformats.org/officeDocument/2006/relationships/font" Target="fonts/Archivo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NarrowMedium-regular.fntdata"/><Relationship Id="rId25" Type="http://schemas.openxmlformats.org/officeDocument/2006/relationships/font" Target="fonts/Yellowtail-regular.fntdata"/><Relationship Id="rId28" Type="http://schemas.openxmlformats.org/officeDocument/2006/relationships/font" Target="fonts/ArchivoNarrowMedium-italic.fntdata"/><Relationship Id="rId27" Type="http://schemas.openxmlformats.org/officeDocument/2006/relationships/font" Target="fonts/ArchivoNarrow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Narrow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Condensed-bold.fntdata"/><Relationship Id="rId30" Type="http://schemas.openxmlformats.org/officeDocument/2006/relationships/font" Target="fonts/IBMPlexSansCondensed-regular.fntdata"/><Relationship Id="rId11" Type="http://schemas.openxmlformats.org/officeDocument/2006/relationships/slide" Target="slides/slide6.xml"/><Relationship Id="rId33" Type="http://schemas.openxmlformats.org/officeDocument/2006/relationships/font" Target="fonts/IBMPlexSansCondensed-boldItalic.fntdata"/><Relationship Id="rId10" Type="http://schemas.openxmlformats.org/officeDocument/2006/relationships/slide" Target="slides/slide5.xml"/><Relationship Id="rId32" Type="http://schemas.openxmlformats.org/officeDocument/2006/relationships/font" Target="fonts/IBMPlexSansCondense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7a8de78ee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7a8de78ee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7a8de78ee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7a8de78ee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7a8de78ee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77a8de78ee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7a8de78ee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7a8de78ee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77a8de78ee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7a8de78e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7a8de78e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77a8de78ee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7a8de78ee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7a8de78ee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77a8de78ee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7c15b861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7c15b861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77c15b861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7a8de78e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7a8de78e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77a8de78ee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7a8de78ee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7a8de78ee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77a8de78ee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7a8de78e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7a8de78e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77a8de78e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7a8de78e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7a8de78e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77a8de78ee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7a8de78e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7a8de78e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7a8de78ee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7a8de78ee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7a8de78ee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77a8de78ee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415600" y="1886797"/>
            <a:ext cx="113607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9450" y="-30350"/>
            <a:ext cx="12216600" cy="737100"/>
          </a:xfrm>
          <a:prstGeom prst="rect">
            <a:avLst/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9325" y="154075"/>
            <a:ext cx="12209100" cy="1282500"/>
          </a:xfrm>
          <a:prstGeom prst="roundRect">
            <a:avLst>
              <a:gd fmla="val 10177" name="adj"/>
            </a:avLst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0763550" y="-30350"/>
            <a:ext cx="868800" cy="1467000"/>
          </a:xfrm>
          <a:prstGeom prst="parallelogram">
            <a:avLst>
              <a:gd fmla="val 57856" name="adj"/>
            </a:avLst>
          </a:prstGeom>
          <a:solidFill>
            <a:srgbClr val="D2AE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7714000" y="-30350"/>
            <a:ext cx="3841800" cy="1488900"/>
          </a:xfrm>
          <a:prstGeom prst="parallelogram">
            <a:avLst>
              <a:gd fmla="val 3392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27" name="Google Shape;2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18017" y="408211"/>
            <a:ext cx="2828175" cy="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-9325" y="6604519"/>
            <a:ext cx="12216600" cy="259800"/>
          </a:xfrm>
          <a:prstGeom prst="rect">
            <a:avLst/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-9325" y="5899575"/>
            <a:ext cx="12216600" cy="737100"/>
          </a:xfrm>
          <a:prstGeom prst="roundRect">
            <a:avLst>
              <a:gd fmla="val 10177" name="adj"/>
            </a:avLst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381000" y="5899575"/>
            <a:ext cx="3810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Mission</a:t>
            </a:r>
            <a:endParaRPr b="1" i="0" sz="1500" u="none" cap="none" strike="noStrik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Christ University is a nurturing ground for an individual’s holistic development to make effective contribution</a:t>
            </a:r>
            <a:endParaRPr b="0" i="0" sz="1200" u="none" cap="none" strike="noStrik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to the society in a dynamic environment</a:t>
            </a:r>
            <a:endParaRPr b="0" i="0" sz="1200" u="none" cap="none" strike="noStrik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4191000" y="5899575"/>
            <a:ext cx="38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Vision</a:t>
            </a:r>
            <a:endParaRPr b="1" i="0" sz="1500" u="none" cap="none" strike="noStrik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Excellence and Service</a:t>
            </a:r>
            <a:endParaRPr b="0" i="0" sz="1200" u="none" cap="none" strike="noStrik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8572600" y="5899575"/>
            <a:ext cx="298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Core Values</a:t>
            </a:r>
            <a:endParaRPr b="1" i="0" sz="1500" u="none" cap="none" strike="noStrik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Faith in God |  Moral Uprightness</a:t>
            </a:r>
            <a:endParaRPr b="0" i="0" sz="1200" u="none" cap="none" strike="noStrik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 Love of Fellow Beings |  Social Responsibility</a:t>
            </a:r>
            <a:b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</a:br>
            <a:r>
              <a:rPr b="0" i="0" lang="en-GB" sz="1200" u="none" cap="none" strike="noStrik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Pursuit of Excellence</a:t>
            </a:r>
            <a:endParaRPr b="0" i="0" sz="1200" u="none" cap="none" strike="noStrik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64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93700" lvl="1" marL="914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Char char="○"/>
              <a:defRPr/>
            </a:lvl2pPr>
            <a:lvl3pPr indent="-381000" lvl="2" marL="1371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91079" y="725951"/>
            <a:ext cx="10325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691079" y="2340131"/>
            <a:ext cx="103251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▪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11003649" y="6215870"/>
            <a:ext cx="9792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415600" y="1419388"/>
            <a:ext cx="11360700" cy="46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937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810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810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810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810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810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810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"/>
          <p:cNvSpPr txBox="1"/>
          <p:nvPr/>
        </p:nvSpPr>
        <p:spPr>
          <a:xfrm>
            <a:off x="11585175" y="6515100"/>
            <a:ext cx="5328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415600" y="1536625"/>
            <a:ext cx="53331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6443200" y="1536625"/>
            <a:ext cx="5333100" cy="4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-2833" y="-25"/>
            <a:ext cx="12206700" cy="364800"/>
          </a:xfrm>
          <a:prstGeom prst="round2SameRect">
            <a:avLst>
              <a:gd fmla="val 12503" name="adj1"/>
              <a:gd fmla="val 0" name="adj2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15600" y="740800"/>
            <a:ext cx="70782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6096000" y="272150"/>
            <a:ext cx="6096000" cy="61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937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15600" y="5773325"/>
            <a:ext cx="7998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171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b="1" i="0" sz="32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356875"/>
            <a:ext cx="113607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 Condensed"/>
              <a:buChar char="●"/>
              <a:defRPr b="0" i="0" sz="28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Condensed"/>
              <a:buChar char="○"/>
              <a:defRPr b="0" i="0" sz="2600" u="none" cap="none" strike="noStrik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■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●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○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■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●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○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chivo Narrow"/>
              <a:buChar char="■"/>
              <a:defRPr b="0" i="0" sz="2400" u="none" cap="none" strike="noStrik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-9719"/>
            <a:ext cx="12192000" cy="261900"/>
          </a:xfrm>
          <a:prstGeom prst="rect">
            <a:avLst/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615550"/>
            <a:ext cx="12192000" cy="261900"/>
          </a:xfrm>
          <a:prstGeom prst="rect">
            <a:avLst/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50" y="6387300"/>
            <a:ext cx="12192000" cy="353400"/>
          </a:xfrm>
          <a:prstGeom prst="roundRect">
            <a:avLst>
              <a:gd fmla="val 16667" name="adj"/>
            </a:avLst>
          </a:prstGeom>
          <a:solidFill>
            <a:srgbClr val="0C5394"/>
          </a:solidFill>
          <a:ln cap="flat" cmpd="sng" w="9525">
            <a:solidFill>
              <a:srgbClr val="0C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" name="Google Shape;15;p1"/>
          <p:cNvSpPr txBox="1"/>
          <p:nvPr/>
        </p:nvSpPr>
        <p:spPr>
          <a:xfrm rot="-462626">
            <a:off x="8825194" y="6371291"/>
            <a:ext cx="1824597" cy="4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  <a:endParaRPr b="0" i="0" sz="1600" u="none" cap="none" strike="noStrike">
              <a:solidFill>
                <a:srgbClr val="D2AE6C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16" name="Google Shape;16;p1"/>
          <p:cNvSpPr txBox="1"/>
          <p:nvPr/>
        </p:nvSpPr>
        <p:spPr>
          <a:xfrm rot="1419">
            <a:off x="6067925" y="6448425"/>
            <a:ext cx="29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  <a:endParaRPr b="0" i="0" sz="1400" u="none" cap="none" strike="noStrike">
              <a:solidFill>
                <a:srgbClr val="CCCCC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 amt="2000"/>
          </a:blip>
          <a:srcRect b="0" l="0" r="0" t="0"/>
          <a:stretch/>
        </p:blipFill>
        <p:spPr>
          <a:xfrm>
            <a:off x="8405600" y="2427475"/>
            <a:ext cx="3338350" cy="3327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617550" y="2313225"/>
            <a:ext cx="51708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103925" y="1695550"/>
            <a:ext cx="1120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Sakshya: An IoT-</a:t>
            </a: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Based</a:t>
            </a:r>
            <a:r>
              <a:rPr lang="en-GB" sz="3800">
                <a:latin typeface="Times New Roman"/>
                <a:ea typeface="Times New Roman"/>
                <a:cs typeface="Times New Roman"/>
                <a:sym typeface="Times New Roman"/>
              </a:rPr>
              <a:t> Smart Wearable for Women’s Safety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339400" y="2579475"/>
            <a:ext cx="113607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When Every Second Counts, We 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Respond… 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Because Safety Shouldn’t Wait for Help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95350" y="3688950"/>
            <a:ext cx="40080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(Team Members)</a:t>
            </a:r>
            <a:b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Utkarsh Misra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 (2448370)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Priangshu Paul 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(2448384)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Shristy Das 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(2448359)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Umang Adesara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 (2448389)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4" title="ee730a9e-6390-4624-86fb-c9d04db8c7b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00" y="3688950"/>
            <a:ext cx="1999501" cy="1999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8226850" y="3768175"/>
            <a:ext cx="35052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4 MDS 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300"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b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2300">
                <a:latin typeface="Times New Roman"/>
                <a:ea typeface="Times New Roman"/>
                <a:cs typeface="Times New Roman"/>
                <a:sym typeface="Times New Roman"/>
              </a:rPr>
              <a:t>Academic Year 2025-26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9" name="Google Shape;159;p23" title="Your paragraph t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689" y="1655388"/>
            <a:ext cx="7389984" cy="44009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683450" y="1848450"/>
            <a:ext cx="32301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Overall System Design/Workflow of the Sakshya Smart Wearable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15650" y="1255266"/>
            <a:ext cx="11360700" cy="107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The development of Sakshya is not just about creating another safety device; it's about engineering a paradigm shift in personal security. Our expected outcomes focus on delivering a system that is intelligent, reliable, and proactive, directly addressing the failures of current products.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30525" y="2565375"/>
            <a:ext cx="56508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Drastically Reduced False Alarms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an accuracy rate of over 95% in threat detection.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the "cry wolf" effect to build user and responder trust.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alerts are treated with genuine urgency.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Autonomous &amp; Instant Emergency Response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seamless, hands-free safety net.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transmit live GPS, audio, and video evidence.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the burden of action from the user during a crisis.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242200" y="2539725"/>
            <a:ext cx="57099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Active, On-the-Spot Deterrent Mechanism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Proactively intervene, not just passively alert.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non-lethal defenses: strobe light, alarm, and dye marker.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2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critical window of opportunity for escape.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GB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User Confidence and Freedom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 women with a reliable and proactive safety tool.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fear and anxiety in daily life.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true peace of mind with a dependable guardian.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Comparison with Existing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78" name="Google Shape;178;p25"/>
          <p:cNvGraphicFramePr/>
          <p:nvPr/>
        </p:nvGraphicFramePr>
        <p:xfrm>
          <a:off x="349463" y="146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{F35068C2-778B-4037-9010-E15AFAC11440}</a:tableStyleId>
              </a:tblPr>
              <a:tblGrid>
                <a:gridCol w="3831025"/>
                <a:gridCol w="3831025"/>
                <a:gridCol w="3831025"/>
              </a:tblGrid>
              <a:tr h="48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Existing Systems (e.g., invi Bracelet, Leaf Wearables, Panic Apps)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</a:rPr>
                        <a:t>Sakshya (Our Proposed System)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434343"/>
                          </a:solidFill>
                        </a:rPr>
                        <a:t>Activation Method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Manual Only: Requires a distinct user action like a double-press, long-press, or pulling a pin. Often difficult during a struggle.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Autonomous &amp; Manual: AI-driven automatic activation based on verified threats, with a discreet manual override for user control.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434343"/>
                          </a:solidFill>
                        </a:rPr>
                        <a:t>Threat Detection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None or Simplistic: Relies on a simple button press. Some may have basic fall detection, but no contextual threat analysis.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Intelligent Fusion: Uses AI to analyze combined data from motion, vital, and audio sensors to understand context and verify real threats.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434343"/>
                          </a:solidFill>
                        </a:rPr>
                        <a:t>False Alarm Rate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High: Prone to accidental button presses in a pocket or during daily activities, leading to user distrust.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Extremely Low: AI analysis and a silent user confirmation window filter out false positives, ensuring high reliability.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434343"/>
                          </a:solidFill>
                        </a:rPr>
                        <a:t>Emergency Response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Passive &amp; Limited: Sends a pre-written SMS with a GPS link to a small, predefined list of personal contacts.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Active &amp; Comprehensive: Sends live GPS tracking, streams audio/video evidence to contacts and authorities, and initiates a multi-stage alert.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434343"/>
                          </a:solidFill>
                        </a:rPr>
                        <a:t>Self-Defense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Minimal to None: Some devices may include a loud audible siren, but offer no other form of active deterrent.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Integrated &amp; Non-Lethal: Actively deters attackers with a multi-modal response: a disorienting strobe light, loud alarm, and smart dye spray.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434343"/>
                          </a:solidFill>
                        </a:rPr>
                        <a:t>"Smart" Capability</a:t>
                      </a:r>
                      <a:endParaRPr b="1"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Basic Connectivity: Limited to Bluetooth pairing with a phone, GPS for location, and GSM for sending texts.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434343"/>
                          </a:solidFill>
                        </a:rPr>
                        <a:t>True Intelligence: Employs adaptive AI that learns user behavior and uses context-awareness (time, location) to improve accuracy.</a:t>
                      </a:r>
                      <a:endParaRPr sz="11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052" y="889013"/>
            <a:ext cx="5354875" cy="50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423950" y="415375"/>
            <a:ext cx="5105400" cy="57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An existing device for women's safety comprised of different sensors: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Temperature sensor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Pulse sensor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Vibration sensor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Tilt Sensor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Sweat sensor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GPS module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GSM module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Bluetooth Sensor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415600" y="330351"/>
            <a:ext cx="11360700" cy="64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415600" y="1216301"/>
            <a:ext cx="11360700" cy="487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Revolutionary Safety Solution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Sakshya Smart Wearable represents a breakthrough in personal safety technology, combining multiple sensors with AI-driven threat detection to provide comprehensive protection for users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Response System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Advanced decision-making algorithms ensure accurate threat assessment. Real-time processing minimizes false alarms while maximizing response effectiveness in genuine emergencies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User-Centric Design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Seamless integration of automated protection with manual user control Customizable settings and override capabilities provide users with complete control over their safety device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Impact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This wearable technology has the potential to transform the personal security landscape. Scalable design allows for widespread adoption and integration with emergency services infrastructure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2377475" y="1864375"/>
            <a:ext cx="72354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8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8" title="ee730a9e-6390-4624-86fb-c9d04db8c7b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00" y="3688950"/>
            <a:ext cx="1999501" cy="199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3600"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39400" y="1482175"/>
            <a:ext cx="113607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Aim and Objectives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Expected Output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Comparison with Existing Systems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4" name="Google Shape;94;p15" title="Women safety po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700" y="1024975"/>
            <a:ext cx="3125100" cy="4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15600" y="339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15600" y="918300"/>
            <a:ext cx="11360700" cy="51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-GB" sz="2600">
                <a:latin typeface="Times New Roman"/>
                <a:ea typeface="Times New Roman"/>
                <a:cs typeface="Times New Roman"/>
                <a:sym typeface="Times New Roman"/>
              </a:rPr>
              <a:t>Growing Concern:</a:t>
            </a: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 Women's safety remains a significant global issue.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Current solutions are flawed: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Existing apps and panic buttons often fail because they require manual activation, which isn't always possible in a real emergency.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Many devices are prone to false alarms, causing unnecessary panic and reducing user trust.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Approach with IoT &amp; Edge AI: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 build a smart wearable that automatically and accurately detects real threats. This ensures a quick and reliable response when it is most needed, providing dependable protection.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9" name="Google Shape;109;p17" title="OIP.jpg"/>
          <p:cNvPicPr preferRelativeResize="0"/>
          <p:nvPr/>
        </p:nvPicPr>
        <p:blipFill rotWithShape="1">
          <a:blip r:embed="rId3">
            <a:alphaModFix/>
          </a:blip>
          <a:srcRect b="16227" l="0" r="0" t="15731"/>
          <a:stretch/>
        </p:blipFill>
        <p:spPr>
          <a:xfrm>
            <a:off x="5448525" y="872575"/>
            <a:ext cx="6411100" cy="46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393475" y="933550"/>
            <a:ext cx="52272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Times New Roman"/>
                <a:ea typeface="Times New Roman"/>
                <a:cs typeface="Times New Roman"/>
                <a:sym typeface="Times New Roman"/>
              </a:rPr>
              <a:t>Tech used women's safety devices.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Times New Roman"/>
                <a:ea typeface="Times New Roman"/>
                <a:cs typeface="Times New Roman"/>
                <a:sym typeface="Times New Roman"/>
              </a:rPr>
              <a:t>GPS: </a:t>
            </a: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79%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Times New Roman"/>
                <a:ea typeface="Times New Roman"/>
                <a:cs typeface="Times New Roman"/>
                <a:sym typeface="Times New Roman"/>
              </a:rPr>
              <a:t>GSM:</a:t>
            </a: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 56%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Times New Roman"/>
                <a:ea typeface="Times New Roman"/>
                <a:cs typeface="Times New Roman"/>
                <a:sym typeface="Times New Roman"/>
              </a:rPr>
              <a:t>Raspberry Pi:</a:t>
            </a: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 26%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Times New Roman"/>
                <a:ea typeface="Times New Roman"/>
                <a:cs typeface="Times New Roman"/>
                <a:sym typeface="Times New Roman"/>
              </a:rPr>
              <a:t>Bluetooth:</a:t>
            </a: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 12%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15600" y="33911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15600" y="1194000"/>
            <a:ext cx="11360700" cy="48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Times New Roman"/>
                <a:ea typeface="Times New Roman"/>
                <a:cs typeface="Times New Roman"/>
                <a:sym typeface="Times New Roman"/>
              </a:rPr>
              <a:t>The Core Challenges in Women's Safety Devices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Activation is Unreliable: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genuine emergencies, a person under attack may be unable to manually trigger an alert.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Rate of False Alarms: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Existing systems frequently generate false alarms, which leads to user frustration and a lack of trust in the device.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Intelligent &amp; Swift Response: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 solutions do not offer real-time, intelligent threat detection and a verified, quick response system.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Goal: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design a smart wearable that can </a:t>
            </a: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autonomously detect real danger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minimize false activations, and ensure that rapid help is on the way.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34400" y="293475"/>
            <a:ext cx="11641800" cy="71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Aim &amp; Objectives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34400" y="1009875"/>
            <a:ext cx="11948100" cy="52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Sakshya, an IoT-enabled smart wearable device that ensures real-time, reliable women’s safety by intelligently detecting genuine threats, reducing false alarms, and providing instant automated assistance and self-defense mechanisms.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Multi-sensor IoT Integration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Monitor motion, environmental sounds, and vital signs for early threat detection.</a:t>
            </a:r>
            <a:b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Threat Analysis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Identify real danger while minimizing false alarms.</a:t>
            </a:r>
            <a:b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15600" y="33911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Continued...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15600" y="1102625"/>
            <a:ext cx="11712600" cy="501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Non-Lethal Self-Defense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Activate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strobe lights, loud alarms, and dye spray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disorient and identify attackers.</a:t>
            </a:r>
            <a:b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Discreet User Control—Provide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manual override to prevent accidental activation.</a:t>
            </a:r>
            <a:b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Benchmark against existing wearables to prove improved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safety, and effectiveness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Emergency Response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—Trigger SOS alerts with location, live audio/video, and instant police notification.</a:t>
            </a:r>
            <a:b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15600" y="330350"/>
            <a:ext cx="11360700" cy="66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13350" y="1181500"/>
            <a:ext cx="12009600" cy="506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Multi-sensor monitoring (motion, vitals, GPS, environment) via Arduino Continuous real-time data acquisition from gyroscope, accelerometer, heart rate, and temperature sensors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 Analysis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Real-time pattern recognition and AI-based risk assessment Advanced algorithms process sensor fusion data to identify potential danger situations and anomalies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Layer: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Automated threat classification with context-aware filtering The intelligent system evaluates threat severity and minimizes false alarms through multi-parameter validation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Emergency Response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Dual alerts (light + sound) with GPS location sharing Immediate activation of strong light and loud alarm while transmitting location to emergency contacts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Control</a:t>
            </a: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Manual override button and customizable sensitivity settings Direct user activation capability with personalized threshold adjustments for different environments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15600" y="4917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Architectural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11220400" y="6408364"/>
            <a:ext cx="731700" cy="401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83450" y="1848450"/>
            <a:ext cx="3230100" cy="3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Overall </a:t>
            </a: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 of the Sakshya Smart Wearable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2" title="Fabulous Sna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025" y="2146325"/>
            <a:ext cx="6084127" cy="3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