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58" r:id="rId6"/>
    <p:sldId id="259" r:id="rId7"/>
    <p:sldId id="267" r:id="rId8"/>
    <p:sldId id="260" r:id="rId9"/>
    <p:sldId id="261" r:id="rId10"/>
    <p:sldId id="262" r:id="rId11"/>
    <p:sldId id="263" r:id="rId12"/>
    <p:sldId id="268"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45" autoAdjust="0"/>
  </p:normalViewPr>
  <p:slideViewPr>
    <p:cSldViewPr>
      <p:cViewPr varScale="1">
        <p:scale>
          <a:sx n="99" d="100"/>
          <a:sy n="99" d="100"/>
        </p:scale>
        <p:origin x="-33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D07200-CE44-48B3-A8AD-9F1166DB6247}"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D07200-CE44-48B3-A8AD-9F1166DB624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dirty="0"/>
          </a:p>
        </p:txBody>
      </p:sp>
      <p:sp>
        <p:nvSpPr>
          <p:cNvPr id="6" name="Slide Number Placeholder 5"/>
          <p:cNvSpPr>
            <a:spLocks noGrp="1"/>
          </p:cNvSpPr>
          <p:nvPr>
            <p:ph type="sldNum" sz="quarter" idx="12"/>
          </p:nvPr>
        </p:nvSpPr>
        <p:spPr/>
        <p:txBody>
          <a:bodyPr/>
          <a:lstStyle/>
          <a:p>
            <a:fld id="{43D07200-CE44-48B3-A8AD-9F1166DB624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D07200-CE44-48B3-A8AD-9F1166DB624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D07200-CE44-48B3-A8AD-9F1166DB624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D07200-CE44-48B3-A8AD-9F1166DB624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D07200-CE44-48B3-A8AD-9F1166DB624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D07200-CE44-48B3-A8AD-9F1166DB624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D07200-CE44-48B3-A8AD-9F1166DB624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740442-6563-4E20-B75E-2A3158CAE2DD}" type="datetimeFigureOut">
              <a:rPr lang="en-US" smtClean="0"/>
              <a:pPr/>
              <a:t>1/15/2013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D07200-CE44-48B3-A8AD-9F1166DB6247}" type="slidenum">
              <a:rPr lang="en-US" smtClean="0"/>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0740442-6563-4E20-B75E-2A3158CAE2DD}" type="datetimeFigureOut">
              <a:rPr lang="en-US" smtClean="0"/>
              <a:pPr/>
              <a:t>1/15/2013</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43D07200-CE44-48B3-A8AD-9F1166DB624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0740442-6563-4E20-B75E-2A3158CAE2DD}" type="datetimeFigureOut">
              <a:rPr lang="en-US" smtClean="0"/>
              <a:pPr/>
              <a:t>1/15/2013</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3D07200-CE44-48B3-A8AD-9F1166DB624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Dual Enrollment for High School Students</a:t>
            </a:r>
            <a:endParaRPr lang="en-US" dirty="0"/>
          </a:p>
        </p:txBody>
      </p:sp>
      <p:sp>
        <p:nvSpPr>
          <p:cNvPr id="3" name="Subtitle 2"/>
          <p:cNvSpPr>
            <a:spLocks noGrp="1"/>
          </p:cNvSpPr>
          <p:nvPr>
            <p:ph type="subTitle" idx="1"/>
          </p:nvPr>
        </p:nvSpPr>
        <p:spPr/>
        <p:txBody>
          <a:bodyPr/>
          <a:lstStyle/>
          <a:p>
            <a:r>
              <a:rPr lang="en-US" dirty="0" smtClean="0">
                <a:solidFill>
                  <a:schemeClr val="accent2">
                    <a:lumMod val="60000"/>
                    <a:lumOff val="40000"/>
                  </a:schemeClr>
                </a:solidFill>
              </a:rPr>
              <a:t>Utica Community Schools Academic Blitz January 23, 2013</a:t>
            </a:r>
            <a:endParaRPr lang="en-US" dirty="0">
              <a:solidFill>
                <a:schemeClr val="accent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Dual Enrollment: </a:t>
            </a:r>
            <a:r>
              <a:rPr lang="en-US" i="1" dirty="0" smtClean="0"/>
              <a:t>Things to consider… Pro’s and Con’s</a:t>
            </a:r>
            <a:endParaRPr lang="en-US" dirty="0"/>
          </a:p>
        </p:txBody>
      </p:sp>
      <p:sp>
        <p:nvSpPr>
          <p:cNvPr id="3" name="Content Placeholder 2"/>
          <p:cNvSpPr>
            <a:spLocks noGrp="1"/>
          </p:cNvSpPr>
          <p:nvPr>
            <p:ph idx="1"/>
          </p:nvPr>
        </p:nvSpPr>
        <p:spPr/>
        <p:txBody>
          <a:bodyPr>
            <a:normAutofit/>
          </a:bodyPr>
          <a:lstStyle/>
          <a:p>
            <a:r>
              <a:rPr lang="en-US" dirty="0" smtClean="0"/>
              <a:t>Maturity</a:t>
            </a:r>
          </a:p>
          <a:p>
            <a:r>
              <a:rPr lang="en-US" dirty="0" smtClean="0"/>
              <a:t>College Readiness</a:t>
            </a:r>
          </a:p>
          <a:p>
            <a:r>
              <a:rPr lang="en-US" dirty="0" smtClean="0"/>
              <a:t>Extra Curricular Schedule</a:t>
            </a:r>
          </a:p>
          <a:p>
            <a:r>
              <a:rPr lang="en-US" dirty="0" smtClean="0"/>
              <a:t>The amount of credits you can have to enter a college as a ‘freshman scholarship recipient’</a:t>
            </a:r>
          </a:p>
          <a:p>
            <a:r>
              <a:rPr lang="en-US" dirty="0" smtClean="0"/>
              <a:t>Transferable credit</a:t>
            </a:r>
          </a:p>
          <a:p>
            <a:r>
              <a:rPr lang="en-US" dirty="0" smtClean="0"/>
              <a:t>Transportation</a:t>
            </a:r>
          </a:p>
          <a:p>
            <a:r>
              <a:rPr lang="en-US" dirty="0" smtClean="0"/>
              <a:t>Cost</a:t>
            </a:r>
          </a:p>
          <a:p>
            <a:r>
              <a:rPr lang="en-US" smtClean="0"/>
              <a:t>Exposure</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FAQ’s</a:t>
            </a:r>
            <a:endParaRPr lang="en-US" dirty="0"/>
          </a:p>
        </p:txBody>
      </p:sp>
      <p:sp>
        <p:nvSpPr>
          <p:cNvPr id="3" name="Content Placeholder 2"/>
          <p:cNvSpPr>
            <a:spLocks noGrp="1"/>
          </p:cNvSpPr>
          <p:nvPr>
            <p:ph idx="1"/>
          </p:nvPr>
        </p:nvSpPr>
        <p:spPr/>
        <p:txBody>
          <a:bodyPr>
            <a:normAutofit/>
          </a:bodyPr>
          <a:lstStyle/>
          <a:p>
            <a:r>
              <a:rPr lang="en-US" sz="3000" b="1" dirty="0" smtClean="0"/>
              <a:t>What if I am eligible for DE with my EXPLORE scores but not my PSAT scores?</a:t>
            </a:r>
          </a:p>
          <a:p>
            <a:pPr lvl="1"/>
            <a:r>
              <a:rPr lang="en-US" sz="2600" dirty="0" smtClean="0"/>
              <a:t>The scores from the LAST test taken determines your eligibility.  </a:t>
            </a:r>
          </a:p>
          <a:p>
            <a:pPr lvl="1">
              <a:buNone/>
            </a:pPr>
            <a:endParaRPr lang="en-US" sz="2600" dirty="0" smtClean="0"/>
          </a:p>
          <a:p>
            <a:r>
              <a:rPr lang="en-US" sz="3000" b="1" dirty="0" smtClean="0"/>
              <a:t>Can the college require additional qualifications to ensure college readiness?</a:t>
            </a:r>
          </a:p>
          <a:p>
            <a:pPr lvl="1"/>
            <a:r>
              <a:rPr lang="en-US" sz="2600" dirty="0" smtClean="0"/>
              <a:t>YES.  Colleges may use additional assessments to ensure success in a course</a:t>
            </a:r>
            <a:r>
              <a:rPr lang="en-US"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FAQ’s</a:t>
            </a:r>
            <a:endParaRPr lang="en-US" dirty="0"/>
          </a:p>
        </p:txBody>
      </p:sp>
      <p:sp>
        <p:nvSpPr>
          <p:cNvPr id="3" name="Content Placeholder 2"/>
          <p:cNvSpPr>
            <a:spLocks noGrp="1"/>
          </p:cNvSpPr>
          <p:nvPr>
            <p:ph idx="1"/>
          </p:nvPr>
        </p:nvSpPr>
        <p:spPr/>
        <p:txBody>
          <a:bodyPr>
            <a:normAutofit fontScale="70000" lnSpcReduction="20000"/>
          </a:bodyPr>
          <a:lstStyle/>
          <a:p>
            <a:r>
              <a:rPr lang="en-US" sz="3900" b="1" dirty="0" smtClean="0"/>
              <a:t>Are there any limitations regarding the courses students may take?</a:t>
            </a:r>
          </a:p>
          <a:p>
            <a:pPr lvl="1"/>
            <a:r>
              <a:rPr lang="en-US" sz="3300" dirty="0" smtClean="0"/>
              <a:t>YES. Courses that are a hobby, craft, recreational or a course that is in the areas of Physical Education, theology, divinity, or religious education, are not eligible for tuition support.</a:t>
            </a:r>
          </a:p>
          <a:p>
            <a:pPr lvl="1">
              <a:buNone/>
            </a:pPr>
            <a:endParaRPr lang="en-US" dirty="0" smtClean="0"/>
          </a:p>
          <a:p>
            <a:r>
              <a:rPr lang="en-US" sz="3700" b="1" dirty="0" smtClean="0"/>
              <a:t>If a student fails to complete the district/school paid postsecondary course, is he or she responsible for the fees/tuition?</a:t>
            </a:r>
          </a:p>
          <a:p>
            <a:pPr lvl="1"/>
            <a:r>
              <a:rPr lang="en-US" sz="3300" dirty="0" smtClean="0"/>
              <a:t>YES.  MCL 388.514(9) and MCL 388.1904(9) states that the student shall repay the school district for courses that were not completed.  The school district may impost sanctions against the eligible student as determined by school district policy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lnSpcReduction="10000"/>
          </a:bodyPr>
          <a:lstStyle/>
          <a:p>
            <a:pPr algn="ctr">
              <a:buNone/>
            </a:pPr>
            <a:r>
              <a:rPr lang="en-US" b="1" dirty="0" smtClean="0">
                <a:solidFill>
                  <a:schemeClr val="accent3">
                    <a:lumMod val="50000"/>
                  </a:schemeClr>
                </a:solidFill>
              </a:rPr>
              <a:t>Thank you!</a:t>
            </a:r>
          </a:p>
          <a:p>
            <a:pPr algn="ctr">
              <a:buNone/>
            </a:pPr>
            <a:endParaRPr lang="en-US" b="1" dirty="0" smtClean="0">
              <a:solidFill>
                <a:schemeClr val="accent3">
                  <a:lumMod val="50000"/>
                </a:schemeClr>
              </a:solidFill>
            </a:endParaRPr>
          </a:p>
          <a:p>
            <a:pPr algn="ctr">
              <a:buNone/>
            </a:pPr>
            <a:endParaRPr lang="en-US" b="1" dirty="0" smtClean="0">
              <a:solidFill>
                <a:schemeClr val="accent3">
                  <a:lumMod val="50000"/>
                </a:schemeClr>
              </a:solidFill>
            </a:endParaRPr>
          </a:p>
          <a:p>
            <a:pPr algn="ctr">
              <a:buNone/>
            </a:pPr>
            <a:r>
              <a:rPr lang="en-US" b="1" dirty="0" smtClean="0">
                <a:solidFill>
                  <a:schemeClr val="accent3">
                    <a:lumMod val="50000"/>
                  </a:schemeClr>
                </a:solidFill>
              </a:rPr>
              <a:t>Academic Blitz</a:t>
            </a:r>
          </a:p>
          <a:p>
            <a:pPr algn="ctr">
              <a:buNone/>
            </a:pPr>
            <a:r>
              <a:rPr lang="en-US" b="1" dirty="0" smtClean="0">
                <a:solidFill>
                  <a:schemeClr val="accent3">
                    <a:lumMod val="50000"/>
                  </a:schemeClr>
                </a:solidFill>
              </a:rPr>
              <a:t>January 23, 2013</a:t>
            </a:r>
          </a:p>
          <a:p>
            <a:pPr algn="ctr">
              <a:buNone/>
            </a:pPr>
            <a:endParaRPr lang="en-US" b="1" dirty="0" smtClean="0">
              <a:solidFill>
                <a:schemeClr val="accent3">
                  <a:lumMod val="50000"/>
                </a:schemeClr>
              </a:solidFill>
            </a:endParaRPr>
          </a:p>
          <a:p>
            <a:pPr algn="ctr">
              <a:buNone/>
            </a:pPr>
            <a:endParaRPr lang="en-US" b="1" dirty="0" smtClean="0">
              <a:solidFill>
                <a:schemeClr val="accent3">
                  <a:lumMod val="50000"/>
                </a:schemeClr>
              </a:solidFill>
            </a:endParaRPr>
          </a:p>
          <a:p>
            <a:pPr algn="ctr">
              <a:buNone/>
            </a:pPr>
            <a:endParaRPr lang="en-US" b="1" dirty="0" smtClean="0">
              <a:solidFill>
                <a:schemeClr val="accent3">
                  <a:lumMod val="50000"/>
                </a:schemeClr>
              </a:solidFill>
            </a:endParaRPr>
          </a:p>
          <a:p>
            <a:pPr algn="ctr">
              <a:buNone/>
            </a:pPr>
            <a:r>
              <a:rPr lang="en-US" b="1" dirty="0" smtClean="0">
                <a:solidFill>
                  <a:schemeClr val="accent3">
                    <a:lumMod val="50000"/>
                  </a:schemeClr>
                </a:solidFill>
              </a:rPr>
              <a:t>Lindsey Dunn</a:t>
            </a:r>
          </a:p>
          <a:p>
            <a:pPr algn="ctr">
              <a:buNone/>
            </a:pPr>
            <a:r>
              <a:rPr lang="en-US" b="1" dirty="0" smtClean="0">
                <a:solidFill>
                  <a:schemeClr val="accent3">
                    <a:lumMod val="50000"/>
                  </a:schemeClr>
                </a:solidFill>
              </a:rPr>
              <a:t>JP Stice</a:t>
            </a:r>
          </a:p>
          <a:p>
            <a:pPr algn="ctr">
              <a:buNone/>
            </a:pPr>
            <a:endParaRPr lang="en-US" b="1" dirty="0">
              <a:solidFill>
                <a:schemeClr val="accent3">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Enrollment: </a:t>
            </a:r>
            <a:r>
              <a:rPr lang="en-US" i="1" dirty="0" smtClean="0"/>
              <a:t>What is it?</a:t>
            </a:r>
            <a:endParaRPr lang="en-US" dirty="0"/>
          </a:p>
        </p:txBody>
      </p:sp>
      <p:sp>
        <p:nvSpPr>
          <p:cNvPr id="3" name="Content Placeholder 2"/>
          <p:cNvSpPr>
            <a:spLocks noGrp="1"/>
          </p:cNvSpPr>
          <p:nvPr>
            <p:ph idx="1"/>
          </p:nvPr>
        </p:nvSpPr>
        <p:spPr>
          <a:xfrm>
            <a:off x="457200" y="1775191"/>
            <a:ext cx="8229600" cy="4701809"/>
          </a:xfrm>
        </p:spPr>
        <p:txBody>
          <a:bodyPr>
            <a:normAutofit/>
          </a:bodyPr>
          <a:lstStyle/>
          <a:p>
            <a:r>
              <a:rPr lang="en-US" dirty="0" smtClean="0"/>
              <a:t>Recent legislation has amended the Postsecondary Enrollment Options Act and the Career and Technical Preparation Act to expand dual enrollment options for high school students in the state of Michigan.</a:t>
            </a:r>
          </a:p>
          <a:p>
            <a:pPr>
              <a:buNone/>
            </a:pPr>
            <a:endParaRPr lang="en-US" dirty="0" smtClean="0"/>
          </a:p>
          <a:p>
            <a:r>
              <a:rPr lang="en-US" dirty="0" smtClean="0"/>
              <a:t>These Acts allow high school students the opportunity to earn college credit in both academic and CTE programs.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Enrollment: </a:t>
            </a:r>
            <a:r>
              <a:rPr lang="en-US" i="1" dirty="0" smtClean="0"/>
              <a:t>What is it?</a:t>
            </a:r>
            <a:endParaRPr lang="en-US" dirty="0"/>
          </a:p>
        </p:txBody>
      </p:sp>
      <p:sp>
        <p:nvSpPr>
          <p:cNvPr id="3" name="Content Placeholder 2"/>
          <p:cNvSpPr>
            <a:spLocks noGrp="1"/>
          </p:cNvSpPr>
          <p:nvPr>
            <p:ph idx="1"/>
          </p:nvPr>
        </p:nvSpPr>
        <p:spPr/>
        <p:txBody>
          <a:bodyPr>
            <a:normAutofit/>
          </a:bodyPr>
          <a:lstStyle/>
          <a:p>
            <a:r>
              <a:rPr lang="en-US" dirty="0" smtClean="0"/>
              <a:t>Payments for courses are made from the school district’s state aid foundation grant.</a:t>
            </a:r>
          </a:p>
          <a:p>
            <a:pPr>
              <a:buNone/>
            </a:pPr>
            <a:endParaRPr lang="en-US" dirty="0" smtClean="0"/>
          </a:p>
          <a:p>
            <a:pPr>
              <a:buNone/>
            </a:pPr>
            <a:endParaRPr lang="en-US" dirty="0" smtClean="0"/>
          </a:p>
          <a:p>
            <a:r>
              <a:rPr lang="en-US" dirty="0" smtClean="0"/>
              <a:t>UCS contribution is </a:t>
            </a:r>
            <a:r>
              <a:rPr lang="en-US" baseline="30000" dirty="0" smtClean="0"/>
              <a:t>1</a:t>
            </a:r>
            <a:r>
              <a:rPr lang="en-US" dirty="0" smtClean="0"/>
              <a:t>/</a:t>
            </a:r>
            <a:r>
              <a:rPr lang="en-US" baseline="-25000" dirty="0" smtClean="0"/>
              <a:t>12</a:t>
            </a:r>
            <a:r>
              <a:rPr lang="en-US" dirty="0" smtClean="0"/>
              <a:t> of the foundation grant to cover costs towards tuition and books.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Enrollment: </a:t>
            </a:r>
            <a:r>
              <a:rPr lang="en-US" i="1" dirty="0" smtClean="0"/>
              <a:t>What is it?</a:t>
            </a:r>
            <a:endParaRPr lang="en-US" dirty="0"/>
          </a:p>
        </p:txBody>
      </p:sp>
      <p:sp>
        <p:nvSpPr>
          <p:cNvPr id="3" name="Content Placeholder 2"/>
          <p:cNvSpPr>
            <a:spLocks noGrp="1"/>
          </p:cNvSpPr>
          <p:nvPr>
            <p:ph idx="1"/>
          </p:nvPr>
        </p:nvSpPr>
        <p:spPr/>
        <p:txBody>
          <a:bodyPr/>
          <a:lstStyle/>
          <a:p>
            <a:r>
              <a:rPr lang="en-US" b="1" dirty="0" smtClean="0"/>
              <a:t>What is </a:t>
            </a:r>
            <a:r>
              <a:rPr lang="en-US" b="1" baseline="30000" dirty="0" smtClean="0"/>
              <a:t>1</a:t>
            </a:r>
            <a:r>
              <a:rPr lang="en-US" b="1" dirty="0" smtClean="0"/>
              <a:t>/</a:t>
            </a:r>
            <a:r>
              <a:rPr lang="en-US" b="1" baseline="-25000" dirty="0" smtClean="0"/>
              <a:t>12</a:t>
            </a:r>
            <a:r>
              <a:rPr lang="en-US" b="1" dirty="0" smtClean="0"/>
              <a:t>?</a:t>
            </a:r>
          </a:p>
          <a:p>
            <a:pPr lvl="1"/>
            <a:r>
              <a:rPr lang="en-US" dirty="0" smtClean="0"/>
              <a:t>Foundation Grant = $7,209 annually</a:t>
            </a:r>
          </a:p>
          <a:p>
            <a:pPr lvl="1"/>
            <a:r>
              <a:rPr lang="en-US" dirty="0" smtClean="0"/>
              <a:t>$7,209 = $3,605 per semester</a:t>
            </a:r>
          </a:p>
          <a:p>
            <a:pPr lvl="1"/>
            <a:r>
              <a:rPr lang="en-US" dirty="0" smtClean="0"/>
              <a:t>$3,605 / 6 hour day  = $601 per course</a:t>
            </a:r>
          </a:p>
          <a:p>
            <a:pPr lvl="1"/>
            <a:r>
              <a:rPr lang="en-US" dirty="0" smtClean="0"/>
              <a:t>The district will be responsible for up to $601.00 per course for tuition and fees.</a:t>
            </a:r>
          </a:p>
          <a:p>
            <a:pPr lvl="1"/>
            <a:r>
              <a:rPr lang="en-US" dirty="0" smtClean="0"/>
              <a:t>Courses must be successfully completed or the student is to pay for the course.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Dual Enrollment :</a:t>
            </a:r>
            <a:r>
              <a:rPr lang="en-US" i="1" dirty="0" smtClean="0"/>
              <a:t>How do I access?</a:t>
            </a:r>
            <a:endParaRPr lang="en-US" dirty="0"/>
          </a:p>
        </p:txBody>
      </p:sp>
      <p:sp>
        <p:nvSpPr>
          <p:cNvPr id="3" name="Content Placeholder 2"/>
          <p:cNvSpPr>
            <a:spLocks noGrp="1"/>
          </p:cNvSpPr>
          <p:nvPr>
            <p:ph idx="1"/>
          </p:nvPr>
        </p:nvSpPr>
        <p:spPr/>
        <p:txBody>
          <a:bodyPr/>
          <a:lstStyle/>
          <a:p>
            <a:r>
              <a:rPr lang="en-US" b="1" dirty="0" smtClean="0"/>
              <a:t>See your counselor!</a:t>
            </a:r>
          </a:p>
          <a:p>
            <a:pPr lvl="1"/>
            <a:r>
              <a:rPr lang="en-US" dirty="0" smtClean="0"/>
              <a:t>Your counselor has the Dual Enrollment applications in their office.  Visit the course offerings at the school you wish to attend and your counselor will guide you through the process.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Dual Enrollment: </a:t>
            </a:r>
            <a:r>
              <a:rPr lang="en-US" i="1" dirty="0" smtClean="0"/>
              <a:t>Placement/ Eligibility</a:t>
            </a:r>
            <a:endParaRPr lang="en-US" dirty="0"/>
          </a:p>
        </p:txBody>
      </p:sp>
      <p:sp>
        <p:nvSpPr>
          <p:cNvPr id="3" name="Content Placeholder 2"/>
          <p:cNvSpPr>
            <a:spLocks noGrp="1"/>
          </p:cNvSpPr>
          <p:nvPr>
            <p:ph idx="1"/>
          </p:nvPr>
        </p:nvSpPr>
        <p:spPr/>
        <p:txBody>
          <a:bodyPr/>
          <a:lstStyle/>
          <a:p>
            <a:r>
              <a:rPr lang="en-US" dirty="0" smtClean="0"/>
              <a:t>Student must be eligible (see chart) to participate in Dual Enrollment.</a:t>
            </a:r>
          </a:p>
          <a:p>
            <a:pPr>
              <a:buNone/>
            </a:pPr>
            <a:endParaRPr lang="en-US" dirty="0" smtClean="0"/>
          </a:p>
          <a:p>
            <a:r>
              <a:rPr lang="en-US" dirty="0" smtClean="0"/>
              <a:t>Student’s eligibility is based on the </a:t>
            </a:r>
            <a:r>
              <a:rPr lang="en-US" i="1" dirty="0" smtClean="0"/>
              <a:t>LAST</a:t>
            </a:r>
            <a:r>
              <a:rPr lang="en-US" dirty="0" smtClean="0"/>
              <a:t> assessment they have taken.</a:t>
            </a:r>
          </a:p>
          <a:p>
            <a:pPr>
              <a:buNone/>
            </a:pPr>
            <a:endParaRPr lang="en-US" dirty="0" smtClean="0"/>
          </a:p>
          <a:p>
            <a:r>
              <a:rPr lang="en-US" dirty="0" smtClean="0"/>
              <a:t>Courses must be a course the student does not have access to during the school day.</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Dual Enrollment: </a:t>
            </a:r>
            <a:r>
              <a:rPr lang="en-US" i="1" dirty="0" smtClean="0"/>
              <a:t>Placement/ Eligibility</a:t>
            </a:r>
            <a:endParaRPr lang="en-US" dirty="0"/>
          </a:p>
        </p:txBody>
      </p:sp>
      <p:graphicFrame>
        <p:nvGraphicFramePr>
          <p:cNvPr id="4" name="Content Placeholder 3"/>
          <p:cNvGraphicFramePr>
            <a:graphicFrameLocks noGrp="1"/>
          </p:cNvGraphicFramePr>
          <p:nvPr>
            <p:ph idx="1"/>
          </p:nvPr>
        </p:nvGraphicFramePr>
        <p:xfrm>
          <a:off x="228600" y="1524000"/>
          <a:ext cx="8534400" cy="5176766"/>
        </p:xfrm>
        <a:graphic>
          <a:graphicData uri="http://schemas.openxmlformats.org/drawingml/2006/table">
            <a:tbl>
              <a:tblPr firstRow="1" bandRow="1">
                <a:tableStyleId>{5C22544A-7EE6-4342-B048-85BDC9FD1C3A}</a:tableStyleId>
              </a:tblPr>
              <a:tblGrid>
                <a:gridCol w="2133600"/>
                <a:gridCol w="2133600"/>
                <a:gridCol w="2133600"/>
                <a:gridCol w="2133600"/>
              </a:tblGrid>
              <a:tr h="361814">
                <a:tc>
                  <a:txBody>
                    <a:bodyPr/>
                    <a:lstStyle/>
                    <a:p>
                      <a:pPr algn="ctr"/>
                      <a:endParaRPr lang="en-US" sz="950" dirty="0"/>
                    </a:p>
                  </a:txBody>
                  <a:tcPr/>
                </a:tc>
                <a:tc>
                  <a:txBody>
                    <a:bodyPr/>
                    <a:lstStyle/>
                    <a:p>
                      <a:pPr algn="ctr"/>
                      <a:r>
                        <a:rPr lang="en-US" sz="1600" b="0" dirty="0" smtClean="0"/>
                        <a:t>Test Section</a:t>
                      </a:r>
                      <a:endParaRPr lang="en-US" sz="1600" b="0" dirty="0"/>
                    </a:p>
                  </a:txBody>
                  <a:tcPr/>
                </a:tc>
                <a:tc>
                  <a:txBody>
                    <a:bodyPr/>
                    <a:lstStyle/>
                    <a:p>
                      <a:pPr algn="ctr"/>
                      <a:r>
                        <a:rPr lang="en-US" sz="1600" b="0" dirty="0" smtClean="0"/>
                        <a:t>Content</a:t>
                      </a:r>
                      <a:r>
                        <a:rPr lang="en-US" sz="1600" b="0" baseline="0" dirty="0" smtClean="0"/>
                        <a:t> Area</a:t>
                      </a:r>
                      <a:endParaRPr lang="en-US" sz="1600" b="0" dirty="0"/>
                    </a:p>
                  </a:txBody>
                  <a:tcPr/>
                </a:tc>
                <a:tc>
                  <a:txBody>
                    <a:bodyPr/>
                    <a:lstStyle/>
                    <a:p>
                      <a:pPr algn="ctr"/>
                      <a:r>
                        <a:rPr lang="en-US" sz="1600" b="0" dirty="0" smtClean="0"/>
                        <a:t>Qualifying Score</a:t>
                      </a:r>
                      <a:endParaRPr lang="en-US" sz="1600" b="0" dirty="0"/>
                    </a:p>
                  </a:txBody>
                  <a:tcPr/>
                </a:tc>
              </a:tr>
              <a:tr h="232376">
                <a:tc rowSpan="4">
                  <a:txBody>
                    <a:bodyPr/>
                    <a:lstStyle/>
                    <a:p>
                      <a:pPr algn="ctr"/>
                      <a:r>
                        <a:rPr lang="en-US" sz="2000" b="1" dirty="0" smtClean="0"/>
                        <a:t>EXPLORE</a:t>
                      </a:r>
                      <a:endParaRPr lang="en-US" sz="2000" b="1" dirty="0"/>
                    </a:p>
                  </a:txBody>
                  <a:tcPr anchor="ctr"/>
                </a:tc>
                <a:tc>
                  <a:txBody>
                    <a:bodyPr/>
                    <a:lstStyle/>
                    <a:p>
                      <a:pPr algn="ctr"/>
                      <a:r>
                        <a:rPr lang="en-US" sz="950" dirty="0" smtClean="0"/>
                        <a:t>Mathematics</a:t>
                      </a:r>
                      <a:endParaRPr lang="en-US" sz="950" dirty="0"/>
                    </a:p>
                  </a:txBody>
                  <a:tcPr/>
                </a:tc>
                <a:tc>
                  <a:txBody>
                    <a:bodyPr/>
                    <a:lstStyle/>
                    <a:p>
                      <a:pPr algn="ctr"/>
                      <a:r>
                        <a:rPr lang="en-US" sz="950" dirty="0" smtClean="0"/>
                        <a:t>Mathematics</a:t>
                      </a:r>
                      <a:endParaRPr lang="en-US" sz="950" dirty="0"/>
                    </a:p>
                  </a:txBody>
                  <a:tcPr/>
                </a:tc>
                <a:tc>
                  <a:txBody>
                    <a:bodyPr/>
                    <a:lstStyle/>
                    <a:p>
                      <a:pPr algn="ctr"/>
                      <a:r>
                        <a:rPr lang="en-US" sz="950" dirty="0" smtClean="0"/>
                        <a:t>17</a:t>
                      </a:r>
                      <a:endParaRPr lang="en-US" sz="950" dirty="0"/>
                    </a:p>
                  </a:txBody>
                  <a:tcPr/>
                </a:tc>
              </a:tr>
              <a:tr h="266404">
                <a:tc vMerge="1">
                  <a:txBody>
                    <a:bodyPr/>
                    <a:lstStyle/>
                    <a:p>
                      <a:endParaRPr lang="en-US"/>
                    </a:p>
                  </a:txBody>
                  <a:tcPr/>
                </a:tc>
                <a:tc>
                  <a:txBody>
                    <a:bodyPr/>
                    <a:lstStyle/>
                    <a:p>
                      <a:pPr algn="ctr"/>
                      <a:r>
                        <a:rPr lang="en-US" sz="950" dirty="0" smtClean="0"/>
                        <a:t>Reading</a:t>
                      </a:r>
                      <a:endParaRPr lang="en-US" sz="950" dirty="0"/>
                    </a:p>
                  </a:txBody>
                  <a:tcPr/>
                </a:tc>
                <a:tc>
                  <a:txBody>
                    <a:bodyPr/>
                    <a:lstStyle/>
                    <a:p>
                      <a:pPr algn="ctr"/>
                      <a:r>
                        <a:rPr lang="en-US" sz="950" dirty="0" smtClean="0"/>
                        <a:t>Reading</a:t>
                      </a:r>
                      <a:endParaRPr lang="en-US" sz="950" dirty="0"/>
                    </a:p>
                  </a:txBody>
                  <a:tcPr/>
                </a:tc>
                <a:tc>
                  <a:txBody>
                    <a:bodyPr/>
                    <a:lstStyle/>
                    <a:p>
                      <a:pPr algn="ctr"/>
                      <a:r>
                        <a:rPr lang="en-US" sz="950" dirty="0" smtClean="0"/>
                        <a:t>15</a:t>
                      </a:r>
                      <a:endParaRPr lang="en-US" sz="950" dirty="0"/>
                    </a:p>
                  </a:txBody>
                  <a:tcPr/>
                </a:tc>
              </a:tr>
              <a:tr h="232376">
                <a:tc vMerge="1">
                  <a:txBody>
                    <a:bodyPr/>
                    <a:lstStyle/>
                    <a:p>
                      <a:endParaRPr lang="en-US"/>
                    </a:p>
                  </a:txBody>
                  <a:tcPr/>
                </a:tc>
                <a:tc>
                  <a:txBody>
                    <a:bodyPr/>
                    <a:lstStyle/>
                    <a:p>
                      <a:pPr algn="ctr"/>
                      <a:r>
                        <a:rPr lang="en-US" sz="950" dirty="0" smtClean="0"/>
                        <a:t>Science</a:t>
                      </a:r>
                      <a:endParaRPr lang="en-US" sz="950" dirty="0"/>
                    </a:p>
                  </a:txBody>
                  <a:tcPr/>
                </a:tc>
                <a:tc>
                  <a:txBody>
                    <a:bodyPr/>
                    <a:lstStyle/>
                    <a:p>
                      <a:pPr algn="ctr"/>
                      <a:r>
                        <a:rPr lang="en-US" sz="950" dirty="0" smtClean="0"/>
                        <a:t>Science</a:t>
                      </a:r>
                      <a:endParaRPr lang="en-US" sz="950" dirty="0"/>
                    </a:p>
                  </a:txBody>
                  <a:tcPr/>
                </a:tc>
                <a:tc>
                  <a:txBody>
                    <a:bodyPr/>
                    <a:lstStyle/>
                    <a:p>
                      <a:pPr algn="ctr"/>
                      <a:r>
                        <a:rPr lang="en-US" sz="950" dirty="0" smtClean="0"/>
                        <a:t>20</a:t>
                      </a:r>
                      <a:endParaRPr lang="en-US" sz="950" dirty="0"/>
                    </a:p>
                  </a:txBody>
                  <a:tcPr/>
                </a:tc>
              </a:tr>
              <a:tr h="232376">
                <a:tc vMerge="1">
                  <a:txBody>
                    <a:bodyPr/>
                    <a:lstStyle/>
                    <a:p>
                      <a:endParaRPr lang="en-US"/>
                    </a:p>
                  </a:txBody>
                  <a:tcPr/>
                </a:tc>
                <a:tc>
                  <a:txBody>
                    <a:bodyPr/>
                    <a:lstStyle/>
                    <a:p>
                      <a:pPr algn="ctr"/>
                      <a:r>
                        <a:rPr lang="en-US" sz="950" dirty="0" smtClean="0"/>
                        <a:t>English</a:t>
                      </a:r>
                      <a:endParaRPr lang="en-US" sz="950" dirty="0"/>
                    </a:p>
                  </a:txBody>
                  <a:tcPr/>
                </a:tc>
                <a:tc>
                  <a:txBody>
                    <a:bodyPr/>
                    <a:lstStyle/>
                    <a:p>
                      <a:pPr algn="ctr"/>
                      <a:r>
                        <a:rPr lang="en-US" sz="950" dirty="0" smtClean="0"/>
                        <a:t>English</a:t>
                      </a:r>
                      <a:endParaRPr lang="en-US" sz="950" dirty="0"/>
                    </a:p>
                  </a:txBody>
                  <a:tcPr/>
                </a:tc>
                <a:tc>
                  <a:txBody>
                    <a:bodyPr/>
                    <a:lstStyle/>
                    <a:p>
                      <a:pPr algn="ctr"/>
                      <a:r>
                        <a:rPr lang="en-US" sz="950" dirty="0" smtClean="0"/>
                        <a:t>13</a:t>
                      </a:r>
                      <a:endParaRPr lang="en-US" sz="950" dirty="0"/>
                    </a:p>
                  </a:txBody>
                  <a:tcPr/>
                </a:tc>
              </a:tr>
              <a:tr h="232376">
                <a:tc rowSpan="4">
                  <a:txBody>
                    <a:bodyPr/>
                    <a:lstStyle/>
                    <a:p>
                      <a:pPr algn="ctr"/>
                      <a:r>
                        <a:rPr lang="en-US" sz="2000" b="1" dirty="0" smtClean="0"/>
                        <a:t>PLAN</a:t>
                      </a:r>
                      <a:endParaRPr lang="en-US" sz="2000" b="1" dirty="0"/>
                    </a:p>
                  </a:txBody>
                  <a:tcPr anchor="ctr"/>
                </a:tc>
                <a:tc>
                  <a:txBody>
                    <a:bodyPr/>
                    <a:lstStyle/>
                    <a:p>
                      <a:pPr algn="ctr"/>
                      <a:r>
                        <a:rPr lang="en-US" sz="950" dirty="0" smtClean="0"/>
                        <a:t>Mathematics</a:t>
                      </a:r>
                      <a:endParaRPr lang="en-US" sz="950" dirty="0"/>
                    </a:p>
                  </a:txBody>
                  <a:tcPr/>
                </a:tc>
                <a:tc>
                  <a:txBody>
                    <a:bodyPr/>
                    <a:lstStyle/>
                    <a:p>
                      <a:pPr algn="ctr"/>
                      <a:r>
                        <a:rPr lang="en-US" sz="950" dirty="0" smtClean="0"/>
                        <a:t>Mathematics</a:t>
                      </a:r>
                      <a:endParaRPr lang="en-US" sz="950" dirty="0"/>
                    </a:p>
                  </a:txBody>
                  <a:tcPr/>
                </a:tc>
                <a:tc>
                  <a:txBody>
                    <a:bodyPr/>
                    <a:lstStyle/>
                    <a:p>
                      <a:pPr algn="ctr"/>
                      <a:r>
                        <a:rPr lang="en-US" sz="950" dirty="0" smtClean="0"/>
                        <a:t>19</a:t>
                      </a:r>
                      <a:endParaRPr lang="en-US" sz="950" dirty="0"/>
                    </a:p>
                  </a:txBody>
                  <a:tcPr/>
                </a:tc>
              </a:tr>
              <a:tr h="266404">
                <a:tc vMerge="1">
                  <a:txBody>
                    <a:bodyPr/>
                    <a:lstStyle/>
                    <a:p>
                      <a:endParaRPr lang="en-US"/>
                    </a:p>
                  </a:txBody>
                  <a:tcPr/>
                </a:tc>
                <a:tc>
                  <a:txBody>
                    <a:bodyPr/>
                    <a:lstStyle/>
                    <a:p>
                      <a:pPr algn="ctr"/>
                      <a:r>
                        <a:rPr lang="en-US" sz="950" dirty="0" smtClean="0"/>
                        <a:t>Reading</a:t>
                      </a:r>
                      <a:endParaRPr lang="en-US" sz="950" dirty="0"/>
                    </a:p>
                  </a:txBody>
                  <a:tcPr/>
                </a:tc>
                <a:tc>
                  <a:txBody>
                    <a:bodyPr/>
                    <a:lstStyle/>
                    <a:p>
                      <a:pPr algn="ctr"/>
                      <a:r>
                        <a:rPr lang="en-US" sz="950" dirty="0" smtClean="0"/>
                        <a:t>Reading</a:t>
                      </a:r>
                      <a:endParaRPr lang="en-US" sz="950" dirty="0"/>
                    </a:p>
                  </a:txBody>
                  <a:tcPr/>
                </a:tc>
                <a:tc>
                  <a:txBody>
                    <a:bodyPr/>
                    <a:lstStyle/>
                    <a:p>
                      <a:pPr algn="ctr"/>
                      <a:r>
                        <a:rPr lang="en-US" sz="950" dirty="0" smtClean="0"/>
                        <a:t>17</a:t>
                      </a:r>
                      <a:endParaRPr lang="en-US" sz="950" dirty="0"/>
                    </a:p>
                  </a:txBody>
                  <a:tcPr/>
                </a:tc>
              </a:tr>
              <a:tr h="232376">
                <a:tc vMerge="1">
                  <a:txBody>
                    <a:bodyPr/>
                    <a:lstStyle/>
                    <a:p>
                      <a:endParaRPr lang="en-US"/>
                    </a:p>
                  </a:txBody>
                  <a:tcPr/>
                </a:tc>
                <a:tc>
                  <a:txBody>
                    <a:bodyPr/>
                    <a:lstStyle/>
                    <a:p>
                      <a:pPr algn="ctr"/>
                      <a:r>
                        <a:rPr lang="en-US" sz="950" dirty="0" smtClean="0"/>
                        <a:t>Science</a:t>
                      </a:r>
                      <a:endParaRPr lang="en-US" sz="950" dirty="0"/>
                    </a:p>
                  </a:txBody>
                  <a:tcPr/>
                </a:tc>
                <a:tc>
                  <a:txBody>
                    <a:bodyPr/>
                    <a:lstStyle/>
                    <a:p>
                      <a:pPr algn="ctr"/>
                      <a:r>
                        <a:rPr lang="en-US" sz="950" dirty="0" smtClean="0"/>
                        <a:t>Science</a:t>
                      </a:r>
                      <a:endParaRPr lang="en-US" sz="950" dirty="0"/>
                    </a:p>
                  </a:txBody>
                  <a:tcPr/>
                </a:tc>
                <a:tc>
                  <a:txBody>
                    <a:bodyPr/>
                    <a:lstStyle/>
                    <a:p>
                      <a:pPr algn="ctr"/>
                      <a:r>
                        <a:rPr lang="en-US" sz="950" dirty="0" smtClean="0"/>
                        <a:t>21</a:t>
                      </a:r>
                      <a:endParaRPr lang="en-US" sz="950" dirty="0"/>
                    </a:p>
                  </a:txBody>
                  <a:tcPr/>
                </a:tc>
              </a:tr>
              <a:tr h="232376">
                <a:tc vMerge="1">
                  <a:txBody>
                    <a:bodyPr/>
                    <a:lstStyle/>
                    <a:p>
                      <a:endParaRPr lang="en-US"/>
                    </a:p>
                  </a:txBody>
                  <a:tcPr/>
                </a:tc>
                <a:tc>
                  <a:txBody>
                    <a:bodyPr/>
                    <a:lstStyle/>
                    <a:p>
                      <a:pPr algn="ctr"/>
                      <a:r>
                        <a:rPr lang="en-US" sz="950" dirty="0" smtClean="0"/>
                        <a:t>English</a:t>
                      </a:r>
                      <a:endParaRPr lang="en-US" sz="950" dirty="0"/>
                    </a:p>
                  </a:txBody>
                  <a:tcPr/>
                </a:tc>
                <a:tc>
                  <a:txBody>
                    <a:bodyPr/>
                    <a:lstStyle/>
                    <a:p>
                      <a:pPr algn="ctr"/>
                      <a:r>
                        <a:rPr lang="en-US" sz="950" dirty="0" smtClean="0"/>
                        <a:t>English</a:t>
                      </a:r>
                      <a:endParaRPr lang="en-US" sz="950" dirty="0"/>
                    </a:p>
                  </a:txBody>
                  <a:tcPr/>
                </a:tc>
                <a:tc>
                  <a:txBody>
                    <a:bodyPr/>
                    <a:lstStyle/>
                    <a:p>
                      <a:pPr algn="ctr"/>
                      <a:r>
                        <a:rPr lang="en-US" sz="950" dirty="0" smtClean="0"/>
                        <a:t>15</a:t>
                      </a:r>
                      <a:endParaRPr lang="en-US" sz="950" dirty="0"/>
                    </a:p>
                  </a:txBody>
                  <a:tcPr/>
                </a:tc>
              </a:tr>
              <a:tr h="232376">
                <a:tc rowSpan="4">
                  <a:txBody>
                    <a:bodyPr/>
                    <a:lstStyle/>
                    <a:p>
                      <a:pPr algn="ctr"/>
                      <a:r>
                        <a:rPr lang="en-US" sz="2000" b="1" dirty="0" smtClean="0"/>
                        <a:t>ACT</a:t>
                      </a:r>
                      <a:endParaRPr lang="en-US" sz="2000" b="1" dirty="0"/>
                    </a:p>
                  </a:txBody>
                  <a:tcPr anchor="ctr"/>
                </a:tc>
                <a:tc>
                  <a:txBody>
                    <a:bodyPr/>
                    <a:lstStyle/>
                    <a:p>
                      <a:pPr algn="ctr"/>
                      <a:r>
                        <a:rPr lang="en-US" sz="950" dirty="0" smtClean="0"/>
                        <a:t>Mathematics</a:t>
                      </a:r>
                      <a:endParaRPr lang="en-US" sz="950" dirty="0"/>
                    </a:p>
                  </a:txBody>
                  <a:tcPr/>
                </a:tc>
                <a:tc>
                  <a:txBody>
                    <a:bodyPr/>
                    <a:lstStyle/>
                    <a:p>
                      <a:pPr algn="ctr"/>
                      <a:r>
                        <a:rPr lang="en-US" sz="950" dirty="0" smtClean="0"/>
                        <a:t>Mathematics</a:t>
                      </a:r>
                      <a:endParaRPr lang="en-US" sz="950" dirty="0"/>
                    </a:p>
                  </a:txBody>
                  <a:tcPr/>
                </a:tc>
                <a:tc>
                  <a:txBody>
                    <a:bodyPr/>
                    <a:lstStyle/>
                    <a:p>
                      <a:pPr algn="ctr"/>
                      <a:r>
                        <a:rPr lang="en-US" sz="950" dirty="0" smtClean="0"/>
                        <a:t>22</a:t>
                      </a:r>
                      <a:endParaRPr lang="en-US" sz="950" dirty="0"/>
                    </a:p>
                  </a:txBody>
                  <a:tcPr/>
                </a:tc>
              </a:tr>
              <a:tr h="266404">
                <a:tc vMerge="1">
                  <a:txBody>
                    <a:bodyPr/>
                    <a:lstStyle/>
                    <a:p>
                      <a:endParaRPr lang="en-US"/>
                    </a:p>
                  </a:txBody>
                  <a:tcPr/>
                </a:tc>
                <a:tc>
                  <a:txBody>
                    <a:bodyPr/>
                    <a:lstStyle/>
                    <a:p>
                      <a:pPr algn="ctr"/>
                      <a:r>
                        <a:rPr lang="en-US" sz="950" dirty="0" smtClean="0"/>
                        <a:t>Reading</a:t>
                      </a:r>
                      <a:endParaRPr lang="en-US" sz="950" dirty="0"/>
                    </a:p>
                  </a:txBody>
                  <a:tcPr/>
                </a:tc>
                <a:tc>
                  <a:txBody>
                    <a:bodyPr/>
                    <a:lstStyle/>
                    <a:p>
                      <a:pPr algn="ctr"/>
                      <a:r>
                        <a:rPr lang="en-US" sz="950" dirty="0" smtClean="0"/>
                        <a:t>Reading</a:t>
                      </a:r>
                      <a:endParaRPr lang="en-US" sz="950" dirty="0"/>
                    </a:p>
                  </a:txBody>
                  <a:tcPr/>
                </a:tc>
                <a:tc>
                  <a:txBody>
                    <a:bodyPr/>
                    <a:lstStyle/>
                    <a:p>
                      <a:pPr algn="ctr"/>
                      <a:r>
                        <a:rPr lang="en-US" sz="950" dirty="0" smtClean="0"/>
                        <a:t>21</a:t>
                      </a:r>
                      <a:endParaRPr lang="en-US" sz="950" dirty="0"/>
                    </a:p>
                  </a:txBody>
                  <a:tcPr/>
                </a:tc>
              </a:tr>
              <a:tr h="232376">
                <a:tc vMerge="1">
                  <a:txBody>
                    <a:bodyPr/>
                    <a:lstStyle/>
                    <a:p>
                      <a:endParaRPr lang="en-US"/>
                    </a:p>
                  </a:txBody>
                  <a:tcPr/>
                </a:tc>
                <a:tc>
                  <a:txBody>
                    <a:bodyPr/>
                    <a:lstStyle/>
                    <a:p>
                      <a:pPr algn="ctr"/>
                      <a:r>
                        <a:rPr lang="en-US" sz="950" dirty="0" smtClean="0"/>
                        <a:t>Science</a:t>
                      </a:r>
                      <a:endParaRPr lang="en-US" sz="950" dirty="0"/>
                    </a:p>
                  </a:txBody>
                  <a:tcPr/>
                </a:tc>
                <a:tc>
                  <a:txBody>
                    <a:bodyPr/>
                    <a:lstStyle/>
                    <a:p>
                      <a:pPr algn="ctr"/>
                      <a:r>
                        <a:rPr lang="en-US" sz="950" dirty="0" smtClean="0"/>
                        <a:t>Science</a:t>
                      </a:r>
                      <a:endParaRPr lang="en-US" sz="950" dirty="0"/>
                    </a:p>
                  </a:txBody>
                  <a:tcPr/>
                </a:tc>
                <a:tc>
                  <a:txBody>
                    <a:bodyPr/>
                    <a:lstStyle/>
                    <a:p>
                      <a:pPr algn="ctr"/>
                      <a:r>
                        <a:rPr lang="en-US" sz="950" dirty="0" smtClean="0"/>
                        <a:t>24</a:t>
                      </a:r>
                      <a:endParaRPr lang="en-US" sz="950" dirty="0"/>
                    </a:p>
                  </a:txBody>
                  <a:tcPr/>
                </a:tc>
              </a:tr>
              <a:tr h="232376">
                <a:tc vMerge="1">
                  <a:txBody>
                    <a:bodyPr/>
                    <a:lstStyle/>
                    <a:p>
                      <a:endParaRPr lang="en-US"/>
                    </a:p>
                  </a:txBody>
                  <a:tcPr/>
                </a:tc>
                <a:tc>
                  <a:txBody>
                    <a:bodyPr/>
                    <a:lstStyle/>
                    <a:p>
                      <a:pPr algn="ctr"/>
                      <a:r>
                        <a:rPr lang="en-US" sz="950" dirty="0" smtClean="0"/>
                        <a:t>English</a:t>
                      </a:r>
                      <a:endParaRPr lang="en-US" sz="950" dirty="0"/>
                    </a:p>
                  </a:txBody>
                  <a:tcPr/>
                </a:tc>
                <a:tc>
                  <a:txBody>
                    <a:bodyPr/>
                    <a:lstStyle/>
                    <a:p>
                      <a:pPr algn="ctr"/>
                      <a:r>
                        <a:rPr lang="en-US" sz="950" dirty="0" smtClean="0"/>
                        <a:t>English</a:t>
                      </a:r>
                      <a:endParaRPr lang="en-US" sz="950" dirty="0"/>
                    </a:p>
                  </a:txBody>
                  <a:tcPr/>
                </a:tc>
                <a:tc>
                  <a:txBody>
                    <a:bodyPr/>
                    <a:lstStyle/>
                    <a:p>
                      <a:pPr algn="ctr"/>
                      <a:r>
                        <a:rPr lang="en-US" sz="950" dirty="0" smtClean="0"/>
                        <a:t>18</a:t>
                      </a:r>
                      <a:endParaRPr lang="en-US" sz="950" dirty="0"/>
                    </a:p>
                  </a:txBody>
                  <a:tcPr/>
                </a:tc>
              </a:tr>
              <a:tr h="232376">
                <a:tc rowSpan="5">
                  <a:txBody>
                    <a:bodyPr/>
                    <a:lstStyle/>
                    <a:p>
                      <a:pPr algn="ctr"/>
                      <a:r>
                        <a:rPr lang="en-US" sz="2000" b="1" dirty="0" smtClean="0"/>
                        <a:t>MME</a:t>
                      </a:r>
                      <a:endParaRPr lang="en-US" sz="2000" b="1" dirty="0"/>
                    </a:p>
                  </a:txBody>
                  <a:tcPr anchor="ctr"/>
                </a:tc>
                <a:tc>
                  <a:txBody>
                    <a:bodyPr/>
                    <a:lstStyle/>
                    <a:p>
                      <a:pPr algn="ctr"/>
                      <a:r>
                        <a:rPr lang="en-US" sz="950" dirty="0" smtClean="0"/>
                        <a:t>Reading</a:t>
                      </a:r>
                      <a:endParaRPr lang="en-US" sz="950" dirty="0"/>
                    </a:p>
                  </a:txBody>
                  <a:tcPr/>
                </a:tc>
                <a:tc>
                  <a:txBody>
                    <a:bodyPr/>
                    <a:lstStyle/>
                    <a:p>
                      <a:pPr algn="ctr"/>
                      <a:r>
                        <a:rPr lang="en-US" sz="950" dirty="0" smtClean="0"/>
                        <a:t>Reading</a:t>
                      </a:r>
                      <a:endParaRPr lang="en-US" sz="950" dirty="0"/>
                    </a:p>
                  </a:txBody>
                  <a:tcPr/>
                </a:tc>
                <a:tc>
                  <a:txBody>
                    <a:bodyPr/>
                    <a:lstStyle/>
                    <a:p>
                      <a:pPr algn="ctr"/>
                      <a:r>
                        <a:rPr lang="en-US" sz="950" dirty="0" smtClean="0"/>
                        <a:t>1108</a:t>
                      </a:r>
                      <a:endParaRPr lang="en-US" sz="950" dirty="0"/>
                    </a:p>
                  </a:txBody>
                  <a:tcPr/>
                </a:tc>
              </a:tr>
              <a:tr h="232376">
                <a:tc vMerge="1">
                  <a:txBody>
                    <a:bodyPr/>
                    <a:lstStyle/>
                    <a:p>
                      <a:endParaRPr lang="en-US"/>
                    </a:p>
                  </a:txBody>
                  <a:tcPr/>
                </a:tc>
                <a:tc>
                  <a:txBody>
                    <a:bodyPr/>
                    <a:lstStyle/>
                    <a:p>
                      <a:pPr algn="ctr"/>
                      <a:r>
                        <a:rPr lang="en-US" sz="950" dirty="0" smtClean="0"/>
                        <a:t>Writing</a:t>
                      </a:r>
                      <a:endParaRPr lang="en-US" sz="950" dirty="0"/>
                    </a:p>
                  </a:txBody>
                  <a:tcPr/>
                </a:tc>
                <a:tc>
                  <a:txBody>
                    <a:bodyPr/>
                    <a:lstStyle/>
                    <a:p>
                      <a:pPr algn="ctr"/>
                      <a:r>
                        <a:rPr lang="en-US" sz="950" dirty="0" smtClean="0"/>
                        <a:t>Writing</a:t>
                      </a:r>
                      <a:endParaRPr lang="en-US" sz="950" dirty="0"/>
                    </a:p>
                  </a:txBody>
                  <a:tcPr/>
                </a:tc>
                <a:tc>
                  <a:txBody>
                    <a:bodyPr/>
                    <a:lstStyle/>
                    <a:p>
                      <a:pPr algn="ctr"/>
                      <a:r>
                        <a:rPr lang="en-US" sz="950" dirty="0" smtClean="0"/>
                        <a:t>1100</a:t>
                      </a:r>
                      <a:endParaRPr lang="en-US" sz="950" dirty="0"/>
                    </a:p>
                  </a:txBody>
                  <a:tcPr/>
                </a:tc>
              </a:tr>
              <a:tr h="232376">
                <a:tc vMerge="1">
                  <a:txBody>
                    <a:bodyPr/>
                    <a:lstStyle/>
                    <a:p>
                      <a:endParaRPr lang="en-US"/>
                    </a:p>
                  </a:txBody>
                  <a:tcPr/>
                </a:tc>
                <a:tc>
                  <a:txBody>
                    <a:bodyPr/>
                    <a:lstStyle/>
                    <a:p>
                      <a:pPr algn="ctr"/>
                      <a:r>
                        <a:rPr lang="en-US" sz="950" dirty="0" smtClean="0"/>
                        <a:t>Mathematics</a:t>
                      </a:r>
                      <a:endParaRPr lang="en-US" sz="950" dirty="0"/>
                    </a:p>
                  </a:txBody>
                  <a:tcPr/>
                </a:tc>
                <a:tc>
                  <a:txBody>
                    <a:bodyPr/>
                    <a:lstStyle/>
                    <a:p>
                      <a:pPr algn="ctr"/>
                      <a:r>
                        <a:rPr lang="en-US" sz="950" dirty="0" smtClean="0"/>
                        <a:t>Mathematics</a:t>
                      </a:r>
                      <a:endParaRPr lang="en-US" sz="950" dirty="0"/>
                    </a:p>
                  </a:txBody>
                  <a:tcPr/>
                </a:tc>
                <a:tc>
                  <a:txBody>
                    <a:bodyPr/>
                    <a:lstStyle/>
                    <a:p>
                      <a:pPr algn="ctr"/>
                      <a:r>
                        <a:rPr lang="en-US" sz="950" dirty="0" smtClean="0"/>
                        <a:t>1116</a:t>
                      </a:r>
                      <a:endParaRPr lang="en-US" sz="950" dirty="0"/>
                    </a:p>
                  </a:txBody>
                  <a:tcPr/>
                </a:tc>
              </a:tr>
              <a:tr h="232376">
                <a:tc vMerge="1">
                  <a:txBody>
                    <a:bodyPr/>
                    <a:lstStyle/>
                    <a:p>
                      <a:endParaRPr lang="en-US"/>
                    </a:p>
                  </a:txBody>
                  <a:tcPr/>
                </a:tc>
                <a:tc>
                  <a:txBody>
                    <a:bodyPr/>
                    <a:lstStyle/>
                    <a:p>
                      <a:pPr algn="ctr"/>
                      <a:r>
                        <a:rPr lang="en-US" sz="950" dirty="0" smtClean="0"/>
                        <a:t>Science</a:t>
                      </a:r>
                      <a:endParaRPr lang="en-US" sz="950" dirty="0"/>
                    </a:p>
                  </a:txBody>
                  <a:tcPr/>
                </a:tc>
                <a:tc>
                  <a:txBody>
                    <a:bodyPr/>
                    <a:lstStyle/>
                    <a:p>
                      <a:pPr algn="ctr"/>
                      <a:r>
                        <a:rPr lang="en-US" sz="950" dirty="0" smtClean="0"/>
                        <a:t>Science</a:t>
                      </a:r>
                      <a:endParaRPr lang="en-US" sz="950" dirty="0"/>
                    </a:p>
                  </a:txBody>
                  <a:tcPr/>
                </a:tc>
                <a:tc>
                  <a:txBody>
                    <a:bodyPr/>
                    <a:lstStyle/>
                    <a:p>
                      <a:pPr algn="ctr"/>
                      <a:r>
                        <a:rPr lang="en-US" sz="950" dirty="0" smtClean="0"/>
                        <a:t>1126</a:t>
                      </a:r>
                      <a:endParaRPr lang="en-US" sz="950" dirty="0"/>
                    </a:p>
                  </a:txBody>
                  <a:tcPr/>
                </a:tc>
              </a:tr>
              <a:tr h="232376">
                <a:tc vMerge="1">
                  <a:txBody>
                    <a:bodyPr/>
                    <a:lstStyle/>
                    <a:p>
                      <a:endParaRPr lang="en-US"/>
                    </a:p>
                  </a:txBody>
                  <a:tcPr/>
                </a:tc>
                <a:tc>
                  <a:txBody>
                    <a:bodyPr/>
                    <a:lstStyle/>
                    <a:p>
                      <a:pPr algn="ctr"/>
                      <a:r>
                        <a:rPr lang="en-US" sz="950" dirty="0" smtClean="0"/>
                        <a:t>Social Studies</a:t>
                      </a:r>
                      <a:endParaRPr lang="en-US" sz="950" dirty="0"/>
                    </a:p>
                  </a:txBody>
                  <a:tcPr/>
                </a:tc>
                <a:tc>
                  <a:txBody>
                    <a:bodyPr/>
                    <a:lstStyle/>
                    <a:p>
                      <a:pPr algn="ctr"/>
                      <a:r>
                        <a:rPr lang="en-US" sz="950" dirty="0" smtClean="0"/>
                        <a:t>Social Studies</a:t>
                      </a:r>
                      <a:endParaRPr lang="en-US" sz="950" dirty="0"/>
                    </a:p>
                  </a:txBody>
                  <a:tcPr/>
                </a:tc>
                <a:tc>
                  <a:txBody>
                    <a:bodyPr/>
                    <a:lstStyle/>
                    <a:p>
                      <a:pPr algn="ctr"/>
                      <a:r>
                        <a:rPr lang="en-US" sz="950" dirty="0" smtClean="0"/>
                        <a:t>1129</a:t>
                      </a:r>
                      <a:endParaRPr lang="en-US" sz="950" dirty="0"/>
                    </a:p>
                  </a:txBody>
                  <a:tcPr/>
                </a:tc>
              </a:tr>
              <a:tr h="232376">
                <a:tc rowSpan="3">
                  <a:txBody>
                    <a:bodyPr/>
                    <a:lstStyle/>
                    <a:p>
                      <a:pPr algn="ctr"/>
                      <a:r>
                        <a:rPr lang="en-US" sz="2000" b="1" dirty="0" smtClean="0"/>
                        <a:t>PSAT</a:t>
                      </a:r>
                      <a:endParaRPr lang="en-US" sz="2000" b="1" dirty="0"/>
                    </a:p>
                  </a:txBody>
                  <a:tcPr anchor="ctr"/>
                </a:tc>
                <a:tc>
                  <a:txBody>
                    <a:bodyPr/>
                    <a:lstStyle/>
                    <a:p>
                      <a:pPr algn="ctr"/>
                      <a:r>
                        <a:rPr lang="en-US" sz="950" dirty="0" smtClean="0"/>
                        <a:t>Critical Reading</a:t>
                      </a:r>
                      <a:endParaRPr lang="en-US" sz="950" dirty="0"/>
                    </a:p>
                  </a:txBody>
                  <a:tcPr/>
                </a:tc>
                <a:tc>
                  <a:txBody>
                    <a:bodyPr/>
                    <a:lstStyle/>
                    <a:p>
                      <a:pPr algn="ctr"/>
                      <a:r>
                        <a:rPr lang="en-US" sz="950" dirty="0" smtClean="0"/>
                        <a:t>Critical Reading</a:t>
                      </a:r>
                      <a:endParaRPr lang="en-US" sz="950" dirty="0"/>
                    </a:p>
                  </a:txBody>
                  <a:tcPr/>
                </a:tc>
                <a:tc>
                  <a:txBody>
                    <a:bodyPr/>
                    <a:lstStyle/>
                    <a:p>
                      <a:pPr algn="ctr"/>
                      <a:r>
                        <a:rPr lang="en-US" sz="950" dirty="0" smtClean="0"/>
                        <a:t>42</a:t>
                      </a:r>
                      <a:endParaRPr lang="en-US" sz="950" dirty="0"/>
                    </a:p>
                  </a:txBody>
                  <a:tcPr/>
                </a:tc>
              </a:tr>
              <a:tr h="232376">
                <a:tc vMerge="1">
                  <a:txBody>
                    <a:bodyPr/>
                    <a:lstStyle/>
                    <a:p>
                      <a:endParaRPr lang="en-US"/>
                    </a:p>
                  </a:txBody>
                  <a:tcPr/>
                </a:tc>
                <a:tc>
                  <a:txBody>
                    <a:bodyPr/>
                    <a:lstStyle/>
                    <a:p>
                      <a:pPr algn="ctr"/>
                      <a:r>
                        <a:rPr lang="en-US" sz="950" dirty="0" smtClean="0"/>
                        <a:t>Writing Skills</a:t>
                      </a:r>
                      <a:endParaRPr lang="en-US" sz="950" dirty="0"/>
                    </a:p>
                  </a:txBody>
                  <a:tcPr/>
                </a:tc>
                <a:tc>
                  <a:txBody>
                    <a:bodyPr/>
                    <a:lstStyle/>
                    <a:p>
                      <a:pPr algn="ctr"/>
                      <a:r>
                        <a:rPr lang="en-US" sz="950" dirty="0" smtClean="0"/>
                        <a:t>Writing Skills</a:t>
                      </a:r>
                      <a:endParaRPr lang="en-US" sz="950" dirty="0"/>
                    </a:p>
                  </a:txBody>
                  <a:tcPr/>
                </a:tc>
                <a:tc>
                  <a:txBody>
                    <a:bodyPr/>
                    <a:lstStyle/>
                    <a:p>
                      <a:pPr algn="ctr"/>
                      <a:r>
                        <a:rPr lang="en-US" sz="950" dirty="0" smtClean="0"/>
                        <a:t>41</a:t>
                      </a:r>
                      <a:endParaRPr lang="en-US" sz="950" dirty="0"/>
                    </a:p>
                  </a:txBody>
                  <a:tcPr/>
                </a:tc>
              </a:tr>
              <a:tr h="226363">
                <a:tc vMerge="1">
                  <a:txBody>
                    <a:bodyPr/>
                    <a:lstStyle/>
                    <a:p>
                      <a:endParaRPr lang="en-US"/>
                    </a:p>
                  </a:txBody>
                  <a:tcPr/>
                </a:tc>
                <a:tc>
                  <a:txBody>
                    <a:bodyPr/>
                    <a:lstStyle/>
                    <a:p>
                      <a:pPr algn="ctr"/>
                      <a:r>
                        <a:rPr lang="en-US" sz="950" dirty="0" smtClean="0"/>
                        <a:t>Mathematics</a:t>
                      </a:r>
                      <a:endParaRPr lang="en-US" sz="950" dirty="0"/>
                    </a:p>
                  </a:txBody>
                  <a:tcPr/>
                </a:tc>
                <a:tc>
                  <a:txBody>
                    <a:bodyPr/>
                    <a:lstStyle/>
                    <a:p>
                      <a:pPr algn="ctr"/>
                      <a:r>
                        <a:rPr lang="en-US" sz="950" dirty="0" smtClean="0"/>
                        <a:t>Mathematics</a:t>
                      </a:r>
                      <a:endParaRPr lang="en-US" sz="950" dirty="0"/>
                    </a:p>
                  </a:txBody>
                  <a:tcPr/>
                </a:tc>
                <a:tc>
                  <a:txBody>
                    <a:bodyPr/>
                    <a:lstStyle/>
                    <a:p>
                      <a:pPr algn="ctr"/>
                      <a:r>
                        <a:rPr lang="en-US" sz="950" dirty="0" smtClean="0"/>
                        <a:t>44</a:t>
                      </a:r>
                      <a:endParaRPr lang="en-US" sz="95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Enrollment: </a:t>
            </a:r>
            <a:r>
              <a:rPr lang="en-US" i="1" dirty="0" smtClean="0"/>
              <a:t>Where do I go?</a:t>
            </a:r>
            <a:endParaRPr lang="en-US" dirty="0"/>
          </a:p>
        </p:txBody>
      </p:sp>
      <p:sp>
        <p:nvSpPr>
          <p:cNvPr id="3" name="Content Placeholder 2"/>
          <p:cNvSpPr>
            <a:spLocks noGrp="1"/>
          </p:cNvSpPr>
          <p:nvPr>
            <p:ph idx="1"/>
          </p:nvPr>
        </p:nvSpPr>
        <p:spPr/>
        <p:txBody>
          <a:bodyPr/>
          <a:lstStyle/>
          <a:p>
            <a:r>
              <a:rPr lang="en-US" dirty="0" smtClean="0"/>
              <a:t>Macomb Community College</a:t>
            </a:r>
          </a:p>
          <a:p>
            <a:r>
              <a:rPr lang="en-US" dirty="0" smtClean="0"/>
              <a:t>U of M – Flint (at Magahay)</a:t>
            </a:r>
          </a:p>
          <a:p>
            <a:r>
              <a:rPr lang="en-US" dirty="0" smtClean="0"/>
              <a:t>Oakland University</a:t>
            </a:r>
          </a:p>
          <a:p>
            <a:r>
              <a:rPr lang="en-US" dirty="0" smtClean="0"/>
              <a:t>Oakland Community College</a:t>
            </a:r>
          </a:p>
          <a:p>
            <a:endParaRPr lang="en-US" dirty="0" smtClean="0"/>
          </a:p>
          <a:p>
            <a:r>
              <a:rPr lang="en-US" dirty="0" smtClean="0"/>
              <a:t>Things to consider when choosing post-secondary institution</a:t>
            </a:r>
          </a:p>
          <a:p>
            <a:pPr lvl="1"/>
            <a:r>
              <a:rPr lang="en-US" dirty="0" smtClean="0"/>
              <a:t>Out of pocket expenses, location, course offerings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Dual Enrollment: </a:t>
            </a:r>
            <a:r>
              <a:rPr lang="en-US" i="1" dirty="0" smtClean="0"/>
              <a:t>as High School Credit or College Credit</a:t>
            </a:r>
            <a:endParaRPr lang="en-US" dirty="0"/>
          </a:p>
        </p:txBody>
      </p:sp>
      <p:sp>
        <p:nvSpPr>
          <p:cNvPr id="3" name="Content Placeholder 2"/>
          <p:cNvSpPr>
            <a:spLocks noGrp="1"/>
          </p:cNvSpPr>
          <p:nvPr>
            <p:ph idx="1"/>
          </p:nvPr>
        </p:nvSpPr>
        <p:spPr>
          <a:xfrm>
            <a:off x="457200" y="1775191"/>
            <a:ext cx="8229600" cy="4778009"/>
          </a:xfrm>
        </p:spPr>
        <p:txBody>
          <a:bodyPr>
            <a:normAutofit fontScale="92500"/>
          </a:bodyPr>
          <a:lstStyle/>
          <a:p>
            <a:r>
              <a:rPr lang="en-US" b="1" dirty="0" smtClean="0"/>
              <a:t>Are you taking the course for Graduation?</a:t>
            </a:r>
          </a:p>
          <a:p>
            <a:pPr lvl="1"/>
            <a:r>
              <a:rPr lang="en-US" dirty="0" smtClean="0"/>
              <a:t>Take the DE course for High School credit.  Be sure to get your transcript to your high school!</a:t>
            </a:r>
          </a:p>
          <a:p>
            <a:r>
              <a:rPr lang="en-US" b="1" dirty="0" smtClean="0"/>
              <a:t>Are you taking courses to earn college credit?</a:t>
            </a:r>
          </a:p>
          <a:p>
            <a:pPr lvl="1"/>
            <a:r>
              <a:rPr lang="en-US" dirty="0" smtClean="0"/>
              <a:t>Be sure it will transfer to the school you intend to go to!</a:t>
            </a:r>
          </a:p>
          <a:p>
            <a:r>
              <a:rPr lang="en-US" b="1" dirty="0" smtClean="0"/>
              <a:t>Are you hoping to achieve both?</a:t>
            </a:r>
          </a:p>
          <a:p>
            <a:pPr lvl="1"/>
            <a:r>
              <a:rPr lang="en-US" dirty="0" smtClean="0"/>
              <a:t>MOST universities will not grant you credit for both.  Although you can try, you can’t ‘undo’.  Check with your college and weigh your options.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352</TotalTime>
  <Words>710</Words>
  <Application>Microsoft Office PowerPoint</Application>
  <PresentationFormat>On-screen Show (4:3)</PresentationFormat>
  <Paragraphs>143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Module</vt:lpstr>
      <vt:lpstr>Dual Enrollment for High School Students</vt:lpstr>
      <vt:lpstr>Dual Enrollment: What is it?</vt:lpstr>
      <vt:lpstr>Dual Enrollment: What is it?</vt:lpstr>
      <vt:lpstr>Dual Enrollment: What is it?</vt:lpstr>
      <vt:lpstr>Dual Enrollment :How do I access?</vt:lpstr>
      <vt:lpstr>Dual Enrollment: Placement/ Eligibility</vt:lpstr>
      <vt:lpstr>Dual Enrollment: Placement/ Eligibility</vt:lpstr>
      <vt:lpstr>Dual Enrollment: Where do I go?</vt:lpstr>
      <vt:lpstr>Dual Enrollment: as High School Credit or College Credit</vt:lpstr>
      <vt:lpstr>Dual Enrollment: Things to consider… Pro’s and Con’s</vt:lpstr>
      <vt:lpstr>FAQ’s</vt:lpstr>
      <vt:lpstr>FAQ’s</vt:lpstr>
      <vt:lpstr>Questions???</vt:lpstr>
    </vt:vector>
  </TitlesOfParts>
  <Company>Utica Community Schools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Enrollment for High School Students</dc:title>
  <dc:creator>UCS</dc:creator>
  <cp:lastModifiedBy>UCS</cp:lastModifiedBy>
  <cp:revision>24</cp:revision>
  <dcterms:created xsi:type="dcterms:W3CDTF">2013-01-07T19:06:07Z</dcterms:created>
  <dcterms:modified xsi:type="dcterms:W3CDTF">2013-01-15T16:34:29Z</dcterms:modified>
</cp:coreProperties>
</file>