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1A6847"/>
        </a:solidFill>
        <a:effectLst/>
        <a:uFillTx/>
        <a:latin typeface="Outfit"/>
        <a:ea typeface="Outfit"/>
        <a:cs typeface="Outfit"/>
        <a:sym typeface="Outfit"/>
      </a:defRPr>
    </a:lvl1pPr>
    <a:lvl2pPr marL="0" marR="0" indent="457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1A6847"/>
        </a:solidFill>
        <a:effectLst/>
        <a:uFillTx/>
        <a:latin typeface="Outfit"/>
        <a:ea typeface="Outfit"/>
        <a:cs typeface="Outfit"/>
        <a:sym typeface="Outfit"/>
      </a:defRPr>
    </a:lvl2pPr>
    <a:lvl3pPr marL="0" marR="0" indent="914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1A6847"/>
        </a:solidFill>
        <a:effectLst/>
        <a:uFillTx/>
        <a:latin typeface="Outfit"/>
        <a:ea typeface="Outfit"/>
        <a:cs typeface="Outfit"/>
        <a:sym typeface="Outfit"/>
      </a:defRPr>
    </a:lvl3pPr>
    <a:lvl4pPr marL="0" marR="0" indent="1371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1A6847"/>
        </a:solidFill>
        <a:effectLst/>
        <a:uFillTx/>
        <a:latin typeface="Outfit"/>
        <a:ea typeface="Outfit"/>
        <a:cs typeface="Outfit"/>
        <a:sym typeface="Outfit"/>
      </a:defRPr>
    </a:lvl4pPr>
    <a:lvl5pPr marL="0" marR="0" indent="1828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1A6847"/>
        </a:solidFill>
        <a:effectLst/>
        <a:uFillTx/>
        <a:latin typeface="Outfit"/>
        <a:ea typeface="Outfit"/>
        <a:cs typeface="Outfit"/>
        <a:sym typeface="Outfit"/>
      </a:defRPr>
    </a:lvl5pPr>
    <a:lvl6pPr marL="0" marR="0" indent="22860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1A6847"/>
        </a:solidFill>
        <a:effectLst/>
        <a:uFillTx/>
        <a:latin typeface="Outfit"/>
        <a:ea typeface="Outfit"/>
        <a:cs typeface="Outfit"/>
        <a:sym typeface="Outfit"/>
      </a:defRPr>
    </a:lvl6pPr>
    <a:lvl7pPr marL="0" marR="0" indent="2743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1A6847"/>
        </a:solidFill>
        <a:effectLst/>
        <a:uFillTx/>
        <a:latin typeface="Outfit"/>
        <a:ea typeface="Outfit"/>
        <a:cs typeface="Outfit"/>
        <a:sym typeface="Outfit"/>
      </a:defRPr>
    </a:lvl7pPr>
    <a:lvl8pPr marL="0" marR="0" indent="3200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1A6847"/>
        </a:solidFill>
        <a:effectLst/>
        <a:uFillTx/>
        <a:latin typeface="Outfit"/>
        <a:ea typeface="Outfit"/>
        <a:cs typeface="Outfit"/>
        <a:sym typeface="Outfit"/>
      </a:defRPr>
    </a:lvl8pPr>
    <a:lvl9pPr marL="0" marR="0" indent="3657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1A6847"/>
        </a:solidFill>
        <a:effectLst/>
        <a:uFillTx/>
        <a:latin typeface="Outfit"/>
        <a:ea typeface="Outfit"/>
        <a:cs typeface="Outfit"/>
        <a:sym typeface="Outfi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b="0" sz="12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jpeg"/><Relationship Id="rId5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0"/>
          <p:cNvSpPr/>
          <p:nvPr/>
        </p:nvSpPr>
        <p:spPr>
          <a:xfrm>
            <a:off x="3657600" y="0"/>
            <a:ext cx="98254" cy="999269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</a:ln>
        </p:spPr>
        <p:txBody>
          <a:bodyPr lIns="45719" rIns="45719"/>
          <a:lstStyle/>
          <a:p>
            <a:pPr algn="l">
              <a:defRPr b="0" sz="18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grpSp>
        <p:nvGrpSpPr>
          <p:cNvPr id="23" name="Text 1"/>
          <p:cNvGrpSpPr/>
          <p:nvPr/>
        </p:nvGrpSpPr>
        <p:grpSpPr>
          <a:xfrm>
            <a:off x="4122420" y="2129116"/>
            <a:ext cx="4556760" cy="2180969"/>
            <a:chOff x="0" y="0"/>
            <a:chExt cx="4556759" cy="2180968"/>
          </a:xfrm>
        </p:grpSpPr>
        <p:sp>
          <p:nvSpPr>
            <p:cNvPr id="22" name="Text 1"/>
            <p:cNvSpPr txBox="1"/>
            <p:nvPr/>
          </p:nvSpPr>
          <p:spPr>
            <a:xfrm>
              <a:off x="38100" y="38100"/>
              <a:ext cx="4480560" cy="21047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/>
              <a:r>
                <a:t>Genomic Mutation Visualization</a:t>
              </a:r>
            </a:p>
            <a:p>
              <a:pPr>
                <a:defRPr b="0">
                  <a:latin typeface="Phosphate Inline"/>
                  <a:ea typeface="Phosphate Inline"/>
                  <a:cs typeface="Phosphate Inline"/>
                  <a:sym typeface="Phosphate Inline"/>
                </a:defRPr>
              </a:pPr>
              <a:r>
                <a:rPr sz="1100">
                  <a:solidFill>
                    <a:srgbClr val="000000"/>
                  </a:solidFill>
                </a:rPr>
                <a:t>A study on mutation frequencies across samples.</a:t>
              </a:r>
              <a:endParaRPr sz="1100">
                <a:solidFill>
                  <a:srgbClr val="000000"/>
                </a:solidFill>
              </a:endParaRPr>
            </a:p>
            <a:p>
              <a:pPr>
                <a:defRPr b="0">
                  <a:latin typeface="Phosphate Inline"/>
                  <a:ea typeface="Phosphate Inline"/>
                  <a:cs typeface="Phosphate Inline"/>
                  <a:sym typeface="Phosphate Inline"/>
                </a:defRPr>
              </a:pPr>
              <a:endParaRPr sz="1100">
                <a:solidFill>
                  <a:srgbClr val="000000"/>
                </a:solidFill>
              </a:endParaRPr>
            </a:p>
            <a:p>
              <a:pPr>
                <a:defRPr b="0" u="sng">
                  <a:latin typeface="Arial Black"/>
                  <a:ea typeface="Arial Black"/>
                  <a:cs typeface="Arial Black"/>
                  <a:sym typeface="Arial Black"/>
                </a:defRPr>
              </a:pPr>
              <a:r>
                <a:rPr sz="1100">
                  <a:solidFill>
                    <a:srgbClr val="000000"/>
                  </a:solidFill>
                </a:rPr>
                <a:t>Team Members: </a:t>
              </a:r>
              <a:endParaRPr sz="1100">
                <a:solidFill>
                  <a:srgbClr val="000000"/>
                </a:solidFill>
              </a:endParaRPr>
            </a:p>
            <a:p>
              <a:pPr>
                <a:defRPr b="0" u="sng">
                  <a:latin typeface="Arial Black"/>
                  <a:ea typeface="Arial Black"/>
                  <a:cs typeface="Arial Black"/>
                  <a:sym typeface="Arial Black"/>
                </a:defRPr>
              </a:pPr>
              <a:r>
                <a:rPr sz="1100">
                  <a:solidFill>
                    <a:srgbClr val="000000"/>
                  </a:solidFill>
                </a:rPr>
                <a:t>Sriman, Elan, Harish U, Mohit, Prajan , Vinu Vardhan</a:t>
              </a:r>
              <a:endParaRPr sz="1100">
                <a:solidFill>
                  <a:srgbClr val="000000"/>
                </a:solidFill>
              </a:endParaRPr>
            </a:p>
            <a:p>
              <a:pPr algn="just">
                <a:lnSpc>
                  <a:spcPts val="2000"/>
                </a:lnSpc>
                <a:defRPr sz="1200"/>
              </a:pPr>
              <a:r>
                <a:rPr sz="1100">
                  <a:solidFill>
                    <a:srgbClr val="000000"/>
                  </a:solidFill>
                </a:rPr>
                <a:t> </a:t>
              </a:r>
            </a:p>
          </p:txBody>
        </p:sp>
        <p:pic>
          <p:nvPicPr>
            <p:cNvPr id="21" name="Text 1" descr="Text 1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556760" cy="2180969"/>
            </a:xfrm>
            <a:prstGeom prst="rect">
              <a:avLst/>
            </a:prstGeom>
            <a:effectLst/>
          </p:spPr>
        </p:pic>
      </p:grpSp>
      <p:pic>
        <p:nvPicPr>
          <p:cNvPr id="24" name="TEAM I Presents TEAM I Presents" descr="TEAM I Presents TEAM I Presents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42873" y="355669"/>
            <a:ext cx="4039653" cy="831712"/>
          </a:xfrm>
          <a:prstGeom prst="rect">
            <a:avLst/>
          </a:prstGeom>
          <a:effectLst>
            <a:outerShdw sx="100000" sy="100000" kx="0" ky="0" algn="b" rotWithShape="0" blurRad="190500" dist="12700" dir="5400000">
              <a:srgbClr val="000000"/>
            </a:outerShdw>
          </a:effectLst>
        </p:spPr>
      </p:pic>
      <p:grpSp>
        <p:nvGrpSpPr>
          <p:cNvPr id="27" name="bio group photo.jpeg"/>
          <p:cNvGrpSpPr/>
          <p:nvPr/>
        </p:nvGrpSpPr>
        <p:grpSpPr>
          <a:xfrm>
            <a:off x="385741" y="900371"/>
            <a:ext cx="3677328" cy="2792605"/>
            <a:chOff x="0" y="0"/>
            <a:chExt cx="3677326" cy="2792603"/>
          </a:xfrm>
        </p:grpSpPr>
        <p:pic>
          <p:nvPicPr>
            <p:cNvPr id="26" name="bio group photo.jpeg" descr="bio group photo.jpe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300" b="3082"/>
            <a:stretch>
              <a:fillRect/>
            </a:stretch>
          </p:blipFill>
          <p:spPr>
            <a:xfrm>
              <a:off x="352742" y="275588"/>
              <a:ext cx="3121385" cy="227571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5" name="bio group photo.jpeg" descr="bio group photo.jpe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-1"/>
              <a:ext cx="3677327" cy="2792605"/>
            </a:xfrm>
            <a:prstGeom prst="rect">
              <a:avLst/>
            </a:prstGeom>
            <a:effectLst/>
          </p:spPr>
        </p:pic>
      </p:grpSp>
      <p:sp>
        <p:nvSpPr>
          <p:cNvPr id="28" name="Shape 1"/>
          <p:cNvSpPr/>
          <p:nvPr/>
        </p:nvSpPr>
        <p:spPr>
          <a:xfrm>
            <a:off x="-1" y="0"/>
            <a:ext cx="320042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</a:ln>
        </p:spPr>
        <p:txBody>
          <a:bodyPr lIns="45719" rIns="45719"/>
          <a:lstStyle/>
          <a:p>
            <a:pPr algn="l">
              <a:defRPr b="0" sz="18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0"/>
          <p:cNvSpPr/>
          <p:nvPr/>
        </p:nvSpPr>
        <p:spPr>
          <a:xfrm>
            <a:off x="3657600" y="0"/>
            <a:ext cx="91441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</a:ln>
        </p:spPr>
        <p:txBody>
          <a:bodyPr lIns="45719" rIns="45719"/>
          <a:lstStyle/>
          <a:p>
            <a:pPr algn="l">
              <a:defRPr b="0" sz="18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grpSp>
        <p:nvGrpSpPr>
          <p:cNvPr id="33" name="bio.jpeg"/>
          <p:cNvGrpSpPr/>
          <p:nvPr/>
        </p:nvGrpSpPr>
        <p:grpSpPr>
          <a:xfrm>
            <a:off x="399424" y="1350576"/>
            <a:ext cx="3608847" cy="2371249"/>
            <a:chOff x="0" y="0"/>
            <a:chExt cx="3608846" cy="2371248"/>
          </a:xfrm>
        </p:grpSpPr>
        <p:pic>
          <p:nvPicPr>
            <p:cNvPr id="32" name="bio.jpeg" descr="bio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1773" t="15152" r="2890" b="15152"/>
            <a:stretch>
              <a:fillRect/>
            </a:stretch>
          </p:blipFill>
          <p:spPr>
            <a:xfrm>
              <a:off x="203200" y="203200"/>
              <a:ext cx="3202447" cy="192674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31" name="bio.jpeg" descr="bio.jpe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0"/>
              <a:ext cx="3608848" cy="2371249"/>
            </a:xfrm>
            <a:prstGeom prst="rect">
              <a:avLst/>
            </a:prstGeom>
            <a:effectLst/>
          </p:spPr>
        </p:pic>
      </p:grpSp>
      <p:sp>
        <p:nvSpPr>
          <p:cNvPr id="34" name="Shape 1"/>
          <p:cNvSpPr/>
          <p:nvPr/>
        </p:nvSpPr>
        <p:spPr>
          <a:xfrm>
            <a:off x="-1" y="0"/>
            <a:ext cx="320042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</a:ln>
        </p:spPr>
        <p:txBody>
          <a:bodyPr lIns="45719" rIns="45719"/>
          <a:lstStyle/>
          <a:p>
            <a:pPr algn="l">
              <a:defRPr b="0" sz="18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5" name="Text 4"/>
          <p:cNvSpPr txBox="1"/>
          <p:nvPr/>
        </p:nvSpPr>
        <p:spPr>
          <a:xfrm>
            <a:off x="4160520" y="921385"/>
            <a:ext cx="4297680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800"/>
            </a:lvl1pPr>
          </a:lstStyle>
          <a:p>
            <a:pPr/>
            <a:r>
              <a:t>Project Overview</a:t>
            </a:r>
          </a:p>
        </p:txBody>
      </p:sp>
      <p:sp>
        <p:nvSpPr>
          <p:cNvPr id="36" name="Text 6"/>
          <p:cNvSpPr txBox="1"/>
          <p:nvPr/>
        </p:nvSpPr>
        <p:spPr>
          <a:xfrm>
            <a:off x="4160520" y="2133842"/>
            <a:ext cx="4297680" cy="1599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just">
              <a:lnSpc>
                <a:spcPts val="2000"/>
              </a:lnSpc>
              <a:buSzPct val="100000"/>
              <a:buChar char="•"/>
              <a:defRPr sz="1200"/>
            </a:pPr>
            <a:r>
              <a:t>Introducing the project’s aim: Analyzing mutation frequencies across different samples using Python and data visualization.</a:t>
            </a:r>
          </a:p>
          <a:p>
            <a:pPr algn="just">
              <a:lnSpc>
                <a:spcPts val="2000"/>
              </a:lnSpc>
              <a:defRPr sz="1200"/>
            </a:pPr>
            <a:r>
              <a:t>Tools and libraries used: Pandas, Matplotlib, Seaborn.</a:t>
            </a:r>
          </a:p>
          <a:p>
            <a:pPr algn="just">
              <a:lnSpc>
                <a:spcPts val="2000"/>
              </a:lnSpc>
              <a:defRPr sz="1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1.jpeg" descr="1.jpeg"/>
          <p:cNvPicPr>
            <a:picLocks noChangeAspect="1"/>
          </p:cNvPicPr>
          <p:nvPr/>
        </p:nvPicPr>
        <p:blipFill>
          <a:blip r:embed="rId2">
            <a:extLst/>
          </a:blip>
          <a:srcRect l="0" t="8486" r="0" b="8486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  <a:ln w="12700">
            <a:miter lim="400000"/>
          </a:ln>
          <a:effectLst>
            <a:reflection blurRad="0" stA="50374" stPos="0" endA="0" endPos="40000" dist="0" dir="5400000" fadeDir="5400000" sx="100000" sy="-100000" kx="0" ky="0" algn="bl" rotWithShape="0"/>
          </a:effectLst>
        </p:spPr>
      </p:pic>
      <p:sp>
        <p:nvSpPr>
          <p:cNvPr id="39" name="Shape 0"/>
          <p:cNvSpPr/>
          <p:nvPr/>
        </p:nvSpPr>
        <p:spPr>
          <a:xfrm>
            <a:off x="3657600" y="0"/>
            <a:ext cx="91441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</a:ln>
        </p:spPr>
        <p:txBody>
          <a:bodyPr lIns="45719" rIns="45719"/>
          <a:lstStyle/>
          <a:p>
            <a:pPr algn="l">
              <a:defRPr b="0" sz="18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40" name="Shape 1"/>
          <p:cNvSpPr/>
          <p:nvPr/>
        </p:nvSpPr>
        <p:spPr>
          <a:xfrm>
            <a:off x="-1" y="0"/>
            <a:ext cx="320042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</a:ln>
        </p:spPr>
        <p:txBody>
          <a:bodyPr lIns="45719" rIns="45719"/>
          <a:lstStyle/>
          <a:p>
            <a:pPr algn="l">
              <a:defRPr b="0" sz="18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41" name="Text 4"/>
          <p:cNvSpPr txBox="1"/>
          <p:nvPr/>
        </p:nvSpPr>
        <p:spPr>
          <a:xfrm>
            <a:off x="4160520" y="921385"/>
            <a:ext cx="4297680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800"/>
            </a:lvl1pPr>
          </a:lstStyle>
          <a:p>
            <a:pPr/>
            <a:r>
              <a:t>Basic Ideology</a:t>
            </a:r>
          </a:p>
        </p:txBody>
      </p:sp>
      <p:sp>
        <p:nvSpPr>
          <p:cNvPr id="42" name="Text 5"/>
          <p:cNvSpPr txBox="1"/>
          <p:nvPr/>
        </p:nvSpPr>
        <p:spPr>
          <a:xfrm>
            <a:off x="4617720" y="1788159"/>
            <a:ext cx="365760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600"/>
            </a:lvl1pPr>
          </a:lstStyle>
          <a:p>
            <a:pPr/>
            <a:r>
              <a:t>Sriman &amp; Elan</a:t>
            </a:r>
          </a:p>
        </p:txBody>
      </p:sp>
      <p:sp>
        <p:nvSpPr>
          <p:cNvPr id="43" name="Text 6"/>
          <p:cNvSpPr txBox="1"/>
          <p:nvPr/>
        </p:nvSpPr>
        <p:spPr>
          <a:xfrm>
            <a:off x="4160520" y="2160270"/>
            <a:ext cx="4297680" cy="1853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just">
              <a:lnSpc>
                <a:spcPts val="2000"/>
              </a:lnSpc>
              <a:buSzPct val="100000"/>
              <a:buChar char="•"/>
              <a:defRPr sz="1200"/>
            </a:pPr>
            <a:r>
              <a:t>Main goal: Understanding and visualizing mutation patterns.</a:t>
            </a:r>
          </a:p>
          <a:p>
            <a:pPr algn="just">
              <a:lnSpc>
                <a:spcPts val="2000"/>
              </a:lnSpc>
              <a:defRPr sz="1200"/>
            </a:pPr>
            <a:r>
              <a:t>Dataset: multiple samples with mutation counts for different mutation types.</a:t>
            </a:r>
          </a:p>
          <a:p>
            <a:pPr algn="just">
              <a:lnSpc>
                <a:spcPts val="2000"/>
              </a:lnSpc>
              <a:defRPr sz="1200"/>
            </a:pPr>
            <a:r>
              <a:t>Importance of visualizing this data for biological research.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2.jpeg" descr="2.jpeg"/>
          <p:cNvPicPr>
            <a:picLocks noChangeAspect="1"/>
          </p:cNvPicPr>
          <p:nvPr/>
        </p:nvPicPr>
        <p:blipFill>
          <a:blip r:embed="rId2">
            <a:extLst/>
          </a:blip>
          <a:srcRect l="0" t="8508" r="0" b="8508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0"/>
          <p:cNvSpPr/>
          <p:nvPr/>
        </p:nvSpPr>
        <p:spPr>
          <a:xfrm>
            <a:off x="3657600" y="0"/>
            <a:ext cx="91441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</a:ln>
        </p:spPr>
        <p:txBody>
          <a:bodyPr lIns="45719" rIns="45719"/>
          <a:lstStyle/>
          <a:p>
            <a:pPr algn="l">
              <a:defRPr b="0" sz="18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47" name="Shape 1"/>
          <p:cNvSpPr/>
          <p:nvPr/>
        </p:nvSpPr>
        <p:spPr>
          <a:xfrm>
            <a:off x="-1" y="0"/>
            <a:ext cx="320042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</a:ln>
        </p:spPr>
        <p:txBody>
          <a:bodyPr lIns="45719" rIns="45719"/>
          <a:lstStyle/>
          <a:p>
            <a:pPr algn="l">
              <a:defRPr b="0" sz="18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48" name="Text 4"/>
          <p:cNvSpPr txBox="1"/>
          <p:nvPr/>
        </p:nvSpPr>
        <p:spPr>
          <a:xfrm>
            <a:off x="4160520" y="921385"/>
            <a:ext cx="4297680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800"/>
            </a:lvl1pPr>
          </a:lstStyle>
          <a:p>
            <a:pPr/>
            <a:r>
              <a:t>Data Preparation</a:t>
            </a:r>
          </a:p>
        </p:txBody>
      </p:sp>
      <p:sp>
        <p:nvSpPr>
          <p:cNvPr id="49" name="Text 5"/>
          <p:cNvSpPr txBox="1"/>
          <p:nvPr/>
        </p:nvSpPr>
        <p:spPr>
          <a:xfrm>
            <a:off x="4617720" y="1788159"/>
            <a:ext cx="365760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600"/>
            </a:lvl1pPr>
          </a:lstStyle>
          <a:p>
            <a:pPr/>
            <a:r>
              <a:t>Prajan - Pandas</a:t>
            </a:r>
          </a:p>
        </p:txBody>
      </p:sp>
      <p:sp>
        <p:nvSpPr>
          <p:cNvPr id="50" name="Text 6"/>
          <p:cNvSpPr txBox="1"/>
          <p:nvPr/>
        </p:nvSpPr>
        <p:spPr>
          <a:xfrm>
            <a:off x="4160520" y="2160270"/>
            <a:ext cx="4297680" cy="1091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just">
              <a:lnSpc>
                <a:spcPts val="2000"/>
              </a:lnSpc>
              <a:buSzPct val="100000"/>
              <a:buChar char="•"/>
              <a:defRPr sz="1200"/>
            </a:pPr>
            <a:r>
              <a:t>Used Pandas for handling and preparing the data.</a:t>
            </a:r>
          </a:p>
          <a:p>
            <a:pPr algn="just">
              <a:lnSpc>
                <a:spcPts val="2000"/>
              </a:lnSpc>
              <a:defRPr sz="1200"/>
            </a:pPr>
            <a:r>
              <a:t>Organized, cleaned, and structured data for visualization.</a:t>
            </a:r>
          </a:p>
          <a:p>
            <a:pPr algn="just">
              <a:lnSpc>
                <a:spcPts val="2000"/>
              </a:lnSpc>
              <a:defRPr sz="1200"/>
            </a:pPr>
            <a:r>
              <a:t>Code snippet for DataFrame setup shown below.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0"/>
          <p:cNvSpPr/>
          <p:nvPr/>
        </p:nvSpPr>
        <p:spPr>
          <a:xfrm>
            <a:off x="3657600" y="0"/>
            <a:ext cx="91441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</a:ln>
        </p:spPr>
        <p:txBody>
          <a:bodyPr lIns="45719" rIns="45719"/>
          <a:lstStyle/>
          <a:p>
            <a:pPr algn="l">
              <a:defRPr b="0" sz="18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pic>
        <p:nvPicPr>
          <p:cNvPr id="53" name="code.png" descr="code.png"/>
          <p:cNvPicPr>
            <a:picLocks noChangeAspect="1"/>
          </p:cNvPicPr>
          <p:nvPr/>
        </p:nvPicPr>
        <p:blipFill>
          <a:blip r:embed="rId2">
            <a:extLst/>
          </a:blip>
          <a:srcRect l="6426" t="13408" r="54937" b="43833"/>
          <a:stretch>
            <a:fillRect/>
          </a:stretch>
        </p:blipFill>
        <p:spPr>
          <a:xfrm>
            <a:off x="461049" y="1472009"/>
            <a:ext cx="3055683" cy="2199285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16200000">
              <a:srgbClr val="000000">
                <a:alpha val="70000"/>
              </a:srgbClr>
            </a:outerShdw>
          </a:effectLst>
        </p:spPr>
      </p:pic>
      <p:sp>
        <p:nvSpPr>
          <p:cNvPr id="54" name="Shape 1"/>
          <p:cNvSpPr/>
          <p:nvPr/>
        </p:nvSpPr>
        <p:spPr>
          <a:xfrm>
            <a:off x="-1" y="0"/>
            <a:ext cx="320042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</a:ln>
        </p:spPr>
        <p:txBody>
          <a:bodyPr lIns="45719" rIns="45719"/>
          <a:lstStyle/>
          <a:p>
            <a:pPr algn="l">
              <a:defRPr b="0" sz="18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55" name="Text 4"/>
          <p:cNvSpPr txBox="1"/>
          <p:nvPr/>
        </p:nvSpPr>
        <p:spPr>
          <a:xfrm>
            <a:off x="4160520" y="921385"/>
            <a:ext cx="4297680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800"/>
            </a:lvl1pPr>
          </a:lstStyle>
          <a:p>
            <a:pPr/>
            <a:r>
              <a:t>Creating Visualizations</a:t>
            </a:r>
          </a:p>
        </p:txBody>
      </p:sp>
      <p:sp>
        <p:nvSpPr>
          <p:cNvPr id="56" name="Text 5"/>
          <p:cNvSpPr txBox="1"/>
          <p:nvPr/>
        </p:nvSpPr>
        <p:spPr>
          <a:xfrm>
            <a:off x="4617720" y="1788159"/>
            <a:ext cx="365760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600"/>
            </a:lvl1pPr>
          </a:lstStyle>
          <a:p>
            <a:pPr/>
            <a:r>
              <a:t>Harish - Python &amp; Mohit - Matplotlib</a:t>
            </a:r>
          </a:p>
        </p:txBody>
      </p:sp>
      <p:sp>
        <p:nvSpPr>
          <p:cNvPr id="57" name="Text 6"/>
          <p:cNvSpPr txBox="1"/>
          <p:nvPr/>
        </p:nvSpPr>
        <p:spPr>
          <a:xfrm>
            <a:off x="4160520" y="2160270"/>
            <a:ext cx="4297680" cy="1599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just">
              <a:lnSpc>
                <a:spcPts val="2000"/>
              </a:lnSpc>
              <a:buSzPct val="100000"/>
              <a:buChar char="•"/>
              <a:defRPr sz="1200"/>
            </a:pPr>
            <a:r>
              <a:t>Roles of Python and Matplotlib in creating the stacked bar chart.</a:t>
            </a:r>
          </a:p>
          <a:p>
            <a:pPr algn="just">
              <a:lnSpc>
                <a:spcPts val="2000"/>
              </a:lnSpc>
              <a:defRPr sz="1200"/>
            </a:pPr>
            <a:r>
              <a:t>Code snippet focusing on Matplotlib functions for stacked bar plot.</a:t>
            </a:r>
          </a:p>
          <a:p>
            <a:pPr algn="just">
              <a:lnSpc>
                <a:spcPts val="2000"/>
              </a:lnSpc>
              <a:defRPr sz="1200"/>
            </a:pPr>
            <a:r>
              <a:t>Explanation of the code functionality.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0"/>
          <p:cNvSpPr/>
          <p:nvPr/>
        </p:nvSpPr>
        <p:spPr>
          <a:xfrm>
            <a:off x="3657600" y="0"/>
            <a:ext cx="91441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</a:ln>
        </p:spPr>
        <p:txBody>
          <a:bodyPr lIns="45719" rIns="45719"/>
          <a:lstStyle/>
          <a:p>
            <a:pPr algn="l">
              <a:defRPr b="0" sz="18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grpSp>
        <p:nvGrpSpPr>
          <p:cNvPr id="62" name="output.png"/>
          <p:cNvGrpSpPr/>
          <p:nvPr/>
        </p:nvGrpSpPr>
        <p:grpSpPr>
          <a:xfrm>
            <a:off x="598397" y="1432250"/>
            <a:ext cx="3290117" cy="2279000"/>
            <a:chOff x="0" y="0"/>
            <a:chExt cx="3290115" cy="2278998"/>
          </a:xfrm>
        </p:grpSpPr>
        <p:pic>
          <p:nvPicPr>
            <p:cNvPr id="61" name="output.png" descr="output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4884" t="0" r="0" b="0"/>
            <a:stretch>
              <a:fillRect/>
            </a:stretch>
          </p:blipFill>
          <p:spPr>
            <a:xfrm>
              <a:off x="50799" y="50800"/>
              <a:ext cx="3184549" cy="217739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60" name="output.png" descr="output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290116" cy="2278999"/>
            </a:xfrm>
            <a:prstGeom prst="rect">
              <a:avLst/>
            </a:prstGeom>
            <a:effectLst/>
          </p:spPr>
        </p:pic>
      </p:grpSp>
      <p:sp>
        <p:nvSpPr>
          <p:cNvPr id="63" name="Shape 1"/>
          <p:cNvSpPr/>
          <p:nvPr/>
        </p:nvSpPr>
        <p:spPr>
          <a:xfrm>
            <a:off x="-1" y="0"/>
            <a:ext cx="320042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</a:ln>
        </p:spPr>
        <p:txBody>
          <a:bodyPr lIns="45719" rIns="45719"/>
          <a:lstStyle/>
          <a:p>
            <a:pPr algn="l">
              <a:defRPr b="0" sz="18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64" name="Text 4"/>
          <p:cNvSpPr txBox="1"/>
          <p:nvPr/>
        </p:nvSpPr>
        <p:spPr>
          <a:xfrm>
            <a:off x="4160520" y="921385"/>
            <a:ext cx="4297680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800"/>
            </a:lvl1pPr>
          </a:lstStyle>
          <a:p>
            <a:pPr/>
            <a:r>
              <a:t>Enhancing with Seaborn</a:t>
            </a:r>
          </a:p>
        </p:txBody>
      </p:sp>
      <p:sp>
        <p:nvSpPr>
          <p:cNvPr id="65" name="Text 5"/>
          <p:cNvSpPr txBox="1"/>
          <p:nvPr/>
        </p:nvSpPr>
        <p:spPr>
          <a:xfrm>
            <a:off x="4617720" y="1788159"/>
            <a:ext cx="365760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600"/>
            </a:lvl1pPr>
          </a:lstStyle>
          <a:p>
            <a:pPr/>
            <a:r>
              <a:t>Vinu - Seaborn</a:t>
            </a:r>
          </a:p>
        </p:txBody>
      </p:sp>
      <p:sp>
        <p:nvSpPr>
          <p:cNvPr id="66" name="Text 6"/>
          <p:cNvSpPr txBox="1"/>
          <p:nvPr/>
        </p:nvSpPr>
        <p:spPr>
          <a:xfrm>
            <a:off x="4160520" y="2160270"/>
            <a:ext cx="4297680" cy="1345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just">
              <a:lnSpc>
                <a:spcPts val="2000"/>
              </a:lnSpc>
              <a:buSzPct val="100000"/>
              <a:buChar char="•"/>
              <a:defRPr sz="1200"/>
            </a:pPr>
            <a:r>
              <a:t>Seaborn used for aesthetics and color selection.</a:t>
            </a:r>
          </a:p>
          <a:p>
            <a:pPr algn="just">
              <a:lnSpc>
                <a:spcPts val="2000"/>
              </a:lnSpc>
              <a:defRPr sz="1200"/>
            </a:pPr>
            <a:r>
              <a:t>Seaborn improves readability and styling of Matplotlib plots.</a:t>
            </a:r>
          </a:p>
          <a:p>
            <a:pPr algn="just">
              <a:lnSpc>
                <a:spcPts val="2000"/>
              </a:lnSpc>
              <a:defRPr sz="1200"/>
            </a:pPr>
            <a:r>
              <a:t>Adjustments made for color clarity in mutations (A, B, C).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0"/>
          <p:cNvSpPr/>
          <p:nvPr/>
        </p:nvSpPr>
        <p:spPr>
          <a:xfrm>
            <a:off x="3657600" y="0"/>
            <a:ext cx="91441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</a:ln>
        </p:spPr>
        <p:txBody>
          <a:bodyPr lIns="45719" rIns="45719"/>
          <a:lstStyle/>
          <a:p>
            <a:pPr algn="l">
              <a:defRPr b="0" sz="18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pic>
        <p:nvPicPr>
          <p:cNvPr id="69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1"/>
          <p:cNvSpPr/>
          <p:nvPr/>
        </p:nvSpPr>
        <p:spPr>
          <a:xfrm>
            <a:off x="-1" y="0"/>
            <a:ext cx="320042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</a:ln>
        </p:spPr>
        <p:txBody>
          <a:bodyPr lIns="45719" rIns="45719"/>
          <a:lstStyle/>
          <a:p>
            <a:pPr algn="l">
              <a:defRPr b="0" sz="18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71" name="Text 4"/>
          <p:cNvSpPr txBox="1"/>
          <p:nvPr/>
        </p:nvSpPr>
        <p:spPr>
          <a:xfrm>
            <a:off x="4160520" y="705485"/>
            <a:ext cx="4297680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800"/>
            </a:lvl1pPr>
          </a:lstStyle>
          <a:p>
            <a:pPr/>
            <a:r>
              <a:t>Mutation Frequencies in Different Samples</a:t>
            </a:r>
          </a:p>
        </p:txBody>
      </p:sp>
      <p:sp>
        <p:nvSpPr>
          <p:cNvPr id="72" name="Text 6"/>
          <p:cNvSpPr txBox="1"/>
          <p:nvPr/>
        </p:nvSpPr>
        <p:spPr>
          <a:xfrm>
            <a:off x="4160520" y="2160270"/>
            <a:ext cx="4297680" cy="1599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just">
              <a:lnSpc>
                <a:spcPts val="2000"/>
              </a:lnSpc>
              <a:buSzPct val="100000"/>
              <a:buChar char="•"/>
              <a:defRPr sz="1200"/>
            </a:pPr>
            <a:r>
              <a:t>Final visualization explanation: Mutation A, B, C frequencies across samples.</a:t>
            </a:r>
          </a:p>
          <a:p>
            <a:pPr algn="just">
              <a:lnSpc>
                <a:spcPts val="2000"/>
              </a:lnSpc>
              <a:defRPr sz="1200"/>
            </a:pPr>
            <a:r>
              <a:t>Each color-coded mutation's frequency represented across samples.</a:t>
            </a:r>
          </a:p>
          <a:p>
            <a:pPr algn="just">
              <a:lnSpc>
                <a:spcPts val="2000"/>
              </a:lnSpc>
              <a:defRPr sz="1200"/>
            </a:pPr>
            <a:r>
              <a:t>Observed patterns and findings in the data.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0"/>
          <p:cNvSpPr/>
          <p:nvPr/>
        </p:nvSpPr>
        <p:spPr>
          <a:xfrm>
            <a:off x="3657600" y="0"/>
            <a:ext cx="91441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</a:ln>
        </p:spPr>
        <p:txBody>
          <a:bodyPr lIns="45719" rIns="45719"/>
          <a:lstStyle/>
          <a:p>
            <a:pPr algn="l">
              <a:defRPr b="0" sz="18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pic>
        <p:nvPicPr>
          <p:cNvPr id="75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Shape 1"/>
          <p:cNvSpPr/>
          <p:nvPr/>
        </p:nvSpPr>
        <p:spPr>
          <a:xfrm>
            <a:off x="-1" y="0"/>
            <a:ext cx="320042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</a:ln>
        </p:spPr>
        <p:txBody>
          <a:bodyPr lIns="45719" rIns="45719"/>
          <a:lstStyle/>
          <a:p>
            <a:pPr algn="l">
              <a:defRPr b="0" sz="18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77" name="Text 4"/>
          <p:cNvSpPr txBox="1"/>
          <p:nvPr/>
        </p:nvSpPr>
        <p:spPr>
          <a:xfrm>
            <a:off x="4160520" y="921385"/>
            <a:ext cx="4297680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800"/>
            </a:lvl1pPr>
          </a:lstStyle>
          <a:p>
            <a:pPr/>
            <a:r>
              <a:t>Conclusion &amp; Learnings</a:t>
            </a:r>
          </a:p>
        </p:txBody>
      </p:sp>
      <p:sp>
        <p:nvSpPr>
          <p:cNvPr id="78" name="Text 6"/>
          <p:cNvSpPr txBox="1"/>
          <p:nvPr/>
        </p:nvSpPr>
        <p:spPr>
          <a:xfrm>
            <a:off x="4160520" y="2160270"/>
            <a:ext cx="4297680" cy="1599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just">
              <a:lnSpc>
                <a:spcPts val="2000"/>
              </a:lnSpc>
              <a:buSzPct val="100000"/>
              <a:buChar char="•"/>
              <a:defRPr sz="1200"/>
            </a:pPr>
            <a:r>
              <a:t>Project outcome: Successful visualization of mutation data.</a:t>
            </a:r>
          </a:p>
          <a:p>
            <a:pPr algn="just">
              <a:lnSpc>
                <a:spcPts val="2000"/>
              </a:lnSpc>
              <a:defRPr sz="1200"/>
            </a:pPr>
            <a:r>
              <a:t>Key takeaways and challenges: Pandas, Matplotlib, and Seaborn skills.</a:t>
            </a:r>
          </a:p>
          <a:p>
            <a:pPr algn="just">
              <a:lnSpc>
                <a:spcPts val="2000"/>
              </a:lnSpc>
              <a:defRPr sz="1200"/>
            </a:pPr>
            <a:r>
              <a:t>Potential future applications of this project.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0"/>
          <p:cNvSpPr/>
          <p:nvPr/>
        </p:nvSpPr>
        <p:spPr>
          <a:xfrm>
            <a:off x="3657600" y="0"/>
            <a:ext cx="91441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</a:ln>
        </p:spPr>
        <p:txBody>
          <a:bodyPr lIns="45719" rIns="45719"/>
          <a:lstStyle/>
          <a:p>
            <a:pPr algn="l">
              <a:defRPr b="0" sz="18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pic>
        <p:nvPicPr>
          <p:cNvPr id="81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1"/>
          <p:cNvSpPr/>
          <p:nvPr/>
        </p:nvSpPr>
        <p:spPr>
          <a:xfrm>
            <a:off x="-1" y="0"/>
            <a:ext cx="320042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</a:ln>
        </p:spPr>
        <p:txBody>
          <a:bodyPr lIns="45719" rIns="45719"/>
          <a:lstStyle/>
          <a:p>
            <a:pPr algn="l">
              <a:defRPr b="0" sz="18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83" name="Text 4"/>
          <p:cNvSpPr txBox="1"/>
          <p:nvPr/>
        </p:nvSpPr>
        <p:spPr>
          <a:xfrm>
            <a:off x="4160520" y="921385"/>
            <a:ext cx="4297680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800"/>
            </a:lvl1pPr>
          </a:lstStyle>
          <a:p>
            <a:pPr/>
            <a:r>
              <a:t>Q&amp;A</a:t>
            </a:r>
          </a:p>
        </p:txBody>
      </p:sp>
      <p:sp>
        <p:nvSpPr>
          <p:cNvPr id="84" name="Text 5"/>
          <p:cNvSpPr txBox="1"/>
          <p:nvPr/>
        </p:nvSpPr>
        <p:spPr>
          <a:xfrm>
            <a:off x="4617720" y="1788159"/>
            <a:ext cx="365760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600"/>
            </a:lvl1pPr>
          </a:lstStyle>
          <a:p>
            <a:pPr/>
            <a:r>
              <a:t>Questions &amp; Discussion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1A6847"/>
      </a:dk1>
      <a:lt1>
        <a:srgbClr val="684E59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1A6847"/>
            </a:solidFill>
            <a:effectLst/>
            <a:uFillTx/>
            <a:latin typeface="Outfit"/>
            <a:ea typeface="Outfit"/>
            <a:cs typeface="Outfit"/>
            <a:sym typeface="Outfi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1A6847"/>
            </a:solidFill>
            <a:effectLst/>
            <a:uFillTx/>
            <a:latin typeface="Outfit"/>
            <a:ea typeface="Outfit"/>
            <a:cs typeface="Outfit"/>
            <a:sym typeface="Outfi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