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60" r:id="rId1"/>
    <p:sldMasterId id="2147484120" r:id="rId2"/>
  </p:sldMasterIdLst>
  <p:notesMasterIdLst>
    <p:notesMasterId r:id="rId48"/>
  </p:notesMasterIdLst>
  <p:handoutMasterIdLst>
    <p:handoutMasterId r:id="rId49"/>
  </p:handoutMasterIdLst>
  <p:sldIdLst>
    <p:sldId id="258" r:id="rId3"/>
    <p:sldId id="259" r:id="rId4"/>
    <p:sldId id="275" r:id="rId5"/>
    <p:sldId id="325" r:id="rId6"/>
    <p:sldId id="324" r:id="rId7"/>
    <p:sldId id="323" r:id="rId8"/>
    <p:sldId id="263" r:id="rId9"/>
    <p:sldId id="313" r:id="rId10"/>
    <p:sldId id="290" r:id="rId11"/>
    <p:sldId id="300" r:id="rId12"/>
    <p:sldId id="327" r:id="rId13"/>
    <p:sldId id="314" r:id="rId14"/>
    <p:sldId id="264" r:id="rId15"/>
    <p:sldId id="316" r:id="rId16"/>
    <p:sldId id="315" r:id="rId17"/>
    <p:sldId id="320" r:id="rId18"/>
    <p:sldId id="328" r:id="rId19"/>
    <p:sldId id="272" r:id="rId20"/>
    <p:sldId id="317" r:id="rId21"/>
    <p:sldId id="311" r:id="rId22"/>
    <p:sldId id="301" r:id="rId23"/>
    <p:sldId id="286" r:id="rId24"/>
    <p:sldId id="318" r:id="rId25"/>
    <p:sldId id="265" r:id="rId26"/>
    <p:sldId id="329" r:id="rId27"/>
    <p:sldId id="305" r:id="rId28"/>
    <p:sldId id="319" r:id="rId29"/>
    <p:sldId id="302" r:id="rId30"/>
    <p:sldId id="303" r:id="rId31"/>
    <p:sldId id="269" r:id="rId32"/>
    <p:sldId id="321" r:id="rId33"/>
    <p:sldId id="334" r:id="rId34"/>
    <p:sldId id="335" r:id="rId35"/>
    <p:sldId id="337" r:id="rId36"/>
    <p:sldId id="338" r:id="rId37"/>
    <p:sldId id="339" r:id="rId38"/>
    <p:sldId id="332" r:id="rId39"/>
    <p:sldId id="308" r:id="rId40"/>
    <p:sldId id="340" r:id="rId41"/>
    <p:sldId id="326" r:id="rId42"/>
    <p:sldId id="336" r:id="rId43"/>
    <p:sldId id="333" r:id="rId44"/>
    <p:sldId id="322" r:id="rId45"/>
    <p:sldId id="307" r:id="rId46"/>
    <p:sldId id="306" r:id="rId47"/>
  </p:sldIdLst>
  <p:sldSz cx="12192000" cy="6858000"/>
  <p:notesSz cx="7315200" cy="9601200"/>
  <p:defaultTextStyle>
    <a:defPPr>
      <a:defRPr lang="en-US"/>
    </a:defPPr>
    <a:lvl1pPr algn="l" rtl="0" fontAlgn="base">
      <a:spcBef>
        <a:spcPct val="0"/>
      </a:spcBef>
      <a:spcAft>
        <a:spcPct val="0"/>
      </a:spcAft>
      <a:defRPr sz="2400" kern="1200">
        <a:solidFill>
          <a:schemeClr val="tx1"/>
        </a:solidFill>
        <a:latin typeface="Gill Sans MT" charset="0"/>
        <a:ea typeface="MS PGothic" charset="-128"/>
        <a:cs typeface="+mn-cs"/>
      </a:defRPr>
    </a:lvl1pPr>
    <a:lvl2pPr marL="457200" algn="l" rtl="0" fontAlgn="base">
      <a:spcBef>
        <a:spcPct val="0"/>
      </a:spcBef>
      <a:spcAft>
        <a:spcPct val="0"/>
      </a:spcAft>
      <a:defRPr sz="2400" kern="1200">
        <a:solidFill>
          <a:schemeClr val="tx1"/>
        </a:solidFill>
        <a:latin typeface="Gill Sans MT" charset="0"/>
        <a:ea typeface="MS PGothic" charset="-128"/>
        <a:cs typeface="+mn-cs"/>
      </a:defRPr>
    </a:lvl2pPr>
    <a:lvl3pPr marL="914400" algn="l" rtl="0" fontAlgn="base">
      <a:spcBef>
        <a:spcPct val="0"/>
      </a:spcBef>
      <a:spcAft>
        <a:spcPct val="0"/>
      </a:spcAft>
      <a:defRPr sz="2400" kern="1200">
        <a:solidFill>
          <a:schemeClr val="tx1"/>
        </a:solidFill>
        <a:latin typeface="Gill Sans MT" charset="0"/>
        <a:ea typeface="MS PGothic" charset="-128"/>
        <a:cs typeface="+mn-cs"/>
      </a:defRPr>
    </a:lvl3pPr>
    <a:lvl4pPr marL="1371600" algn="l" rtl="0" fontAlgn="base">
      <a:spcBef>
        <a:spcPct val="0"/>
      </a:spcBef>
      <a:spcAft>
        <a:spcPct val="0"/>
      </a:spcAft>
      <a:defRPr sz="2400" kern="1200">
        <a:solidFill>
          <a:schemeClr val="tx1"/>
        </a:solidFill>
        <a:latin typeface="Gill Sans MT" charset="0"/>
        <a:ea typeface="MS PGothic" charset="-128"/>
        <a:cs typeface="+mn-cs"/>
      </a:defRPr>
    </a:lvl4pPr>
    <a:lvl5pPr marL="1828800" algn="l" rtl="0" fontAlgn="base">
      <a:spcBef>
        <a:spcPct val="0"/>
      </a:spcBef>
      <a:spcAft>
        <a:spcPct val="0"/>
      </a:spcAft>
      <a:defRPr sz="2400" kern="1200">
        <a:solidFill>
          <a:schemeClr val="tx1"/>
        </a:solidFill>
        <a:latin typeface="Gill Sans MT" charset="0"/>
        <a:ea typeface="MS PGothic" charset="-128"/>
        <a:cs typeface="+mn-cs"/>
      </a:defRPr>
    </a:lvl5pPr>
    <a:lvl6pPr marL="2286000" algn="l" defTabSz="914400" rtl="0" eaLnBrk="1" latinLnBrk="0" hangingPunct="1">
      <a:defRPr sz="2400" kern="1200">
        <a:solidFill>
          <a:schemeClr val="tx1"/>
        </a:solidFill>
        <a:latin typeface="Gill Sans MT" charset="0"/>
        <a:ea typeface="MS PGothic" charset="-128"/>
        <a:cs typeface="+mn-cs"/>
      </a:defRPr>
    </a:lvl6pPr>
    <a:lvl7pPr marL="2743200" algn="l" defTabSz="914400" rtl="0" eaLnBrk="1" latinLnBrk="0" hangingPunct="1">
      <a:defRPr sz="2400" kern="1200">
        <a:solidFill>
          <a:schemeClr val="tx1"/>
        </a:solidFill>
        <a:latin typeface="Gill Sans MT" charset="0"/>
        <a:ea typeface="MS PGothic" charset="-128"/>
        <a:cs typeface="+mn-cs"/>
      </a:defRPr>
    </a:lvl7pPr>
    <a:lvl8pPr marL="3200400" algn="l" defTabSz="914400" rtl="0" eaLnBrk="1" latinLnBrk="0" hangingPunct="1">
      <a:defRPr sz="2400" kern="1200">
        <a:solidFill>
          <a:schemeClr val="tx1"/>
        </a:solidFill>
        <a:latin typeface="Gill Sans MT" charset="0"/>
        <a:ea typeface="MS PGothic" charset="-128"/>
        <a:cs typeface="+mn-cs"/>
      </a:defRPr>
    </a:lvl8pPr>
    <a:lvl9pPr marL="3657600" algn="l" defTabSz="914400" rtl="0" eaLnBrk="1" latinLnBrk="0" hangingPunct="1">
      <a:defRPr sz="2400" kern="1200">
        <a:solidFill>
          <a:schemeClr val="tx1"/>
        </a:solidFill>
        <a:latin typeface="Gill Sans MT" charset="0"/>
        <a:ea typeface="MS PGothic"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384" userDrawn="1">
          <p15:clr>
            <a:srgbClr val="A4A3A4"/>
          </p15:clr>
        </p15:guide>
        <p15:guide id="4" orient="horz" pos="3456" userDrawn="1">
          <p15:clr>
            <a:srgbClr val="A4A3A4"/>
          </p15:clr>
        </p15:guide>
        <p15:guide id="5" orient="horz" pos="528" userDrawn="1">
          <p15:clr>
            <a:srgbClr val="A4A3A4"/>
          </p15:clr>
        </p15:guide>
        <p15:guide id="6" pos="729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nthal, Sara" initials="RS" lastIdx="1" clrIdx="0"/>
  <p:cmAuthor id="2" name="Wehmann, John" initials="WJ" lastIdx="1" clrIdx="1">
    <p:extLst/>
  </p:cmAuthor>
  <p:cmAuthor id="3" name="Wehmann, John" initials="WJ [2]" lastIdx="1" clrIdx="2">
    <p:extLst/>
  </p:cmAuthor>
  <p:cmAuthor id="4" name="Wehmann, John" initials="WJ [3]" lastIdx="1" clrIdx="3">
    <p:extLst/>
  </p:cmAuthor>
  <p:cmAuthor id="5" name="Wehmann, John" initials="WJ [4]"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249EE9"/>
    <a:srgbClr val="06A3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09" autoAdjust="0"/>
    <p:restoredTop sz="77268" autoAdjust="0"/>
  </p:normalViewPr>
  <p:slideViewPr>
    <p:cSldViewPr>
      <p:cViewPr varScale="1">
        <p:scale>
          <a:sx n="52" d="100"/>
          <a:sy n="52" d="100"/>
        </p:scale>
        <p:origin x="648" y="66"/>
      </p:cViewPr>
      <p:guideLst>
        <p:guide orient="horz" pos="2160"/>
        <p:guide pos="3840"/>
        <p:guide pos="384"/>
        <p:guide orient="horz" pos="3456"/>
        <p:guide orient="horz" pos="528"/>
        <p:guide pos="7296"/>
      </p:guideLst>
    </p:cSldViewPr>
  </p:slideViewPr>
  <p:outlineViewPr>
    <p:cViewPr>
      <p:scale>
        <a:sx n="33" d="100"/>
        <a:sy n="33" d="100"/>
      </p:scale>
      <p:origin x="48" y="1218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0"/>
          </a:xfrm>
          <a:prstGeom prst="rect">
            <a:avLst/>
          </a:prstGeom>
        </p:spPr>
        <p:txBody>
          <a:bodyPr vert="horz" lIns="96662" tIns="48331" rIns="96662" bIns="48331" rtlCol="0"/>
          <a:lstStyle>
            <a:lvl1pPr algn="l" fontAlgn="auto">
              <a:spcBef>
                <a:spcPts val="0"/>
              </a:spcBef>
              <a:spcAft>
                <a:spcPts val="0"/>
              </a:spcAft>
              <a:defRPr sz="1300">
                <a:latin typeface="Lato Regular"/>
                <a:ea typeface="+mn-ea"/>
                <a:cs typeface="+mn-cs"/>
              </a:defRPr>
            </a:lvl1pPr>
          </a:lstStyle>
          <a:p>
            <a:pPr>
              <a:defRPr/>
            </a:pPr>
            <a:endParaRPr lang="en-US"/>
          </a:p>
        </p:txBody>
      </p:sp>
      <p:sp>
        <p:nvSpPr>
          <p:cNvPr id="3" name="Date Placeholder 2"/>
          <p:cNvSpPr>
            <a:spLocks noGrp="1"/>
          </p:cNvSpPr>
          <p:nvPr>
            <p:ph type="dt" sz="quarter" idx="1"/>
          </p:nvPr>
        </p:nvSpPr>
        <p:spPr>
          <a:xfrm>
            <a:off x="4143588" y="0"/>
            <a:ext cx="3169920" cy="480060"/>
          </a:xfrm>
          <a:prstGeom prst="rect">
            <a:avLst/>
          </a:prstGeom>
        </p:spPr>
        <p:txBody>
          <a:bodyPr vert="horz" wrap="square" lIns="96662" tIns="48331" rIns="96662" bIns="48331" numCol="1" anchor="t" anchorCtr="0" compatLnSpc="1">
            <a:prstTxWarp prst="textNoShape">
              <a:avLst/>
            </a:prstTxWarp>
          </a:bodyPr>
          <a:lstStyle>
            <a:lvl1pPr algn="r">
              <a:defRPr sz="1300">
                <a:latin typeface="Lato Regular" pitchFamily="2" charset="0"/>
                <a:ea typeface="MS PGothic" pitchFamily="34" charset="-128"/>
              </a:defRPr>
            </a:lvl1pPr>
          </a:lstStyle>
          <a:p>
            <a:pPr>
              <a:defRPr/>
            </a:pPr>
            <a:fld id="{6A410BCE-2AC3-D149-AF70-9D6DAEA24D5A}" type="datetimeFigureOut">
              <a:rPr lang="en-US" altLang="en-US"/>
              <a:pPr>
                <a:defRPr/>
              </a:pPr>
              <a:t>7/10/2019</a:t>
            </a:fld>
            <a:endParaRPr lang="en-US" altLang="en-US" dirty="0"/>
          </a:p>
        </p:txBody>
      </p:sp>
      <p:sp>
        <p:nvSpPr>
          <p:cNvPr id="4" name="Footer Placeholder 3"/>
          <p:cNvSpPr>
            <a:spLocks noGrp="1"/>
          </p:cNvSpPr>
          <p:nvPr>
            <p:ph type="ftr" sz="quarter" idx="2"/>
          </p:nvPr>
        </p:nvSpPr>
        <p:spPr>
          <a:xfrm>
            <a:off x="1" y="9119474"/>
            <a:ext cx="3169920" cy="480060"/>
          </a:xfrm>
          <a:prstGeom prst="rect">
            <a:avLst/>
          </a:prstGeom>
        </p:spPr>
        <p:txBody>
          <a:bodyPr vert="horz" lIns="96662" tIns="48331" rIns="96662" bIns="48331" rtlCol="0" anchor="b"/>
          <a:lstStyle>
            <a:lvl1pPr algn="l" fontAlgn="auto">
              <a:spcBef>
                <a:spcPts val="0"/>
              </a:spcBef>
              <a:spcAft>
                <a:spcPts val="0"/>
              </a:spcAft>
              <a:defRPr sz="1300">
                <a:latin typeface="Lato Regular"/>
                <a:ea typeface="+mn-ea"/>
                <a:cs typeface="+mn-cs"/>
              </a:defRPr>
            </a:lvl1pPr>
          </a:lstStyle>
          <a:p>
            <a:pPr>
              <a:defRPr/>
            </a:pPr>
            <a:endParaRPr lang="en-US"/>
          </a:p>
        </p:txBody>
      </p:sp>
      <p:sp>
        <p:nvSpPr>
          <p:cNvPr id="5" name="Slide Number Placeholder 4"/>
          <p:cNvSpPr>
            <a:spLocks noGrp="1"/>
          </p:cNvSpPr>
          <p:nvPr>
            <p:ph type="sldNum" sz="quarter" idx="3"/>
          </p:nvPr>
        </p:nvSpPr>
        <p:spPr>
          <a:xfrm>
            <a:off x="4143588" y="9119474"/>
            <a:ext cx="3169920" cy="480060"/>
          </a:xfrm>
          <a:prstGeom prst="rect">
            <a:avLst/>
          </a:prstGeom>
        </p:spPr>
        <p:txBody>
          <a:bodyPr vert="horz" wrap="square" lIns="96662" tIns="48331" rIns="96662" bIns="48331" numCol="1" anchor="b" anchorCtr="0" compatLnSpc="1">
            <a:prstTxWarp prst="textNoShape">
              <a:avLst/>
            </a:prstTxWarp>
          </a:bodyPr>
          <a:lstStyle>
            <a:lvl1pPr algn="r">
              <a:defRPr sz="1300">
                <a:latin typeface="Lato Regular" charset="0"/>
              </a:defRPr>
            </a:lvl1pPr>
          </a:lstStyle>
          <a:p>
            <a:fld id="{C748F146-ACE6-C64C-A8E5-FAD3612AED65}" type="slidenum">
              <a:rPr lang="en-US" altLang="en-US"/>
              <a:pPr/>
              <a:t>‹#›</a:t>
            </a:fld>
            <a:endParaRPr lang="en-US" altLang="en-US"/>
          </a:p>
        </p:txBody>
      </p:sp>
    </p:spTree>
    <p:extLst>
      <p:ext uri="{BB962C8B-B14F-4D97-AF65-F5344CB8AC3E}">
        <p14:creationId xmlns:p14="http://schemas.microsoft.com/office/powerpoint/2010/main" val="2139517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0"/>
          </a:xfrm>
          <a:prstGeom prst="rect">
            <a:avLst/>
          </a:prstGeom>
        </p:spPr>
        <p:txBody>
          <a:bodyPr vert="horz" lIns="96662" tIns="48331" rIns="96662" bIns="48331" rtlCol="0"/>
          <a:lstStyle>
            <a:lvl1pPr algn="l" fontAlgn="auto">
              <a:spcBef>
                <a:spcPts val="0"/>
              </a:spcBef>
              <a:spcAft>
                <a:spcPts val="0"/>
              </a:spcAft>
              <a:defRPr sz="1300">
                <a:latin typeface="Lato Regular"/>
                <a:ea typeface="+mn-ea"/>
                <a:cs typeface="+mn-cs"/>
              </a:defRPr>
            </a:lvl1pPr>
          </a:lstStyle>
          <a:p>
            <a:pPr>
              <a:defRPr/>
            </a:pPr>
            <a:endParaRPr lang="en-US"/>
          </a:p>
        </p:txBody>
      </p:sp>
      <p:sp>
        <p:nvSpPr>
          <p:cNvPr id="3" name="Date Placeholder 2"/>
          <p:cNvSpPr>
            <a:spLocks noGrp="1"/>
          </p:cNvSpPr>
          <p:nvPr>
            <p:ph type="dt" idx="1"/>
          </p:nvPr>
        </p:nvSpPr>
        <p:spPr>
          <a:xfrm>
            <a:off x="4143588" y="0"/>
            <a:ext cx="3169920" cy="480060"/>
          </a:xfrm>
          <a:prstGeom prst="rect">
            <a:avLst/>
          </a:prstGeom>
        </p:spPr>
        <p:txBody>
          <a:bodyPr vert="horz" wrap="square" lIns="96662" tIns="48331" rIns="96662" bIns="48331" numCol="1" anchor="t" anchorCtr="0" compatLnSpc="1">
            <a:prstTxWarp prst="textNoShape">
              <a:avLst/>
            </a:prstTxWarp>
          </a:bodyPr>
          <a:lstStyle>
            <a:lvl1pPr algn="r">
              <a:defRPr sz="1300">
                <a:latin typeface="Lato Regular" pitchFamily="2" charset="0"/>
                <a:ea typeface="MS PGothic" pitchFamily="34" charset="-128"/>
              </a:defRPr>
            </a:lvl1pPr>
          </a:lstStyle>
          <a:p>
            <a:pPr>
              <a:defRPr/>
            </a:pPr>
            <a:fld id="{57A9615C-14B7-D949-A50E-E88EC6BA1C54}" type="datetimeFigureOut">
              <a:rPr lang="en-US" altLang="en-US"/>
              <a:pPr>
                <a:defRPr/>
              </a:pPr>
              <a:t>7/10/2019</a:t>
            </a:fld>
            <a:endParaRPr lang="en-US" altLang="en-US" dirty="0"/>
          </a:p>
        </p:txBody>
      </p:sp>
      <p:sp>
        <p:nvSpPr>
          <p:cNvPr id="4" name="Slide Image Placeholder 3"/>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96662" tIns="48331" rIns="96662" bIns="48331" rtlCol="0" anchor="ctr"/>
          <a:lstStyle/>
          <a:p>
            <a:pPr lvl="0"/>
            <a:endParaRPr lang="en-US" noProof="0" dirty="0"/>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6662" tIns="48331" rIns="96662" bIns="48331"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1" y="9119474"/>
            <a:ext cx="3169920" cy="480060"/>
          </a:xfrm>
          <a:prstGeom prst="rect">
            <a:avLst/>
          </a:prstGeom>
        </p:spPr>
        <p:txBody>
          <a:bodyPr vert="horz" lIns="96662" tIns="48331" rIns="96662" bIns="48331" rtlCol="0" anchor="b"/>
          <a:lstStyle>
            <a:lvl1pPr algn="l" fontAlgn="auto">
              <a:spcBef>
                <a:spcPts val="0"/>
              </a:spcBef>
              <a:spcAft>
                <a:spcPts val="0"/>
              </a:spcAft>
              <a:defRPr sz="1300">
                <a:latin typeface="Lato Regular"/>
                <a:ea typeface="+mn-ea"/>
                <a:cs typeface="+mn-cs"/>
              </a:defRPr>
            </a:lvl1pPr>
          </a:lstStyle>
          <a:p>
            <a:pPr>
              <a:defRPr/>
            </a:pPr>
            <a:endParaRPr lang="en-US"/>
          </a:p>
        </p:txBody>
      </p:sp>
      <p:sp>
        <p:nvSpPr>
          <p:cNvPr id="7" name="Slide Number Placeholder 6"/>
          <p:cNvSpPr>
            <a:spLocks noGrp="1"/>
          </p:cNvSpPr>
          <p:nvPr>
            <p:ph type="sldNum" sz="quarter" idx="5"/>
          </p:nvPr>
        </p:nvSpPr>
        <p:spPr>
          <a:xfrm>
            <a:off x="4143588" y="9119474"/>
            <a:ext cx="3169920" cy="480060"/>
          </a:xfrm>
          <a:prstGeom prst="rect">
            <a:avLst/>
          </a:prstGeom>
        </p:spPr>
        <p:txBody>
          <a:bodyPr vert="horz" wrap="square" lIns="96662" tIns="48331" rIns="96662" bIns="48331" numCol="1" anchor="b" anchorCtr="0" compatLnSpc="1">
            <a:prstTxWarp prst="textNoShape">
              <a:avLst/>
            </a:prstTxWarp>
          </a:bodyPr>
          <a:lstStyle>
            <a:lvl1pPr algn="r">
              <a:defRPr sz="1300">
                <a:latin typeface="Lato Regular" charset="0"/>
              </a:defRPr>
            </a:lvl1pPr>
          </a:lstStyle>
          <a:p>
            <a:fld id="{157FB671-3023-0241-8339-A848CCA67EBA}" type="slidenum">
              <a:rPr lang="en-US" altLang="en-US"/>
              <a:pPr/>
              <a:t>‹#›</a:t>
            </a:fld>
            <a:endParaRPr lang="en-US" alt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Lato Regular"/>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Lato Regular"/>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Lato Regular"/>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Lato Regular"/>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Lato Regular"/>
        <a:ea typeface="MS PGothic"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9268" indent="-179268">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1</a:t>
            </a:fld>
            <a:endParaRPr lang="en-US" altLang="en-US"/>
          </a:p>
        </p:txBody>
      </p:sp>
    </p:spTree>
    <p:extLst>
      <p:ext uri="{BB962C8B-B14F-4D97-AF65-F5344CB8AC3E}">
        <p14:creationId xmlns:p14="http://schemas.microsoft.com/office/powerpoint/2010/main" val="1152692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dirty="0"/>
              <a:t>Variables</a:t>
            </a:r>
            <a:r>
              <a:rPr lang="en-US" baseline="0" dirty="0"/>
              <a:t> can be created dynamically in proc </a:t>
            </a:r>
            <a:r>
              <a:rPr lang="en-US" baseline="0" dirty="0" err="1"/>
              <a:t>sql</a:t>
            </a:r>
            <a:r>
              <a:rPr lang="en-US" baseline="0" dirty="0"/>
              <a:t>, as you can see here. </a:t>
            </a:r>
            <a:r>
              <a:rPr lang="en-US" baseline="0" dirty="0" err="1"/>
              <a:t>Height_cm</a:t>
            </a:r>
            <a:r>
              <a:rPr lang="en-US" baseline="0" dirty="0"/>
              <a:t> is created by multiplying the Height variable by 2.54 and specifying the variable name </a:t>
            </a:r>
            <a:r>
              <a:rPr lang="en-US" i="1" baseline="0" dirty="0"/>
              <a:t>as </a:t>
            </a:r>
            <a:r>
              <a:rPr lang="en-US" i="1" baseline="0" dirty="0" err="1"/>
              <a:t>Height_cm</a:t>
            </a:r>
            <a:r>
              <a:rPr lang="en-US" i="1" baseline="0" dirty="0"/>
              <a:t>. </a:t>
            </a:r>
          </a:p>
          <a:p>
            <a:pPr marL="181240" indent="-181240">
              <a:buFont typeface="Arial" panose="020B0604020202020204" pitchFamily="34" charset="0"/>
              <a:buChar char="•"/>
            </a:pPr>
            <a:r>
              <a:rPr lang="en-US" i="0" baseline="0" dirty="0"/>
              <a:t>This example show proc </a:t>
            </a:r>
            <a:r>
              <a:rPr lang="en-US" i="0" baseline="0" dirty="0" err="1"/>
              <a:t>sql</a:t>
            </a:r>
            <a:r>
              <a:rPr lang="en-US" i="0" baseline="0" dirty="0"/>
              <a:t> can create a new variable and return the results in a single step</a:t>
            </a:r>
          </a:p>
          <a:p>
            <a:pPr marL="181240" indent="-181240">
              <a:buFont typeface="Arial" panose="020B0604020202020204" pitchFamily="34" charset="0"/>
              <a:buChar char="•"/>
            </a:pPr>
            <a:r>
              <a:rPr lang="en-US" i="0" baseline="0" dirty="0"/>
              <a:t>The equivalent step outside of proc </a:t>
            </a:r>
            <a:r>
              <a:rPr lang="en-US" i="0" baseline="0" dirty="0" err="1"/>
              <a:t>sql</a:t>
            </a:r>
            <a:r>
              <a:rPr lang="en-US" i="0" baseline="0" dirty="0"/>
              <a:t> would be to use a data step to create the </a:t>
            </a:r>
            <a:r>
              <a:rPr lang="en-US" i="0" baseline="0" dirty="0" err="1"/>
              <a:t>Height_cm</a:t>
            </a:r>
            <a:r>
              <a:rPr lang="en-US" i="0" baseline="0" dirty="0"/>
              <a:t> variable and proc print to view the results</a:t>
            </a:r>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10</a:t>
            </a:fld>
            <a:endParaRPr lang="en-US" altLang="en-US"/>
          </a:p>
        </p:txBody>
      </p:sp>
    </p:spTree>
    <p:extLst>
      <p:ext uri="{BB962C8B-B14F-4D97-AF65-F5344CB8AC3E}">
        <p14:creationId xmlns:p14="http://schemas.microsoft.com/office/powerpoint/2010/main" val="4271464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9268" indent="-179268">
              <a:buFont typeface="Arial" panose="020B0604020202020204" pitchFamily="34" charset="0"/>
              <a:buChar char="•"/>
            </a:pPr>
            <a:r>
              <a:rPr lang="en-US" dirty="0"/>
              <a:t>Proc</a:t>
            </a:r>
            <a:r>
              <a:rPr lang="en-US" baseline="0" dirty="0"/>
              <a:t> </a:t>
            </a:r>
            <a:r>
              <a:rPr lang="en-US" baseline="0" dirty="0" err="1"/>
              <a:t>sql</a:t>
            </a:r>
            <a:r>
              <a:rPr lang="en-US" baseline="0" dirty="0"/>
              <a:t> can generally produce results in either less or equivalent time to traditional SAS statements</a:t>
            </a:r>
          </a:p>
          <a:p>
            <a:pPr marL="179268" indent="-179268">
              <a:buFont typeface="Arial" panose="020B0604020202020204" pitchFamily="34" charset="0"/>
              <a:buChar char="•"/>
            </a:pPr>
            <a:r>
              <a:rPr lang="en-US" baseline="0" dirty="0"/>
              <a:t>However, the real time saving comes into play when you can combine something you’d have to do in multiple DATA and PROC steps into one PROC SQL step</a:t>
            </a:r>
          </a:p>
          <a:p>
            <a:pPr marL="179268" indent="-179268">
              <a:buFont typeface="Arial" panose="020B0604020202020204" pitchFamily="34" charset="0"/>
              <a:buChar char="•"/>
            </a:pPr>
            <a:r>
              <a:rPr lang="en-US" baseline="0" dirty="0"/>
              <a:t>So here you can see it took proc </a:t>
            </a:r>
            <a:r>
              <a:rPr lang="en-US" baseline="0" dirty="0" err="1"/>
              <a:t>sql</a:t>
            </a:r>
            <a:r>
              <a:rPr lang="en-US" baseline="0" dirty="0"/>
              <a:t> .11 seconds to print out the Name, Height and calculated </a:t>
            </a:r>
            <a:r>
              <a:rPr lang="en-US" baseline="0" dirty="0" err="1"/>
              <a:t>Height_cm</a:t>
            </a:r>
            <a:r>
              <a:rPr lang="en-US" baseline="0" dirty="0"/>
              <a:t> columns</a:t>
            </a:r>
          </a:p>
          <a:p>
            <a:pPr marL="179268" indent="-179268">
              <a:buFont typeface="Arial" panose="020B0604020202020204" pitchFamily="34" charset="0"/>
              <a:buChar char="•"/>
            </a:pPr>
            <a:r>
              <a:rPr lang="en-US" baseline="0" dirty="0"/>
              <a:t>Whereas this took a DATA step and a PROC step without proc </a:t>
            </a:r>
            <a:r>
              <a:rPr lang="en-US" baseline="0" dirty="0" err="1"/>
              <a:t>sql</a:t>
            </a:r>
            <a:r>
              <a:rPr lang="en-US" baseline="0" dirty="0"/>
              <a:t>, which took .05 seconds and .08 seconds respectively</a:t>
            </a:r>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11</a:t>
            </a:fld>
            <a:endParaRPr lang="en-US" altLang="en-US"/>
          </a:p>
        </p:txBody>
      </p:sp>
    </p:spTree>
    <p:extLst>
      <p:ext uri="{BB962C8B-B14F-4D97-AF65-F5344CB8AC3E}">
        <p14:creationId xmlns:p14="http://schemas.microsoft.com/office/powerpoint/2010/main" val="1098864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baseline="0" dirty="0"/>
              <a:t>If you want to “save” your query, you can use the </a:t>
            </a:r>
            <a:r>
              <a:rPr lang="en-US" i="1" baseline="0" dirty="0"/>
              <a:t>create table</a:t>
            </a:r>
            <a:r>
              <a:rPr lang="en-US" i="0" baseline="0" dirty="0"/>
              <a:t> [table name] </a:t>
            </a:r>
            <a:r>
              <a:rPr lang="en-US" i="1" baseline="0" dirty="0"/>
              <a:t>as</a:t>
            </a:r>
            <a:r>
              <a:rPr lang="en-US" i="0" baseline="0" dirty="0"/>
              <a:t> syntax before the select statement. </a:t>
            </a:r>
          </a:p>
          <a:p>
            <a:pPr marL="181240" indent="-181240">
              <a:buFont typeface="Arial" panose="020B0604020202020204" pitchFamily="34" charset="0"/>
              <a:buChar char="•"/>
            </a:pPr>
            <a:r>
              <a:rPr lang="en-US" i="0" baseline="0" dirty="0"/>
              <a:t>In this query, we’re creating the new table </a:t>
            </a:r>
            <a:r>
              <a:rPr lang="en-US" i="0" baseline="0" dirty="0" err="1"/>
              <a:t>new_table_sql</a:t>
            </a:r>
            <a:r>
              <a:rPr lang="en-US" i="0" baseline="0" dirty="0"/>
              <a:t> with all the variables from the </a:t>
            </a:r>
            <a:r>
              <a:rPr lang="en-US" i="0" baseline="0" dirty="0" err="1"/>
              <a:t>sashelp.class</a:t>
            </a:r>
            <a:r>
              <a:rPr lang="en-US" i="0" baseline="0" dirty="0"/>
              <a:t> table, and adding the variable </a:t>
            </a:r>
            <a:r>
              <a:rPr lang="en-US" i="0" baseline="0" dirty="0" err="1"/>
              <a:t>Height_cm</a:t>
            </a:r>
            <a:r>
              <a:rPr lang="en-US" i="0" baseline="0" dirty="0"/>
              <a:t> as well as </a:t>
            </a:r>
            <a:r>
              <a:rPr lang="en-US" i="0" baseline="0" dirty="0" err="1"/>
              <a:t>mean_Age</a:t>
            </a:r>
            <a:endParaRPr lang="en-US" i="0" baseline="0" dirty="0"/>
          </a:p>
          <a:p>
            <a:pPr marL="181240" indent="-181240">
              <a:buFont typeface="Arial" panose="020B0604020202020204" pitchFamily="34" charset="0"/>
              <a:buChar char="•"/>
            </a:pPr>
            <a:r>
              <a:rPr lang="en-US" i="0" baseline="0" dirty="0"/>
              <a:t>Then we’re outputting the results of the </a:t>
            </a:r>
            <a:r>
              <a:rPr lang="en-US" i="0" baseline="0" dirty="0" err="1"/>
              <a:t>new_table_sql</a:t>
            </a:r>
            <a:r>
              <a:rPr lang="en-US" i="0" baseline="0" dirty="0"/>
              <a:t> with the next select * statement</a:t>
            </a:r>
          </a:p>
          <a:p>
            <a:pPr marL="181240" indent="-181240">
              <a:buFont typeface="Arial" panose="020B0604020202020204" pitchFamily="34" charset="0"/>
              <a:buChar char="•"/>
            </a:pPr>
            <a:r>
              <a:rPr lang="en-US" i="0" baseline="0" dirty="0"/>
              <a:t>One option you can include in the proc </a:t>
            </a:r>
            <a:r>
              <a:rPr lang="en-US" i="0" baseline="0" dirty="0" err="1"/>
              <a:t>sql</a:t>
            </a:r>
            <a:r>
              <a:rPr lang="en-US" i="0" baseline="0" dirty="0"/>
              <a:t> statement is the </a:t>
            </a:r>
            <a:r>
              <a:rPr lang="en-US" i="1" baseline="0" dirty="0" err="1"/>
              <a:t>outobs</a:t>
            </a:r>
            <a:r>
              <a:rPr lang="en-US" i="0" baseline="0" dirty="0"/>
              <a:t> option, which limits the output to whatever number of records your specify. There is also a corresponding </a:t>
            </a:r>
            <a:r>
              <a:rPr lang="en-US" i="1" baseline="0" dirty="0" err="1"/>
              <a:t>inobs</a:t>
            </a:r>
            <a:r>
              <a:rPr lang="en-US" i="0" baseline="0" dirty="0"/>
              <a:t> option, which is useful if you want to limit the number of observations that proc </a:t>
            </a:r>
            <a:r>
              <a:rPr lang="en-US" i="0" baseline="0" dirty="0" err="1"/>
              <a:t>sql</a:t>
            </a:r>
            <a:r>
              <a:rPr lang="en-US" i="0" baseline="0" dirty="0"/>
              <a:t> takes as input from your data source</a:t>
            </a:r>
          </a:p>
          <a:p>
            <a:pPr marL="181240" indent="-181240">
              <a:buFont typeface="Arial" panose="020B0604020202020204" pitchFamily="34" charset="0"/>
              <a:buChar char="•"/>
            </a:pPr>
            <a:r>
              <a:rPr lang="en-US" i="0" baseline="0" dirty="0"/>
              <a:t>The equivalent process without proc </a:t>
            </a:r>
            <a:r>
              <a:rPr lang="en-US" i="0" baseline="0" dirty="0" err="1"/>
              <a:t>sql</a:t>
            </a:r>
            <a:r>
              <a:rPr lang="en-US" i="0" baseline="0" dirty="0"/>
              <a:t> is a little more complicated: </a:t>
            </a:r>
          </a:p>
          <a:p>
            <a:pPr marL="664547" lvl="1" indent="-181240">
              <a:buFont typeface="Arial" panose="020B0604020202020204" pitchFamily="34" charset="0"/>
              <a:buChar char="•"/>
            </a:pPr>
            <a:r>
              <a:rPr lang="en-US" i="0" baseline="0" dirty="0"/>
              <a:t>First, you need to get the </a:t>
            </a:r>
            <a:r>
              <a:rPr lang="en-US" i="0" baseline="0" dirty="0" err="1"/>
              <a:t>mean_Age</a:t>
            </a:r>
            <a:r>
              <a:rPr lang="en-US" i="0" baseline="0" dirty="0"/>
              <a:t> variable using a proc means</a:t>
            </a:r>
          </a:p>
          <a:p>
            <a:pPr marL="664547" lvl="1" indent="-181240">
              <a:buFont typeface="Arial" panose="020B0604020202020204" pitchFamily="34" charset="0"/>
              <a:buChar char="•"/>
            </a:pPr>
            <a:r>
              <a:rPr lang="en-US" i="0" baseline="0" dirty="0"/>
              <a:t>Next, create the new table, which we’re call </a:t>
            </a:r>
            <a:r>
              <a:rPr lang="en-US" i="0" baseline="0" dirty="0" err="1"/>
              <a:t>new_table_data</a:t>
            </a:r>
            <a:r>
              <a:rPr lang="en-US" i="0" baseline="0" dirty="0"/>
              <a:t>, with a data step</a:t>
            </a:r>
          </a:p>
          <a:p>
            <a:pPr marL="664547" lvl="1" indent="-181240">
              <a:buFont typeface="Arial" panose="020B0604020202020204" pitchFamily="34" charset="0"/>
              <a:buChar char="•"/>
            </a:pPr>
            <a:r>
              <a:rPr lang="en-US" i="0" baseline="0" dirty="0"/>
              <a:t>Then you can add it to the new table using a </a:t>
            </a:r>
            <a:r>
              <a:rPr lang="en-US" i="1" baseline="0" dirty="0"/>
              <a:t>if _n_ the set </a:t>
            </a:r>
            <a:r>
              <a:rPr lang="en-US" i="0" baseline="0" dirty="0"/>
              <a:t> statement</a:t>
            </a:r>
          </a:p>
          <a:p>
            <a:pPr marL="664547" lvl="1" indent="-181240">
              <a:buFont typeface="Arial" panose="020B0604020202020204" pitchFamily="34" charset="0"/>
              <a:buChar char="•"/>
            </a:pPr>
            <a:r>
              <a:rPr lang="en-US" i="0" baseline="0" dirty="0"/>
              <a:t>Then you add in the rest of the desired data using set </a:t>
            </a:r>
            <a:r>
              <a:rPr lang="en-US" i="0" baseline="0" dirty="0" err="1"/>
              <a:t>sashelp.class</a:t>
            </a:r>
            <a:endParaRPr lang="en-US" i="0" baseline="0" dirty="0"/>
          </a:p>
          <a:p>
            <a:pPr marL="664547" lvl="1" indent="-181240">
              <a:buFont typeface="Arial" panose="020B0604020202020204" pitchFamily="34" charset="0"/>
              <a:buChar char="•"/>
            </a:pPr>
            <a:r>
              <a:rPr lang="en-US" i="0" baseline="0" dirty="0"/>
              <a:t>Then create the </a:t>
            </a:r>
            <a:r>
              <a:rPr lang="en-US" i="0" baseline="0" dirty="0" err="1"/>
              <a:t>Height_cm</a:t>
            </a:r>
            <a:r>
              <a:rPr lang="en-US" i="0" baseline="0" dirty="0"/>
              <a:t> variable</a:t>
            </a:r>
          </a:p>
          <a:p>
            <a:pPr marL="664547" lvl="1" indent="-181240">
              <a:buFont typeface="Arial" panose="020B0604020202020204" pitchFamily="34" charset="0"/>
              <a:buChar char="•"/>
            </a:pPr>
            <a:r>
              <a:rPr lang="en-US" i="0" baseline="0" dirty="0"/>
              <a:t>Then using proc print with </a:t>
            </a:r>
            <a:r>
              <a:rPr lang="en-US" i="0" baseline="0" dirty="0" err="1"/>
              <a:t>obs</a:t>
            </a:r>
            <a:r>
              <a:rPr lang="en-US" i="0" baseline="0" dirty="0"/>
              <a:t> = 5 to output the equivalent data as the proc </a:t>
            </a:r>
            <a:r>
              <a:rPr lang="en-US" i="0" baseline="0" dirty="0" err="1"/>
              <a:t>sql</a:t>
            </a:r>
            <a:r>
              <a:rPr lang="en-US" i="0" baseline="0" dirty="0"/>
              <a:t> statements</a:t>
            </a:r>
            <a:endParaRPr lang="en-US" i="1"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12</a:t>
            </a:fld>
            <a:endParaRPr lang="en-US" altLang="en-US"/>
          </a:p>
        </p:txBody>
      </p:sp>
    </p:spTree>
    <p:extLst>
      <p:ext uri="{BB962C8B-B14F-4D97-AF65-F5344CB8AC3E}">
        <p14:creationId xmlns:p14="http://schemas.microsoft.com/office/powerpoint/2010/main" val="582945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dirty="0"/>
              <a:t>You can quickly filter data using</a:t>
            </a:r>
            <a:r>
              <a:rPr lang="en-US" baseline="0" dirty="0"/>
              <a:t> a where statement</a:t>
            </a:r>
          </a:p>
          <a:p>
            <a:pPr marL="181240" indent="-181240">
              <a:buFont typeface="Arial" panose="020B0604020202020204" pitchFamily="34" charset="0"/>
              <a:buChar char="•"/>
            </a:pPr>
            <a:r>
              <a:rPr lang="en-US" baseline="0" dirty="0"/>
              <a:t>The example on the left shows that you do not need to include the filtered variable in the query output</a:t>
            </a:r>
          </a:p>
          <a:p>
            <a:pPr marL="181240" indent="-181240">
              <a:buFont typeface="Arial" panose="020B0604020202020204" pitchFamily="34" charset="0"/>
              <a:buChar char="•"/>
            </a:pPr>
            <a:r>
              <a:rPr lang="en-US" dirty="0"/>
              <a:t>An</a:t>
            </a:r>
            <a:r>
              <a:rPr lang="en-US" baseline="0" dirty="0"/>
              <a:t> equivalent process can be performed with proc print by specifying variables in the </a:t>
            </a:r>
            <a:r>
              <a:rPr lang="en-US" baseline="0" dirty="0" err="1"/>
              <a:t>var</a:t>
            </a:r>
            <a:r>
              <a:rPr lang="en-US" baseline="0" dirty="0"/>
              <a:t> statement and a where statement</a:t>
            </a:r>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13</a:t>
            </a:fld>
            <a:endParaRPr lang="en-US" altLang="en-US"/>
          </a:p>
        </p:txBody>
      </p:sp>
    </p:spTree>
    <p:extLst>
      <p:ext uri="{BB962C8B-B14F-4D97-AF65-F5344CB8AC3E}">
        <p14:creationId xmlns:p14="http://schemas.microsoft.com/office/powerpoint/2010/main" val="31285822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baseline="0" dirty="0"/>
              <a:t>The example in the middle shows how you must use the where statement with calculated variables. SQL cannot reference a newly calculated variable within a where statement, so if you need to filter on that variable, you must include the calculation in the where statement</a:t>
            </a:r>
          </a:p>
          <a:p>
            <a:pPr marL="181240" indent="-181240">
              <a:buFont typeface="Arial" panose="020B0604020202020204" pitchFamily="34" charset="0"/>
              <a:buChar char="•"/>
            </a:pPr>
            <a:r>
              <a:rPr lang="en-US" dirty="0"/>
              <a:t>If</a:t>
            </a:r>
            <a:r>
              <a:rPr lang="en-US" baseline="0" dirty="0"/>
              <a:t> you want to do this process without proc </a:t>
            </a:r>
            <a:r>
              <a:rPr lang="en-US" baseline="0" dirty="0" err="1"/>
              <a:t>sql</a:t>
            </a:r>
            <a:r>
              <a:rPr lang="en-US" baseline="0" dirty="0"/>
              <a:t>, you can create a new data set and a the </a:t>
            </a:r>
            <a:r>
              <a:rPr lang="en-US" baseline="0" dirty="0" err="1"/>
              <a:t>Height_cm</a:t>
            </a:r>
            <a:r>
              <a:rPr lang="en-US" baseline="0" dirty="0"/>
              <a:t> variable in a data step</a:t>
            </a:r>
          </a:p>
          <a:p>
            <a:pPr marL="181240" indent="-181240">
              <a:buFont typeface="Arial" panose="020B0604020202020204" pitchFamily="34" charset="0"/>
              <a:buChar char="•"/>
            </a:pPr>
            <a:r>
              <a:rPr lang="en-US" baseline="0" dirty="0"/>
              <a:t>Then use proc print to filter the data with a where statement and limit the output variables using a </a:t>
            </a:r>
            <a:r>
              <a:rPr lang="en-US" baseline="0" dirty="0" err="1"/>
              <a:t>var</a:t>
            </a:r>
            <a:r>
              <a:rPr lang="en-US" baseline="0" dirty="0"/>
              <a:t> statement</a:t>
            </a:r>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14</a:t>
            </a:fld>
            <a:endParaRPr lang="en-US" altLang="en-US"/>
          </a:p>
        </p:txBody>
      </p:sp>
    </p:spTree>
    <p:extLst>
      <p:ext uri="{BB962C8B-B14F-4D97-AF65-F5344CB8AC3E}">
        <p14:creationId xmlns:p14="http://schemas.microsoft.com/office/powerpoint/2010/main" val="3612446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dirty="0"/>
              <a:t>Using</a:t>
            </a:r>
            <a:r>
              <a:rPr lang="en-US" baseline="0" dirty="0"/>
              <a:t> where to filter on multiple conditions is pretty similar to what you need to do outside of proc </a:t>
            </a:r>
            <a:r>
              <a:rPr lang="en-US" baseline="0" dirty="0" err="1"/>
              <a:t>sql</a:t>
            </a:r>
            <a:endParaRPr lang="en-US" baseline="0" dirty="0"/>
          </a:p>
          <a:p>
            <a:pPr marL="181240" indent="-181240">
              <a:buFont typeface="Arial" panose="020B0604020202020204" pitchFamily="34" charset="0"/>
              <a:buChar char="•"/>
            </a:pPr>
            <a:r>
              <a:rPr lang="en-US" baseline="0" dirty="0"/>
              <a:t>Again the utility of using proc </a:t>
            </a:r>
            <a:r>
              <a:rPr lang="en-US" baseline="0" dirty="0" err="1"/>
              <a:t>sql</a:t>
            </a:r>
            <a:r>
              <a:rPr lang="en-US" baseline="0" dirty="0"/>
              <a:t> is that you can perform the calculation and output the results in a single step</a:t>
            </a:r>
          </a:p>
          <a:p>
            <a:pPr marL="181240" indent="-181240">
              <a:buFont typeface="Arial" panose="020B0604020202020204" pitchFamily="34" charset="0"/>
              <a:buChar char="•"/>
            </a:pPr>
            <a:r>
              <a:rPr lang="en-US" baseline="0" dirty="0"/>
              <a:t>Whereas if you don’t use proc </a:t>
            </a:r>
            <a:r>
              <a:rPr lang="en-US" baseline="0" dirty="0" err="1"/>
              <a:t>sql</a:t>
            </a:r>
            <a:r>
              <a:rPr lang="en-US" baseline="0" dirty="0"/>
              <a:t>, you need to perform the </a:t>
            </a:r>
            <a:r>
              <a:rPr lang="en-US" baseline="0" dirty="0" err="1"/>
              <a:t>Height_cm</a:t>
            </a:r>
            <a:r>
              <a:rPr lang="en-US" baseline="0" dirty="0"/>
              <a:t> calculation in a data step and the output the results using a proc print statement</a:t>
            </a:r>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15</a:t>
            </a:fld>
            <a:endParaRPr lang="en-US" altLang="en-US"/>
          </a:p>
        </p:txBody>
      </p:sp>
    </p:spTree>
    <p:extLst>
      <p:ext uri="{BB962C8B-B14F-4D97-AF65-F5344CB8AC3E}">
        <p14:creationId xmlns:p14="http://schemas.microsoft.com/office/powerpoint/2010/main" val="6663565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dirty="0"/>
              <a:t>The</a:t>
            </a:r>
            <a:r>
              <a:rPr lang="en-US" baseline="0" dirty="0"/>
              <a:t> </a:t>
            </a:r>
            <a:r>
              <a:rPr lang="en-US" i="1" baseline="0" dirty="0"/>
              <a:t>where</a:t>
            </a:r>
            <a:r>
              <a:rPr lang="en-US" i="0" baseline="0" dirty="0"/>
              <a:t> statement can also handle subqueries</a:t>
            </a:r>
          </a:p>
          <a:p>
            <a:pPr marL="181240" indent="-181240">
              <a:buFont typeface="Arial" panose="020B0604020202020204" pitchFamily="34" charset="0"/>
              <a:buChar char="•"/>
            </a:pPr>
            <a:r>
              <a:rPr lang="en-US" i="0" baseline="0" dirty="0"/>
              <a:t>Say we want to pull observations for which the individual’s name appeared in the table </a:t>
            </a:r>
            <a:r>
              <a:rPr lang="en-US" i="1" baseline="0" dirty="0"/>
              <a:t>roster</a:t>
            </a:r>
            <a:r>
              <a:rPr lang="en-US" i="0" baseline="0" dirty="0"/>
              <a:t>, which is unsorted and contains duplicates</a:t>
            </a:r>
          </a:p>
          <a:p>
            <a:pPr marL="181240" indent="-181240">
              <a:buFont typeface="Arial" panose="020B0604020202020204" pitchFamily="34" charset="0"/>
              <a:buChar char="•"/>
            </a:pPr>
            <a:r>
              <a:rPr lang="en-US" i="0" baseline="0" dirty="0"/>
              <a:t>In the</a:t>
            </a:r>
            <a:r>
              <a:rPr lang="en-US" i="1" baseline="0" dirty="0"/>
              <a:t> where</a:t>
            </a:r>
            <a:r>
              <a:rPr lang="en-US" i="0" baseline="0" dirty="0"/>
              <a:t> subquery, we tell </a:t>
            </a:r>
            <a:r>
              <a:rPr lang="en-US" i="0" baseline="0" dirty="0" err="1"/>
              <a:t>sql</a:t>
            </a:r>
            <a:r>
              <a:rPr lang="en-US" i="0" baseline="0" dirty="0"/>
              <a:t> to look for distinct observations within </a:t>
            </a:r>
            <a:r>
              <a:rPr lang="en-US" i="1" baseline="0" dirty="0"/>
              <a:t>roster</a:t>
            </a:r>
            <a:r>
              <a:rPr lang="en-US" i="0" baseline="0" dirty="0"/>
              <a:t> (which contains names in the Person variable) and return the observations from </a:t>
            </a:r>
            <a:r>
              <a:rPr lang="en-US" i="0" baseline="0" dirty="0" err="1"/>
              <a:t>sashelp.class</a:t>
            </a:r>
            <a:r>
              <a:rPr lang="en-US" i="0" baseline="0" dirty="0"/>
              <a:t> that have matches in the </a:t>
            </a:r>
            <a:r>
              <a:rPr lang="en-US" i="1" baseline="0" dirty="0"/>
              <a:t>roster </a:t>
            </a:r>
            <a:r>
              <a:rPr lang="en-US" i="0" baseline="0" dirty="0"/>
              <a:t>table</a:t>
            </a:r>
          </a:p>
          <a:p>
            <a:pPr marL="181240" indent="-181240">
              <a:buFont typeface="Arial" panose="020B0604020202020204" pitchFamily="34" charset="0"/>
              <a:buChar char="•"/>
            </a:pPr>
            <a:r>
              <a:rPr lang="en-US" i="0" baseline="0" dirty="0"/>
              <a:t>To do this without proc </a:t>
            </a:r>
            <a:r>
              <a:rPr lang="en-US" i="0" baseline="0" dirty="0" err="1"/>
              <a:t>sql</a:t>
            </a:r>
            <a:r>
              <a:rPr lang="en-US" i="0" baseline="0" dirty="0"/>
              <a:t>, you need to:</a:t>
            </a:r>
          </a:p>
          <a:p>
            <a:pPr marL="664547" lvl="1" indent="-181240">
              <a:buFont typeface="Arial" panose="020B0604020202020204" pitchFamily="34" charset="0"/>
              <a:buChar char="•"/>
            </a:pPr>
            <a:r>
              <a:rPr lang="en-US" i="0" baseline="0" dirty="0"/>
              <a:t>Sort both data sets</a:t>
            </a:r>
          </a:p>
          <a:p>
            <a:pPr marL="664547" lvl="1" indent="-181240">
              <a:buFont typeface="Arial" panose="020B0604020202020204" pitchFamily="34" charset="0"/>
              <a:buChar char="•"/>
            </a:pPr>
            <a:r>
              <a:rPr lang="en-US" i="0" baseline="0" dirty="0"/>
              <a:t>Remove duplicates from the roster (</a:t>
            </a:r>
            <a:r>
              <a:rPr lang="en-US" i="0" baseline="0" dirty="0" err="1"/>
              <a:t>nodupkey</a:t>
            </a:r>
            <a:r>
              <a:rPr lang="en-US" i="0" baseline="0" dirty="0"/>
              <a:t>)</a:t>
            </a:r>
          </a:p>
          <a:p>
            <a:pPr marL="664547" lvl="1" indent="-181240">
              <a:buFont typeface="Arial" panose="020B0604020202020204" pitchFamily="34" charset="0"/>
              <a:buChar char="•"/>
            </a:pPr>
            <a:r>
              <a:rPr lang="en-US" i="0" baseline="0" dirty="0"/>
              <a:t>Merge the two data sets with an if statement to indicate you only want the matches from the </a:t>
            </a:r>
            <a:r>
              <a:rPr lang="en-US" i="0" baseline="0" dirty="0" err="1"/>
              <a:t>sashelp.class</a:t>
            </a:r>
            <a:r>
              <a:rPr lang="en-US" i="0" baseline="0" dirty="0"/>
              <a:t> data to return</a:t>
            </a:r>
          </a:p>
          <a:p>
            <a:pPr marL="664547" lvl="1" indent="-181240">
              <a:buFont typeface="Arial" panose="020B0604020202020204" pitchFamily="34" charset="0"/>
              <a:buChar char="•"/>
            </a:pPr>
            <a:r>
              <a:rPr lang="en-US" i="0" baseline="0" dirty="0"/>
              <a:t>Print the results with a proc print</a:t>
            </a:r>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16</a:t>
            </a:fld>
            <a:endParaRPr lang="en-US" altLang="en-US"/>
          </a:p>
        </p:txBody>
      </p:sp>
    </p:spTree>
    <p:extLst>
      <p:ext uri="{BB962C8B-B14F-4D97-AF65-F5344CB8AC3E}">
        <p14:creationId xmlns:p14="http://schemas.microsoft.com/office/powerpoint/2010/main" val="1366494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9268" indent="-179268">
              <a:buFont typeface="Arial" panose="020B0604020202020204" pitchFamily="34" charset="0"/>
              <a:buChar char="•"/>
            </a:pPr>
            <a:r>
              <a:rPr lang="en-US" dirty="0"/>
              <a:t>If you are working with big data, it is important to note that the select,</a:t>
            </a:r>
            <a:r>
              <a:rPr lang="en-US" baseline="0" dirty="0"/>
              <a:t> from, and where statements limit the data that SQL brings back</a:t>
            </a:r>
          </a:p>
          <a:p>
            <a:pPr marL="179268" indent="-179268">
              <a:buFont typeface="Arial" panose="020B0604020202020204" pitchFamily="34" charset="0"/>
              <a:buChar char="•"/>
            </a:pPr>
            <a:r>
              <a:rPr lang="en-US" baseline="0" dirty="0"/>
              <a:t>The statements below the where clause are performed AFTER the data is filtered</a:t>
            </a:r>
          </a:p>
          <a:p>
            <a:pPr marL="179268" indent="-179268">
              <a:buFont typeface="Arial" panose="020B0604020202020204" pitchFamily="34" charset="0"/>
              <a:buChar char="•"/>
            </a:pPr>
            <a:r>
              <a:rPr lang="en-US" baseline="0" dirty="0"/>
              <a:t>So if you can limit with a where clause, that can be helpful when performing calculations on big data</a:t>
            </a:r>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17</a:t>
            </a:fld>
            <a:endParaRPr lang="en-US" altLang="en-US"/>
          </a:p>
        </p:txBody>
      </p:sp>
    </p:spTree>
    <p:extLst>
      <p:ext uri="{BB962C8B-B14F-4D97-AF65-F5344CB8AC3E}">
        <p14:creationId xmlns:p14="http://schemas.microsoft.com/office/powerpoint/2010/main" val="9791315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dirty="0"/>
              <a:t>The</a:t>
            </a:r>
            <a:r>
              <a:rPr lang="en-US" baseline="0" dirty="0"/>
              <a:t> group by clause defines how the data will be grouped when you use an aggregation function in the select clause</a:t>
            </a:r>
          </a:p>
          <a:p>
            <a:pPr marL="181240" indent="-181240">
              <a:buFont typeface="Arial" panose="020B0604020202020204" pitchFamily="34" charset="0"/>
              <a:buChar char="•"/>
            </a:pPr>
            <a:r>
              <a:rPr lang="en-US" baseline="0" dirty="0"/>
              <a:t>The first example in the left shows the mean Height grouped by Sex</a:t>
            </a:r>
          </a:p>
          <a:p>
            <a:pPr marL="181240" indent="-181240">
              <a:buFont typeface="Arial" panose="020B0604020202020204" pitchFamily="34" charset="0"/>
              <a:buChar char="•"/>
            </a:pPr>
            <a:r>
              <a:rPr lang="en-US" baseline="0" dirty="0"/>
              <a:t>If you want to get an equivalent output table without proc </a:t>
            </a:r>
            <a:r>
              <a:rPr lang="en-US" baseline="0" dirty="0" err="1"/>
              <a:t>sql</a:t>
            </a:r>
            <a:r>
              <a:rPr lang="en-US" baseline="0" dirty="0"/>
              <a:t>, it takes many more steps:</a:t>
            </a:r>
          </a:p>
          <a:p>
            <a:pPr marL="664547" lvl="1" indent="-181240">
              <a:buFont typeface="Arial" panose="020B0604020202020204" pitchFamily="34" charset="0"/>
              <a:buChar char="•"/>
            </a:pPr>
            <a:r>
              <a:rPr lang="en-US" baseline="0" dirty="0"/>
              <a:t>Here I decided to divide up the data into two different tables, one with males and one with females</a:t>
            </a:r>
          </a:p>
          <a:p>
            <a:pPr marL="664547" lvl="1" indent="-181240">
              <a:buFont typeface="Arial" panose="020B0604020202020204" pitchFamily="34" charset="0"/>
              <a:buChar char="•"/>
            </a:pPr>
            <a:r>
              <a:rPr lang="en-US" baseline="0" dirty="0"/>
              <a:t>Then I used proc means on both those data sets </a:t>
            </a:r>
          </a:p>
          <a:p>
            <a:pPr marL="664547" lvl="1" indent="-181240">
              <a:buFont typeface="Arial" panose="020B0604020202020204" pitchFamily="34" charset="0"/>
              <a:buChar char="•"/>
            </a:pPr>
            <a:r>
              <a:rPr lang="en-US" baseline="0" dirty="0"/>
              <a:t>Then I used the if _n_ =1 then set to apply the Sex-specific mean Height to the respective data set</a:t>
            </a:r>
          </a:p>
          <a:p>
            <a:pPr marL="664547" lvl="1" indent="-181240">
              <a:buFont typeface="Arial" panose="020B0604020202020204" pitchFamily="34" charset="0"/>
              <a:buChar char="•"/>
            </a:pPr>
            <a:r>
              <a:rPr lang="en-US" baseline="0" dirty="0"/>
              <a:t>Then I joined the male and female data sets together</a:t>
            </a:r>
          </a:p>
          <a:p>
            <a:pPr marL="664547" lvl="1" indent="-181240">
              <a:buFont typeface="Arial" panose="020B0604020202020204" pitchFamily="34" charset="0"/>
              <a:buChar char="•"/>
            </a:pPr>
            <a:r>
              <a:rPr lang="en-US" baseline="0" dirty="0"/>
              <a:t>Then I printed the results using proc print</a:t>
            </a:r>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18</a:t>
            </a:fld>
            <a:endParaRPr lang="en-US" altLang="en-US"/>
          </a:p>
        </p:txBody>
      </p:sp>
    </p:spTree>
    <p:extLst>
      <p:ext uri="{BB962C8B-B14F-4D97-AF65-F5344CB8AC3E}">
        <p14:creationId xmlns:p14="http://schemas.microsoft.com/office/powerpoint/2010/main" val="30169723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baseline="0" dirty="0"/>
              <a:t>The </a:t>
            </a:r>
            <a:r>
              <a:rPr lang="en-US" i="1" baseline="0" dirty="0"/>
              <a:t>having</a:t>
            </a:r>
            <a:r>
              <a:rPr lang="en-US" baseline="0" dirty="0"/>
              <a:t> clause can be used under the group by statement to limit the output data. But note that this does not change the overall calculation – just the output results</a:t>
            </a:r>
          </a:p>
          <a:p>
            <a:pPr marL="181240" indent="-181240">
              <a:buFont typeface="Arial" panose="020B0604020202020204" pitchFamily="34" charset="0"/>
              <a:buChar char="•"/>
            </a:pPr>
            <a:r>
              <a:rPr lang="en-US" baseline="0" dirty="0"/>
              <a:t>Because there is no WHERE statement, all of the data is brought into this calculation</a:t>
            </a:r>
          </a:p>
          <a:p>
            <a:pPr marL="181240" indent="-181240">
              <a:buFont typeface="Arial" panose="020B0604020202020204" pitchFamily="34" charset="0"/>
              <a:buChar char="•"/>
            </a:pPr>
            <a:r>
              <a:rPr lang="en-US" baseline="0" dirty="0"/>
              <a:t>Having just limits what data is printed</a:t>
            </a:r>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19</a:t>
            </a:fld>
            <a:endParaRPr lang="en-US" altLang="en-US"/>
          </a:p>
        </p:txBody>
      </p:sp>
    </p:spTree>
    <p:extLst>
      <p:ext uri="{BB962C8B-B14F-4D97-AF65-F5344CB8AC3E}">
        <p14:creationId xmlns:p14="http://schemas.microsoft.com/office/powerpoint/2010/main" val="2663028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2</a:t>
            </a:fld>
            <a:endParaRPr lang="en-US" altLang="en-US"/>
          </a:p>
        </p:txBody>
      </p:sp>
    </p:spTree>
    <p:extLst>
      <p:ext uri="{BB962C8B-B14F-4D97-AF65-F5344CB8AC3E}">
        <p14:creationId xmlns:p14="http://schemas.microsoft.com/office/powerpoint/2010/main" val="12881567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dirty="0"/>
              <a:t>Order by sorts the SQL</a:t>
            </a:r>
            <a:r>
              <a:rPr lang="en-US" baseline="0" dirty="0"/>
              <a:t> result by the specified variable.</a:t>
            </a:r>
          </a:p>
          <a:p>
            <a:pPr marL="181240" indent="-181240">
              <a:buFont typeface="Arial" panose="020B0604020202020204" pitchFamily="34" charset="0"/>
              <a:buChar char="•"/>
            </a:pPr>
            <a:r>
              <a:rPr lang="en-US" baseline="0" dirty="0"/>
              <a:t>The default order is ascending order and you can change this to descending by all </a:t>
            </a:r>
            <a:r>
              <a:rPr lang="en-US" baseline="0" dirty="0" err="1"/>
              <a:t>desc</a:t>
            </a:r>
            <a:r>
              <a:rPr lang="en-US" baseline="0" dirty="0"/>
              <a:t> to the order by statement</a:t>
            </a:r>
          </a:p>
          <a:p>
            <a:pPr marL="181240" indent="-181240">
              <a:buFont typeface="Arial" panose="020B0604020202020204" pitchFamily="34" charset="0"/>
              <a:buChar char="•"/>
            </a:pPr>
            <a:r>
              <a:rPr lang="en-US" baseline="0" dirty="0"/>
              <a:t>Again, the order of the where and order by statements is important. If you put an order by before a where statement, you will get a syntax error</a:t>
            </a:r>
          </a:p>
          <a:p>
            <a:pPr marL="181240" indent="-181240">
              <a:buFont typeface="Arial" panose="020B0604020202020204" pitchFamily="34" charset="0"/>
              <a:buChar char="•"/>
            </a:pPr>
            <a:r>
              <a:rPr lang="en-US" baseline="0" dirty="0"/>
              <a:t>Note that titles in proc </a:t>
            </a:r>
            <a:r>
              <a:rPr lang="en-US" baseline="0" dirty="0" err="1"/>
              <a:t>sql</a:t>
            </a:r>
            <a:r>
              <a:rPr lang="en-US" baseline="0" dirty="0"/>
              <a:t> are just a little different than traditional SAS titles. There are no apostrophes needed</a:t>
            </a:r>
          </a:p>
          <a:p>
            <a:pPr marL="181240" indent="-181240">
              <a:buFont typeface="Arial" panose="020B0604020202020204" pitchFamily="34" charset="0"/>
              <a:buChar char="•"/>
            </a:pPr>
            <a:r>
              <a:rPr lang="en-US" baseline="0" dirty="0"/>
              <a:t>Also note that you can perform more than one </a:t>
            </a:r>
            <a:r>
              <a:rPr lang="en-US" baseline="0" dirty="0" err="1"/>
              <a:t>sql</a:t>
            </a:r>
            <a:r>
              <a:rPr lang="en-US" baseline="0" dirty="0"/>
              <a:t> query under a single proc </a:t>
            </a:r>
            <a:r>
              <a:rPr lang="en-US" baseline="0" dirty="0" err="1"/>
              <a:t>sql</a:t>
            </a:r>
            <a:r>
              <a:rPr lang="en-US" baseline="0" dirty="0"/>
              <a:t> statement. </a:t>
            </a:r>
          </a:p>
          <a:p>
            <a:pPr marL="181240" indent="-181240">
              <a:buFont typeface="Arial" panose="020B0604020202020204" pitchFamily="34" charset="0"/>
              <a:buChar char="•"/>
            </a:pPr>
            <a:r>
              <a:rPr lang="en-US" baseline="0" dirty="0"/>
              <a:t>I produced both of these tables in a single proc </a:t>
            </a:r>
            <a:r>
              <a:rPr lang="en-US" baseline="0" dirty="0" err="1"/>
              <a:t>sql</a:t>
            </a:r>
            <a:r>
              <a:rPr lang="en-US" baseline="0" dirty="0"/>
              <a:t> statement by ending the first </a:t>
            </a:r>
            <a:r>
              <a:rPr lang="en-US" baseline="0" dirty="0" err="1"/>
              <a:t>sql</a:t>
            </a:r>
            <a:r>
              <a:rPr lang="en-US" baseline="0" dirty="0"/>
              <a:t> </a:t>
            </a:r>
            <a:r>
              <a:rPr lang="en-US" baseline="0" dirty="0" err="1"/>
              <a:t>startment</a:t>
            </a:r>
            <a:r>
              <a:rPr lang="en-US" baseline="0" dirty="0"/>
              <a:t> with a semi-colon, followed by the next statement and then ending with quit.</a:t>
            </a:r>
          </a:p>
          <a:p>
            <a:pPr marL="181240" indent="-181240">
              <a:buFont typeface="Arial" panose="020B0604020202020204" pitchFamily="34" charset="0"/>
              <a:buChar char="•"/>
            </a:pPr>
            <a:r>
              <a:rPr lang="en-US" baseline="0" dirty="0"/>
              <a:t>The non-</a:t>
            </a:r>
            <a:r>
              <a:rPr lang="en-US" baseline="0" dirty="0" err="1"/>
              <a:t>sql</a:t>
            </a:r>
            <a:r>
              <a:rPr lang="en-US" baseline="0" dirty="0"/>
              <a:t> equivalent to these two queries is to create a new data set (because you can’t sort the data sets included with SAS), use proc sort to sort the data by the desired variable and order, and then using proc print to display the data</a:t>
            </a:r>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20</a:t>
            </a:fld>
            <a:endParaRPr lang="en-US" altLang="en-US"/>
          </a:p>
        </p:txBody>
      </p:sp>
    </p:spTree>
    <p:extLst>
      <p:ext uri="{BB962C8B-B14F-4D97-AF65-F5344CB8AC3E}">
        <p14:creationId xmlns:p14="http://schemas.microsoft.com/office/powerpoint/2010/main" val="3487766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dirty="0"/>
              <a:t>This</a:t>
            </a:r>
            <a:r>
              <a:rPr lang="en-US" baseline="0" dirty="0"/>
              <a:t> is an example of a more complex query that you can achieve with what we’ve discussed so far</a:t>
            </a:r>
          </a:p>
          <a:p>
            <a:pPr marL="181240" indent="-181240">
              <a:buFont typeface="Arial" panose="020B0604020202020204" pitchFamily="34" charset="0"/>
              <a:buChar char="•"/>
            </a:pPr>
            <a:r>
              <a:rPr lang="en-US" baseline="0" dirty="0"/>
              <a:t>The output of this query is just dynamically created aggregate results:</a:t>
            </a:r>
          </a:p>
          <a:p>
            <a:pPr marL="664547" lvl="1" indent="-181240">
              <a:buFont typeface="Arial" panose="020B0604020202020204" pitchFamily="34" charset="0"/>
              <a:buChar char="•"/>
            </a:pPr>
            <a:r>
              <a:rPr lang="en-US" baseline="0" dirty="0"/>
              <a:t>The first is the </a:t>
            </a:r>
            <a:r>
              <a:rPr lang="en-US" i="1" baseline="0" dirty="0"/>
              <a:t>count</a:t>
            </a:r>
            <a:r>
              <a:rPr lang="en-US" i="0" baseline="0" dirty="0"/>
              <a:t> function – this</a:t>
            </a:r>
            <a:r>
              <a:rPr lang="en-US" baseline="0" dirty="0"/>
              <a:t> returns the number of non-missing observations of a certain variable</a:t>
            </a:r>
          </a:p>
          <a:p>
            <a:pPr marL="664547" lvl="1" indent="-181240">
              <a:buFont typeface="Arial" panose="020B0604020202020204" pitchFamily="34" charset="0"/>
              <a:buChar char="•"/>
            </a:pPr>
            <a:r>
              <a:rPr lang="en-US" baseline="0" dirty="0"/>
              <a:t>Next is the </a:t>
            </a:r>
            <a:r>
              <a:rPr lang="en-US" i="1" baseline="0" dirty="0"/>
              <a:t>count distinct</a:t>
            </a:r>
            <a:r>
              <a:rPr lang="en-US" baseline="0" dirty="0"/>
              <a:t> returns the number of non-missing unique values of a certain variable </a:t>
            </a:r>
          </a:p>
          <a:p>
            <a:pPr marL="664547" lvl="1" indent="-181240">
              <a:buFont typeface="Arial" panose="020B0604020202020204" pitchFamily="34" charset="0"/>
              <a:buChar char="•"/>
            </a:pPr>
            <a:r>
              <a:rPr lang="en-US" baseline="0" dirty="0"/>
              <a:t>Next there is the mean function, which we’ve seen previously</a:t>
            </a:r>
          </a:p>
          <a:p>
            <a:pPr marL="664547" lvl="1" indent="-181240">
              <a:buFont typeface="Arial" panose="020B0604020202020204" pitchFamily="34" charset="0"/>
              <a:buChar char="•"/>
            </a:pPr>
            <a:r>
              <a:rPr lang="en-US" baseline="0" dirty="0"/>
              <a:t>Next is the median and standard deviation functions, which are self-explanatory</a:t>
            </a:r>
          </a:p>
          <a:p>
            <a:pPr marL="664547" lvl="1" indent="-181240">
              <a:buFont typeface="Arial" panose="020B0604020202020204" pitchFamily="34" charset="0"/>
              <a:buChar char="•"/>
            </a:pPr>
            <a:r>
              <a:rPr lang="en-US" baseline="0" dirty="0"/>
              <a:t>Finally, we have a subquery</a:t>
            </a:r>
          </a:p>
          <a:p>
            <a:pPr marL="181240" indent="-181240">
              <a:buFont typeface="Arial" panose="020B0604020202020204" pitchFamily="34" charset="0"/>
              <a:buChar char="•"/>
            </a:pPr>
            <a:r>
              <a:rPr lang="en-US" baseline="0" dirty="0"/>
              <a:t>A subquery is a query nested within a query, contained within parentheses </a:t>
            </a:r>
          </a:p>
          <a:p>
            <a:pPr marL="664547" lvl="1" indent="-181240">
              <a:buFont typeface="Arial" panose="020B0604020202020204" pitchFamily="34" charset="0"/>
              <a:buChar char="•"/>
            </a:pPr>
            <a:r>
              <a:rPr lang="en-US" baseline="0" dirty="0"/>
              <a:t>Usually used </a:t>
            </a:r>
            <a:r>
              <a:rPr lang="en-US" i="1" baseline="0" dirty="0"/>
              <a:t>where</a:t>
            </a:r>
            <a:r>
              <a:rPr lang="en-US" i="0" baseline="0" dirty="0"/>
              <a:t> or </a:t>
            </a:r>
            <a:r>
              <a:rPr lang="en-US" i="1" baseline="0" dirty="0"/>
              <a:t>having</a:t>
            </a:r>
            <a:r>
              <a:rPr lang="en-US" i="0" baseline="0" dirty="0"/>
              <a:t> statements</a:t>
            </a:r>
            <a:endParaRPr lang="en-US" baseline="0" dirty="0"/>
          </a:p>
          <a:p>
            <a:pPr marL="664547" lvl="1" indent="-181240" defTabSz="966613">
              <a:buFont typeface="Arial" panose="020B0604020202020204" pitchFamily="34" charset="0"/>
              <a:buChar char="•"/>
              <a:defRPr/>
            </a:pPr>
            <a:r>
              <a:rPr lang="en-US" baseline="0" dirty="0"/>
              <a:t>You can access other tables within a subquery </a:t>
            </a:r>
          </a:p>
          <a:p>
            <a:pPr marL="664547" lvl="1" indent="-181240">
              <a:buFont typeface="Arial" panose="020B0604020202020204" pitchFamily="34" charset="0"/>
              <a:buChar char="•"/>
            </a:pPr>
            <a:r>
              <a:rPr lang="en-US" baseline="0" dirty="0"/>
              <a:t>This subquery is returning the number of unique names from the subset of the table where Sex = F</a:t>
            </a:r>
          </a:p>
          <a:p>
            <a:pPr marL="181240" indent="-18124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21</a:t>
            </a:fld>
            <a:endParaRPr lang="en-US" altLang="en-US"/>
          </a:p>
        </p:txBody>
      </p:sp>
    </p:spTree>
    <p:extLst>
      <p:ext uri="{BB962C8B-B14F-4D97-AF65-F5344CB8AC3E}">
        <p14:creationId xmlns:p14="http://schemas.microsoft.com/office/powerpoint/2010/main" val="18998748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22</a:t>
            </a:fld>
            <a:endParaRPr lang="en-US" altLang="en-US"/>
          </a:p>
        </p:txBody>
      </p:sp>
    </p:spTree>
    <p:extLst>
      <p:ext uri="{BB962C8B-B14F-4D97-AF65-F5344CB8AC3E}">
        <p14:creationId xmlns:p14="http://schemas.microsoft.com/office/powerpoint/2010/main" val="3694655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dirty="0"/>
              <a:t>To review, a merge without </a:t>
            </a:r>
            <a:r>
              <a:rPr lang="en-US" dirty="0" err="1"/>
              <a:t>sql</a:t>
            </a:r>
            <a:r>
              <a:rPr lang="en-US" baseline="0" dirty="0"/>
              <a:t> can only occur with sorted data (using proc sort) and merge on variables of the same name.</a:t>
            </a:r>
          </a:p>
          <a:p>
            <a:pPr marL="181240" indent="-181240">
              <a:buFont typeface="Arial" panose="020B0604020202020204" pitchFamily="34" charset="0"/>
              <a:buChar char="•"/>
            </a:pPr>
            <a:r>
              <a:rPr lang="en-US" baseline="0" dirty="0"/>
              <a:t>So we’re going to look at merges and joins using the </a:t>
            </a:r>
            <a:r>
              <a:rPr lang="en-US" baseline="0" dirty="0" err="1"/>
              <a:t>sashelp.class</a:t>
            </a:r>
            <a:r>
              <a:rPr lang="en-US" baseline="0" dirty="0"/>
              <a:t> and this </a:t>
            </a:r>
            <a:r>
              <a:rPr lang="en-US" baseline="0" dirty="0" err="1"/>
              <a:t>class_score</a:t>
            </a:r>
            <a:r>
              <a:rPr lang="en-US" baseline="0" dirty="0"/>
              <a:t> table that I made up</a:t>
            </a:r>
          </a:p>
          <a:p>
            <a:pPr marL="181240" indent="-181240">
              <a:buFont typeface="Arial" panose="020B0604020202020204" pitchFamily="34" charset="0"/>
              <a:buChar char="•"/>
            </a:pPr>
            <a:r>
              <a:rPr lang="en-US" baseline="0" dirty="0"/>
              <a:t>We’re going to match these two tables on the variable Name in the </a:t>
            </a:r>
            <a:r>
              <a:rPr lang="en-US" baseline="0" dirty="0" err="1"/>
              <a:t>sashelp.class</a:t>
            </a:r>
            <a:r>
              <a:rPr lang="en-US" baseline="0" dirty="0"/>
              <a:t> table and Person in </a:t>
            </a:r>
            <a:r>
              <a:rPr lang="en-US" baseline="0" dirty="0" err="1"/>
              <a:t>class_score</a:t>
            </a:r>
            <a:r>
              <a:rPr lang="en-US" baseline="0" dirty="0"/>
              <a:t> table</a:t>
            </a:r>
          </a:p>
          <a:p>
            <a:pPr marL="181240" indent="-181240">
              <a:buFont typeface="Arial" panose="020B0604020202020204" pitchFamily="34" charset="0"/>
              <a:buChar char="•"/>
            </a:pPr>
            <a:r>
              <a:rPr lang="en-US" baseline="0" dirty="0"/>
              <a:t>There are some observations in both tables without matches in the other</a:t>
            </a:r>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23</a:t>
            </a:fld>
            <a:endParaRPr lang="en-US" altLang="en-US"/>
          </a:p>
        </p:txBody>
      </p:sp>
    </p:spTree>
    <p:extLst>
      <p:ext uri="{BB962C8B-B14F-4D97-AF65-F5344CB8AC3E}">
        <p14:creationId xmlns:p14="http://schemas.microsoft.com/office/powerpoint/2010/main" val="10052386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dirty="0"/>
              <a:t>The</a:t>
            </a:r>
            <a:r>
              <a:rPr lang="en-US" baseline="0" dirty="0"/>
              <a:t> most simple joins in proc </a:t>
            </a:r>
            <a:r>
              <a:rPr lang="en-US" baseline="0" dirty="0" err="1"/>
              <a:t>sql</a:t>
            </a:r>
            <a:r>
              <a:rPr lang="en-US" baseline="0" dirty="0"/>
              <a:t> are inner joins</a:t>
            </a:r>
          </a:p>
          <a:p>
            <a:pPr marL="181240" indent="-181240">
              <a:buFont typeface="Arial" panose="020B0604020202020204" pitchFamily="34" charset="0"/>
              <a:buChar char="•"/>
            </a:pPr>
            <a:r>
              <a:rPr lang="en-US" baseline="0" dirty="0"/>
              <a:t>In the </a:t>
            </a:r>
            <a:r>
              <a:rPr lang="en-US" i="1" baseline="0" dirty="0"/>
              <a:t>select</a:t>
            </a:r>
            <a:r>
              <a:rPr lang="en-US" i="0" baseline="0" dirty="0"/>
              <a:t> clause, you identify the columns you want to carry through. Here, we’re returning all the columns from Table A (as specified by the asterisk), and the Score column from Table B</a:t>
            </a:r>
          </a:p>
          <a:p>
            <a:pPr marL="181240" indent="-181240">
              <a:buFont typeface="Arial" panose="020B0604020202020204" pitchFamily="34" charset="0"/>
              <a:buChar char="•"/>
            </a:pPr>
            <a:r>
              <a:rPr lang="en-US" i="0" baseline="0" dirty="0"/>
              <a:t>In the </a:t>
            </a:r>
            <a:r>
              <a:rPr lang="en-US" i="1" baseline="0" dirty="0"/>
              <a:t>from </a:t>
            </a:r>
            <a:r>
              <a:rPr lang="en-US" i="0" baseline="0" dirty="0"/>
              <a:t>clause, you specify the two tables you want to join. You can give the tables you are joining aliases, like I did here as A or B (or whatever you want to call them), but I find that it provides more clarity to your code so I recommend it</a:t>
            </a:r>
            <a:endParaRPr lang="en-US" baseline="0" dirty="0"/>
          </a:p>
          <a:p>
            <a:pPr marL="181240" indent="-181240">
              <a:buFont typeface="Arial" panose="020B0604020202020204" pitchFamily="34" charset="0"/>
              <a:buChar char="•"/>
            </a:pPr>
            <a:r>
              <a:rPr lang="en-US" baseline="0" dirty="0"/>
              <a:t>You identify the matching variable in the </a:t>
            </a:r>
            <a:r>
              <a:rPr lang="en-US" i="1" baseline="0" dirty="0"/>
              <a:t>where</a:t>
            </a:r>
            <a:r>
              <a:rPr lang="en-US" i="0" baseline="0" dirty="0"/>
              <a:t> statement and the output returned is the intersection of the two tables</a:t>
            </a:r>
          </a:p>
          <a:p>
            <a:pPr marL="181240" indent="-181240">
              <a:buFont typeface="Arial" panose="020B0604020202020204" pitchFamily="34" charset="0"/>
              <a:buChar char="•"/>
            </a:pPr>
            <a:r>
              <a:rPr lang="en-US" i="0" baseline="0" dirty="0"/>
              <a:t>Observations that don’t have matches are dropped</a:t>
            </a:r>
          </a:p>
          <a:p>
            <a:pPr marL="181240" indent="-181240">
              <a:buFont typeface="Arial" panose="020B0604020202020204" pitchFamily="34" charset="0"/>
              <a:buChar char="•"/>
            </a:pPr>
            <a:r>
              <a:rPr lang="en-US" i="0" baseline="0" dirty="0"/>
              <a:t>The equivalent code without proc </a:t>
            </a:r>
            <a:r>
              <a:rPr lang="en-US" i="0" baseline="0" dirty="0" err="1"/>
              <a:t>sql</a:t>
            </a:r>
            <a:r>
              <a:rPr lang="en-US" i="0" baseline="0" dirty="0"/>
              <a:t> (not shown here) uses an </a:t>
            </a:r>
            <a:r>
              <a:rPr lang="en-US" i="1" baseline="0" dirty="0"/>
              <a:t>if table A and table B</a:t>
            </a:r>
          </a:p>
          <a:p>
            <a:pPr marL="181240" indent="-181240" defTabSz="966613">
              <a:buFont typeface="Arial" panose="020B0604020202020204" pitchFamily="34" charset="0"/>
              <a:buChar char="•"/>
              <a:defRPr/>
            </a:pPr>
            <a:r>
              <a:rPr lang="en-US" baseline="0" dirty="0"/>
              <a:t>If you’re getting confused about which join type you want to use, googling </a:t>
            </a:r>
            <a:r>
              <a:rPr lang="en-US" baseline="0" dirty="0" err="1"/>
              <a:t>sql</a:t>
            </a:r>
            <a:r>
              <a:rPr lang="en-US" baseline="0" dirty="0"/>
              <a:t> joins will bring up these types of useful Venn diagrams to help you visualize which process you should use while you are familiarizing yourself with the join types.</a:t>
            </a:r>
            <a:endParaRPr lang="en-US" dirty="0"/>
          </a:p>
          <a:p>
            <a:pPr marL="181240" indent="-18124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24</a:t>
            </a:fld>
            <a:endParaRPr lang="en-US" altLang="en-US"/>
          </a:p>
        </p:txBody>
      </p:sp>
    </p:spTree>
    <p:extLst>
      <p:ext uri="{BB962C8B-B14F-4D97-AF65-F5344CB8AC3E}">
        <p14:creationId xmlns:p14="http://schemas.microsoft.com/office/powerpoint/2010/main" val="192811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the where clause limits the data that can come back, only observations</a:t>
            </a:r>
            <a:r>
              <a:rPr lang="en-US" baseline="0" dirty="0"/>
              <a:t> with matching </a:t>
            </a:r>
            <a:r>
              <a:rPr lang="en-US" baseline="0" dirty="0" err="1"/>
              <a:t>a.Name</a:t>
            </a:r>
            <a:r>
              <a:rPr lang="en-US" baseline="0" dirty="0"/>
              <a:t> and </a:t>
            </a:r>
            <a:r>
              <a:rPr lang="en-US" baseline="0" dirty="0" err="1"/>
              <a:t>b.Person</a:t>
            </a:r>
            <a:r>
              <a:rPr lang="en-US" baseline="0" dirty="0"/>
              <a:t> will come back</a:t>
            </a:r>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25</a:t>
            </a:fld>
            <a:endParaRPr lang="en-US" altLang="en-US"/>
          </a:p>
        </p:txBody>
      </p:sp>
    </p:spTree>
    <p:extLst>
      <p:ext uri="{BB962C8B-B14F-4D97-AF65-F5344CB8AC3E}">
        <p14:creationId xmlns:p14="http://schemas.microsoft.com/office/powerpoint/2010/main" val="25188381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dirty="0"/>
              <a:t>In proc </a:t>
            </a:r>
            <a:r>
              <a:rPr lang="en-US" dirty="0" err="1"/>
              <a:t>sql</a:t>
            </a:r>
            <a:r>
              <a:rPr lang="en-US" dirty="0"/>
              <a:t>, there are also three out joins</a:t>
            </a:r>
            <a:endParaRPr lang="en-US" baseline="0" dirty="0"/>
          </a:p>
          <a:p>
            <a:pPr marL="181240" indent="-181240">
              <a:buFont typeface="Arial" panose="020B0604020202020204" pitchFamily="34" charset="0"/>
              <a:buChar char="•"/>
            </a:pPr>
            <a:r>
              <a:rPr lang="en-US" baseline="0" dirty="0"/>
              <a:t>Here, we can see that no sorting is necessary and you can match on variables with different names.</a:t>
            </a:r>
          </a:p>
          <a:p>
            <a:pPr marL="181240" indent="-181240">
              <a:buFont typeface="Arial" panose="020B0604020202020204" pitchFamily="34" charset="0"/>
              <a:buChar char="•"/>
            </a:pPr>
            <a:r>
              <a:rPr lang="en-US" baseline="0" dirty="0"/>
              <a:t>Because we are joining on variables with different names, you can see that Name and Person variables are maintained in the results. This may or may not be desirable based on your data. </a:t>
            </a:r>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26</a:t>
            </a:fld>
            <a:endParaRPr lang="en-US" altLang="en-US"/>
          </a:p>
        </p:txBody>
      </p:sp>
    </p:spTree>
    <p:extLst>
      <p:ext uri="{BB962C8B-B14F-4D97-AF65-F5344CB8AC3E}">
        <p14:creationId xmlns:p14="http://schemas.microsoft.com/office/powerpoint/2010/main" val="37306991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dirty="0"/>
              <a:t>The equivalent process</a:t>
            </a:r>
            <a:r>
              <a:rPr lang="en-US" baseline="0" dirty="0"/>
              <a:t> in without proc </a:t>
            </a:r>
            <a:r>
              <a:rPr lang="en-US" baseline="0" dirty="0" err="1"/>
              <a:t>sql</a:t>
            </a:r>
            <a:r>
              <a:rPr lang="en-US" baseline="0" dirty="0"/>
              <a:t> is a merge</a:t>
            </a:r>
            <a:endParaRPr lang="en-US" dirty="0"/>
          </a:p>
          <a:p>
            <a:pPr marL="181240" indent="-181240">
              <a:buFont typeface="Arial" panose="020B0604020202020204" pitchFamily="34" charset="0"/>
              <a:buChar char="•"/>
            </a:pPr>
            <a:r>
              <a:rPr lang="en-US" dirty="0"/>
              <a:t>To review, a merge without </a:t>
            </a:r>
            <a:r>
              <a:rPr lang="en-US" dirty="0" err="1"/>
              <a:t>sql</a:t>
            </a:r>
            <a:r>
              <a:rPr lang="en-US" baseline="0" dirty="0"/>
              <a:t> can only occur with sorted data (using proc sort) and merge on variables of the same name.</a:t>
            </a:r>
          </a:p>
          <a:p>
            <a:pPr marL="664547" lvl="1" indent="-181240">
              <a:buFont typeface="Arial" panose="020B0604020202020204" pitchFamily="34" charset="0"/>
              <a:buChar char="•"/>
            </a:pPr>
            <a:r>
              <a:rPr lang="en-US" baseline="0" dirty="0"/>
              <a:t>So we had to sort both data sets first</a:t>
            </a:r>
          </a:p>
          <a:p>
            <a:pPr marL="664547" lvl="1" indent="-181240">
              <a:buFont typeface="Arial" panose="020B0604020202020204" pitchFamily="34" charset="0"/>
              <a:buChar char="•"/>
            </a:pPr>
            <a:r>
              <a:rPr lang="en-US" baseline="0" dirty="0"/>
              <a:t>And rename ‘Person’ to ‘Name in the </a:t>
            </a:r>
            <a:r>
              <a:rPr lang="en-US" baseline="0" dirty="0" err="1"/>
              <a:t>class_score</a:t>
            </a:r>
            <a:r>
              <a:rPr lang="en-US" baseline="0" dirty="0"/>
              <a:t> table</a:t>
            </a:r>
          </a:p>
          <a:p>
            <a:pPr marL="181240" indent="-181240">
              <a:buFont typeface="Arial" panose="020B0604020202020204" pitchFamily="34" charset="0"/>
              <a:buChar char="•"/>
            </a:pPr>
            <a:r>
              <a:rPr lang="en-US" baseline="0" dirty="0"/>
              <a:t>The results of this merge include all observations in table A and table B, so some of the observations have missing values where they did not have a match in the other table</a:t>
            </a:r>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27</a:t>
            </a:fld>
            <a:endParaRPr lang="en-US" altLang="en-US"/>
          </a:p>
        </p:txBody>
      </p:sp>
    </p:spTree>
    <p:extLst>
      <p:ext uri="{BB962C8B-B14F-4D97-AF65-F5344CB8AC3E}">
        <p14:creationId xmlns:p14="http://schemas.microsoft.com/office/powerpoint/2010/main" val="26027639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dirty="0"/>
              <a:t>The other</a:t>
            </a:r>
            <a:r>
              <a:rPr lang="en-US" baseline="0" dirty="0"/>
              <a:t> two types of outer joins in proc </a:t>
            </a:r>
            <a:r>
              <a:rPr lang="en-US" baseline="0" dirty="0" err="1"/>
              <a:t>sql</a:t>
            </a:r>
            <a:r>
              <a:rPr lang="en-US" baseline="0" dirty="0"/>
              <a:t> are left and right joins</a:t>
            </a:r>
          </a:p>
          <a:p>
            <a:pPr marL="181240" indent="-181240">
              <a:buFont typeface="Arial" panose="020B0604020202020204" pitchFamily="34" charset="0"/>
              <a:buChar char="•"/>
            </a:pPr>
            <a:r>
              <a:rPr lang="en-US" baseline="0" dirty="0"/>
              <a:t>Left and right refer to the position of the table in regards to the </a:t>
            </a:r>
            <a:r>
              <a:rPr lang="en-US" i="1" baseline="0" dirty="0"/>
              <a:t>left join</a:t>
            </a:r>
            <a:r>
              <a:rPr lang="en-US" i="0" baseline="0" dirty="0"/>
              <a:t> statement in the from clause</a:t>
            </a:r>
          </a:p>
          <a:p>
            <a:pPr marL="181240" indent="-181240">
              <a:buFont typeface="Arial" panose="020B0604020202020204" pitchFamily="34" charset="0"/>
              <a:buChar char="•"/>
            </a:pPr>
            <a:r>
              <a:rPr lang="en-US" i="0" baseline="0" dirty="0"/>
              <a:t>So in this example, we’re left joining all the columns from table A to the Score column in table B on Name = Person.</a:t>
            </a:r>
          </a:p>
          <a:p>
            <a:pPr marL="181240" indent="-181240">
              <a:buFont typeface="Arial" panose="020B0604020202020204" pitchFamily="34" charset="0"/>
              <a:buChar char="•"/>
            </a:pPr>
            <a:r>
              <a:rPr lang="en-US" i="0" baseline="0" dirty="0"/>
              <a:t>This means that all the observations from table A will be included in the output, even if there is not a corresponding match in table B, which is the case with Mary and Philip in the output</a:t>
            </a:r>
          </a:p>
          <a:p>
            <a:pPr marL="181240" indent="-181240">
              <a:buFont typeface="Arial" panose="020B0604020202020204" pitchFamily="34" charset="0"/>
              <a:buChar char="•"/>
            </a:pPr>
            <a:r>
              <a:rPr lang="en-US" i="0" baseline="0" dirty="0"/>
              <a:t>The non-</a:t>
            </a:r>
            <a:r>
              <a:rPr lang="en-US" i="0" baseline="0" dirty="0" err="1"/>
              <a:t>sql</a:t>
            </a:r>
            <a:r>
              <a:rPr lang="en-US" i="0" baseline="0" dirty="0"/>
              <a:t> equivalent is a merge with an if statement that indicates the left-hand table.</a:t>
            </a:r>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28</a:t>
            </a:fld>
            <a:endParaRPr lang="en-US" altLang="en-US"/>
          </a:p>
        </p:txBody>
      </p:sp>
    </p:spTree>
    <p:extLst>
      <p:ext uri="{BB962C8B-B14F-4D97-AF65-F5344CB8AC3E}">
        <p14:creationId xmlns:p14="http://schemas.microsoft.com/office/powerpoint/2010/main" val="8781516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dirty="0"/>
              <a:t>Similarly</a:t>
            </a:r>
            <a:r>
              <a:rPr lang="en-US" baseline="0" dirty="0"/>
              <a:t>, the right join results in all the observations in the table listed to the right of the right join statement – in this case, table B - whether or not it has a match in table A</a:t>
            </a:r>
          </a:p>
          <a:p>
            <a:pPr marL="181240" indent="-181240">
              <a:buFont typeface="Arial" panose="020B0604020202020204" pitchFamily="34" charset="0"/>
              <a:buChar char="•"/>
            </a:pPr>
            <a:r>
              <a:rPr lang="en-US" baseline="0" dirty="0"/>
              <a:t>Here I’ve joined all columns from both table A and table B to show that Tiffany doesn’t have a match in table A. </a:t>
            </a:r>
          </a:p>
          <a:p>
            <a:pPr marL="181240" indent="-181240">
              <a:buFont typeface="Arial" panose="020B0604020202020204" pitchFamily="34" charset="0"/>
              <a:buChar char="•"/>
            </a:pPr>
            <a:r>
              <a:rPr lang="en-US" baseline="0" dirty="0"/>
              <a:t>Again, this can be achieved without proc </a:t>
            </a:r>
            <a:r>
              <a:rPr lang="en-US" baseline="0" dirty="0" err="1"/>
              <a:t>sql</a:t>
            </a:r>
            <a:r>
              <a:rPr lang="en-US" baseline="0" dirty="0"/>
              <a:t> using an if statement (after the data is sorted and renamed)</a:t>
            </a:r>
          </a:p>
          <a:p>
            <a:pPr marL="181240" indent="-181240">
              <a:buFont typeface="Arial" panose="020B0604020202020204" pitchFamily="34" charset="0"/>
              <a:buChar char="•"/>
            </a:pPr>
            <a:r>
              <a:rPr lang="en-US" baseline="0" dirty="0"/>
              <a:t>This results in a near redundancy in the Name and Person columns, which is something that can be addressed with the coalesce function. We’ll be discussing that shortly.</a:t>
            </a:r>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29</a:t>
            </a:fld>
            <a:endParaRPr lang="en-US" altLang="en-US"/>
          </a:p>
        </p:txBody>
      </p:sp>
    </p:spTree>
    <p:extLst>
      <p:ext uri="{BB962C8B-B14F-4D97-AF65-F5344CB8AC3E}">
        <p14:creationId xmlns:p14="http://schemas.microsoft.com/office/powerpoint/2010/main" val="1715690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dirty="0"/>
              <a:t>The primary reason</a:t>
            </a:r>
            <a:r>
              <a:rPr lang="en-US" baseline="0" dirty="0"/>
              <a:t> to use proc </a:t>
            </a:r>
            <a:r>
              <a:rPr lang="en-US" baseline="0" dirty="0" err="1"/>
              <a:t>sql</a:t>
            </a:r>
            <a:r>
              <a:rPr lang="en-US" baseline="0" dirty="0"/>
              <a:t> is that it can usually query your data with fewer and shorter statements than traditional SAS code. It also often uses fewer resources than other data or proc steps, so it will run more efficiently</a:t>
            </a:r>
          </a:p>
          <a:p>
            <a:pPr marL="181240" indent="-181240">
              <a:buFont typeface="Arial" panose="020B0604020202020204" pitchFamily="34" charset="0"/>
              <a:buChar char="•"/>
            </a:pPr>
            <a:r>
              <a:rPr lang="en-US" baseline="0" dirty="0"/>
              <a:t>SQL syntax learned for proc </a:t>
            </a:r>
            <a:r>
              <a:rPr lang="en-US" baseline="0" dirty="0" err="1"/>
              <a:t>sql</a:t>
            </a:r>
            <a:r>
              <a:rPr lang="en-US" baseline="0" dirty="0"/>
              <a:t> is transferable to other SQL packages, and sometimes it is the only way to access other databases, like if you want to join a SAS table and an Oracle table</a:t>
            </a:r>
          </a:p>
          <a:p>
            <a:pPr marL="181240" indent="-181240" defTabSz="966613">
              <a:buFont typeface="Arial" panose="020B0604020202020204" pitchFamily="34" charset="0"/>
              <a:buChar char="•"/>
              <a:defRPr/>
            </a:pPr>
            <a:r>
              <a:rPr lang="en-US" baseline="0" dirty="0"/>
              <a:t>Another big benefit is the join functionality of proc </a:t>
            </a:r>
            <a:r>
              <a:rPr lang="en-US" baseline="0" dirty="0" err="1"/>
              <a:t>sql</a:t>
            </a:r>
            <a:r>
              <a:rPr lang="en-US" baseline="0" dirty="0"/>
              <a:t> requires can be easier to use </a:t>
            </a:r>
          </a:p>
          <a:p>
            <a:pPr marL="181240" indent="-181240" defTabSz="966613">
              <a:buFont typeface="Arial" panose="020B0604020202020204" pitchFamily="34" charset="0"/>
              <a:buChar char="•"/>
              <a:defRPr/>
            </a:pPr>
            <a:r>
              <a:rPr lang="en-US" baseline="0" dirty="0"/>
              <a:t>Some tasks are easier to complete in “traditional” proc or data steps, but some things are easier to complete using proc </a:t>
            </a:r>
            <a:r>
              <a:rPr lang="en-US" baseline="0" dirty="0" err="1"/>
              <a:t>sql</a:t>
            </a:r>
            <a:r>
              <a:rPr lang="en-US" baseline="0" dirty="0"/>
              <a:t>. Adding proc </a:t>
            </a:r>
            <a:r>
              <a:rPr lang="en-US" baseline="0" dirty="0" err="1"/>
              <a:t>sql</a:t>
            </a:r>
            <a:r>
              <a:rPr lang="en-US" baseline="0" dirty="0"/>
              <a:t> to your SAS toolkit will increase your flexibility and efficiency in your SAS code</a:t>
            </a:r>
          </a:p>
          <a:p>
            <a:pPr marL="181240" indent="-181240" defTabSz="966613">
              <a:buFont typeface="Arial" panose="020B0604020202020204" pitchFamily="34" charset="0"/>
              <a:buChar char="•"/>
              <a:defRPr/>
            </a:pPr>
            <a:endParaRPr lang="en-US" baseline="0" dirty="0"/>
          </a:p>
          <a:p>
            <a:pPr marL="181240" indent="-18124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3</a:t>
            </a:fld>
            <a:endParaRPr lang="en-US" altLang="en-US"/>
          </a:p>
        </p:txBody>
      </p:sp>
    </p:spTree>
    <p:extLst>
      <p:ext uri="{BB962C8B-B14F-4D97-AF65-F5344CB8AC3E}">
        <p14:creationId xmlns:p14="http://schemas.microsoft.com/office/powerpoint/2010/main" val="8042260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dirty="0"/>
              <a:t>In any proc</a:t>
            </a:r>
            <a:r>
              <a:rPr lang="en-US" baseline="0" dirty="0"/>
              <a:t> </a:t>
            </a:r>
            <a:r>
              <a:rPr lang="en-US" baseline="0" dirty="0" err="1"/>
              <a:t>sql</a:t>
            </a:r>
            <a:r>
              <a:rPr lang="en-US" baseline="0" dirty="0"/>
              <a:t> join, you can join multiple tables on multiple conditions, as this example shows</a:t>
            </a:r>
          </a:p>
          <a:p>
            <a:pPr marL="181240" indent="-181240">
              <a:buFont typeface="Arial" panose="020B0604020202020204" pitchFamily="34" charset="0"/>
              <a:buChar char="•"/>
            </a:pPr>
            <a:r>
              <a:rPr lang="en-US" baseline="0" dirty="0"/>
              <a:t>Here we’re doing the same inner join from the previous slide, and also adding the </a:t>
            </a:r>
            <a:r>
              <a:rPr lang="en-US" baseline="0" dirty="0" err="1"/>
              <a:t>assign_fruit</a:t>
            </a:r>
            <a:r>
              <a:rPr lang="en-US" baseline="0" dirty="0"/>
              <a:t> table based on age. </a:t>
            </a:r>
          </a:p>
          <a:p>
            <a:pPr marL="181240" indent="-181240">
              <a:buFont typeface="Arial" panose="020B0604020202020204" pitchFamily="34" charset="0"/>
              <a:buChar char="•"/>
            </a:pPr>
            <a:r>
              <a:rPr lang="en-US" baseline="0" dirty="0"/>
              <a:t>Also you can see in this example that the ‘as’ in between a table and the short name you are assigning it is optional</a:t>
            </a:r>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30</a:t>
            </a:fld>
            <a:endParaRPr lang="en-US" altLang="en-US"/>
          </a:p>
        </p:txBody>
      </p:sp>
    </p:spTree>
    <p:extLst>
      <p:ext uri="{BB962C8B-B14F-4D97-AF65-F5344CB8AC3E}">
        <p14:creationId xmlns:p14="http://schemas.microsoft.com/office/powerpoint/2010/main" val="41929991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31</a:t>
            </a:fld>
            <a:endParaRPr lang="en-US" altLang="en-US"/>
          </a:p>
        </p:txBody>
      </p:sp>
    </p:spTree>
    <p:extLst>
      <p:ext uri="{BB962C8B-B14F-4D97-AF65-F5344CB8AC3E}">
        <p14:creationId xmlns:p14="http://schemas.microsoft.com/office/powerpoint/2010/main" val="7426744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32</a:t>
            </a:fld>
            <a:endParaRPr lang="en-US" altLang="en-US"/>
          </a:p>
        </p:txBody>
      </p:sp>
    </p:spTree>
    <p:extLst>
      <p:ext uri="{BB962C8B-B14F-4D97-AF65-F5344CB8AC3E}">
        <p14:creationId xmlns:p14="http://schemas.microsoft.com/office/powerpoint/2010/main" val="19112641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Lato Regular"/>
                <a:ea typeface="MS PGothic" pitchFamily="34" charset="-128"/>
                <a:cs typeface="MS PGothic" charset="0"/>
              </a:rPr>
              <a:t>Rows with ALL modifier</a:t>
            </a:r>
          </a:p>
          <a:p>
            <a:pPr marL="171450" indent="-171450">
              <a:buFont typeface="Arial" panose="020B0604020202020204" pitchFamily="34" charset="0"/>
              <a:buChar char="•"/>
            </a:pPr>
            <a:r>
              <a:rPr lang="en-US" sz="1200" b="0" i="0" u="none" strike="noStrike" kern="1200" baseline="0" dirty="0">
                <a:solidFill>
                  <a:schemeClr val="tx1"/>
                </a:solidFill>
                <a:latin typeface="Lato Regular"/>
                <a:ea typeface="MS PGothic" pitchFamily="34" charset="-128"/>
                <a:cs typeface="MS PGothic" charset="0"/>
              </a:rPr>
              <a:t>Rows from both intermediate result sets are concatenated.</a:t>
            </a:r>
          </a:p>
          <a:p>
            <a:pPr marL="171450" indent="-171450">
              <a:buFont typeface="Arial" panose="020B0604020202020204" pitchFamily="34" charset="0"/>
              <a:buChar char="•"/>
            </a:pPr>
            <a:r>
              <a:rPr lang="en-US" sz="1200" b="0" i="0" u="none" strike="noStrike" kern="1200" baseline="0" dirty="0">
                <a:solidFill>
                  <a:schemeClr val="tx1"/>
                </a:solidFill>
                <a:latin typeface="Lato Regular"/>
                <a:ea typeface="MS PGothic" pitchFamily="34" charset="-128"/>
                <a:cs typeface="MS PGothic" charset="0"/>
              </a:rPr>
              <a:t>Duplicate rows are not removed from the final result tables. </a:t>
            </a:r>
          </a:p>
          <a:p>
            <a:r>
              <a:rPr lang="en-US" sz="1200" b="0" i="0" u="none" strike="noStrike" kern="1200" baseline="0" dirty="0">
                <a:solidFill>
                  <a:schemeClr val="tx1"/>
                </a:solidFill>
                <a:latin typeface="Lato Regular"/>
                <a:ea typeface="MS PGothic" pitchFamily="34" charset="-128"/>
                <a:cs typeface="MS PGothic" charset="0"/>
              </a:rPr>
              <a:t>Columns with CORR modifier </a:t>
            </a:r>
          </a:p>
          <a:p>
            <a:pPr marL="171450" indent="-171450">
              <a:buFont typeface="Arial" panose="020B0604020202020204" pitchFamily="34" charset="0"/>
              <a:buChar char="•"/>
            </a:pPr>
            <a:r>
              <a:rPr lang="en-US" sz="1200" b="0" i="0" u="none" strike="noStrike" kern="1200" baseline="0" dirty="0">
                <a:solidFill>
                  <a:schemeClr val="tx1"/>
                </a:solidFill>
                <a:latin typeface="Lato Regular"/>
                <a:ea typeface="MS PGothic" pitchFamily="34" charset="-128"/>
                <a:cs typeface="MS PGothic" charset="0"/>
              </a:rPr>
              <a:t>Columns are matched by name and non-matching columns are removed from the intermediate result sets. </a:t>
            </a:r>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33</a:t>
            </a:fld>
            <a:endParaRPr lang="en-US" altLang="en-US"/>
          </a:p>
        </p:txBody>
      </p:sp>
    </p:spTree>
    <p:extLst>
      <p:ext uri="{BB962C8B-B14F-4D97-AF65-F5344CB8AC3E}">
        <p14:creationId xmlns:p14="http://schemas.microsoft.com/office/powerpoint/2010/main" val="36307636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Lato Regular"/>
                <a:ea typeface="MS PGothic" pitchFamily="34" charset="-128"/>
                <a:cs typeface="MS PGothic" charset="0"/>
              </a:rPr>
              <a:t>Rows </a:t>
            </a:r>
          </a:p>
          <a:p>
            <a:pPr marL="171450" indent="-171450">
              <a:buFont typeface="Arial" panose="020B0604020202020204" pitchFamily="34" charset="0"/>
              <a:buChar char="•"/>
            </a:pPr>
            <a:r>
              <a:rPr lang="en-US" sz="1200" b="0" i="0" u="none" strike="noStrike" kern="1200" baseline="0" dirty="0">
                <a:solidFill>
                  <a:schemeClr val="tx1"/>
                </a:solidFill>
                <a:latin typeface="Lato Regular"/>
                <a:ea typeface="MS PGothic" pitchFamily="34" charset="-128"/>
                <a:cs typeface="MS PGothic" charset="0"/>
              </a:rPr>
              <a:t>Rows from both intermediate result sets are concatenated.</a:t>
            </a:r>
          </a:p>
          <a:p>
            <a:pPr marL="171450" indent="-171450">
              <a:buFont typeface="Arial" panose="020B0604020202020204" pitchFamily="34" charset="0"/>
              <a:buChar char="•"/>
            </a:pPr>
            <a:r>
              <a:rPr lang="en-US" sz="1200" b="0" i="0" u="none" strike="noStrike" kern="1200" baseline="0" dirty="0">
                <a:solidFill>
                  <a:schemeClr val="tx1"/>
                </a:solidFill>
                <a:latin typeface="Lato Regular"/>
                <a:ea typeface="MS PGothic" pitchFamily="34" charset="-128"/>
                <a:cs typeface="MS PGothic" charset="0"/>
              </a:rPr>
              <a:t>Duplicate rows are not removed from the final result set. </a:t>
            </a:r>
          </a:p>
          <a:p>
            <a:r>
              <a:rPr lang="en-US" sz="1200" b="0" i="0" u="none" strike="noStrike" kern="1200" baseline="0" dirty="0">
                <a:solidFill>
                  <a:schemeClr val="tx1"/>
                </a:solidFill>
                <a:latin typeface="Lato Regular"/>
                <a:ea typeface="MS PGothic" pitchFamily="34" charset="-128"/>
                <a:cs typeface="MS PGothic" charset="0"/>
              </a:rPr>
              <a:t>Columns</a:t>
            </a:r>
          </a:p>
          <a:p>
            <a:pPr marL="171450" indent="-171450">
              <a:buFont typeface="Arial" panose="020B0604020202020204" pitchFamily="34" charset="0"/>
              <a:buChar char="•"/>
            </a:pPr>
            <a:r>
              <a:rPr lang="en-US" sz="1200" b="0" i="0" u="none" strike="noStrike" kern="1200" baseline="0" dirty="0">
                <a:solidFill>
                  <a:schemeClr val="tx1"/>
                </a:solidFill>
                <a:latin typeface="Lato Regular"/>
                <a:ea typeface="MS PGothic" pitchFamily="34" charset="-128"/>
                <a:cs typeface="MS PGothic" charset="0"/>
              </a:rPr>
              <a:t>All columns from both result sets are selected. Common columns are not overlaid. </a:t>
            </a:r>
          </a:p>
          <a:p>
            <a:pPr marL="0" indent="0">
              <a:buFont typeface="Arial" panose="020B0604020202020204" pitchFamily="34" charset="0"/>
              <a:buNone/>
            </a:pPr>
            <a:r>
              <a:rPr lang="en-US" sz="1200" b="0" i="0" u="none" strike="noStrike" kern="1200" baseline="0" dirty="0">
                <a:solidFill>
                  <a:schemeClr val="tx1"/>
                </a:solidFill>
                <a:latin typeface="Lato Regular"/>
                <a:ea typeface="MS PGothic" pitchFamily="34" charset="-128"/>
                <a:cs typeface="MS PGothic" charset="0"/>
              </a:rPr>
              <a:t>Columns with CORR modifier </a:t>
            </a:r>
          </a:p>
          <a:p>
            <a:pPr marL="171450" indent="-171450">
              <a:buFont typeface="Arial" panose="020B0604020202020204" pitchFamily="34" charset="0"/>
              <a:buChar char="•"/>
            </a:pPr>
            <a:r>
              <a:rPr lang="en-US" sz="1200" b="0" i="0" u="none" strike="noStrike" kern="1200" baseline="0" dirty="0">
                <a:solidFill>
                  <a:schemeClr val="tx1"/>
                </a:solidFill>
                <a:latin typeface="Lato Regular"/>
                <a:ea typeface="MS PGothic" pitchFamily="34" charset="-128"/>
                <a:cs typeface="MS PGothic" charset="0"/>
              </a:rPr>
              <a:t>All columns from both result sets are selected and common columns are overlaid. </a:t>
            </a:r>
          </a:p>
          <a:p>
            <a:pPr marL="171450" indent="-171450">
              <a:buFont typeface="Arial" panose="020B0604020202020204" pitchFamily="34" charset="0"/>
              <a:buChar char="•"/>
            </a:pPr>
            <a:r>
              <a:rPr lang="en-US" sz="1200" b="0" i="0" u="none" strike="noStrike" kern="1200" baseline="0" dirty="0">
                <a:solidFill>
                  <a:schemeClr val="tx1"/>
                </a:solidFill>
                <a:latin typeface="Lato Regular"/>
                <a:ea typeface="MS PGothic" pitchFamily="34" charset="-128"/>
              </a:rPr>
              <a:t>Same output as SET with multiple datasets</a:t>
            </a:r>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34</a:t>
            </a:fld>
            <a:endParaRPr lang="en-US" altLang="en-US"/>
          </a:p>
        </p:txBody>
      </p:sp>
    </p:spTree>
    <p:extLst>
      <p:ext uri="{BB962C8B-B14F-4D97-AF65-F5344CB8AC3E}">
        <p14:creationId xmlns:p14="http://schemas.microsoft.com/office/powerpoint/2010/main" val="3467424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Lato Regular"/>
                <a:ea typeface="MS PGothic" pitchFamily="34" charset="-128"/>
                <a:cs typeface="MS PGothic" charset="0"/>
              </a:rPr>
              <a:t>Rows</a:t>
            </a:r>
          </a:p>
          <a:p>
            <a:pPr marL="171450" indent="-171450">
              <a:buFont typeface="Arial" panose="020B0604020202020204" pitchFamily="34" charset="0"/>
              <a:buChar char="•"/>
            </a:pPr>
            <a:r>
              <a:rPr lang="en-US" sz="1200" b="0" i="0" u="none" strike="noStrike" kern="1200" baseline="0" dirty="0">
                <a:solidFill>
                  <a:schemeClr val="tx1"/>
                </a:solidFill>
                <a:latin typeface="Lato Regular"/>
                <a:ea typeface="MS PGothic" pitchFamily="34" charset="-128"/>
                <a:cs typeface="MS PGothic" charset="0"/>
              </a:rPr>
              <a:t>Duplicate rows are removed from the intermediate result sets. </a:t>
            </a:r>
          </a:p>
          <a:p>
            <a:pPr marL="171450" indent="-171450">
              <a:buFont typeface="Arial" panose="020B0604020202020204" pitchFamily="34" charset="0"/>
              <a:buChar char="•"/>
            </a:pPr>
            <a:r>
              <a:rPr lang="en-US" sz="1200" b="0" i="0" u="none" strike="noStrike" kern="1200" baseline="0" dirty="0">
                <a:solidFill>
                  <a:schemeClr val="tx1"/>
                </a:solidFill>
                <a:latin typeface="Lato Regular"/>
                <a:ea typeface="MS PGothic" pitchFamily="34" charset="-128"/>
                <a:cs typeface="MS PGothic" charset="0"/>
              </a:rPr>
              <a:t>Rows from the first intermediate result set that are not in the second intermediate result set are selected. </a:t>
            </a:r>
          </a:p>
          <a:p>
            <a:r>
              <a:rPr lang="en-US" sz="1200" b="0" i="0" u="none" strike="noStrike" kern="1200" baseline="0" dirty="0">
                <a:solidFill>
                  <a:schemeClr val="tx1"/>
                </a:solidFill>
                <a:latin typeface="Lato Regular"/>
                <a:ea typeface="MS PGothic" pitchFamily="34" charset="-128"/>
                <a:cs typeface="MS PGothic" charset="0"/>
              </a:rPr>
              <a:t>Columns </a:t>
            </a:r>
          </a:p>
          <a:p>
            <a:pPr marL="171450" indent="-171450">
              <a:buFont typeface="Arial" panose="020B0604020202020204" pitchFamily="34" charset="0"/>
              <a:buChar char="•"/>
            </a:pPr>
            <a:r>
              <a:rPr lang="en-US" sz="1200" b="0" i="0" u="none" strike="noStrike" kern="1200" baseline="0" dirty="0">
                <a:solidFill>
                  <a:schemeClr val="tx1"/>
                </a:solidFill>
                <a:latin typeface="Lato Regular"/>
                <a:ea typeface="MS PGothic" pitchFamily="34" charset="-128"/>
                <a:cs typeface="MS PGothic" charset="0"/>
              </a:rPr>
              <a:t>Columns are matched by position and must be the same data type. </a:t>
            </a:r>
          </a:p>
          <a:p>
            <a:pPr marL="171450" indent="-171450">
              <a:buFont typeface="Arial" panose="020B0604020202020204" pitchFamily="34" charset="0"/>
              <a:buChar char="•"/>
            </a:pPr>
            <a:r>
              <a:rPr lang="en-US" sz="1200" b="0" i="0" u="none" strike="noStrike" kern="1200" baseline="0" dirty="0">
                <a:solidFill>
                  <a:schemeClr val="tx1"/>
                </a:solidFill>
                <a:latin typeface="Lato Regular"/>
                <a:ea typeface="MS PGothic" pitchFamily="34" charset="-128"/>
                <a:cs typeface="MS PGothic" charset="0"/>
              </a:rPr>
              <a:t>Column names in the final result set are determined by the first result set. </a:t>
            </a:r>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35</a:t>
            </a:fld>
            <a:endParaRPr lang="en-US" altLang="en-US"/>
          </a:p>
        </p:txBody>
      </p:sp>
    </p:spTree>
    <p:extLst>
      <p:ext uri="{BB962C8B-B14F-4D97-AF65-F5344CB8AC3E}">
        <p14:creationId xmlns:p14="http://schemas.microsoft.com/office/powerpoint/2010/main" val="1098290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Lato Regular"/>
                <a:ea typeface="MS PGothic" pitchFamily="34" charset="-128"/>
                <a:cs typeface="MS PGothic" charset="0"/>
              </a:rPr>
              <a:t>Rows </a:t>
            </a:r>
          </a:p>
          <a:p>
            <a:r>
              <a:rPr lang="en-US" sz="1200" b="0" i="0" u="none" strike="noStrike" kern="1200" baseline="0" dirty="0">
                <a:solidFill>
                  <a:schemeClr val="tx1"/>
                </a:solidFill>
                <a:latin typeface="Lato Regular"/>
                <a:ea typeface="MS PGothic" pitchFamily="34" charset="-128"/>
                <a:cs typeface="MS PGothic" charset="0"/>
              </a:rPr>
              <a:t>Duplicate rows are removed from the intermediate result sets. </a:t>
            </a:r>
          </a:p>
          <a:p>
            <a:r>
              <a:rPr lang="en-US" sz="1200" b="0" i="0" u="none" strike="noStrike" kern="1200" baseline="0" dirty="0">
                <a:solidFill>
                  <a:schemeClr val="tx1"/>
                </a:solidFill>
                <a:latin typeface="Lato Regular"/>
                <a:ea typeface="MS PGothic" pitchFamily="34" charset="-128"/>
                <a:cs typeface="MS PGothic" charset="0"/>
              </a:rPr>
              <a:t>Rows from the first intermediate result set that are also in the second intermediate result set are selected. </a:t>
            </a:r>
          </a:p>
          <a:p>
            <a:r>
              <a:rPr lang="en-US" sz="1200" b="0" i="0" u="none" strike="noStrike" kern="1200" baseline="0" dirty="0">
                <a:solidFill>
                  <a:schemeClr val="tx1"/>
                </a:solidFill>
                <a:latin typeface="Lato Regular"/>
                <a:ea typeface="MS PGothic" pitchFamily="34" charset="-128"/>
                <a:cs typeface="MS PGothic" charset="0"/>
              </a:rPr>
              <a:t>Columns </a:t>
            </a:r>
          </a:p>
          <a:p>
            <a:r>
              <a:rPr lang="en-US" sz="1200" b="0" i="0" u="none" strike="noStrike" kern="1200" baseline="0" dirty="0">
                <a:solidFill>
                  <a:schemeClr val="tx1"/>
                </a:solidFill>
                <a:latin typeface="Lato Regular"/>
                <a:ea typeface="MS PGothic" pitchFamily="34" charset="-128"/>
                <a:cs typeface="MS PGothic" charset="0"/>
              </a:rPr>
              <a:t>Columns are matched by position and must be the same data type. </a:t>
            </a:r>
          </a:p>
          <a:p>
            <a:r>
              <a:rPr lang="en-US" sz="1200" b="0" i="0" u="none" strike="noStrike" kern="1200" baseline="0" dirty="0">
                <a:solidFill>
                  <a:schemeClr val="tx1"/>
                </a:solidFill>
                <a:latin typeface="Lato Regular"/>
                <a:ea typeface="MS PGothic" pitchFamily="34" charset="-128"/>
                <a:cs typeface="MS PGothic" charset="0"/>
              </a:rPr>
              <a:t>Column names in the final result set are determined by the first result set. </a:t>
            </a:r>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36</a:t>
            </a:fld>
            <a:endParaRPr lang="en-US" altLang="en-US"/>
          </a:p>
        </p:txBody>
      </p:sp>
    </p:spTree>
    <p:extLst>
      <p:ext uri="{BB962C8B-B14F-4D97-AF65-F5344CB8AC3E}">
        <p14:creationId xmlns:p14="http://schemas.microsoft.com/office/powerpoint/2010/main" val="27112792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37</a:t>
            </a:fld>
            <a:endParaRPr lang="en-US" altLang="en-US"/>
          </a:p>
        </p:txBody>
      </p:sp>
    </p:spTree>
    <p:extLst>
      <p:ext uri="{BB962C8B-B14F-4D97-AF65-F5344CB8AC3E}">
        <p14:creationId xmlns:p14="http://schemas.microsoft.com/office/powerpoint/2010/main" val="16009648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64547" lvl="1" indent="-181240">
              <a:buFont typeface="Arial" panose="020B0604020202020204" pitchFamily="34" charset="0"/>
              <a:buChar char="•"/>
            </a:pPr>
            <a:r>
              <a:rPr lang="en-US" baseline="0" dirty="0"/>
              <a:t>The decision to use proc </a:t>
            </a:r>
            <a:r>
              <a:rPr lang="en-US" baseline="0" dirty="0" err="1"/>
              <a:t>sql</a:t>
            </a:r>
            <a:r>
              <a:rPr lang="en-US" baseline="0" dirty="0"/>
              <a:t> vs a data or other proc step depends on a number of factors. </a:t>
            </a:r>
          </a:p>
          <a:p>
            <a:pPr marL="664547" lvl="1" indent="-181240">
              <a:buFont typeface="Arial" panose="020B0604020202020204" pitchFamily="34" charset="0"/>
              <a:buChar char="•"/>
            </a:pPr>
            <a:r>
              <a:rPr lang="en-US" baseline="0" dirty="0"/>
              <a:t>It is probably best that the programmer employ those techniques that are most familiar and comfortable</a:t>
            </a:r>
          </a:p>
          <a:p>
            <a:pPr marL="664547" lvl="1" indent="-181240">
              <a:buFont typeface="Arial" panose="020B0604020202020204" pitchFamily="34" charset="0"/>
              <a:buChar char="•"/>
            </a:pPr>
            <a:r>
              <a:rPr lang="en-US" baseline="0" dirty="0"/>
              <a:t>All techniques will provide results, but not all results are correct</a:t>
            </a:r>
          </a:p>
          <a:p>
            <a:pPr marL="664547" lvl="1" indent="-181240">
              <a:buFont typeface="Arial" panose="020B0604020202020204" pitchFamily="34" charset="0"/>
              <a:buChar char="•"/>
            </a:pPr>
            <a:r>
              <a:rPr lang="en-US" baseline="0" dirty="0"/>
              <a:t>Succinct code is often desirable, emphasis should be placed on clear, concise and thus maintainable code</a:t>
            </a:r>
          </a:p>
          <a:p>
            <a:pPr marL="664547" lvl="1" indent="-181240">
              <a:buFont typeface="Arial" panose="020B0604020202020204" pitchFamily="34" charset="0"/>
              <a:buChar char="•"/>
            </a:pPr>
            <a:r>
              <a:rPr lang="en-US" baseline="0" dirty="0"/>
              <a:t>Depending on your system resources and the data you are analyzing, proc </a:t>
            </a:r>
            <a:r>
              <a:rPr lang="en-US" baseline="0" dirty="0" err="1"/>
              <a:t>sql</a:t>
            </a:r>
            <a:r>
              <a:rPr lang="en-US" baseline="0" dirty="0"/>
              <a:t> may not be a good choice</a:t>
            </a:r>
          </a:p>
          <a:p>
            <a:pPr marL="1147853" lvl="2" indent="-181240">
              <a:buFont typeface="Arial" panose="020B0604020202020204" pitchFamily="34" charset="0"/>
              <a:buChar char="•"/>
            </a:pPr>
            <a:r>
              <a:rPr lang="en-US" baseline="0" dirty="0"/>
              <a:t>SQL performs all-to-all matching, which means you don’t have to sort your data but it can take up a lot of memory. This can bog down or crash your program depending on your system resources</a:t>
            </a:r>
          </a:p>
          <a:p>
            <a:pPr marL="664547" lvl="1" indent="-181240">
              <a:buFont typeface="Arial" panose="020B0604020202020204" pitchFamily="34" charset="0"/>
              <a:buChar char="•"/>
            </a:pPr>
            <a:r>
              <a:rPr lang="en-US" baseline="0" dirty="0"/>
              <a:t>If the goal of your code is to be moving data or porting code to and from a relational database management system, proc </a:t>
            </a:r>
            <a:r>
              <a:rPr lang="en-US" baseline="0" dirty="0" err="1"/>
              <a:t>sql</a:t>
            </a:r>
            <a:r>
              <a:rPr lang="en-US" baseline="0" dirty="0"/>
              <a:t> is probably going to be a vital component of your code</a:t>
            </a:r>
          </a:p>
          <a:p>
            <a:pPr marL="664547" lvl="1" indent="-18124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38</a:t>
            </a:fld>
            <a:endParaRPr lang="en-US" altLang="en-US"/>
          </a:p>
        </p:txBody>
      </p:sp>
    </p:spTree>
    <p:extLst>
      <p:ext uri="{BB962C8B-B14F-4D97-AF65-F5344CB8AC3E}">
        <p14:creationId xmlns:p14="http://schemas.microsoft.com/office/powerpoint/2010/main" val="7380047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40</a:t>
            </a:fld>
            <a:endParaRPr lang="en-US" altLang="en-US"/>
          </a:p>
        </p:txBody>
      </p:sp>
    </p:spTree>
    <p:extLst>
      <p:ext uri="{BB962C8B-B14F-4D97-AF65-F5344CB8AC3E}">
        <p14:creationId xmlns:p14="http://schemas.microsoft.com/office/powerpoint/2010/main" val="1198312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dirty="0"/>
              <a:t>SQL is an acronym</a:t>
            </a:r>
            <a:r>
              <a:rPr lang="en-US" baseline="0" dirty="0"/>
              <a:t> for Structured Query Language</a:t>
            </a:r>
          </a:p>
          <a:p>
            <a:pPr marL="181240" indent="-181240">
              <a:buFont typeface="Arial" panose="020B0604020202020204" pitchFamily="34" charset="0"/>
              <a:buChar char="•"/>
            </a:pPr>
            <a:r>
              <a:rPr lang="en-US" baseline="0" dirty="0"/>
              <a:t>It’s been around since the 1970s and is a database programming language for querying and updating information stored in databases</a:t>
            </a:r>
          </a:p>
          <a:p>
            <a:pPr marL="181240" indent="-181240">
              <a:buFont typeface="Arial" panose="020B0604020202020204" pitchFamily="34" charset="0"/>
              <a:buChar char="•"/>
            </a:pPr>
            <a:r>
              <a:rPr lang="en-US" baseline="0" dirty="0"/>
              <a:t>Even those it is largely standardized, there are different implementations of SQL. So you may hear people talking about Redshift SQL or PostgreSQL for example</a:t>
            </a:r>
          </a:p>
          <a:p>
            <a:pPr marL="181240" indent="-181240">
              <a:buFont typeface="Arial" panose="020B0604020202020204" pitchFamily="34" charset="0"/>
              <a:buChar char="•"/>
            </a:pPr>
            <a:r>
              <a:rPr lang="en-US" baseline="0" dirty="0"/>
              <a:t>SAS generally follows the American National Standards Institute or ANSI guidelines</a:t>
            </a:r>
          </a:p>
          <a:p>
            <a:pPr marL="181240" indent="-181240">
              <a:buFont typeface="Arial" panose="020B0604020202020204" pitchFamily="34" charset="0"/>
              <a:buChar char="•"/>
            </a:pPr>
            <a:r>
              <a:rPr lang="en-US" baseline="0" dirty="0"/>
              <a:t>So that means that the syntax within a proc </a:t>
            </a:r>
            <a:r>
              <a:rPr lang="en-US" baseline="0" dirty="0" err="1"/>
              <a:t>sql</a:t>
            </a:r>
            <a:r>
              <a:rPr lang="en-US" baseline="0" dirty="0"/>
              <a:t> statement are different than traditional SAS syntax</a:t>
            </a:r>
          </a:p>
          <a:p>
            <a:pPr marL="181240" indent="-181240">
              <a:buFont typeface="Arial" panose="020B0604020202020204" pitchFamily="34" charset="0"/>
              <a:buChar char="•"/>
            </a:pPr>
            <a:r>
              <a:rPr lang="en-US" baseline="0" dirty="0"/>
              <a:t>And I say proc </a:t>
            </a:r>
            <a:r>
              <a:rPr lang="en-US" baseline="0" dirty="0" err="1"/>
              <a:t>sql</a:t>
            </a:r>
            <a:r>
              <a:rPr lang="en-US" baseline="0" dirty="0"/>
              <a:t> generally follows ANSI standards because SAS has extended some SAS functions to work within SQL, like variance function and keep/drop statements, that would not work within the standard ANSI SQL language </a:t>
            </a:r>
          </a:p>
          <a:p>
            <a:pPr marL="181240" indent="-181240">
              <a:buFont typeface="Arial" panose="020B0604020202020204" pitchFamily="34" charset="0"/>
              <a:buChar char="•"/>
            </a:pPr>
            <a:r>
              <a:rPr lang="en-US" baseline="0" dirty="0"/>
              <a:t>SQL is what is called a non-procedural language. So this means it tells the database manage what you want out of the database, but it lets SQL decide where and how to access the data</a:t>
            </a:r>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4</a:t>
            </a:fld>
            <a:endParaRPr lang="en-US" altLang="en-US"/>
          </a:p>
        </p:txBody>
      </p:sp>
    </p:spTree>
    <p:extLst>
      <p:ext uri="{BB962C8B-B14F-4D97-AF65-F5344CB8AC3E}">
        <p14:creationId xmlns:p14="http://schemas.microsoft.com/office/powerpoint/2010/main" val="5678651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42</a:t>
            </a:fld>
            <a:endParaRPr lang="en-US" altLang="en-US"/>
          </a:p>
        </p:txBody>
      </p:sp>
    </p:spTree>
    <p:extLst>
      <p:ext uri="{BB962C8B-B14F-4D97-AF65-F5344CB8AC3E}">
        <p14:creationId xmlns:p14="http://schemas.microsoft.com/office/powerpoint/2010/main" val="14209857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dirty="0"/>
              <a:t>The coalesce function handles the problem</a:t>
            </a:r>
            <a:r>
              <a:rPr lang="en-US" baseline="0" dirty="0"/>
              <a:t> of selecting the first non-missing value for a set of sparsely populated variables. </a:t>
            </a:r>
          </a:p>
          <a:p>
            <a:pPr marL="181240" indent="-181240">
              <a:buFont typeface="Arial" panose="020B0604020202020204" pitchFamily="34" charset="0"/>
              <a:buChar char="•"/>
            </a:pPr>
            <a:r>
              <a:rPr lang="en-US" baseline="0" dirty="0"/>
              <a:t>In this example we have two columns in the same table, x1 and x2, that have sparsely populated years of birth. </a:t>
            </a:r>
          </a:p>
          <a:p>
            <a:pPr marL="181240" indent="-181240">
              <a:buFont typeface="Arial" panose="020B0604020202020204" pitchFamily="34" charset="0"/>
              <a:buChar char="•"/>
            </a:pPr>
            <a:r>
              <a:rPr lang="en-US" baseline="0" dirty="0"/>
              <a:t>Using coalesce x1, x2 and naming it </a:t>
            </a:r>
            <a:r>
              <a:rPr lang="en-US" baseline="0" dirty="0" err="1"/>
              <a:t>year_of_birth</a:t>
            </a:r>
            <a:r>
              <a:rPr lang="en-US" baseline="0" dirty="0"/>
              <a:t> with a format of year4, we see that year of birth now contains the coalesced year of birth data. </a:t>
            </a:r>
          </a:p>
          <a:p>
            <a:pPr marL="181240" indent="-181240">
              <a:buFont typeface="Arial" panose="020B0604020202020204" pitchFamily="34" charset="0"/>
              <a:buChar char="•"/>
            </a:pPr>
            <a:r>
              <a:rPr lang="en-US" baseline="0" dirty="0"/>
              <a:t>Note that proc </a:t>
            </a:r>
            <a:r>
              <a:rPr lang="en-US" baseline="0" dirty="0" err="1"/>
              <a:t>sql</a:t>
            </a:r>
            <a:r>
              <a:rPr lang="en-US" baseline="0" dirty="0"/>
              <a:t> formats are a little different than traditional SAS format statements. </a:t>
            </a:r>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43</a:t>
            </a:fld>
            <a:endParaRPr lang="en-US" altLang="en-US"/>
          </a:p>
        </p:txBody>
      </p:sp>
    </p:spTree>
    <p:extLst>
      <p:ext uri="{BB962C8B-B14F-4D97-AF65-F5344CB8AC3E}">
        <p14:creationId xmlns:p14="http://schemas.microsoft.com/office/powerpoint/2010/main" val="39457154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dirty="0"/>
              <a:t>You can also use coalesce</a:t>
            </a:r>
            <a:r>
              <a:rPr lang="en-US" baseline="0" dirty="0"/>
              <a:t> when joining tables.</a:t>
            </a:r>
          </a:p>
          <a:p>
            <a:pPr marL="181240" indent="-181240">
              <a:buFont typeface="Arial" panose="020B0604020202020204" pitchFamily="34" charset="0"/>
              <a:buChar char="•"/>
            </a:pPr>
            <a:r>
              <a:rPr lang="en-US" dirty="0"/>
              <a:t>Here we have two data sets, one with years of birth for individuals aged less than 13</a:t>
            </a:r>
            <a:r>
              <a:rPr lang="en-US" baseline="0" dirty="0"/>
              <a:t> and another with years of birth for individuals 14 and over</a:t>
            </a:r>
          </a:p>
          <a:p>
            <a:pPr marL="181240" indent="-181240">
              <a:buFont typeface="Arial" panose="020B0604020202020204" pitchFamily="34" charset="0"/>
              <a:buChar char="•"/>
            </a:pPr>
            <a:r>
              <a:rPr lang="en-US" baseline="0" dirty="0"/>
              <a:t>We can join them on Name and coalesce the two </a:t>
            </a:r>
            <a:r>
              <a:rPr lang="en-US" baseline="0" dirty="0" err="1"/>
              <a:t>year_of_birth</a:t>
            </a:r>
            <a:r>
              <a:rPr lang="en-US" baseline="0" dirty="0"/>
              <a:t> variables to output a single </a:t>
            </a:r>
            <a:r>
              <a:rPr lang="en-US" baseline="0" dirty="0" err="1"/>
              <a:t>all_year_of_birth</a:t>
            </a:r>
            <a:r>
              <a:rPr lang="en-US" baseline="0" dirty="0"/>
              <a:t> variable</a:t>
            </a:r>
          </a:p>
          <a:p>
            <a:pPr marL="181240" indent="-181240">
              <a:buFont typeface="Arial" panose="020B0604020202020204" pitchFamily="34" charset="0"/>
              <a:buChar char="•"/>
            </a:pPr>
            <a:r>
              <a:rPr lang="en-US" baseline="0" dirty="0"/>
              <a:t>Note that I left both table A and table B’s </a:t>
            </a:r>
            <a:r>
              <a:rPr lang="en-US" baseline="0" dirty="0" err="1"/>
              <a:t>year_of_birth</a:t>
            </a:r>
            <a:r>
              <a:rPr lang="en-US" baseline="0" dirty="0"/>
              <a:t> variables in the select statement, but I did not have to</a:t>
            </a:r>
          </a:p>
          <a:p>
            <a:pPr marL="181240" indent="-181240">
              <a:buFont typeface="Arial" panose="020B0604020202020204" pitchFamily="34" charset="0"/>
              <a:buChar char="•"/>
            </a:pPr>
            <a:r>
              <a:rPr lang="en-US" baseline="0" dirty="0"/>
              <a:t>Coalesce will fill in the new variable with the first available non-missing observation. So if you look at the 12 year olds here, you can see Table A has their year of birth as 2006 and Table B has their year of birth as 2005. Coalesce filled in Table A’s value in the new variable, because Table A’s variable is listed first the coalesce function</a:t>
            </a:r>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44</a:t>
            </a:fld>
            <a:endParaRPr lang="en-US" altLang="en-US"/>
          </a:p>
        </p:txBody>
      </p:sp>
    </p:spTree>
    <p:extLst>
      <p:ext uri="{BB962C8B-B14F-4D97-AF65-F5344CB8AC3E}">
        <p14:creationId xmlns:p14="http://schemas.microsoft.com/office/powerpoint/2010/main" val="23807724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dirty="0"/>
              <a:t>Create table like is a useful</a:t>
            </a:r>
            <a:r>
              <a:rPr lang="en-US" baseline="0" dirty="0"/>
              <a:t> function because it creates a new, empty table with the attributes of the table indicated after the </a:t>
            </a:r>
            <a:r>
              <a:rPr lang="en-US" i="1" baseline="0" dirty="0"/>
              <a:t>like</a:t>
            </a:r>
            <a:r>
              <a:rPr lang="en-US" i="0" baseline="0" dirty="0"/>
              <a:t>. </a:t>
            </a:r>
          </a:p>
          <a:p>
            <a:pPr marL="181240" indent="-181240">
              <a:buFont typeface="Arial" panose="020B0604020202020204" pitchFamily="34" charset="0"/>
              <a:buChar char="•"/>
            </a:pPr>
            <a:r>
              <a:rPr lang="en-US" i="0" baseline="0" dirty="0"/>
              <a:t>I’ve used this to create tables that I then populate with results creating in a loop using </a:t>
            </a:r>
            <a:r>
              <a:rPr lang="en-US" i="1" baseline="0" dirty="0"/>
              <a:t>insert</a:t>
            </a:r>
            <a:r>
              <a:rPr lang="en-US" i="0" baseline="0" dirty="0"/>
              <a:t>. </a:t>
            </a:r>
          </a:p>
          <a:p>
            <a:pPr marL="181240" indent="-181240">
              <a:buFont typeface="Arial" panose="020B0604020202020204" pitchFamily="34" charset="0"/>
              <a:buChar char="•"/>
            </a:pPr>
            <a:r>
              <a:rPr lang="en-US" i="0" baseline="0" dirty="0"/>
              <a:t>In this example, I’m adding data to the </a:t>
            </a:r>
            <a:r>
              <a:rPr lang="en-US" i="0" baseline="0" dirty="0" err="1"/>
              <a:t>new_class</a:t>
            </a:r>
            <a:r>
              <a:rPr lang="en-US" i="0" baseline="0" dirty="0"/>
              <a:t> table from the </a:t>
            </a:r>
            <a:r>
              <a:rPr lang="en-US" i="0" baseline="0" dirty="0" err="1"/>
              <a:t>sashelp.class</a:t>
            </a:r>
            <a:r>
              <a:rPr lang="en-US" i="0" baseline="0" dirty="0"/>
              <a:t> table, selecting only those observations with an age greater than 12</a:t>
            </a:r>
          </a:p>
          <a:p>
            <a:pPr marL="181240" indent="-181240">
              <a:buFont typeface="Arial" panose="020B0604020202020204" pitchFamily="34" charset="0"/>
              <a:buChar char="•"/>
            </a:pPr>
            <a:r>
              <a:rPr lang="en-US" i="0" baseline="0" dirty="0"/>
              <a:t>You can also add columns using the </a:t>
            </a:r>
            <a:r>
              <a:rPr lang="en-US" i="1" baseline="0" dirty="0"/>
              <a:t>alter table</a:t>
            </a:r>
            <a:r>
              <a:rPr lang="en-US" i="0" baseline="0" dirty="0"/>
              <a:t> function. Alter table can add, modify, or delete columns in a table</a:t>
            </a:r>
          </a:p>
          <a:p>
            <a:pPr marL="181240" indent="-181240">
              <a:buFont typeface="Arial" panose="020B0604020202020204" pitchFamily="34" charset="0"/>
              <a:buChar char="•"/>
            </a:pPr>
            <a:r>
              <a:rPr lang="en-US" i="0" baseline="0" dirty="0"/>
              <a:t>You can add values to a column by using the </a:t>
            </a:r>
            <a:r>
              <a:rPr lang="en-US" i="1" baseline="0" dirty="0"/>
              <a:t>update</a:t>
            </a:r>
            <a:r>
              <a:rPr lang="en-US" i="0" baseline="0" dirty="0"/>
              <a:t> statement, as seen in the example on the right, and </a:t>
            </a:r>
            <a:r>
              <a:rPr lang="en-US" i="1" baseline="0" dirty="0"/>
              <a:t>set</a:t>
            </a:r>
            <a:r>
              <a:rPr lang="en-US" i="0" baseline="0" dirty="0"/>
              <a:t> statement. Here I’m assigning sequential values to the </a:t>
            </a:r>
            <a:r>
              <a:rPr lang="en-US" i="0" baseline="0" dirty="0" err="1"/>
              <a:t>rownum</a:t>
            </a:r>
            <a:r>
              <a:rPr lang="en-US" i="0" baseline="0" dirty="0"/>
              <a:t> variable using the monotonic() function. </a:t>
            </a:r>
          </a:p>
          <a:p>
            <a:pPr marL="181240" indent="-181240">
              <a:buFont typeface="Arial" panose="020B0604020202020204" pitchFamily="34" charset="0"/>
              <a:buChar char="•"/>
            </a:pPr>
            <a:r>
              <a:rPr lang="en-US" i="0" baseline="0" dirty="0"/>
              <a:t>Proc </a:t>
            </a:r>
            <a:r>
              <a:rPr lang="en-US" i="0" baseline="0" dirty="0" err="1"/>
              <a:t>sql</a:t>
            </a:r>
            <a:r>
              <a:rPr lang="en-US" i="0" baseline="0" dirty="0"/>
              <a:t> will not retrieve row numbers using the automatic variable _n_</a:t>
            </a:r>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45</a:t>
            </a:fld>
            <a:endParaRPr lang="en-US" altLang="en-US"/>
          </a:p>
        </p:txBody>
      </p:sp>
    </p:spTree>
    <p:extLst>
      <p:ext uri="{BB962C8B-B14F-4D97-AF65-F5344CB8AC3E}">
        <p14:creationId xmlns:p14="http://schemas.microsoft.com/office/powerpoint/2010/main" val="2501553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9268" indent="-179268">
              <a:buFont typeface="Arial" panose="020B0604020202020204" pitchFamily="34" charset="0"/>
              <a:buChar char="•"/>
            </a:pPr>
            <a:r>
              <a:rPr lang="en-US" dirty="0"/>
              <a:t>As a high level overview of the processing</a:t>
            </a:r>
            <a:r>
              <a:rPr lang="en-US" baseline="0" dirty="0"/>
              <a:t> differences between a SAS data step and proc </a:t>
            </a:r>
            <a:r>
              <a:rPr lang="en-US" baseline="0" dirty="0" err="1"/>
              <a:t>sql</a:t>
            </a:r>
            <a:endParaRPr lang="en-US" baseline="0" dirty="0"/>
          </a:p>
          <a:p>
            <a:pPr marL="179268" indent="-179268">
              <a:buFont typeface="Arial" panose="020B0604020202020204" pitchFamily="34" charset="0"/>
              <a:buChar char="•"/>
            </a:pPr>
            <a:r>
              <a:rPr lang="en-US" baseline="0" dirty="0"/>
              <a:t>It is important to know that a data step is a sequential process</a:t>
            </a:r>
          </a:p>
          <a:p>
            <a:pPr marL="657316" lvl="1" indent="-179268">
              <a:buFont typeface="Arial" panose="020B0604020202020204" pitchFamily="34" charset="0"/>
              <a:buChar char="•"/>
            </a:pPr>
            <a:r>
              <a:rPr lang="en-US" baseline="0" dirty="0"/>
              <a:t>The process brings in one record at a time, performs calculations, and then outputs one at a time</a:t>
            </a:r>
          </a:p>
          <a:p>
            <a:pPr marL="179268" indent="-179268">
              <a:buFont typeface="Arial" panose="020B0604020202020204" pitchFamily="34" charset="0"/>
              <a:buChar char="•"/>
            </a:pPr>
            <a:r>
              <a:rPr lang="en-US" baseline="0" dirty="0"/>
              <a:t>In proc </a:t>
            </a:r>
            <a:r>
              <a:rPr lang="en-US" baseline="0" dirty="0" err="1"/>
              <a:t>sql</a:t>
            </a:r>
            <a:r>
              <a:rPr lang="en-US" baseline="0" dirty="0"/>
              <a:t>, processes happens simultaneously</a:t>
            </a:r>
          </a:p>
          <a:p>
            <a:pPr marL="657316" lvl="1" indent="-179268">
              <a:buFont typeface="Arial" panose="020B0604020202020204" pitchFamily="34" charset="0"/>
              <a:buChar char="•"/>
            </a:pPr>
            <a:r>
              <a:rPr lang="en-US" baseline="0" dirty="0"/>
              <a:t>For example, when you do a join in proc </a:t>
            </a:r>
            <a:r>
              <a:rPr lang="en-US" baseline="0" dirty="0" err="1"/>
              <a:t>sql</a:t>
            </a:r>
            <a:r>
              <a:rPr lang="en-US" baseline="0" dirty="0"/>
              <a:t>, it performs an all-to-all match</a:t>
            </a:r>
          </a:p>
          <a:p>
            <a:pPr marL="657316" lvl="1" indent="-179268">
              <a:buFont typeface="Arial" panose="020B0604020202020204" pitchFamily="34" charset="0"/>
              <a:buChar char="•"/>
            </a:pPr>
            <a:r>
              <a:rPr lang="en-US" baseline="0" dirty="0"/>
              <a:t>This type of processing requires temporary tables to be stored in memory, which can take up a lot of memory</a:t>
            </a:r>
          </a:p>
          <a:p>
            <a:pPr marL="179268" indent="-179268">
              <a:buFont typeface="Arial" panose="020B0604020202020204" pitchFamily="34" charset="0"/>
              <a:buChar char="•"/>
            </a:pPr>
            <a:r>
              <a:rPr lang="en-US" baseline="0" dirty="0"/>
              <a:t>You specific system resources are going to limit how big is too big for proc </a:t>
            </a:r>
            <a:r>
              <a:rPr lang="en-US" baseline="0" dirty="0" err="1"/>
              <a:t>sql</a:t>
            </a:r>
            <a:r>
              <a:rPr lang="en-US" baseline="0" dirty="0"/>
              <a:t> to handle</a:t>
            </a:r>
          </a:p>
          <a:p>
            <a:pPr marL="657316" lvl="1" indent="-179268">
              <a:buFont typeface="Arial" panose="020B0604020202020204" pitchFamily="34" charset="0"/>
              <a:buChar char="•"/>
            </a:pPr>
            <a:r>
              <a:rPr lang="en-US" baseline="0" dirty="0"/>
              <a:t>If you are accessing data in a database, like a Hive database, proc </a:t>
            </a:r>
            <a:r>
              <a:rPr lang="en-US" baseline="0" dirty="0" err="1"/>
              <a:t>sql</a:t>
            </a:r>
            <a:r>
              <a:rPr lang="en-US" baseline="0" dirty="0"/>
              <a:t> is probably going to be fine</a:t>
            </a:r>
          </a:p>
          <a:p>
            <a:pPr marL="657316" lvl="1" indent="-179268">
              <a:buFont typeface="Arial" panose="020B0604020202020204" pitchFamily="34" charset="0"/>
              <a:buChar char="•"/>
            </a:pPr>
            <a:r>
              <a:rPr lang="en-US" baseline="0" dirty="0"/>
              <a:t>On the SAS1 server, I can use proc </a:t>
            </a:r>
            <a:r>
              <a:rPr lang="en-US" baseline="0" dirty="0" err="1"/>
              <a:t>sql</a:t>
            </a:r>
            <a:r>
              <a:rPr lang="en-US" baseline="0" dirty="0"/>
              <a:t> on a dataset of 77 million records in a reasonable amount of time</a:t>
            </a:r>
          </a:p>
          <a:p>
            <a:pPr marL="657316" lvl="1" indent="-179268">
              <a:buFont typeface="Arial" panose="020B0604020202020204" pitchFamily="34" charset="0"/>
              <a:buChar char="•"/>
            </a:pPr>
            <a:r>
              <a:rPr lang="en-US" baseline="0" dirty="0"/>
              <a:t>We will be posting guidance about size limits on SAS1 on the SAS Users Group website when we have them</a:t>
            </a:r>
          </a:p>
          <a:p>
            <a:pPr marL="179268" indent="-179268">
              <a:buFont typeface="Arial" panose="020B0604020202020204" pitchFamily="34" charset="0"/>
              <a:buChar char="•"/>
            </a:pPr>
            <a:r>
              <a:rPr lang="en-US" baseline="0" dirty="0"/>
              <a:t>The other interesting thing about the extensions that SAS has implement with proc </a:t>
            </a:r>
            <a:r>
              <a:rPr lang="en-US" baseline="0" dirty="0" err="1"/>
              <a:t>sql</a:t>
            </a:r>
            <a:r>
              <a:rPr lang="en-US" baseline="0" dirty="0"/>
              <a:t> </a:t>
            </a:r>
          </a:p>
          <a:p>
            <a:pPr marL="657316" lvl="1" indent="-179268">
              <a:buFont typeface="Arial" panose="020B0604020202020204" pitchFamily="34" charset="0"/>
              <a:buChar char="•"/>
            </a:pPr>
            <a:r>
              <a:rPr lang="en-US" baseline="0" dirty="0"/>
              <a:t>So generally when you call a proc </a:t>
            </a:r>
            <a:r>
              <a:rPr lang="en-US" baseline="0" dirty="0" err="1"/>
              <a:t>sql</a:t>
            </a:r>
            <a:r>
              <a:rPr lang="en-US" baseline="0" dirty="0"/>
              <a:t> with only ANSI SQL statements, SAS will pass the query on to the SQL Optimizer and those tasks will be completed on the database/SQL side</a:t>
            </a:r>
          </a:p>
          <a:p>
            <a:pPr marL="657316" lvl="1" indent="-179268">
              <a:buFont typeface="Arial" panose="020B0604020202020204" pitchFamily="34" charset="0"/>
              <a:buChar char="•"/>
            </a:pPr>
            <a:r>
              <a:rPr lang="en-US" baseline="0" dirty="0"/>
              <a:t>However, if you call a SAS function in a proc </a:t>
            </a:r>
            <a:r>
              <a:rPr lang="en-US" baseline="0" dirty="0" err="1"/>
              <a:t>sql</a:t>
            </a:r>
            <a:r>
              <a:rPr lang="en-US" baseline="0" dirty="0"/>
              <a:t> statement, like </a:t>
            </a:r>
            <a:r>
              <a:rPr lang="en-US" baseline="0" dirty="0" err="1"/>
              <a:t>var</a:t>
            </a:r>
            <a:r>
              <a:rPr lang="en-US" baseline="0" dirty="0"/>
              <a:t> for variance, SAS will have to bring the query into memory first and then perform the function because SQL won’t know how to do it</a:t>
            </a:r>
          </a:p>
          <a:p>
            <a:pPr marL="657316" lvl="1" indent="-179268">
              <a:buFont typeface="Arial" panose="020B0604020202020204" pitchFamily="34" charset="0"/>
              <a:buChar char="•"/>
            </a:pPr>
            <a:r>
              <a:rPr lang="en-US" baseline="0" dirty="0"/>
              <a:t>So it is important to be thoughtful about when proc </a:t>
            </a:r>
            <a:r>
              <a:rPr lang="en-US" baseline="0" dirty="0" err="1"/>
              <a:t>sql</a:t>
            </a:r>
            <a:r>
              <a:rPr lang="en-US" baseline="0" dirty="0"/>
              <a:t> will have to bring the data back to SAS when you are using proc </a:t>
            </a:r>
            <a:r>
              <a:rPr lang="en-US" baseline="0" dirty="0" err="1"/>
              <a:t>sql</a:t>
            </a:r>
            <a:r>
              <a:rPr lang="en-US" baseline="0" dirty="0"/>
              <a:t> if your data is large</a:t>
            </a:r>
          </a:p>
          <a:p>
            <a:pPr marL="657316" lvl="1" indent="-179268">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5</a:t>
            </a:fld>
            <a:endParaRPr lang="en-US" altLang="en-US"/>
          </a:p>
        </p:txBody>
      </p:sp>
    </p:spTree>
    <p:extLst>
      <p:ext uri="{BB962C8B-B14F-4D97-AF65-F5344CB8AC3E}">
        <p14:creationId xmlns:p14="http://schemas.microsoft.com/office/powerpoint/2010/main" val="3504330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6</a:t>
            </a:fld>
            <a:endParaRPr lang="en-US" altLang="en-US"/>
          </a:p>
        </p:txBody>
      </p:sp>
    </p:spTree>
    <p:extLst>
      <p:ext uri="{BB962C8B-B14F-4D97-AF65-F5344CB8AC3E}">
        <p14:creationId xmlns:p14="http://schemas.microsoft.com/office/powerpoint/2010/main" val="1946586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xfrm>
            <a:off x="457200" y="719138"/>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marL="181240" indent="-181240">
              <a:buFont typeface="Arial" panose="020B0604020202020204" pitchFamily="34" charset="0"/>
              <a:buChar char="•"/>
            </a:pPr>
            <a:r>
              <a:rPr lang="en-US" altLang="en-US" dirty="0">
                <a:latin typeface="Lato Regular" charset="0"/>
                <a:ea typeface="MS PGothic" charset="-128"/>
              </a:rPr>
              <a:t>This is the basic proc </a:t>
            </a:r>
            <a:r>
              <a:rPr lang="en-US" altLang="en-US" dirty="0" err="1">
                <a:latin typeface="Lato Regular" charset="0"/>
                <a:ea typeface="MS PGothic" charset="-128"/>
              </a:rPr>
              <a:t>sql</a:t>
            </a:r>
            <a:r>
              <a:rPr lang="en-US" altLang="en-US" dirty="0">
                <a:latin typeface="Lato Regular" charset="0"/>
                <a:ea typeface="MS PGothic" charset="-128"/>
              </a:rPr>
              <a:t> syntax</a:t>
            </a:r>
            <a:r>
              <a:rPr lang="en-US" altLang="en-US" baseline="0" dirty="0">
                <a:latin typeface="Lato Regular" charset="0"/>
                <a:ea typeface="MS PGothic" charset="-128"/>
              </a:rPr>
              <a:t> structure. Order is important here, so if a quick trouble-shooting tip if a query is not running as expected is to check that these statements are in the correct order. We’ll walk through these statements at least briefly, focusing on the most useful ones for when you are first learning proc </a:t>
            </a:r>
            <a:r>
              <a:rPr lang="en-US" altLang="en-US" baseline="0" dirty="0" err="1">
                <a:latin typeface="Lato Regular" charset="0"/>
                <a:ea typeface="MS PGothic" charset="-128"/>
              </a:rPr>
              <a:t>sql</a:t>
            </a:r>
            <a:r>
              <a:rPr lang="en-US" altLang="en-US" baseline="0" dirty="0">
                <a:latin typeface="Lato Regular" charset="0"/>
                <a:ea typeface="MS PGothic" charset="-128"/>
              </a:rPr>
              <a:t>.</a:t>
            </a:r>
          </a:p>
          <a:p>
            <a:pPr marL="181240" indent="-181240">
              <a:buFont typeface="Arial" panose="020B0604020202020204" pitchFamily="34" charset="0"/>
              <a:buChar char="•"/>
            </a:pPr>
            <a:r>
              <a:rPr lang="en-US" altLang="en-US" baseline="0" dirty="0">
                <a:latin typeface="Lato Regular" charset="0"/>
                <a:ea typeface="MS PGothic" charset="-128"/>
              </a:rPr>
              <a:t>Proc </a:t>
            </a:r>
            <a:r>
              <a:rPr lang="en-US" altLang="en-US" baseline="0" dirty="0" err="1">
                <a:latin typeface="Lato Regular" charset="0"/>
                <a:ea typeface="MS PGothic" charset="-128"/>
              </a:rPr>
              <a:t>sql</a:t>
            </a:r>
            <a:r>
              <a:rPr lang="en-US" altLang="en-US" baseline="0" dirty="0">
                <a:latin typeface="Lato Regular" charset="0"/>
                <a:ea typeface="MS PGothic" charset="-128"/>
              </a:rPr>
              <a:t> statements always begin with a proc </a:t>
            </a:r>
            <a:r>
              <a:rPr lang="en-US" altLang="en-US" baseline="0" dirty="0" err="1">
                <a:latin typeface="Lato Regular" charset="0"/>
                <a:ea typeface="MS PGothic" charset="-128"/>
              </a:rPr>
              <a:t>sql</a:t>
            </a:r>
            <a:r>
              <a:rPr lang="en-US" altLang="en-US" baseline="0" dirty="0">
                <a:latin typeface="Lato Regular" charset="0"/>
                <a:ea typeface="MS PGothic" charset="-128"/>
              </a:rPr>
              <a:t> statement and end with a quit statement, both followed by a semi colon. </a:t>
            </a:r>
          </a:p>
          <a:p>
            <a:pPr marL="181240" indent="-181240">
              <a:buFont typeface="Arial" panose="020B0604020202020204" pitchFamily="34" charset="0"/>
              <a:buChar char="•"/>
            </a:pPr>
            <a:r>
              <a:rPr lang="en-US" altLang="en-US" i="0" baseline="0" dirty="0">
                <a:latin typeface="Lato Regular" charset="0"/>
                <a:ea typeface="MS PGothic" charset="-128"/>
              </a:rPr>
              <a:t>Between the proc </a:t>
            </a:r>
            <a:r>
              <a:rPr lang="en-US" altLang="en-US" i="0" baseline="0" dirty="0" err="1">
                <a:latin typeface="Lato Regular" charset="0"/>
                <a:ea typeface="MS PGothic" charset="-128"/>
              </a:rPr>
              <a:t>sql</a:t>
            </a:r>
            <a:r>
              <a:rPr lang="en-US" altLang="en-US" i="0" baseline="0" dirty="0">
                <a:latin typeface="Lato Regular" charset="0"/>
                <a:ea typeface="MS PGothic" charset="-128"/>
              </a:rPr>
              <a:t> and the quit, you can put as many </a:t>
            </a:r>
            <a:r>
              <a:rPr lang="en-US" altLang="en-US" i="0" baseline="0" dirty="0" err="1">
                <a:latin typeface="Lato Regular" charset="0"/>
                <a:ea typeface="MS PGothic" charset="-128"/>
              </a:rPr>
              <a:t>sql</a:t>
            </a:r>
            <a:r>
              <a:rPr lang="en-US" altLang="en-US" i="0" baseline="0" dirty="0">
                <a:latin typeface="Lato Regular" charset="0"/>
                <a:ea typeface="MS PGothic" charset="-128"/>
              </a:rPr>
              <a:t> statements as you want, each ending with a semi colon.</a:t>
            </a:r>
          </a:p>
          <a:p>
            <a:pPr marL="181240" indent="-181240" defTabSz="956097">
              <a:buFont typeface="Arial" panose="020B0604020202020204" pitchFamily="34" charset="0"/>
              <a:buChar char="•"/>
              <a:defRPr/>
            </a:pPr>
            <a:r>
              <a:rPr lang="en-US" altLang="en-US" i="0" baseline="0" dirty="0">
                <a:latin typeface="Lato Regular" charset="0"/>
                <a:ea typeface="MS PGothic" charset="-128"/>
              </a:rPr>
              <a:t>The </a:t>
            </a:r>
            <a:r>
              <a:rPr lang="en-US" altLang="en-US" i="0" baseline="0" dirty="0" err="1">
                <a:latin typeface="Lato Regular" charset="0"/>
                <a:ea typeface="MS PGothic" charset="-128"/>
              </a:rPr>
              <a:t>sql</a:t>
            </a:r>
            <a:r>
              <a:rPr lang="en-US" altLang="en-US" i="0" baseline="0" dirty="0">
                <a:latin typeface="Lato Regular" charset="0"/>
                <a:ea typeface="MS PGothic" charset="-128"/>
              </a:rPr>
              <a:t> statement will run as soon as it encounters a semi colon. </a:t>
            </a:r>
            <a:r>
              <a:rPr lang="en-US" altLang="en-US" i="1" baseline="0" dirty="0">
                <a:latin typeface="Lato Regular" charset="0"/>
                <a:ea typeface="MS PGothic" charset="-128"/>
              </a:rPr>
              <a:t>End</a:t>
            </a:r>
            <a:r>
              <a:rPr lang="en-US" altLang="en-US" i="0" baseline="0" dirty="0">
                <a:latin typeface="Lato Regular" charset="0"/>
                <a:ea typeface="MS PGothic" charset="-128"/>
              </a:rPr>
              <a:t> is meaningless to proc </a:t>
            </a:r>
            <a:r>
              <a:rPr lang="en-US" altLang="en-US" i="0" baseline="0" dirty="0" err="1">
                <a:latin typeface="Lato Regular" charset="0"/>
                <a:ea typeface="MS PGothic" charset="-128"/>
              </a:rPr>
              <a:t>sql</a:t>
            </a:r>
            <a:endParaRPr lang="en-US" altLang="en-US" i="0" baseline="0" dirty="0">
              <a:latin typeface="Lato Regular" charset="0"/>
              <a:ea typeface="MS PGothic" charset="-128"/>
            </a:endParaRPr>
          </a:p>
          <a:p>
            <a:pPr marL="181240" indent="-181240">
              <a:buFont typeface="Arial" panose="020B0604020202020204" pitchFamily="34" charset="0"/>
              <a:buChar char="•"/>
            </a:pPr>
            <a:endParaRPr lang="en-US" altLang="en-US" i="0" baseline="0" dirty="0">
              <a:latin typeface="Lato Regular" charset="0"/>
              <a:ea typeface="MS PGothic" charset="-128"/>
            </a:endParaRPr>
          </a:p>
          <a:p>
            <a:pPr marL="181240" indent="-181240">
              <a:buFont typeface="Arial" panose="020B0604020202020204" pitchFamily="34" charset="0"/>
              <a:buChar char="•"/>
            </a:pPr>
            <a:r>
              <a:rPr lang="en-US" altLang="en-US" i="0" baseline="0" dirty="0">
                <a:latin typeface="Lato Regular" charset="0"/>
                <a:ea typeface="MS PGothic" charset="-128"/>
              </a:rPr>
              <a:t>Within the proc </a:t>
            </a:r>
            <a:r>
              <a:rPr lang="en-US" altLang="en-US" i="0" baseline="0" dirty="0" err="1">
                <a:latin typeface="Lato Regular" charset="0"/>
                <a:ea typeface="MS PGothic" charset="-128"/>
              </a:rPr>
              <a:t>sql</a:t>
            </a:r>
            <a:r>
              <a:rPr lang="en-US" altLang="en-US" i="0" baseline="0" dirty="0">
                <a:latin typeface="Lato Regular" charset="0"/>
                <a:ea typeface="MS PGothic" charset="-128"/>
              </a:rPr>
              <a:t> statement, the clauses you include will define how the data will be returned </a:t>
            </a:r>
          </a:p>
          <a:p>
            <a:pPr marL="181240" indent="-181240">
              <a:buFont typeface="Arial" panose="020B0604020202020204" pitchFamily="34" charset="0"/>
              <a:buChar char="•"/>
            </a:pPr>
            <a:r>
              <a:rPr lang="en-US" altLang="en-US" i="0" baseline="0" dirty="0">
                <a:latin typeface="Lato Regular" charset="0"/>
                <a:ea typeface="MS PGothic" charset="-128"/>
              </a:rPr>
              <a:t>No semi-colons between clauses – only at the end of the </a:t>
            </a:r>
            <a:r>
              <a:rPr lang="en-US" altLang="en-US" i="0" baseline="0" dirty="0" err="1">
                <a:latin typeface="Lato Regular" charset="0"/>
                <a:ea typeface="MS PGothic" charset="-128"/>
              </a:rPr>
              <a:t>sql</a:t>
            </a:r>
            <a:r>
              <a:rPr lang="en-US" altLang="en-US" i="0" baseline="0" dirty="0">
                <a:latin typeface="Lato Regular" charset="0"/>
                <a:ea typeface="MS PGothic" charset="-128"/>
              </a:rPr>
              <a:t> statement</a:t>
            </a:r>
          </a:p>
          <a:p>
            <a:pPr marL="181240" indent="-181240">
              <a:buFont typeface="Arial" panose="020B0604020202020204" pitchFamily="34" charset="0"/>
              <a:buChar char="•"/>
            </a:pPr>
            <a:r>
              <a:rPr lang="en-US" altLang="en-US" i="0" baseline="0" dirty="0">
                <a:latin typeface="Lato Regular" charset="0"/>
                <a:ea typeface="MS PGothic" charset="-128"/>
              </a:rPr>
              <a:t>The underlined clauses are the only required clauses. So we’ll first take a look at the select column from table clauses, and work up to what the other clauses do</a:t>
            </a:r>
          </a:p>
          <a:p>
            <a:pPr marL="181240" indent="-181240">
              <a:buFont typeface="Arial" panose="020B0604020202020204" pitchFamily="34" charset="0"/>
              <a:buChar char="•"/>
            </a:pPr>
            <a:r>
              <a:rPr lang="en-US" altLang="en-US" i="0" baseline="0" dirty="0">
                <a:latin typeface="Lato Regular" charset="0"/>
                <a:ea typeface="MS PGothic" charset="-128"/>
              </a:rPr>
              <a:t>Be prepared to use a lot more commas than traditional SAS syntax</a:t>
            </a:r>
          </a:p>
          <a:p>
            <a:pPr marL="181240" indent="-181240">
              <a:buFont typeface="Arial" panose="020B0604020202020204" pitchFamily="34" charset="0"/>
              <a:buChar char="•"/>
            </a:pPr>
            <a:endParaRPr lang="en-US" altLang="en-US" i="0" baseline="0" dirty="0">
              <a:latin typeface="Lato Regular" charset="0"/>
              <a:ea typeface="MS PGothic" charset="-128"/>
            </a:endParaRPr>
          </a:p>
          <a:p>
            <a:pPr marL="181240" indent="-181240">
              <a:buFont typeface="Arial" panose="020B0604020202020204" pitchFamily="34" charset="0"/>
              <a:buChar char="•"/>
            </a:pPr>
            <a:r>
              <a:rPr lang="en-US" altLang="en-US" i="0" baseline="0" dirty="0">
                <a:latin typeface="Lato Regular" charset="0"/>
                <a:ea typeface="MS PGothic" charset="-128"/>
              </a:rPr>
              <a:t>We’re mostly going to be using a data set that is include with SAS in the </a:t>
            </a:r>
            <a:r>
              <a:rPr lang="en-US" altLang="en-US" i="0" baseline="0" dirty="0" err="1">
                <a:latin typeface="Lato Regular" charset="0"/>
                <a:ea typeface="MS PGothic" charset="-128"/>
              </a:rPr>
              <a:t>sashelp</a:t>
            </a:r>
            <a:r>
              <a:rPr lang="en-US" altLang="en-US" i="0" baseline="0" dirty="0">
                <a:latin typeface="Lato Regular" charset="0"/>
                <a:ea typeface="MS PGothic" charset="-128"/>
              </a:rPr>
              <a:t> library classed class, which you can see a sample of here</a:t>
            </a:r>
          </a:p>
          <a:p>
            <a:pPr marL="181240" indent="-181240">
              <a:buFont typeface="Arial" panose="020B0604020202020204" pitchFamily="34" charset="0"/>
              <a:buChar char="•"/>
            </a:pPr>
            <a:endParaRPr lang="en-US" altLang="en-US" dirty="0">
              <a:latin typeface="Lato Regular" charset="0"/>
              <a:ea typeface="MS PGothic" charset="-128"/>
            </a:endParaRPr>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300">
                <a:solidFill>
                  <a:schemeClr val="tx1"/>
                </a:solidFill>
                <a:latin typeface="Lato Regular" charset="0"/>
                <a:ea typeface="MS PGothic" charset="-128"/>
              </a:defRPr>
            </a:lvl1pPr>
            <a:lvl2pPr marL="785373" indent="-302067" eaLnBrk="0" hangingPunct="0">
              <a:spcBef>
                <a:spcPct val="30000"/>
              </a:spcBef>
              <a:defRPr sz="1300">
                <a:solidFill>
                  <a:schemeClr val="tx1"/>
                </a:solidFill>
                <a:latin typeface="Lato Regular" charset="0"/>
                <a:ea typeface="MS PGothic" charset="-128"/>
              </a:defRPr>
            </a:lvl2pPr>
            <a:lvl3pPr marL="1208267" indent="-241654" eaLnBrk="0" hangingPunct="0">
              <a:spcBef>
                <a:spcPct val="30000"/>
              </a:spcBef>
              <a:defRPr sz="1300">
                <a:solidFill>
                  <a:schemeClr val="tx1"/>
                </a:solidFill>
                <a:latin typeface="Lato Regular" charset="0"/>
                <a:ea typeface="MS PGothic" charset="-128"/>
              </a:defRPr>
            </a:lvl3pPr>
            <a:lvl4pPr marL="1691574" indent="-241654" eaLnBrk="0" hangingPunct="0">
              <a:spcBef>
                <a:spcPct val="30000"/>
              </a:spcBef>
              <a:defRPr sz="1300">
                <a:solidFill>
                  <a:schemeClr val="tx1"/>
                </a:solidFill>
                <a:latin typeface="Lato Regular" charset="0"/>
                <a:ea typeface="MS PGothic" charset="-128"/>
              </a:defRPr>
            </a:lvl4pPr>
            <a:lvl5pPr marL="2174880" indent="-241654" eaLnBrk="0" hangingPunct="0">
              <a:spcBef>
                <a:spcPct val="30000"/>
              </a:spcBef>
              <a:defRPr sz="1300">
                <a:solidFill>
                  <a:schemeClr val="tx1"/>
                </a:solidFill>
                <a:latin typeface="Lato Regular" charset="0"/>
                <a:ea typeface="MS PGothic" charset="-128"/>
              </a:defRPr>
            </a:lvl5pPr>
            <a:lvl6pPr marL="2658188" indent="-241654" eaLnBrk="0" fontAlgn="base" hangingPunct="0">
              <a:spcBef>
                <a:spcPct val="30000"/>
              </a:spcBef>
              <a:spcAft>
                <a:spcPct val="0"/>
              </a:spcAft>
              <a:defRPr sz="1300">
                <a:solidFill>
                  <a:schemeClr val="tx1"/>
                </a:solidFill>
                <a:latin typeface="Lato Regular" charset="0"/>
                <a:ea typeface="MS PGothic" charset="-128"/>
              </a:defRPr>
            </a:lvl6pPr>
            <a:lvl7pPr marL="3141495" indent="-241654" eaLnBrk="0" fontAlgn="base" hangingPunct="0">
              <a:spcBef>
                <a:spcPct val="30000"/>
              </a:spcBef>
              <a:spcAft>
                <a:spcPct val="0"/>
              </a:spcAft>
              <a:defRPr sz="1300">
                <a:solidFill>
                  <a:schemeClr val="tx1"/>
                </a:solidFill>
                <a:latin typeface="Lato Regular" charset="0"/>
                <a:ea typeface="MS PGothic" charset="-128"/>
              </a:defRPr>
            </a:lvl7pPr>
            <a:lvl8pPr marL="3624801" indent="-241654" eaLnBrk="0" fontAlgn="base" hangingPunct="0">
              <a:spcBef>
                <a:spcPct val="30000"/>
              </a:spcBef>
              <a:spcAft>
                <a:spcPct val="0"/>
              </a:spcAft>
              <a:defRPr sz="1300">
                <a:solidFill>
                  <a:schemeClr val="tx1"/>
                </a:solidFill>
                <a:latin typeface="Lato Regular" charset="0"/>
                <a:ea typeface="MS PGothic" charset="-128"/>
              </a:defRPr>
            </a:lvl8pPr>
            <a:lvl9pPr marL="4108108" indent="-241654" eaLnBrk="0" fontAlgn="base" hangingPunct="0">
              <a:spcBef>
                <a:spcPct val="30000"/>
              </a:spcBef>
              <a:spcAft>
                <a:spcPct val="0"/>
              </a:spcAft>
              <a:defRPr sz="1300">
                <a:solidFill>
                  <a:schemeClr val="tx1"/>
                </a:solidFill>
                <a:latin typeface="Lato Regular" charset="0"/>
                <a:ea typeface="MS PGothic" charset="-128"/>
              </a:defRPr>
            </a:lvl9pPr>
          </a:lstStyle>
          <a:p>
            <a:pPr eaLnBrk="1" hangingPunct="1">
              <a:spcBef>
                <a:spcPct val="0"/>
              </a:spcBef>
            </a:pPr>
            <a:fld id="{1744AD84-F0A4-0A4D-8CDD-9961C12EE17F}" type="slidenum">
              <a:rPr lang="en-US" altLang="en-US"/>
              <a:pPr eaLnBrk="1" hangingPunct="1">
                <a:spcBef>
                  <a:spcPct val="0"/>
                </a:spcBef>
              </a:pPr>
              <a:t>7</a:t>
            </a:fld>
            <a:endParaRPr lang="en-US" altLang="en-US"/>
          </a:p>
        </p:txBody>
      </p:sp>
    </p:spTree>
    <p:extLst>
      <p:ext uri="{BB962C8B-B14F-4D97-AF65-F5344CB8AC3E}">
        <p14:creationId xmlns:p14="http://schemas.microsoft.com/office/powerpoint/2010/main" val="467279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dirty="0"/>
              <a:t>These are examples</a:t>
            </a:r>
            <a:r>
              <a:rPr lang="en-US" baseline="0" dirty="0"/>
              <a:t> of basically the most basic queries you can build using proc </a:t>
            </a:r>
            <a:r>
              <a:rPr lang="en-US" baseline="0" dirty="0" err="1"/>
              <a:t>sql</a:t>
            </a:r>
            <a:r>
              <a:rPr lang="en-US" baseline="0" dirty="0"/>
              <a:t>. </a:t>
            </a:r>
          </a:p>
          <a:p>
            <a:pPr marL="181240" indent="-181240">
              <a:buFont typeface="Arial" panose="020B0604020202020204" pitchFamily="34" charset="0"/>
              <a:buChar char="•"/>
            </a:pPr>
            <a:r>
              <a:rPr lang="en-US" baseline="0" dirty="0"/>
              <a:t>Let’s talk about the first example on the left side. The select statement followed by an asterisk selects all columns from the data set, which is the </a:t>
            </a:r>
            <a:r>
              <a:rPr lang="en-US" baseline="0" dirty="0" err="1"/>
              <a:t>sashelp.class</a:t>
            </a:r>
            <a:r>
              <a:rPr lang="en-US" baseline="0" dirty="0"/>
              <a:t> here</a:t>
            </a:r>
          </a:p>
          <a:p>
            <a:pPr marL="181240" indent="-181240">
              <a:buFont typeface="Arial" panose="020B0604020202020204" pitchFamily="34" charset="0"/>
              <a:buChar char="•"/>
            </a:pPr>
            <a:r>
              <a:rPr lang="en-US" baseline="0" dirty="0"/>
              <a:t>Proc print is the equivalent process here</a:t>
            </a:r>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8</a:t>
            </a:fld>
            <a:endParaRPr lang="en-US" altLang="en-US"/>
          </a:p>
        </p:txBody>
      </p:sp>
    </p:spTree>
    <p:extLst>
      <p:ext uri="{BB962C8B-B14F-4D97-AF65-F5344CB8AC3E}">
        <p14:creationId xmlns:p14="http://schemas.microsoft.com/office/powerpoint/2010/main" val="2199793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baseline="0" dirty="0"/>
              <a:t>You can limit the results of a proc </a:t>
            </a:r>
            <a:r>
              <a:rPr lang="en-US" baseline="0" dirty="0" err="1"/>
              <a:t>sql</a:t>
            </a:r>
            <a:r>
              <a:rPr lang="en-US" baseline="0" dirty="0"/>
              <a:t> query to select variables by naming them in the select statement instead of using an asterisk, which I did here with the Name and Height variables (note the separation with a comma!)</a:t>
            </a:r>
          </a:p>
          <a:p>
            <a:pPr marL="181240" indent="-181240">
              <a:buFont typeface="Arial" panose="020B0604020202020204" pitchFamily="34" charset="0"/>
              <a:buChar char="•"/>
            </a:pPr>
            <a:r>
              <a:rPr lang="en-US" baseline="0" dirty="0"/>
              <a:t>The equivalent proc print code would be to using a </a:t>
            </a:r>
            <a:r>
              <a:rPr lang="en-US" baseline="0" dirty="0" err="1"/>
              <a:t>var</a:t>
            </a:r>
            <a:r>
              <a:rPr lang="en-US" baseline="0" dirty="0"/>
              <a:t> statement in the proc print step</a:t>
            </a:r>
            <a:endParaRPr lang="en-US" dirty="0"/>
          </a:p>
        </p:txBody>
      </p:sp>
      <p:sp>
        <p:nvSpPr>
          <p:cNvPr id="4" name="Slide Number Placeholder 3"/>
          <p:cNvSpPr>
            <a:spLocks noGrp="1"/>
          </p:cNvSpPr>
          <p:nvPr>
            <p:ph type="sldNum" sz="quarter" idx="10"/>
          </p:nvPr>
        </p:nvSpPr>
        <p:spPr/>
        <p:txBody>
          <a:bodyPr/>
          <a:lstStyle/>
          <a:p>
            <a:fld id="{157FB671-3023-0241-8339-A848CCA67EBA}" type="slidenum">
              <a:rPr lang="en-US" altLang="en-US" smtClean="0"/>
              <a:pPr/>
              <a:t>9</a:t>
            </a:fld>
            <a:endParaRPr lang="en-US" altLang="en-US"/>
          </a:p>
        </p:txBody>
      </p:sp>
    </p:spTree>
    <p:extLst>
      <p:ext uri="{BB962C8B-B14F-4D97-AF65-F5344CB8AC3E}">
        <p14:creationId xmlns:p14="http://schemas.microsoft.com/office/powerpoint/2010/main" val="33478036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with no image">
    <p:spTree>
      <p:nvGrpSpPr>
        <p:cNvPr id="1" name=""/>
        <p:cNvGrpSpPr/>
        <p:nvPr/>
      </p:nvGrpSpPr>
      <p:grpSpPr>
        <a:xfrm>
          <a:off x="0" y="0"/>
          <a:ext cx="0" cy="0"/>
          <a:chOff x="0" y="0"/>
          <a:chExt cx="0" cy="0"/>
        </a:xfrm>
      </p:grpSpPr>
      <p:sp>
        <p:nvSpPr>
          <p:cNvPr id="4" name="Rectangle 3"/>
          <p:cNvSpPr/>
          <p:nvPr/>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latin typeface="Lato Regular"/>
            </a:endParaRPr>
          </a:p>
        </p:txBody>
      </p:sp>
      <p:pic>
        <p:nvPicPr>
          <p:cNvPr id="78" name="Picture 79" descr="UI New Logo Complete.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609601"/>
            <a:ext cx="3934688" cy="90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Rectangle 2"/>
          <p:cNvSpPr>
            <a:spLocks noGrp="1" noChangeArrowheads="1"/>
          </p:cNvSpPr>
          <p:nvPr>
            <p:ph type="ctrTitle"/>
          </p:nvPr>
        </p:nvSpPr>
        <p:spPr>
          <a:xfrm>
            <a:off x="1016000" y="1524000"/>
            <a:ext cx="10160000" cy="2133600"/>
          </a:xfrm>
        </p:spPr>
        <p:txBody>
          <a:bodyPr anchor="b"/>
          <a:lstStyle>
            <a:lvl1pPr algn="ctr">
              <a:lnSpc>
                <a:spcPct val="100000"/>
              </a:lnSpc>
              <a:defRPr sz="4400" b="0">
                <a:solidFill>
                  <a:schemeClr val="tx2"/>
                </a:solidFill>
                <a:latin typeface="Lato Regular"/>
                <a:cs typeface="Lato Regular"/>
              </a:defRPr>
            </a:lvl1pPr>
          </a:lstStyle>
          <a:p>
            <a:r>
              <a:rPr lang="en-US" dirty="0"/>
              <a:t>Click to edit Master title style</a:t>
            </a:r>
          </a:p>
        </p:txBody>
      </p:sp>
      <p:sp>
        <p:nvSpPr>
          <p:cNvPr id="83" name="Rectangle 3"/>
          <p:cNvSpPr>
            <a:spLocks noGrp="1" noChangeArrowheads="1"/>
          </p:cNvSpPr>
          <p:nvPr>
            <p:ph type="subTitle" idx="1"/>
          </p:nvPr>
        </p:nvSpPr>
        <p:spPr>
          <a:xfrm>
            <a:off x="1016001" y="3886200"/>
            <a:ext cx="10160000" cy="1752600"/>
          </a:xfrm>
        </p:spPr>
        <p:txBody>
          <a:bodyPr/>
          <a:lstStyle>
            <a:lvl1pPr marL="0" indent="0" algn="ctr">
              <a:lnSpc>
                <a:spcPct val="100000"/>
              </a:lnSpc>
              <a:buFontTx/>
              <a:buNone/>
              <a:defRPr>
                <a:solidFill>
                  <a:schemeClr val="tx1"/>
                </a:solidFill>
              </a:defRPr>
            </a:lvl1pPr>
          </a:lstStyle>
          <a:p>
            <a:r>
              <a:rPr lang="en-US" dirty="0"/>
              <a:t>Click to edit Master subtitle style</a:t>
            </a:r>
          </a:p>
        </p:txBody>
      </p:sp>
    </p:spTree>
    <p:extLst>
      <p:ext uri="{BB962C8B-B14F-4D97-AF65-F5344CB8AC3E}">
        <p14:creationId xmlns:p14="http://schemas.microsoft.com/office/powerpoint/2010/main" val="210729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with no image blue">
    <p:bg>
      <p:bgPr>
        <a:gradFill flip="none" rotWithShape="1">
          <a:gsLst>
            <a:gs pos="0">
              <a:schemeClr val="accent1"/>
            </a:gs>
            <a:gs pos="97000">
              <a:schemeClr val="bg2"/>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1016000" y="1981200"/>
            <a:ext cx="10160000" cy="2667000"/>
          </a:xfrm>
        </p:spPr>
        <p:txBody>
          <a:bodyPr wrap="square" anchor="b"/>
          <a:lstStyle>
            <a:lvl1pPr algn="ctr">
              <a:lnSpc>
                <a:spcPct val="100000"/>
              </a:lnSpc>
              <a:defRPr sz="4400" b="1">
                <a:solidFill>
                  <a:schemeClr val="tx1"/>
                </a:solidFill>
                <a:latin typeface="Lato Regular"/>
                <a:cs typeface="Lato Regular"/>
              </a:defRPr>
            </a:lvl1pPr>
          </a:lstStyle>
          <a:p>
            <a:r>
              <a:rPr lang="en-US" dirty="0"/>
              <a:t>Click to edit Master title style</a:t>
            </a:r>
          </a:p>
        </p:txBody>
      </p:sp>
      <p:sp>
        <p:nvSpPr>
          <p:cNvPr id="29699" name="Rectangle 3"/>
          <p:cNvSpPr>
            <a:spLocks noGrp="1" noChangeArrowheads="1"/>
          </p:cNvSpPr>
          <p:nvPr>
            <p:ph type="subTitle" idx="1"/>
          </p:nvPr>
        </p:nvSpPr>
        <p:spPr>
          <a:xfrm>
            <a:off x="1016001" y="4876800"/>
            <a:ext cx="10160000" cy="609600"/>
          </a:xfrm>
        </p:spPr>
        <p:txBody>
          <a:bodyPr/>
          <a:lstStyle>
            <a:lvl1pPr marL="0" indent="0" algn="ctr">
              <a:lnSpc>
                <a:spcPct val="100000"/>
              </a:lnSpc>
              <a:buFontTx/>
              <a:buNone/>
              <a:defRPr>
                <a:solidFill>
                  <a:srgbClr val="FFFFFF"/>
                </a:solidFill>
              </a:defRPr>
            </a:lvl1pPr>
          </a:lstStyle>
          <a:p>
            <a:r>
              <a:rPr lang="en-US" dirty="0"/>
              <a:t>Click to edit Master subtitle style</a:t>
            </a:r>
          </a:p>
        </p:txBody>
      </p:sp>
      <p:pic>
        <p:nvPicPr>
          <p:cNvPr id="79" name="Picture 78" descr="UI New Logo Complete.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609602"/>
            <a:ext cx="4724400" cy="108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95810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title blue">
    <p:bg>
      <p:bgPr>
        <a:gradFill flip="none" rotWithShape="1">
          <a:gsLst>
            <a:gs pos="0">
              <a:schemeClr val="accent1"/>
            </a:gs>
            <a:gs pos="100000">
              <a:schemeClr val="tx2"/>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Rectangle 2"/>
          <p:cNvSpPr>
            <a:spLocks noGrp="1" noChangeArrowheads="1"/>
          </p:cNvSpPr>
          <p:nvPr>
            <p:ph type="ctrTitle"/>
          </p:nvPr>
        </p:nvSpPr>
        <p:spPr>
          <a:xfrm>
            <a:off x="609600" y="838200"/>
            <a:ext cx="10972800" cy="4648200"/>
          </a:xfrm>
        </p:spPr>
        <p:txBody>
          <a:bodyPr lIns="457200" rIns="457200" anchor="ctr" anchorCtr="0"/>
          <a:lstStyle>
            <a:lvl1pPr algn="ctr">
              <a:lnSpc>
                <a:spcPct val="100000"/>
              </a:lnSpc>
              <a:defRPr sz="4400" b="1">
                <a:solidFill>
                  <a:schemeClr val="bg1"/>
                </a:solidFill>
                <a:latin typeface="Lato Regular"/>
                <a:cs typeface="Lato Regular"/>
              </a:defRPr>
            </a:lvl1pPr>
          </a:lstStyle>
          <a:p>
            <a:r>
              <a:rPr lang="en-US" dirty="0"/>
              <a:t>Click to edit Master title style</a:t>
            </a:r>
          </a:p>
        </p:txBody>
      </p:sp>
      <p:pic>
        <p:nvPicPr>
          <p:cNvPr id="7" name="Picture 6"/>
          <p:cNvPicPr>
            <a:picLocks noChangeAspect="1"/>
          </p:cNvPicPr>
          <p:nvPr userDrawn="1"/>
        </p:nvPicPr>
        <p:blipFill rotWithShape="1">
          <a:blip r:embed="rId2">
            <a:biLevel thresh="25000"/>
            <a:extLst>
              <a:ext uri="{BEBA8EAE-BF5A-486C-A8C5-ECC9F3942E4B}">
                <a14:imgProps xmlns:a14="http://schemas.microsoft.com/office/drawing/2010/main">
                  <a14:imgLayer r:embed="rId3">
                    <a14:imgEffect>
                      <a14:colorTemperature colorTemp="11500"/>
                    </a14:imgEffect>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l="14142" t="17027" r="-1" b="-1"/>
          <a:stretch/>
        </p:blipFill>
        <p:spPr>
          <a:xfrm>
            <a:off x="470974" y="6400800"/>
            <a:ext cx="2729426" cy="137160"/>
          </a:xfrm>
          <a:prstGeom prst="rect">
            <a:avLst/>
          </a:prstGeom>
          <a:noFill/>
          <a:ln>
            <a:noFill/>
          </a:ln>
        </p:spPr>
      </p:pic>
    </p:spTree>
    <p:extLst>
      <p:ext uri="{BB962C8B-B14F-4D97-AF65-F5344CB8AC3E}">
        <p14:creationId xmlns:p14="http://schemas.microsoft.com/office/powerpoint/2010/main" val="1131826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533401"/>
            <a:ext cx="10968567" cy="568325"/>
          </a:xfrm>
        </p:spPr>
        <p:txBody>
          <a:bodyPr/>
          <a:lstStyle>
            <a:lvl1pPr>
              <a:defRPr sz="3600" b="1">
                <a:latin typeface="Lato Regular"/>
                <a:cs typeface="Lato Regular"/>
              </a:defRPr>
            </a:lvl1pPr>
          </a:lstStyle>
          <a:p>
            <a:r>
              <a:rPr lang="en-US" dirty="0"/>
              <a:t>Click to edit Master title style</a:t>
            </a:r>
          </a:p>
        </p:txBody>
      </p:sp>
      <p:sp>
        <p:nvSpPr>
          <p:cNvPr id="3" name="Content Placeholder 2"/>
          <p:cNvSpPr>
            <a:spLocks noGrp="1"/>
          </p:cNvSpPr>
          <p:nvPr>
            <p:ph idx="1"/>
          </p:nvPr>
        </p:nvSpPr>
        <p:spPr>
          <a:xfrm>
            <a:off x="607484" y="1219200"/>
            <a:ext cx="10547349" cy="4273550"/>
          </a:xfrm>
        </p:spPr>
        <p:txBody>
          <a:bodyPr/>
          <a:lstStyle>
            <a:lvl1pPr marL="228600" indent="-228600">
              <a:lnSpc>
                <a:spcPct val="120000"/>
              </a:lnSpc>
              <a:spcBef>
                <a:spcPts val="1500"/>
              </a:spcBef>
              <a:buClr>
                <a:schemeClr val="accent1"/>
              </a:buClr>
              <a:buFont typeface="Wingdings" charset="2"/>
              <a:buChar char="§"/>
              <a:defRPr sz="2400"/>
            </a:lvl1pPr>
            <a:lvl2pPr marL="457200" indent="-228600">
              <a:lnSpc>
                <a:spcPct val="120000"/>
              </a:lnSpc>
              <a:spcBef>
                <a:spcPts val="1000"/>
              </a:spcBef>
              <a:spcAft>
                <a:spcPts val="0"/>
              </a:spcAft>
              <a:buClr>
                <a:schemeClr val="accent1"/>
              </a:buClr>
              <a:buFont typeface="Wingdings" charset="2"/>
              <a:buChar char="§"/>
              <a:defRPr sz="2000"/>
            </a:lvl2pPr>
            <a:lvl3pPr marL="885825" indent="-136525">
              <a:lnSpc>
                <a:spcPct val="120000"/>
              </a:lnSpc>
              <a:spcBef>
                <a:spcPts val="1000"/>
              </a:spcBef>
              <a:buClr>
                <a:schemeClr val="accent1"/>
              </a:buClr>
              <a:buFont typeface="Wingdings" charset="2"/>
              <a:buChar char="§"/>
              <a:defRPr sz="1800"/>
            </a:lvl3pPr>
            <a:lvl4pPr marL="1141413" indent="-209550">
              <a:lnSpc>
                <a:spcPct val="120000"/>
              </a:lnSpc>
              <a:spcBef>
                <a:spcPts val="1000"/>
              </a:spcBef>
              <a:buClr>
                <a:schemeClr val="accent1"/>
              </a:buClr>
              <a:buFont typeface="Wingdings" charset="2"/>
              <a:buChar char="§"/>
              <a:defRPr sz="1800"/>
            </a:lvl4pPr>
            <a:lvl5pPr marL="1370013" indent="-171450">
              <a:lnSpc>
                <a:spcPct val="120000"/>
              </a:lnSpc>
              <a:spcBef>
                <a:spcPts val="1000"/>
              </a:spcBef>
              <a:buClr>
                <a:schemeClr val="accent1"/>
              </a:buClr>
              <a:buFont typeface="Wingdings" charset="2"/>
              <a:buChar cha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29634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black">
    <p:spTree>
      <p:nvGrpSpPr>
        <p:cNvPr id="1" name=""/>
        <p:cNvGrpSpPr/>
        <p:nvPr/>
      </p:nvGrpSpPr>
      <p:grpSpPr>
        <a:xfrm>
          <a:off x="0" y="0"/>
          <a:ext cx="0" cy="0"/>
          <a:chOff x="0" y="0"/>
          <a:chExt cx="0" cy="0"/>
        </a:xfrm>
      </p:grpSpPr>
      <p:sp>
        <p:nvSpPr>
          <p:cNvPr id="4" name="Rectangle 3"/>
          <p:cNvSpPr/>
          <p:nvPr userDrawn="1"/>
        </p:nvSpPr>
        <p:spPr>
          <a:xfrm>
            <a:off x="0" y="25400"/>
            <a:ext cx="12192000" cy="685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latin typeface="Lato Regular"/>
            </a:endParaRPr>
          </a:p>
        </p:txBody>
      </p:sp>
      <p:sp>
        <p:nvSpPr>
          <p:cNvPr id="2" name="Title 1"/>
          <p:cNvSpPr>
            <a:spLocks noGrp="1"/>
          </p:cNvSpPr>
          <p:nvPr>
            <p:ph type="title"/>
          </p:nvPr>
        </p:nvSpPr>
        <p:spPr>
          <a:xfrm>
            <a:off x="609601" y="533401"/>
            <a:ext cx="10968567" cy="568325"/>
          </a:xfrm>
        </p:spPr>
        <p:txBody>
          <a:bodyPr/>
          <a:lstStyle>
            <a:lvl1pPr>
              <a:defRPr sz="3600">
                <a:solidFill>
                  <a:schemeClr val="bg1"/>
                </a:solidFill>
                <a:latin typeface="Lato Regular"/>
                <a:cs typeface="Lato Regular"/>
              </a:defRPr>
            </a:lvl1pPr>
          </a:lstStyle>
          <a:p>
            <a:r>
              <a:rPr lang="en-US" dirty="0"/>
              <a:t>Click to edit Master title style</a:t>
            </a:r>
          </a:p>
        </p:txBody>
      </p:sp>
      <p:sp>
        <p:nvSpPr>
          <p:cNvPr id="6" name="Content Placeholder 3"/>
          <p:cNvSpPr>
            <a:spLocks noGrp="1"/>
          </p:cNvSpPr>
          <p:nvPr>
            <p:ph sz="half" idx="2"/>
          </p:nvPr>
        </p:nvSpPr>
        <p:spPr>
          <a:xfrm>
            <a:off x="1219200" y="1981200"/>
            <a:ext cx="10058400" cy="3816350"/>
          </a:xfrm>
        </p:spPr>
        <p:txBody>
          <a:bodyPr/>
          <a:lstStyle>
            <a:lvl1pPr indent="0">
              <a:lnSpc>
                <a:spcPct val="100000"/>
              </a:lnSpc>
              <a:defRPr sz="2000">
                <a:solidFill>
                  <a:schemeClr val="bg1"/>
                </a:solidFill>
              </a:defRPr>
            </a:lvl1pPr>
            <a:lvl2pPr indent="0">
              <a:lnSpc>
                <a:spcPct val="100000"/>
              </a:lnSpc>
              <a:buClr>
                <a:schemeClr val="accent1"/>
              </a:buClr>
              <a:defRPr sz="1800">
                <a:solidFill>
                  <a:schemeClr val="bg1"/>
                </a:solidFill>
              </a:defRPr>
            </a:lvl2pPr>
            <a:lvl3pPr indent="0">
              <a:lnSpc>
                <a:spcPct val="100000"/>
              </a:lnSpc>
              <a:buClr>
                <a:schemeClr val="accent1"/>
              </a:buClr>
              <a:defRPr sz="1600">
                <a:solidFill>
                  <a:schemeClr val="bg1"/>
                </a:solidFill>
              </a:defRPr>
            </a:lvl3pPr>
            <a:lvl4pPr indent="0">
              <a:lnSpc>
                <a:spcPct val="100000"/>
              </a:lnSpc>
              <a:buClr>
                <a:schemeClr val="accent1"/>
              </a:buClr>
              <a:defRPr sz="1400">
                <a:solidFill>
                  <a:schemeClr val="bg1"/>
                </a:solidFill>
              </a:defRPr>
            </a:lvl4pPr>
            <a:lvl5pPr indent="0">
              <a:lnSpc>
                <a:spcPct val="100000"/>
              </a:lnSpc>
              <a:buClr>
                <a:schemeClr val="accent1"/>
              </a:buClr>
              <a:defRPr sz="14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7835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Example Slide">
    <p:bg>
      <p:bgPr>
        <a:solidFill>
          <a:schemeClr val="tx1"/>
        </a:solidFill>
        <a:effectLst/>
      </p:bgPr>
    </p:bg>
    <p:spTree>
      <p:nvGrpSpPr>
        <p:cNvPr id="1" name=""/>
        <p:cNvGrpSpPr/>
        <p:nvPr/>
      </p:nvGrpSpPr>
      <p:grpSpPr>
        <a:xfrm>
          <a:off x="0" y="0"/>
          <a:ext cx="0" cy="0"/>
          <a:chOff x="0" y="0"/>
          <a:chExt cx="0" cy="0"/>
        </a:xfrm>
      </p:grpSpPr>
      <p:sp>
        <p:nvSpPr>
          <p:cNvPr id="82" name="Rectangle 2"/>
          <p:cNvSpPr>
            <a:spLocks noGrp="1" noChangeArrowheads="1"/>
          </p:cNvSpPr>
          <p:nvPr>
            <p:ph type="ctrTitle"/>
          </p:nvPr>
        </p:nvSpPr>
        <p:spPr>
          <a:xfrm>
            <a:off x="457200" y="3429000"/>
            <a:ext cx="2743200" cy="2133600"/>
          </a:xfrm>
        </p:spPr>
        <p:txBody>
          <a:bodyPr anchor="t"/>
          <a:lstStyle>
            <a:lvl1pPr algn="l">
              <a:lnSpc>
                <a:spcPct val="100000"/>
              </a:lnSpc>
              <a:defRPr sz="3600" b="0">
                <a:solidFill>
                  <a:schemeClr val="bg1"/>
                </a:solidFill>
                <a:latin typeface="Lato Regular"/>
                <a:cs typeface="Lato Regular"/>
              </a:defRPr>
            </a:lvl1pPr>
          </a:lstStyle>
          <a:p>
            <a:r>
              <a:rPr lang="en-US" dirty="0"/>
              <a:t>Click to edit Master title style</a:t>
            </a:r>
          </a:p>
        </p:txBody>
      </p:sp>
      <p:sp>
        <p:nvSpPr>
          <p:cNvPr id="83" name="Rectangle 3"/>
          <p:cNvSpPr>
            <a:spLocks noGrp="1" noChangeArrowheads="1"/>
          </p:cNvSpPr>
          <p:nvPr>
            <p:ph type="subTitle" idx="1"/>
          </p:nvPr>
        </p:nvSpPr>
        <p:spPr>
          <a:xfrm>
            <a:off x="457200" y="1663700"/>
            <a:ext cx="2743200" cy="1752600"/>
          </a:xfrm>
        </p:spPr>
        <p:txBody>
          <a:bodyPr anchor="b"/>
          <a:lstStyle>
            <a:lvl1pPr marL="0" indent="0" algn="l">
              <a:lnSpc>
                <a:spcPct val="100000"/>
              </a:lnSpc>
              <a:buFontTx/>
              <a:buNone/>
              <a:defRPr sz="1400" cap="all" baseline="0">
                <a:solidFill>
                  <a:schemeClr val="bg1"/>
                </a:solidFill>
              </a:defRPr>
            </a:lvl1pPr>
          </a:lstStyle>
          <a:p>
            <a:r>
              <a:rPr lang="en-US" dirty="0"/>
              <a:t>Click to edit Master subtitle style</a:t>
            </a:r>
          </a:p>
        </p:txBody>
      </p:sp>
      <p:sp>
        <p:nvSpPr>
          <p:cNvPr id="3" name="Picture Placeholder 2"/>
          <p:cNvSpPr>
            <a:spLocks noGrp="1"/>
          </p:cNvSpPr>
          <p:nvPr>
            <p:ph type="pic" sz="quarter" idx="10"/>
          </p:nvPr>
        </p:nvSpPr>
        <p:spPr>
          <a:xfrm>
            <a:off x="4191000" y="838200"/>
            <a:ext cx="8001000" cy="6019800"/>
          </a:xfrm>
          <a:solidFill>
            <a:schemeClr val="bg1"/>
          </a:solidFill>
          <a:effectLst>
            <a:outerShdw blurRad="673100" sx="102000" sy="102000" algn="ctr" rotWithShape="0">
              <a:prstClr val="black">
                <a:alpha val="20000"/>
              </a:prstClr>
            </a:outerShdw>
          </a:effectLst>
        </p:spPr>
        <p:txBody>
          <a:bodyPr/>
          <a:lstStyle/>
          <a:p>
            <a:endParaRPr lang="en-US"/>
          </a:p>
        </p:txBody>
      </p:sp>
    </p:spTree>
    <p:extLst>
      <p:ext uri="{BB962C8B-B14F-4D97-AF65-F5344CB8AC3E}">
        <p14:creationId xmlns:p14="http://schemas.microsoft.com/office/powerpoint/2010/main" val="11443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32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190959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09601" y="838201"/>
            <a:ext cx="10968567"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07484" y="1784350"/>
            <a:ext cx="10970684" cy="370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0" bIns="45720" numCol="1" anchor="t" anchorCtr="0" compatLnSpc="1">
            <a:prstTxWarp prst="textNoShape">
              <a:avLst/>
            </a:prstTxWarp>
          </a:bodyPr>
          <a:lstStyle/>
          <a:p>
            <a:pPr marL="342900" marR="0" lvl="0" indent="-685800" algn="l" defTabSz="914400" rtl="0" eaLnBrk="0" fontAlgn="base" latinLnBrk="0" hangingPunct="0">
              <a:lnSpc>
                <a:spcPts val="2700"/>
              </a:lnSpc>
              <a:spcBef>
                <a:spcPct val="2000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Lato Regular"/>
                <a:ea typeface="MS PGothic" pitchFamily="34" charset="-128"/>
                <a:cs typeface="Lato Regular"/>
              </a:rPr>
              <a:t>Click to edit Master text styles</a:t>
            </a:r>
          </a:p>
          <a:p>
            <a:pPr marL="465138" marR="0" lvl="1" indent="-190500" algn="l" defTabSz="914400" rtl="0" eaLnBrk="0" fontAlgn="base" latinLnBrk="0" hangingPunct="0">
              <a:lnSpc>
                <a:spcPts val="2125"/>
              </a:lnSpc>
              <a:spcBef>
                <a:spcPts val="988"/>
              </a:spcBef>
              <a:spcAft>
                <a:spcPts val="1200"/>
              </a:spcAft>
              <a:buClr>
                <a:srgbClr val="1A8ECE"/>
              </a:buClr>
              <a:buSzTx/>
              <a:buFont typeface="Wingdings" charset="2"/>
              <a:buChar char="§"/>
              <a:tabLst/>
              <a:defRPr/>
            </a:pPr>
            <a:r>
              <a:rPr kumimoji="0" lang="en-US" sz="1800" b="0" i="0" u="none" strike="noStrike" kern="0" cap="none" spc="0" normalizeH="0" baseline="0" noProof="0" dirty="0">
                <a:ln>
                  <a:noFill/>
                </a:ln>
                <a:solidFill>
                  <a:srgbClr val="494546"/>
                </a:solidFill>
                <a:effectLst/>
                <a:uLnTx/>
                <a:uFillTx/>
                <a:latin typeface="Lato Regular"/>
                <a:ea typeface="MS PGothic" pitchFamily="34" charset="-128"/>
                <a:cs typeface="Lato Regular"/>
              </a:rPr>
              <a:t>Second level</a:t>
            </a:r>
          </a:p>
          <a:p>
            <a:pPr marL="885825" marR="0" lvl="2" indent="-136525" algn="l" defTabSz="914400" rtl="0" eaLnBrk="0" fontAlgn="base" latinLnBrk="0" hangingPunct="0">
              <a:lnSpc>
                <a:spcPct val="85000"/>
              </a:lnSpc>
              <a:spcBef>
                <a:spcPts val="600"/>
              </a:spcBef>
              <a:spcAft>
                <a:spcPct val="0"/>
              </a:spcAft>
              <a:buClr>
                <a:srgbClr val="1A8ECE"/>
              </a:buClr>
              <a:buSzTx/>
              <a:buFont typeface="Wingdings" charset="2"/>
              <a:buChar char="§"/>
              <a:tabLst/>
              <a:defRPr/>
            </a:pPr>
            <a:r>
              <a:rPr kumimoji="0" lang="en-US" sz="1800" b="0" i="0" u="none" strike="noStrike" kern="0" cap="none" spc="0" normalizeH="0" baseline="0" noProof="0" dirty="0">
                <a:ln>
                  <a:noFill/>
                </a:ln>
                <a:solidFill>
                  <a:srgbClr val="494546"/>
                </a:solidFill>
                <a:effectLst/>
                <a:uLnTx/>
                <a:uFillTx/>
                <a:latin typeface="Lato Regular"/>
                <a:ea typeface="MS PGothic" pitchFamily="34" charset="-128"/>
                <a:cs typeface="Lato Regular"/>
              </a:rPr>
              <a:t>Third level</a:t>
            </a:r>
          </a:p>
          <a:p>
            <a:pPr marL="1141413" marR="0" lvl="3" indent="-209550" algn="l" defTabSz="914400" rtl="0" eaLnBrk="0" fontAlgn="base" latinLnBrk="0" hangingPunct="0">
              <a:lnSpc>
                <a:spcPct val="85000"/>
              </a:lnSpc>
              <a:spcBef>
                <a:spcPts val="600"/>
              </a:spcBef>
              <a:spcAft>
                <a:spcPct val="0"/>
              </a:spcAft>
              <a:buClr>
                <a:srgbClr val="1A8ECE"/>
              </a:buClr>
              <a:buSzTx/>
              <a:buFont typeface="Wingdings" charset="2"/>
              <a:buChar char="§"/>
              <a:tabLst/>
              <a:defRPr/>
            </a:pPr>
            <a:r>
              <a:rPr kumimoji="0" lang="en-US" sz="1800" b="0" i="0" u="none" strike="noStrike" kern="0" cap="none" spc="0" normalizeH="0" baseline="0" noProof="0" dirty="0">
                <a:ln>
                  <a:noFill/>
                </a:ln>
                <a:solidFill>
                  <a:srgbClr val="494546"/>
                </a:solidFill>
                <a:effectLst/>
                <a:uLnTx/>
                <a:uFillTx/>
                <a:latin typeface="Lato Regular"/>
                <a:ea typeface="MS PGothic" pitchFamily="34" charset="-128"/>
                <a:cs typeface="Lato Regular"/>
              </a:rPr>
              <a:t>Fourth level</a:t>
            </a:r>
          </a:p>
          <a:p>
            <a:pPr marL="1370013" marR="0" lvl="4" indent="-171450" algn="l" defTabSz="914400" rtl="0" eaLnBrk="0" fontAlgn="base" latinLnBrk="0" hangingPunct="0">
              <a:lnSpc>
                <a:spcPct val="85000"/>
              </a:lnSpc>
              <a:spcBef>
                <a:spcPct val="20000"/>
              </a:spcBef>
              <a:spcAft>
                <a:spcPct val="0"/>
              </a:spcAft>
              <a:buClr>
                <a:srgbClr val="1A8ECE"/>
              </a:buClr>
              <a:buSzTx/>
              <a:buFont typeface="Wingdings" charset="2"/>
              <a:buChar char="§"/>
              <a:tabLst/>
              <a:defRPr/>
            </a:pPr>
            <a:r>
              <a:rPr kumimoji="0" lang="en-US" sz="1800" b="0" i="0" u="none" strike="noStrike" kern="0" cap="none" spc="0" normalizeH="0" baseline="0" noProof="0" dirty="0">
                <a:ln>
                  <a:noFill/>
                </a:ln>
                <a:solidFill>
                  <a:srgbClr val="494546"/>
                </a:solidFill>
                <a:effectLst/>
                <a:uLnTx/>
                <a:uFillTx/>
                <a:latin typeface="Lato Regular"/>
                <a:ea typeface="MS PGothic" pitchFamily="34" charset="-128"/>
                <a:cs typeface="Lato Regular"/>
              </a:rPr>
              <a:t>Fifth level</a:t>
            </a:r>
          </a:p>
        </p:txBody>
      </p:sp>
      <p:sp>
        <p:nvSpPr>
          <p:cNvPr id="3" name="Rectangle 2"/>
          <p:cNvSpPr/>
          <p:nvPr/>
        </p:nvSpPr>
        <p:spPr>
          <a:xfrm>
            <a:off x="0" y="0"/>
            <a:ext cx="12192000" cy="76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solidFill>
                <a:schemeClr val="tx2">
                  <a:lumMod val="60000"/>
                  <a:lumOff val="40000"/>
                </a:schemeClr>
              </a:solidFill>
              <a:latin typeface="Lato Regular"/>
              <a:cs typeface="Lato Regular"/>
            </a:endParaRPr>
          </a:p>
        </p:txBody>
      </p:sp>
      <p:pic>
        <p:nvPicPr>
          <p:cNvPr id="2" name="Picture 1"/>
          <p:cNvPicPr>
            <a:picLocks noChangeAspect="1"/>
          </p:cNvPicPr>
          <p:nvPr userDrawn="1"/>
        </p:nvPicPr>
        <p:blipFill rotWithShape="1">
          <a:blip r:embed="rId9">
            <a:extLst>
              <a:ext uri="{28A0092B-C50C-407E-A947-70E740481C1C}">
                <a14:useLocalDpi xmlns:a14="http://schemas.microsoft.com/office/drawing/2010/main" val="0"/>
              </a:ext>
            </a:extLst>
          </a:blip>
          <a:srcRect l="14142" t="17027" r="-1" b="-1"/>
          <a:stretch/>
        </p:blipFill>
        <p:spPr>
          <a:xfrm>
            <a:off x="470974" y="6400800"/>
            <a:ext cx="2729426" cy="137160"/>
          </a:xfrm>
          <a:prstGeom prst="rect">
            <a:avLst/>
          </a:prstGeom>
        </p:spPr>
      </p:pic>
    </p:spTree>
  </p:cSld>
  <p:clrMap bg1="lt1" tx1="dk1" bg2="lt2" tx2="dk2" accent1="accent1" accent2="accent2" accent3="accent3" accent4="accent4" accent5="accent5" accent6="accent6" hlink="hlink" folHlink="folHlink"/>
  <p:sldLayoutIdLst>
    <p:sldLayoutId id="2147484109" r:id="rId1"/>
    <p:sldLayoutId id="2147484110" r:id="rId2"/>
    <p:sldLayoutId id="2147484113" r:id="rId3"/>
    <p:sldLayoutId id="2147484099" r:id="rId4"/>
    <p:sldLayoutId id="2147484117" r:id="rId5"/>
    <p:sldLayoutId id="2147484122" r:id="rId6"/>
    <p:sldLayoutId id="2147484103"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algn="l" rtl="0" eaLnBrk="0" fontAlgn="base" hangingPunct="0">
        <a:spcBef>
          <a:spcPct val="0"/>
        </a:spcBef>
        <a:spcAft>
          <a:spcPct val="0"/>
        </a:spcAft>
        <a:defRPr sz="3200" b="0" kern="1200" spc="-40">
          <a:solidFill>
            <a:schemeClr val="tx1"/>
          </a:solidFill>
          <a:latin typeface="Lato Black"/>
          <a:ea typeface="MS PGothic" pitchFamily="34" charset="-128"/>
          <a:cs typeface="Lato Black"/>
        </a:defRPr>
      </a:lvl1pPr>
      <a:lvl2pPr algn="l" rtl="0" eaLnBrk="0" fontAlgn="base" hangingPunct="0">
        <a:spcBef>
          <a:spcPct val="0"/>
        </a:spcBef>
        <a:spcAft>
          <a:spcPct val="0"/>
        </a:spcAft>
        <a:defRPr sz="3200">
          <a:solidFill>
            <a:schemeClr val="tx1"/>
          </a:solidFill>
          <a:latin typeface="Lato Black" charset="0"/>
          <a:ea typeface="MS PGothic" pitchFamily="34" charset="-128"/>
          <a:cs typeface="Lato Black" charset="0"/>
        </a:defRPr>
      </a:lvl2pPr>
      <a:lvl3pPr algn="l" rtl="0" eaLnBrk="0" fontAlgn="base" hangingPunct="0">
        <a:spcBef>
          <a:spcPct val="0"/>
        </a:spcBef>
        <a:spcAft>
          <a:spcPct val="0"/>
        </a:spcAft>
        <a:defRPr sz="3200">
          <a:solidFill>
            <a:schemeClr val="tx1"/>
          </a:solidFill>
          <a:latin typeface="Lato Black" charset="0"/>
          <a:ea typeface="MS PGothic" pitchFamily="34" charset="-128"/>
          <a:cs typeface="Lato Black" charset="0"/>
        </a:defRPr>
      </a:lvl3pPr>
      <a:lvl4pPr algn="l" rtl="0" eaLnBrk="0" fontAlgn="base" hangingPunct="0">
        <a:spcBef>
          <a:spcPct val="0"/>
        </a:spcBef>
        <a:spcAft>
          <a:spcPct val="0"/>
        </a:spcAft>
        <a:defRPr sz="3200">
          <a:solidFill>
            <a:schemeClr val="tx1"/>
          </a:solidFill>
          <a:latin typeface="Lato Black" charset="0"/>
          <a:ea typeface="MS PGothic" pitchFamily="34" charset="-128"/>
          <a:cs typeface="Lato Black" charset="0"/>
        </a:defRPr>
      </a:lvl4pPr>
      <a:lvl5pPr algn="l" rtl="0" eaLnBrk="0" fontAlgn="base" hangingPunct="0">
        <a:spcBef>
          <a:spcPct val="0"/>
        </a:spcBef>
        <a:spcAft>
          <a:spcPct val="0"/>
        </a:spcAft>
        <a:defRPr sz="3200">
          <a:solidFill>
            <a:schemeClr val="tx1"/>
          </a:solidFill>
          <a:latin typeface="Lato Black" charset="0"/>
          <a:ea typeface="MS PGothic" pitchFamily="34" charset="-128"/>
          <a:cs typeface="Lato Black" charset="0"/>
        </a:defRPr>
      </a:lvl5pPr>
      <a:lvl6pPr marL="457200" algn="l" rtl="0" fontAlgn="base">
        <a:lnSpc>
          <a:spcPct val="75000"/>
        </a:lnSpc>
        <a:spcBef>
          <a:spcPct val="0"/>
        </a:spcBef>
        <a:spcAft>
          <a:spcPct val="0"/>
        </a:spcAft>
        <a:defRPr sz="3200">
          <a:solidFill>
            <a:srgbClr val="FF0000"/>
          </a:solidFill>
          <a:latin typeface="Arial Black" pitchFamily="34" charset="0"/>
        </a:defRPr>
      </a:lvl6pPr>
      <a:lvl7pPr marL="914400" algn="l" rtl="0" fontAlgn="base">
        <a:lnSpc>
          <a:spcPct val="75000"/>
        </a:lnSpc>
        <a:spcBef>
          <a:spcPct val="0"/>
        </a:spcBef>
        <a:spcAft>
          <a:spcPct val="0"/>
        </a:spcAft>
        <a:defRPr sz="3200">
          <a:solidFill>
            <a:srgbClr val="FF0000"/>
          </a:solidFill>
          <a:latin typeface="Arial Black" pitchFamily="34" charset="0"/>
        </a:defRPr>
      </a:lvl7pPr>
      <a:lvl8pPr marL="1371600" algn="l" rtl="0" fontAlgn="base">
        <a:lnSpc>
          <a:spcPct val="75000"/>
        </a:lnSpc>
        <a:spcBef>
          <a:spcPct val="0"/>
        </a:spcBef>
        <a:spcAft>
          <a:spcPct val="0"/>
        </a:spcAft>
        <a:defRPr sz="3200">
          <a:solidFill>
            <a:srgbClr val="FF0000"/>
          </a:solidFill>
          <a:latin typeface="Arial Black" pitchFamily="34" charset="0"/>
        </a:defRPr>
      </a:lvl8pPr>
      <a:lvl9pPr marL="1828800" algn="l" rtl="0" fontAlgn="base">
        <a:lnSpc>
          <a:spcPct val="75000"/>
        </a:lnSpc>
        <a:spcBef>
          <a:spcPct val="0"/>
        </a:spcBef>
        <a:spcAft>
          <a:spcPct val="0"/>
        </a:spcAft>
        <a:defRPr sz="3200">
          <a:solidFill>
            <a:srgbClr val="FF0000"/>
          </a:solidFill>
          <a:latin typeface="Arial Black" pitchFamily="34" charset="0"/>
        </a:defRPr>
      </a:lvl9pPr>
    </p:titleStyle>
    <p:bodyStyle>
      <a:lvl1pPr marL="342900" marR="0" indent="-685800" algn="l" defTabSz="914400" rtl="0" eaLnBrk="0" fontAlgn="base" latinLnBrk="0" hangingPunct="0">
        <a:lnSpc>
          <a:spcPts val="2700"/>
        </a:lnSpc>
        <a:spcBef>
          <a:spcPct val="20000"/>
        </a:spcBef>
        <a:spcAft>
          <a:spcPct val="0"/>
        </a:spcAft>
        <a:buClrTx/>
        <a:buSzTx/>
        <a:buFontTx/>
        <a:buNone/>
        <a:tabLst/>
        <a:defRPr sz="2400">
          <a:solidFill>
            <a:srgbClr val="000000"/>
          </a:solidFill>
          <a:latin typeface="Lato Regular"/>
          <a:ea typeface="MS PGothic" pitchFamily="34" charset="-128"/>
          <a:cs typeface="Lato Regular"/>
        </a:defRPr>
      </a:lvl1pPr>
      <a:lvl2pPr marL="465138" marR="0" indent="-190500" algn="l" defTabSz="914400" rtl="0" eaLnBrk="0" fontAlgn="base" latinLnBrk="0" hangingPunct="0">
        <a:lnSpc>
          <a:spcPts val="2125"/>
        </a:lnSpc>
        <a:spcBef>
          <a:spcPts val="988"/>
        </a:spcBef>
        <a:spcAft>
          <a:spcPts val="1200"/>
        </a:spcAft>
        <a:buClr>
          <a:srgbClr val="1A8ECE"/>
        </a:buClr>
        <a:buSzTx/>
        <a:buFont typeface="Wingdings" charset="2"/>
        <a:buChar char="§"/>
        <a:tabLst/>
        <a:defRPr sz="1800">
          <a:solidFill>
            <a:schemeClr val="tx1"/>
          </a:solidFill>
          <a:latin typeface="Lato Regular"/>
          <a:ea typeface="MS PGothic" pitchFamily="34" charset="-128"/>
          <a:cs typeface="Lato Regular"/>
        </a:defRPr>
      </a:lvl2pPr>
      <a:lvl3pPr marL="885825" marR="0" indent="-136525" algn="l" defTabSz="914400" rtl="0" eaLnBrk="0" fontAlgn="base" latinLnBrk="0" hangingPunct="0">
        <a:lnSpc>
          <a:spcPct val="85000"/>
        </a:lnSpc>
        <a:spcBef>
          <a:spcPts val="600"/>
        </a:spcBef>
        <a:spcAft>
          <a:spcPct val="0"/>
        </a:spcAft>
        <a:buClr>
          <a:srgbClr val="1A8ECE"/>
        </a:buClr>
        <a:buSzTx/>
        <a:buFont typeface="Wingdings" charset="2"/>
        <a:buChar char="§"/>
        <a:tabLst/>
        <a:defRPr sz="1800">
          <a:solidFill>
            <a:schemeClr val="tx1"/>
          </a:solidFill>
          <a:latin typeface="Lato Regular"/>
          <a:ea typeface="MS PGothic" pitchFamily="34" charset="-128"/>
          <a:cs typeface="Lato Regular"/>
        </a:defRPr>
      </a:lvl3pPr>
      <a:lvl4pPr marL="1141413" marR="0" indent="-209550" algn="l" defTabSz="914400" rtl="0" eaLnBrk="0" fontAlgn="base" latinLnBrk="0" hangingPunct="0">
        <a:lnSpc>
          <a:spcPct val="85000"/>
        </a:lnSpc>
        <a:spcBef>
          <a:spcPts val="600"/>
        </a:spcBef>
        <a:spcAft>
          <a:spcPct val="0"/>
        </a:spcAft>
        <a:buClr>
          <a:srgbClr val="1A8ECE"/>
        </a:buClr>
        <a:buSzTx/>
        <a:buFont typeface="Wingdings" charset="2"/>
        <a:buChar char="§"/>
        <a:tabLst/>
        <a:defRPr sz="1800">
          <a:solidFill>
            <a:schemeClr val="tx1"/>
          </a:solidFill>
          <a:latin typeface="Lato Regular"/>
          <a:ea typeface="MS PGothic" pitchFamily="34" charset="-128"/>
          <a:cs typeface="Lato Regular"/>
        </a:defRPr>
      </a:lvl4pPr>
      <a:lvl5pPr marL="1370013" marR="0" indent="-171450" algn="l" defTabSz="914400" rtl="0" eaLnBrk="0" fontAlgn="base" latinLnBrk="0" hangingPunct="0">
        <a:lnSpc>
          <a:spcPct val="85000"/>
        </a:lnSpc>
        <a:spcBef>
          <a:spcPct val="20000"/>
        </a:spcBef>
        <a:spcAft>
          <a:spcPct val="0"/>
        </a:spcAft>
        <a:buClr>
          <a:srgbClr val="1A8ECE"/>
        </a:buClr>
        <a:buSzTx/>
        <a:buFont typeface="Wingdings" charset="2"/>
        <a:buChar char="§"/>
        <a:tabLst/>
        <a:defRPr sz="1800">
          <a:solidFill>
            <a:schemeClr val="tx1"/>
          </a:solidFill>
          <a:latin typeface="Lato Regular"/>
          <a:ea typeface="MS PGothic" pitchFamily="34" charset="-128"/>
          <a:cs typeface="Lato Regular"/>
        </a:defRPr>
      </a:lvl5pPr>
      <a:lvl6pPr marL="2514600" indent="-228600" algn="l" rtl="0" fontAlgn="base">
        <a:lnSpc>
          <a:spcPct val="85000"/>
        </a:lnSpc>
        <a:spcBef>
          <a:spcPct val="20000"/>
        </a:spcBef>
        <a:spcAft>
          <a:spcPct val="0"/>
        </a:spcAft>
        <a:buChar char="»"/>
        <a:defRPr sz="2000">
          <a:solidFill>
            <a:schemeClr val="tx1"/>
          </a:solidFill>
          <a:latin typeface="+mn-lt"/>
          <a:ea typeface="+mn-ea"/>
        </a:defRPr>
      </a:lvl6pPr>
      <a:lvl7pPr marL="2971800" indent="-228600" algn="l" rtl="0" fontAlgn="base">
        <a:lnSpc>
          <a:spcPct val="85000"/>
        </a:lnSpc>
        <a:spcBef>
          <a:spcPct val="20000"/>
        </a:spcBef>
        <a:spcAft>
          <a:spcPct val="0"/>
        </a:spcAft>
        <a:buChar char="»"/>
        <a:defRPr sz="2000">
          <a:solidFill>
            <a:schemeClr val="tx1"/>
          </a:solidFill>
          <a:latin typeface="+mn-lt"/>
          <a:ea typeface="+mn-ea"/>
        </a:defRPr>
      </a:lvl7pPr>
      <a:lvl8pPr marL="3429000" indent="-228600" algn="l" rtl="0" fontAlgn="base">
        <a:lnSpc>
          <a:spcPct val="85000"/>
        </a:lnSpc>
        <a:spcBef>
          <a:spcPct val="20000"/>
        </a:spcBef>
        <a:spcAft>
          <a:spcPct val="0"/>
        </a:spcAft>
        <a:buChar char="»"/>
        <a:defRPr sz="2000">
          <a:solidFill>
            <a:schemeClr val="tx1"/>
          </a:solidFill>
          <a:latin typeface="+mn-lt"/>
          <a:ea typeface="+mn-ea"/>
        </a:defRPr>
      </a:lvl8pPr>
      <a:lvl9pPr marL="3886200" indent="-228600" algn="l" rtl="0" fontAlgn="base">
        <a:lnSpc>
          <a:spcPct val="85000"/>
        </a:lnSpc>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84" userDrawn="1">
          <p15:clr>
            <a:srgbClr val="F26B43"/>
          </p15:clr>
        </p15:guide>
        <p15:guide id="4" pos="7296" userDrawn="1">
          <p15:clr>
            <a:srgbClr val="F26B43"/>
          </p15:clr>
        </p15:guide>
        <p15:guide id="5" orient="horz" pos="3456" userDrawn="1">
          <p15:clr>
            <a:srgbClr val="F26B43"/>
          </p15:clr>
        </p15:guide>
        <p15:guide id="6" orient="horz" pos="52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6946231"/>
      </p:ext>
    </p:extLst>
  </p:cSld>
  <p:clrMap bg1="lt1" tx1="dk1" bg2="lt2" tx2="dk2" accent1="accent1" accent2="accent2" accent3="accent3" accent4="accent4" accent5="accent5" accent6="accent6" hlink="hlink" folHlink="folHlink"/>
  <p:sldLayoutIdLst>
    <p:sldLayoutId id="2147484121" r:id="rId1"/>
  </p:sldLayoutIdLst>
  <p:txStyles>
    <p:titleStyle>
      <a:lvl1pPr algn="l" defTabSz="914400" rtl="0" eaLnBrk="1" latinLnBrk="0" hangingPunct="1">
        <a:lnSpc>
          <a:spcPct val="90000"/>
        </a:lnSpc>
        <a:spcBef>
          <a:spcPct val="0"/>
        </a:spcBef>
        <a:buNone/>
        <a:defRPr sz="4400" kern="1200">
          <a:solidFill>
            <a:schemeClr val="tx1"/>
          </a:solidFill>
          <a:latin typeface="Lato" charset="0"/>
          <a:ea typeface="Lato" charset="0"/>
          <a:cs typeface="Lat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Lato" charset="0"/>
          <a:ea typeface="Lato" charset="0"/>
          <a:cs typeface="Lat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Lato" charset="0"/>
          <a:ea typeface="Lato" charset="0"/>
          <a:cs typeface="Lat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Lato" charset="0"/>
          <a:ea typeface="Lato" charset="0"/>
          <a:cs typeface="Lat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Lato" charset="0"/>
          <a:ea typeface="Lato" charset="0"/>
          <a:cs typeface="Lat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Lato" charset="0"/>
          <a:ea typeface="Lato" charset="0"/>
          <a:cs typeface="Lat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www2.sas.com/proceedings/sugi29/269-29.pdf" TargetMode="External"/><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hyperlink" Target="mailto:ldurbak@urban.org"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hyperlink" Target="https://www.zencos.com/blog/sas-sql-vs-data-step-performance/" TargetMode="Externa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chor="ctr"/>
          <a:lstStyle/>
          <a:p>
            <a:r>
              <a:rPr lang="en-US" dirty="0"/>
              <a:t>Introduction to SAS proc </a:t>
            </a:r>
            <a:r>
              <a:rPr lang="en-US" dirty="0" err="1"/>
              <a:t>sql</a:t>
            </a:r>
            <a:endParaRPr lang="en-US" dirty="0"/>
          </a:p>
        </p:txBody>
      </p:sp>
      <p:sp>
        <p:nvSpPr>
          <p:cNvPr id="12" name="Rectangle 11"/>
          <p:cNvSpPr/>
          <p:nvPr/>
        </p:nvSpPr>
        <p:spPr>
          <a:xfrm>
            <a:off x="0" y="6705600"/>
            <a:ext cx="12192000" cy="152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8517772" y="5791200"/>
            <a:ext cx="1808700" cy="830997"/>
          </a:xfrm>
          <a:prstGeom prst="rect">
            <a:avLst/>
          </a:prstGeom>
          <a:noFill/>
        </p:spPr>
        <p:txBody>
          <a:bodyPr wrap="none" rtlCol="0">
            <a:spAutoFit/>
          </a:bodyPr>
          <a:lstStyle/>
          <a:p>
            <a:r>
              <a:rPr lang="en-US" dirty="0"/>
              <a:t>Leah Durbak</a:t>
            </a:r>
          </a:p>
          <a:p>
            <a:r>
              <a:rPr lang="en-US" dirty="0"/>
              <a:t>July 10, 2019</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5943600" y="1230077"/>
            <a:ext cx="5319183" cy="1589324"/>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Create new variables</a:t>
            </a:r>
          </a:p>
        </p:txBody>
      </p:sp>
      <p:sp>
        <p:nvSpPr>
          <p:cNvPr id="3" name="Content Placeholder 2"/>
          <p:cNvSpPr>
            <a:spLocks noGrp="1"/>
          </p:cNvSpPr>
          <p:nvPr>
            <p:ph idx="1"/>
          </p:nvPr>
        </p:nvSpPr>
        <p:spPr>
          <a:xfrm>
            <a:off x="533400" y="1219200"/>
            <a:ext cx="11277600" cy="4273550"/>
          </a:xfrm>
        </p:spPr>
        <p:txBody>
          <a:bodyPr numCol="2" anchor="t"/>
          <a:lstStyle/>
          <a:p>
            <a:pPr marL="0" indent="0" defTabSz="463550">
              <a:lnSpc>
                <a:spcPct val="100000"/>
              </a:lnSpc>
              <a:spcBef>
                <a:spcPts val="0"/>
              </a:spcBef>
              <a:buNone/>
            </a:pPr>
            <a:r>
              <a:rPr lang="en-US" sz="1400" b="1" dirty="0">
                <a:solidFill>
                  <a:srgbClr val="000080"/>
                </a:solidFill>
                <a:latin typeface="Courier New" panose="02070309020205020404" pitchFamily="49" charset="0"/>
              </a:rPr>
              <a:t>proc</a:t>
            </a:r>
            <a:r>
              <a:rPr lang="en-US" sz="1400" dirty="0">
                <a:latin typeface="Courier New" panose="02070309020205020404" pitchFamily="49" charset="0"/>
              </a:rPr>
              <a:t> </a:t>
            </a:r>
            <a:r>
              <a:rPr lang="en-US" sz="1400" b="1" dirty="0" err="1">
                <a:solidFill>
                  <a:srgbClr val="000080"/>
                </a:solidFill>
                <a:latin typeface="Courier New" panose="02070309020205020404" pitchFamily="49" charset="0"/>
              </a:rPr>
              <a:t>sql</a:t>
            </a:r>
            <a:r>
              <a:rPr lang="en-US" sz="1400" dirty="0">
                <a:latin typeface="Courier New" panose="02070309020205020404" pitchFamily="49" charset="0"/>
              </a:rPr>
              <a:t>;</a:t>
            </a:r>
          </a:p>
          <a:p>
            <a:pPr marL="0" indent="0" defTabSz="46355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latin typeface="Courier New" panose="02070309020205020404" pitchFamily="49" charset="0"/>
              </a:rPr>
              <a:t> Name, Height,</a:t>
            </a:r>
          </a:p>
          <a:p>
            <a:pPr marL="0" indent="0" defTabSz="463550">
              <a:lnSpc>
                <a:spcPct val="100000"/>
              </a:lnSpc>
              <a:spcBef>
                <a:spcPts val="0"/>
              </a:spcBef>
              <a:buNone/>
            </a:pPr>
            <a:r>
              <a:rPr lang="en-US" sz="1400" dirty="0">
                <a:latin typeface="Courier New" panose="02070309020205020404" pitchFamily="49" charset="0"/>
              </a:rPr>
              <a:t>		(Height*</a:t>
            </a:r>
            <a:r>
              <a:rPr lang="en-US" sz="1400" b="1" dirty="0">
                <a:solidFill>
                  <a:srgbClr val="008080"/>
                </a:solidFill>
                <a:latin typeface="Courier New" panose="02070309020205020404" pitchFamily="49" charset="0"/>
              </a:rPr>
              <a:t>2.54</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as</a:t>
            </a:r>
            <a:r>
              <a:rPr lang="en-US" sz="1400" dirty="0">
                <a:latin typeface="Courier New" panose="02070309020205020404" pitchFamily="49" charset="0"/>
              </a:rPr>
              <a:t> </a:t>
            </a:r>
            <a:r>
              <a:rPr lang="en-US" sz="1400" dirty="0" err="1">
                <a:latin typeface="Courier New" panose="02070309020205020404" pitchFamily="49" charset="0"/>
              </a:rPr>
              <a:t>Height_cm</a:t>
            </a:r>
            <a:endParaRPr lang="en-US" sz="1400" dirty="0">
              <a:latin typeface="Courier New" panose="02070309020205020404" pitchFamily="49" charset="0"/>
            </a:endParaRPr>
          </a:p>
          <a:p>
            <a:pPr marL="0" indent="0" defTabSz="46355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latin typeface="Courier New" panose="02070309020205020404" pitchFamily="49" charset="0"/>
              </a:rPr>
              <a:t> </a:t>
            </a:r>
            <a:r>
              <a:rPr lang="en-US" sz="1400" dirty="0" err="1">
                <a:latin typeface="Courier New" panose="02070309020205020404" pitchFamily="49" charset="0"/>
              </a:rPr>
              <a:t>sashelp.class</a:t>
            </a:r>
            <a:r>
              <a:rPr lang="en-US" sz="1400" dirty="0">
                <a:latin typeface="Courier New" panose="02070309020205020404" pitchFamily="49" charset="0"/>
              </a:rPr>
              <a:t>;</a:t>
            </a:r>
          </a:p>
          <a:p>
            <a:pPr marL="0" indent="0" defTabSz="463550">
              <a:lnSpc>
                <a:spcPct val="100000"/>
              </a:lnSpc>
              <a:spcBef>
                <a:spcPts val="0"/>
              </a:spcBef>
              <a:buNone/>
            </a:pPr>
            <a:r>
              <a:rPr lang="en-US" sz="1400" b="1" dirty="0">
                <a:solidFill>
                  <a:srgbClr val="000080"/>
                </a:solidFill>
                <a:latin typeface="Courier New" panose="02070309020205020404" pitchFamily="49" charset="0"/>
              </a:rPr>
              <a:t>quit</a:t>
            </a:r>
            <a:r>
              <a:rPr lang="en-US" sz="1400" dirty="0">
                <a:latin typeface="Courier New" panose="02070309020205020404" pitchFamily="49" charset="0"/>
              </a:rPr>
              <a:t>;	</a:t>
            </a: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r>
              <a:rPr lang="en-US" sz="1400" b="1" dirty="0">
                <a:solidFill>
                  <a:srgbClr val="000080"/>
                </a:solidFill>
                <a:latin typeface="Courier New" panose="02070309020205020404" pitchFamily="49" charset="0"/>
              </a:rPr>
              <a:t>data</a:t>
            </a:r>
            <a:r>
              <a:rPr lang="en-US" sz="1400" dirty="0">
                <a:latin typeface="Courier New" panose="02070309020205020404" pitchFamily="49" charset="0"/>
              </a:rPr>
              <a:t> class;</a:t>
            </a:r>
          </a:p>
          <a:p>
            <a:pPr marL="0" indent="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set</a:t>
            </a:r>
            <a:r>
              <a:rPr lang="en-US" sz="1400" dirty="0">
                <a:latin typeface="Courier New" panose="02070309020205020404" pitchFamily="49" charset="0"/>
              </a:rPr>
              <a:t> </a:t>
            </a:r>
            <a:r>
              <a:rPr lang="en-US" sz="1400" dirty="0" err="1">
                <a:latin typeface="Courier New" panose="02070309020205020404" pitchFamily="49" charset="0"/>
              </a:rPr>
              <a:t>sashelp.class</a:t>
            </a:r>
            <a:r>
              <a:rPr lang="en-US" sz="1400" dirty="0">
                <a:latin typeface="Courier New" panose="02070309020205020404" pitchFamily="49" charset="0"/>
              </a:rPr>
              <a:t>;</a:t>
            </a:r>
          </a:p>
          <a:p>
            <a:pPr marL="0" indent="0">
              <a:lnSpc>
                <a:spcPct val="100000"/>
              </a:lnSpc>
              <a:spcBef>
                <a:spcPts val="0"/>
              </a:spcBef>
              <a:buNone/>
            </a:pPr>
            <a:r>
              <a:rPr lang="en-US" sz="1400" dirty="0">
                <a:latin typeface="Courier New" panose="02070309020205020404" pitchFamily="49" charset="0"/>
              </a:rPr>
              <a:t>	</a:t>
            </a:r>
            <a:r>
              <a:rPr lang="en-US" sz="1400" dirty="0" err="1">
                <a:latin typeface="Courier New" panose="02070309020205020404" pitchFamily="49" charset="0"/>
              </a:rPr>
              <a:t>Height_cm</a:t>
            </a:r>
            <a:r>
              <a:rPr lang="en-US" sz="1400" dirty="0">
                <a:latin typeface="Courier New" panose="02070309020205020404" pitchFamily="49" charset="0"/>
              </a:rPr>
              <a:t> = Height*</a:t>
            </a:r>
            <a:r>
              <a:rPr lang="en-US" sz="1400" b="1" dirty="0">
                <a:solidFill>
                  <a:srgbClr val="008080"/>
                </a:solidFill>
                <a:latin typeface="Courier New" panose="02070309020205020404" pitchFamily="49" charset="0"/>
              </a:rPr>
              <a:t>2.54</a:t>
            </a:r>
            <a:r>
              <a:rPr lang="en-US" sz="1400" dirty="0">
                <a:latin typeface="Courier New" panose="02070309020205020404" pitchFamily="49" charset="0"/>
              </a:rPr>
              <a:t>;</a:t>
            </a:r>
          </a:p>
          <a:p>
            <a:pPr marL="0" indent="0">
              <a:lnSpc>
                <a:spcPct val="100000"/>
              </a:lnSpc>
              <a:spcBef>
                <a:spcPts val="0"/>
              </a:spcBef>
              <a:buNone/>
            </a:pPr>
            <a:r>
              <a:rPr lang="en-US" sz="1400" b="1" dirty="0">
                <a:solidFill>
                  <a:srgbClr val="000080"/>
                </a:solidFill>
                <a:latin typeface="Courier New" panose="02070309020205020404" pitchFamily="49" charset="0"/>
              </a:rPr>
              <a:t>run</a:t>
            </a:r>
            <a:r>
              <a:rPr lang="en-US" sz="1400" dirty="0">
                <a:latin typeface="Courier New" panose="02070309020205020404" pitchFamily="49" charset="0"/>
              </a:rPr>
              <a:t>;</a:t>
            </a: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r>
              <a:rPr lang="en-US" sz="1400" b="1" dirty="0">
                <a:solidFill>
                  <a:srgbClr val="000080"/>
                </a:solidFill>
                <a:latin typeface="Courier New" panose="02070309020205020404" pitchFamily="49" charset="0"/>
              </a:rPr>
              <a:t>proc</a:t>
            </a:r>
            <a:r>
              <a:rPr lang="en-US" sz="1400" dirty="0">
                <a:latin typeface="Courier New" panose="02070309020205020404" pitchFamily="49" charset="0"/>
              </a:rPr>
              <a:t> </a:t>
            </a:r>
            <a:r>
              <a:rPr lang="en-US" sz="1400" b="1" dirty="0">
                <a:solidFill>
                  <a:srgbClr val="000080"/>
                </a:solidFill>
                <a:latin typeface="Courier New" panose="02070309020205020404" pitchFamily="49" charset="0"/>
              </a:rPr>
              <a:t>print</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data</a:t>
            </a:r>
            <a:r>
              <a:rPr lang="en-US" sz="1400" dirty="0">
                <a:latin typeface="Courier New" panose="02070309020205020404" pitchFamily="49" charset="0"/>
              </a:rPr>
              <a:t>=class;</a:t>
            </a:r>
          </a:p>
          <a:p>
            <a:pPr marL="0" indent="0">
              <a:lnSpc>
                <a:spcPct val="100000"/>
              </a:lnSpc>
              <a:spcBef>
                <a:spcPts val="0"/>
              </a:spcBef>
              <a:buNone/>
            </a:pPr>
            <a:r>
              <a:rPr lang="en-US" sz="1400" b="1" dirty="0">
                <a:solidFill>
                  <a:srgbClr val="000080"/>
                </a:solidFill>
                <a:latin typeface="Courier New" panose="02070309020205020404" pitchFamily="49" charset="0"/>
              </a:rPr>
              <a:t>run</a:t>
            </a:r>
            <a:r>
              <a:rPr lang="en-US" sz="1400" dirty="0">
                <a:latin typeface="Courier New" panose="02070309020205020404" pitchFamily="49" charset="0"/>
              </a:rPr>
              <a:t>;</a:t>
            </a: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sz="1400" dirty="0">
              <a:latin typeface="Courier New" panose="02070309020205020404" pitchFamily="49" charset="0"/>
            </a:endParaRPr>
          </a:p>
          <a:p>
            <a:pPr marL="0" indent="0">
              <a:lnSpc>
                <a:spcPct val="100000"/>
              </a:lnSpc>
              <a:spcBef>
                <a:spcPts val="0"/>
              </a:spcBef>
              <a:buNone/>
            </a:pPr>
            <a:endParaRPr lang="en-US" dirty="0"/>
          </a:p>
        </p:txBody>
      </p:sp>
      <p:sp>
        <p:nvSpPr>
          <p:cNvPr id="7" name="Right Arrow 6"/>
          <p:cNvSpPr/>
          <p:nvPr/>
        </p:nvSpPr>
        <p:spPr>
          <a:xfrm rot="5400000">
            <a:off x="2782360" y="24003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5400000">
            <a:off x="8539691" y="2930526"/>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Equal 15"/>
          <p:cNvSpPr/>
          <p:nvPr/>
        </p:nvSpPr>
        <p:spPr>
          <a:xfrm>
            <a:off x="5395383" y="1469961"/>
            <a:ext cx="381000" cy="341736"/>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4" name="Picture 23"/>
          <p:cNvPicPr>
            <a:picLocks noChangeAspect="1"/>
          </p:cNvPicPr>
          <p:nvPr/>
        </p:nvPicPr>
        <p:blipFill rotWithShape="1">
          <a:blip r:embed="rId3"/>
          <a:srcRect b="38534"/>
          <a:stretch/>
        </p:blipFill>
        <p:spPr>
          <a:xfrm>
            <a:off x="7242074" y="3284182"/>
            <a:ext cx="2895851" cy="2705544"/>
          </a:xfrm>
          <a:prstGeom prst="rect">
            <a:avLst/>
          </a:prstGeom>
        </p:spPr>
      </p:pic>
      <p:sp>
        <p:nvSpPr>
          <p:cNvPr id="6" name="Rectangle 5"/>
          <p:cNvSpPr/>
          <p:nvPr/>
        </p:nvSpPr>
        <p:spPr>
          <a:xfrm>
            <a:off x="539044" y="5610224"/>
            <a:ext cx="6096000" cy="707886"/>
          </a:xfrm>
          <a:prstGeom prst="rect">
            <a:avLst/>
          </a:prstGeom>
        </p:spPr>
        <p:txBody>
          <a:bodyPr>
            <a:spAutoFit/>
          </a:bodyPr>
          <a:lstStyle/>
          <a:p>
            <a:r>
              <a:rPr lang="en-US" sz="800" dirty="0">
                <a:latin typeface="SAS Monospace" panose="020B0609020202020204" pitchFamily="49" charset="0"/>
              </a:rPr>
              <a:t>NOTE: There were 19 observations read from the data set SASHELP.CLASS.</a:t>
            </a:r>
          </a:p>
          <a:p>
            <a:r>
              <a:rPr lang="en-US" sz="800" dirty="0">
                <a:latin typeface="SAS Monospace" panose="020B0609020202020204" pitchFamily="49" charset="0"/>
              </a:rPr>
              <a:t>NOTE: The data set WORK.CLASS has 19 observations and 3 variables.</a:t>
            </a:r>
          </a:p>
          <a:p>
            <a:r>
              <a:rPr lang="en-US" sz="800" dirty="0">
                <a:latin typeface="SAS Monospace" panose="020B0609020202020204" pitchFamily="49" charset="0"/>
              </a:rPr>
              <a:t>NOTE: DATA statement used (Total process time):</a:t>
            </a:r>
          </a:p>
          <a:p>
            <a:r>
              <a:rPr lang="en-US" sz="800" dirty="0">
                <a:latin typeface="SAS Monospace" panose="020B0609020202020204" pitchFamily="49" charset="0"/>
              </a:rPr>
              <a:t>      real time           0.00 seconds</a:t>
            </a:r>
          </a:p>
          <a:p>
            <a:r>
              <a:rPr lang="en-US" sz="800" dirty="0">
                <a:latin typeface="SAS Monospace" panose="020B0609020202020204" pitchFamily="49" charset="0"/>
              </a:rPr>
              <a:t>      </a:t>
            </a:r>
            <a:r>
              <a:rPr lang="en-US" sz="800" dirty="0" err="1">
                <a:latin typeface="SAS Monospace" panose="020B0609020202020204" pitchFamily="49" charset="0"/>
              </a:rPr>
              <a:t>cpu</a:t>
            </a:r>
            <a:r>
              <a:rPr lang="en-US" sz="800" dirty="0">
                <a:latin typeface="SAS Monospace" panose="020B0609020202020204" pitchFamily="49" charset="0"/>
              </a:rPr>
              <a:t> time            0.00 seconds</a:t>
            </a:r>
            <a:endParaRPr lang="en-US" dirty="0"/>
          </a:p>
        </p:txBody>
      </p:sp>
      <p:pic>
        <p:nvPicPr>
          <p:cNvPr id="12" name="Picture 11"/>
          <p:cNvPicPr>
            <a:picLocks noChangeAspect="1"/>
          </p:cNvPicPr>
          <p:nvPr/>
        </p:nvPicPr>
        <p:blipFill rotWithShape="1">
          <a:blip r:embed="rId4"/>
          <a:srcRect l="20597" t="-4380" r="37330" b="61638"/>
          <a:stretch/>
        </p:blipFill>
        <p:spPr>
          <a:xfrm>
            <a:off x="7242074" y="5610223"/>
            <a:ext cx="2895851" cy="466459"/>
          </a:xfrm>
          <a:prstGeom prst="rect">
            <a:avLst/>
          </a:prstGeom>
        </p:spPr>
      </p:pic>
      <p:sp>
        <p:nvSpPr>
          <p:cNvPr id="10" name="Rectangle 9"/>
          <p:cNvSpPr/>
          <p:nvPr/>
        </p:nvSpPr>
        <p:spPr>
          <a:xfrm>
            <a:off x="6518798" y="6107199"/>
            <a:ext cx="6096000" cy="584775"/>
          </a:xfrm>
          <a:prstGeom prst="rect">
            <a:avLst/>
          </a:prstGeom>
        </p:spPr>
        <p:txBody>
          <a:bodyPr>
            <a:spAutoFit/>
          </a:bodyPr>
          <a:lstStyle/>
          <a:p>
            <a:r>
              <a:rPr lang="en-US" sz="800" dirty="0">
                <a:latin typeface="SAS Monospace" panose="020B0609020202020204" pitchFamily="49" charset="0"/>
              </a:rPr>
              <a:t>NOTE: There were 19 observations read from the data set WORK.CLASS.</a:t>
            </a:r>
          </a:p>
          <a:p>
            <a:r>
              <a:rPr lang="en-US" sz="800" dirty="0">
                <a:latin typeface="SAS Monospace" panose="020B0609020202020204" pitchFamily="49" charset="0"/>
              </a:rPr>
              <a:t>NOTE: PROCEDURE PRINT used (Total process time):</a:t>
            </a:r>
          </a:p>
          <a:p>
            <a:r>
              <a:rPr lang="en-US" sz="800" dirty="0">
                <a:latin typeface="SAS Monospace" panose="020B0609020202020204" pitchFamily="49" charset="0"/>
              </a:rPr>
              <a:t>      real time           0.06 seconds</a:t>
            </a:r>
          </a:p>
          <a:p>
            <a:r>
              <a:rPr lang="en-US" sz="800" dirty="0">
                <a:latin typeface="SAS Monospace" panose="020B0609020202020204" pitchFamily="49" charset="0"/>
              </a:rPr>
              <a:t>      </a:t>
            </a:r>
            <a:r>
              <a:rPr lang="en-US" sz="800" dirty="0" err="1">
                <a:latin typeface="SAS Monospace" panose="020B0609020202020204" pitchFamily="49" charset="0"/>
              </a:rPr>
              <a:t>cpu</a:t>
            </a:r>
            <a:r>
              <a:rPr lang="en-US" sz="800" dirty="0">
                <a:latin typeface="SAS Monospace" panose="020B0609020202020204" pitchFamily="49" charset="0"/>
              </a:rPr>
              <a:t> time            0.00 seconds</a:t>
            </a:r>
            <a:endParaRPr lang="en-US" dirty="0"/>
          </a:p>
        </p:txBody>
      </p:sp>
      <p:pic>
        <p:nvPicPr>
          <p:cNvPr id="22" name="Picture 21"/>
          <p:cNvPicPr>
            <a:picLocks noChangeAspect="1"/>
          </p:cNvPicPr>
          <p:nvPr/>
        </p:nvPicPr>
        <p:blipFill rotWithShape="1">
          <a:blip r:embed="rId5"/>
          <a:srcRect b="36815"/>
          <a:stretch/>
        </p:blipFill>
        <p:spPr>
          <a:xfrm>
            <a:off x="1627054" y="2819401"/>
            <a:ext cx="2615411" cy="2673349"/>
          </a:xfrm>
          <a:prstGeom prst="rect">
            <a:avLst/>
          </a:prstGeom>
        </p:spPr>
      </p:pic>
      <p:pic>
        <p:nvPicPr>
          <p:cNvPr id="5" name="Picture 4"/>
          <p:cNvPicPr>
            <a:picLocks noChangeAspect="1"/>
          </p:cNvPicPr>
          <p:nvPr/>
        </p:nvPicPr>
        <p:blipFill rotWithShape="1">
          <a:blip r:embed="rId4"/>
          <a:srcRect l="26573" r="35429" b="45900"/>
          <a:stretch/>
        </p:blipFill>
        <p:spPr>
          <a:xfrm>
            <a:off x="1627053" y="5054772"/>
            <a:ext cx="2615411" cy="590379"/>
          </a:xfrm>
          <a:prstGeom prst="rect">
            <a:avLst/>
          </a:prstGeom>
        </p:spPr>
      </p:pic>
    </p:spTree>
    <p:extLst>
      <p:ext uri="{BB962C8B-B14F-4D97-AF65-F5344CB8AC3E}">
        <p14:creationId xmlns:p14="http://schemas.microsoft.com/office/powerpoint/2010/main" val="2248417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word on timing</a:t>
            </a:r>
          </a:p>
        </p:txBody>
      </p:sp>
      <p:sp>
        <p:nvSpPr>
          <p:cNvPr id="3" name="Content Placeholder 2"/>
          <p:cNvSpPr>
            <a:spLocks noGrp="1"/>
          </p:cNvSpPr>
          <p:nvPr>
            <p:ph idx="1"/>
          </p:nvPr>
        </p:nvSpPr>
        <p:spPr/>
        <p:txBody>
          <a:bodyPr numCol="2"/>
          <a:lstStyle/>
          <a:p>
            <a:pPr marL="0" indent="0" defTabSz="461963">
              <a:lnSpc>
                <a:spcPct val="100000"/>
              </a:lnSpc>
              <a:spcBef>
                <a:spcPts val="0"/>
              </a:spcBef>
              <a:buNone/>
            </a:pPr>
            <a:r>
              <a:rPr lang="en-US" sz="1200" dirty="0">
                <a:latin typeface="SAS Monospace" panose="020B0609020202020204" pitchFamily="49" charset="0"/>
              </a:rPr>
              <a:t>12   proc </a:t>
            </a:r>
            <a:r>
              <a:rPr lang="en-US" sz="1200" dirty="0" err="1">
                <a:latin typeface="SAS Monospace" panose="020B0609020202020204" pitchFamily="49" charset="0"/>
              </a:rPr>
              <a:t>sql</a:t>
            </a:r>
            <a:r>
              <a:rPr lang="en-US" sz="1200" dirty="0">
                <a:latin typeface="SAS Monospace" panose="020B0609020202020204" pitchFamily="49" charset="0"/>
              </a:rPr>
              <a:t>;</a:t>
            </a:r>
          </a:p>
          <a:p>
            <a:pPr marL="0" indent="0" defTabSz="461963">
              <a:lnSpc>
                <a:spcPct val="100000"/>
              </a:lnSpc>
              <a:spcBef>
                <a:spcPts val="0"/>
              </a:spcBef>
              <a:buNone/>
            </a:pPr>
            <a:r>
              <a:rPr lang="en-US" sz="1200" dirty="0">
                <a:latin typeface="SAS Monospace" panose="020B0609020202020204" pitchFamily="49" charset="0"/>
              </a:rPr>
              <a:t>13       select Name, Height, (Height*2.54) as </a:t>
            </a:r>
            <a:r>
              <a:rPr lang="en-US" sz="1200" dirty="0" err="1">
                <a:latin typeface="SAS Monospace" panose="020B0609020202020204" pitchFamily="49" charset="0"/>
              </a:rPr>
              <a:t>Height_cm</a:t>
            </a:r>
            <a:endParaRPr lang="en-US" sz="1200" dirty="0">
              <a:latin typeface="SAS Monospace" panose="020B0609020202020204" pitchFamily="49" charset="0"/>
            </a:endParaRPr>
          </a:p>
          <a:p>
            <a:pPr marL="0" indent="0" defTabSz="461963">
              <a:lnSpc>
                <a:spcPct val="100000"/>
              </a:lnSpc>
              <a:spcBef>
                <a:spcPts val="0"/>
              </a:spcBef>
              <a:buNone/>
            </a:pPr>
            <a:r>
              <a:rPr lang="en-US" sz="1200" dirty="0">
                <a:latin typeface="SAS Monospace" panose="020B0609020202020204" pitchFamily="49" charset="0"/>
              </a:rPr>
              <a:t>14       from </a:t>
            </a:r>
            <a:r>
              <a:rPr lang="en-US" sz="1200" dirty="0" err="1">
                <a:latin typeface="SAS Monospace" panose="020B0609020202020204" pitchFamily="49" charset="0"/>
              </a:rPr>
              <a:t>sashelp.class</a:t>
            </a:r>
            <a:r>
              <a:rPr lang="en-US" sz="1200" dirty="0">
                <a:latin typeface="SAS Monospace" panose="020B0609020202020204" pitchFamily="49" charset="0"/>
              </a:rPr>
              <a:t>;</a:t>
            </a:r>
          </a:p>
          <a:p>
            <a:pPr marL="0" indent="0" defTabSz="461963">
              <a:lnSpc>
                <a:spcPct val="100000"/>
              </a:lnSpc>
              <a:spcBef>
                <a:spcPts val="0"/>
              </a:spcBef>
              <a:buNone/>
            </a:pPr>
            <a:r>
              <a:rPr lang="en-US" sz="1200" dirty="0">
                <a:latin typeface="SAS Monospace" panose="020B0609020202020204" pitchFamily="49" charset="0"/>
              </a:rPr>
              <a:t>15   quit;</a:t>
            </a:r>
          </a:p>
          <a:p>
            <a:pPr marL="0" indent="0" defTabSz="461963">
              <a:lnSpc>
                <a:spcPct val="100000"/>
              </a:lnSpc>
              <a:spcBef>
                <a:spcPts val="0"/>
              </a:spcBef>
              <a:buNone/>
            </a:pPr>
            <a:r>
              <a:rPr lang="en-US" sz="1200" dirty="0">
                <a:latin typeface="SAS Monospace" panose="020B0609020202020204" pitchFamily="49" charset="0"/>
              </a:rPr>
              <a:t>NOTE: PROCEDURE SQL used (Total process time):</a:t>
            </a:r>
          </a:p>
          <a:p>
            <a:pPr marL="0" indent="0" defTabSz="461963">
              <a:lnSpc>
                <a:spcPct val="100000"/>
              </a:lnSpc>
              <a:spcBef>
                <a:spcPts val="0"/>
              </a:spcBef>
              <a:buNone/>
            </a:pPr>
            <a:r>
              <a:rPr lang="en-US" sz="1200" b="1" dirty="0">
                <a:solidFill>
                  <a:srgbClr val="249EE9"/>
                </a:solidFill>
                <a:latin typeface="SAS Monospace" panose="020B0609020202020204" pitchFamily="49" charset="0"/>
              </a:rPr>
              <a:t>      real time           0.11 seconds</a:t>
            </a:r>
          </a:p>
          <a:p>
            <a:pPr marL="0" indent="0" defTabSz="461963">
              <a:lnSpc>
                <a:spcPct val="100000"/>
              </a:lnSpc>
              <a:spcBef>
                <a:spcPts val="0"/>
              </a:spcBef>
              <a:buNone/>
            </a:pPr>
            <a:r>
              <a:rPr lang="en-US" sz="1200" b="1" dirty="0">
                <a:solidFill>
                  <a:srgbClr val="249EE9"/>
                </a:solidFill>
                <a:latin typeface="SAS Monospace" panose="020B0609020202020204" pitchFamily="49" charset="0"/>
              </a:rPr>
              <a:t>      </a:t>
            </a:r>
            <a:r>
              <a:rPr lang="en-US" sz="1200" b="1" dirty="0" err="1">
                <a:solidFill>
                  <a:srgbClr val="249EE9"/>
                </a:solidFill>
                <a:latin typeface="SAS Monospace" panose="020B0609020202020204" pitchFamily="49" charset="0"/>
              </a:rPr>
              <a:t>cpu</a:t>
            </a:r>
            <a:r>
              <a:rPr lang="en-US" sz="1200" b="1" dirty="0">
                <a:solidFill>
                  <a:srgbClr val="249EE9"/>
                </a:solidFill>
                <a:latin typeface="SAS Monospace" panose="020B0609020202020204" pitchFamily="49" charset="0"/>
              </a:rPr>
              <a:t> time            0.03 seconds</a:t>
            </a:r>
          </a:p>
          <a:p>
            <a:pPr marL="0" indent="0" defTabSz="461963">
              <a:lnSpc>
                <a:spcPct val="100000"/>
              </a:lnSpc>
              <a:spcBef>
                <a:spcPts val="0"/>
              </a:spcBef>
              <a:buNone/>
            </a:pPr>
            <a:endParaRPr lang="en-US" sz="1200" dirty="0">
              <a:latin typeface="SAS Monospace" panose="020B0609020202020204" pitchFamily="49" charset="0"/>
            </a:endParaRPr>
          </a:p>
          <a:p>
            <a:pPr marL="0" indent="0" defTabSz="461963">
              <a:lnSpc>
                <a:spcPct val="100000"/>
              </a:lnSpc>
              <a:spcBef>
                <a:spcPts val="0"/>
              </a:spcBef>
              <a:buNone/>
            </a:pPr>
            <a:endParaRPr lang="en-US" sz="1200" dirty="0">
              <a:latin typeface="SAS Monospace" panose="020B0609020202020204" pitchFamily="49" charset="0"/>
            </a:endParaRPr>
          </a:p>
          <a:p>
            <a:pPr marL="0" indent="0" defTabSz="461963">
              <a:lnSpc>
                <a:spcPct val="100000"/>
              </a:lnSpc>
              <a:spcBef>
                <a:spcPts val="0"/>
              </a:spcBef>
              <a:buNone/>
            </a:pPr>
            <a:endParaRPr lang="en-US" sz="1200" dirty="0">
              <a:latin typeface="SAS Monospace" panose="020B0609020202020204" pitchFamily="49" charset="0"/>
            </a:endParaRPr>
          </a:p>
          <a:p>
            <a:pPr marL="0" indent="0" defTabSz="461963">
              <a:lnSpc>
                <a:spcPct val="100000"/>
              </a:lnSpc>
              <a:spcBef>
                <a:spcPts val="0"/>
              </a:spcBef>
              <a:buNone/>
            </a:pPr>
            <a:endParaRPr lang="en-US" sz="1200" dirty="0">
              <a:latin typeface="SAS Monospace" panose="020B0609020202020204" pitchFamily="49" charset="0"/>
            </a:endParaRPr>
          </a:p>
          <a:p>
            <a:pPr marL="0" indent="0" defTabSz="461963">
              <a:lnSpc>
                <a:spcPct val="100000"/>
              </a:lnSpc>
              <a:spcBef>
                <a:spcPts val="0"/>
              </a:spcBef>
              <a:buNone/>
            </a:pPr>
            <a:endParaRPr lang="en-US" sz="1200" dirty="0">
              <a:latin typeface="SAS Monospace" panose="020B0609020202020204" pitchFamily="49" charset="0"/>
            </a:endParaRPr>
          </a:p>
          <a:p>
            <a:pPr marL="0" indent="0" defTabSz="461963">
              <a:lnSpc>
                <a:spcPct val="100000"/>
              </a:lnSpc>
              <a:spcBef>
                <a:spcPts val="0"/>
              </a:spcBef>
              <a:buNone/>
            </a:pPr>
            <a:endParaRPr lang="en-US" sz="1200" dirty="0">
              <a:latin typeface="SAS Monospace" panose="020B0609020202020204" pitchFamily="49" charset="0"/>
            </a:endParaRPr>
          </a:p>
          <a:p>
            <a:pPr marL="0" indent="0" defTabSz="461963">
              <a:lnSpc>
                <a:spcPct val="100000"/>
              </a:lnSpc>
              <a:spcBef>
                <a:spcPts val="0"/>
              </a:spcBef>
              <a:buNone/>
            </a:pPr>
            <a:endParaRPr lang="en-US" sz="1200" dirty="0">
              <a:latin typeface="SAS Monospace" panose="020B0609020202020204" pitchFamily="49" charset="0"/>
            </a:endParaRPr>
          </a:p>
          <a:p>
            <a:pPr marL="0" indent="0" defTabSz="461963">
              <a:lnSpc>
                <a:spcPct val="100000"/>
              </a:lnSpc>
              <a:spcBef>
                <a:spcPts val="0"/>
              </a:spcBef>
              <a:buNone/>
            </a:pPr>
            <a:endParaRPr lang="en-US" sz="1200" dirty="0">
              <a:latin typeface="SAS Monospace" panose="020B0609020202020204" pitchFamily="49" charset="0"/>
            </a:endParaRPr>
          </a:p>
          <a:p>
            <a:pPr marL="0" indent="0" defTabSz="461963">
              <a:lnSpc>
                <a:spcPct val="100000"/>
              </a:lnSpc>
              <a:spcBef>
                <a:spcPts val="0"/>
              </a:spcBef>
              <a:buNone/>
            </a:pPr>
            <a:endParaRPr lang="en-US" sz="1200" dirty="0">
              <a:latin typeface="SAS Monospace" panose="020B0609020202020204" pitchFamily="49" charset="0"/>
            </a:endParaRPr>
          </a:p>
          <a:p>
            <a:pPr marL="0" indent="0" defTabSz="461963">
              <a:lnSpc>
                <a:spcPct val="100000"/>
              </a:lnSpc>
              <a:spcBef>
                <a:spcPts val="0"/>
              </a:spcBef>
              <a:buNone/>
            </a:pPr>
            <a:endParaRPr lang="en-US" sz="1200" dirty="0">
              <a:latin typeface="SAS Monospace" panose="020B0609020202020204" pitchFamily="49" charset="0"/>
            </a:endParaRPr>
          </a:p>
          <a:p>
            <a:pPr marL="0" indent="0" defTabSz="461963">
              <a:lnSpc>
                <a:spcPct val="100000"/>
              </a:lnSpc>
              <a:spcBef>
                <a:spcPts val="0"/>
              </a:spcBef>
              <a:buNone/>
            </a:pPr>
            <a:endParaRPr lang="en-US" sz="1200" dirty="0">
              <a:latin typeface="SAS Monospace" panose="020B0609020202020204" pitchFamily="49" charset="0"/>
            </a:endParaRPr>
          </a:p>
          <a:p>
            <a:pPr marL="0" indent="0" defTabSz="461963">
              <a:lnSpc>
                <a:spcPct val="100000"/>
              </a:lnSpc>
              <a:spcBef>
                <a:spcPts val="0"/>
              </a:spcBef>
              <a:buNone/>
            </a:pPr>
            <a:endParaRPr lang="en-US" sz="1200" dirty="0">
              <a:latin typeface="SAS Monospace" panose="020B0609020202020204" pitchFamily="49" charset="0"/>
            </a:endParaRPr>
          </a:p>
          <a:p>
            <a:pPr marL="0" indent="0" defTabSz="461963">
              <a:lnSpc>
                <a:spcPct val="100000"/>
              </a:lnSpc>
              <a:spcBef>
                <a:spcPts val="0"/>
              </a:spcBef>
              <a:buNone/>
            </a:pPr>
            <a:endParaRPr lang="en-US" sz="1200" dirty="0">
              <a:latin typeface="SAS Monospace" panose="020B0609020202020204" pitchFamily="49" charset="0"/>
            </a:endParaRPr>
          </a:p>
          <a:p>
            <a:pPr marL="0" indent="0" defTabSz="461963">
              <a:lnSpc>
                <a:spcPct val="100000"/>
              </a:lnSpc>
              <a:spcBef>
                <a:spcPts val="0"/>
              </a:spcBef>
              <a:buNone/>
            </a:pPr>
            <a:endParaRPr lang="en-US" sz="1200" dirty="0">
              <a:latin typeface="SAS Monospace" panose="020B0609020202020204" pitchFamily="49" charset="0"/>
            </a:endParaRPr>
          </a:p>
          <a:p>
            <a:pPr marL="0" indent="0" defTabSz="461963">
              <a:lnSpc>
                <a:spcPct val="100000"/>
              </a:lnSpc>
              <a:spcBef>
                <a:spcPts val="0"/>
              </a:spcBef>
              <a:buNone/>
            </a:pPr>
            <a:endParaRPr lang="en-US" sz="1200" dirty="0">
              <a:latin typeface="SAS Monospace" panose="020B0609020202020204" pitchFamily="49" charset="0"/>
            </a:endParaRPr>
          </a:p>
          <a:p>
            <a:pPr marL="0" indent="0" defTabSz="461963">
              <a:lnSpc>
                <a:spcPct val="100000"/>
              </a:lnSpc>
              <a:spcBef>
                <a:spcPts val="0"/>
              </a:spcBef>
              <a:buNone/>
            </a:pPr>
            <a:endParaRPr lang="en-US" sz="1200" dirty="0">
              <a:latin typeface="SAS Monospace" panose="020B0609020202020204" pitchFamily="49" charset="0"/>
            </a:endParaRPr>
          </a:p>
          <a:p>
            <a:pPr marL="0" indent="0" defTabSz="461963">
              <a:lnSpc>
                <a:spcPct val="100000"/>
              </a:lnSpc>
              <a:spcBef>
                <a:spcPts val="0"/>
              </a:spcBef>
              <a:buNone/>
            </a:pPr>
            <a:r>
              <a:rPr lang="en-US" sz="1200" dirty="0">
                <a:latin typeface="SAS Monospace" panose="020B0609020202020204" pitchFamily="49" charset="0"/>
              </a:rPr>
              <a:t>16   /*</a:t>
            </a:r>
            <a:r>
              <a:rPr lang="en-US" sz="1200" dirty="0" err="1">
                <a:latin typeface="SAS Monospace" panose="020B0609020202020204" pitchFamily="49" charset="0"/>
              </a:rPr>
              <a:t>equiv</a:t>
            </a:r>
            <a:r>
              <a:rPr lang="en-US" sz="1200" dirty="0">
                <a:latin typeface="SAS Monospace" panose="020B0609020202020204" pitchFamily="49" charset="0"/>
              </a:rPr>
              <a:t>*/</a:t>
            </a:r>
          </a:p>
          <a:p>
            <a:pPr marL="0" indent="0" defTabSz="461963">
              <a:lnSpc>
                <a:spcPct val="100000"/>
              </a:lnSpc>
              <a:spcBef>
                <a:spcPts val="0"/>
              </a:spcBef>
              <a:buNone/>
            </a:pPr>
            <a:r>
              <a:rPr lang="en-US" sz="1200" dirty="0">
                <a:latin typeface="SAS Monospace" panose="020B0609020202020204" pitchFamily="49" charset="0"/>
              </a:rPr>
              <a:t>17   data class;</a:t>
            </a:r>
          </a:p>
          <a:p>
            <a:pPr marL="0" indent="0" defTabSz="461963">
              <a:lnSpc>
                <a:spcPct val="100000"/>
              </a:lnSpc>
              <a:spcBef>
                <a:spcPts val="0"/>
              </a:spcBef>
              <a:buNone/>
            </a:pPr>
            <a:r>
              <a:rPr lang="en-US" sz="1200" dirty="0">
                <a:latin typeface="SAS Monospace" panose="020B0609020202020204" pitchFamily="49" charset="0"/>
              </a:rPr>
              <a:t>18       set </a:t>
            </a:r>
            <a:r>
              <a:rPr lang="en-US" sz="1200" dirty="0" err="1">
                <a:latin typeface="SAS Monospace" panose="020B0609020202020204" pitchFamily="49" charset="0"/>
              </a:rPr>
              <a:t>sashelp.class</a:t>
            </a:r>
            <a:r>
              <a:rPr lang="en-US" sz="1200" dirty="0">
                <a:latin typeface="SAS Monospace" panose="020B0609020202020204" pitchFamily="49" charset="0"/>
              </a:rPr>
              <a:t> (keep = Name Height);</a:t>
            </a:r>
          </a:p>
          <a:p>
            <a:pPr marL="0" indent="0" defTabSz="461963">
              <a:lnSpc>
                <a:spcPct val="100000"/>
              </a:lnSpc>
              <a:spcBef>
                <a:spcPts val="0"/>
              </a:spcBef>
              <a:buNone/>
            </a:pPr>
            <a:r>
              <a:rPr lang="en-US" sz="1200" dirty="0">
                <a:latin typeface="SAS Monospace" panose="020B0609020202020204" pitchFamily="49" charset="0"/>
              </a:rPr>
              <a:t>19       </a:t>
            </a:r>
            <a:r>
              <a:rPr lang="en-US" sz="1200" dirty="0" err="1">
                <a:latin typeface="SAS Monospace" panose="020B0609020202020204" pitchFamily="49" charset="0"/>
              </a:rPr>
              <a:t>Height_cm</a:t>
            </a:r>
            <a:r>
              <a:rPr lang="en-US" sz="1200" dirty="0">
                <a:latin typeface="SAS Monospace" panose="020B0609020202020204" pitchFamily="49" charset="0"/>
              </a:rPr>
              <a:t> = Height*2.54;</a:t>
            </a:r>
          </a:p>
          <a:p>
            <a:pPr marL="0" indent="0" defTabSz="461963">
              <a:lnSpc>
                <a:spcPct val="100000"/>
              </a:lnSpc>
              <a:spcBef>
                <a:spcPts val="0"/>
              </a:spcBef>
              <a:buNone/>
            </a:pPr>
            <a:r>
              <a:rPr lang="en-US" sz="1200" dirty="0">
                <a:latin typeface="SAS Monospace" panose="020B0609020202020204" pitchFamily="49" charset="0"/>
              </a:rPr>
              <a:t>20   run;</a:t>
            </a:r>
          </a:p>
          <a:p>
            <a:pPr marL="0" indent="0" defTabSz="461963">
              <a:lnSpc>
                <a:spcPct val="100000"/>
              </a:lnSpc>
              <a:spcBef>
                <a:spcPts val="0"/>
              </a:spcBef>
              <a:buNone/>
            </a:pPr>
            <a:endParaRPr lang="en-US" sz="1200" dirty="0">
              <a:latin typeface="SAS Monospace" panose="020B0609020202020204" pitchFamily="49" charset="0"/>
            </a:endParaRPr>
          </a:p>
          <a:p>
            <a:pPr marL="0" indent="0" defTabSz="461963">
              <a:lnSpc>
                <a:spcPct val="100000"/>
              </a:lnSpc>
              <a:spcBef>
                <a:spcPts val="0"/>
              </a:spcBef>
              <a:buNone/>
            </a:pPr>
            <a:r>
              <a:rPr lang="en-US" sz="1200" dirty="0">
                <a:latin typeface="SAS Monospace" panose="020B0609020202020204" pitchFamily="49" charset="0"/>
              </a:rPr>
              <a:t>NOTE: There were 19 observations read from the data set SASHELP.CLASS.</a:t>
            </a:r>
          </a:p>
          <a:p>
            <a:pPr marL="0" indent="0" defTabSz="461963">
              <a:lnSpc>
                <a:spcPct val="100000"/>
              </a:lnSpc>
              <a:spcBef>
                <a:spcPts val="0"/>
              </a:spcBef>
              <a:buNone/>
            </a:pPr>
            <a:r>
              <a:rPr lang="en-US" sz="1200" dirty="0">
                <a:latin typeface="SAS Monospace" panose="020B0609020202020204" pitchFamily="49" charset="0"/>
              </a:rPr>
              <a:t>NOTE: The data set WORK.CLASS has 19 observations and 3 variables.</a:t>
            </a:r>
          </a:p>
          <a:p>
            <a:pPr marL="0" indent="0" defTabSz="461963">
              <a:lnSpc>
                <a:spcPct val="100000"/>
              </a:lnSpc>
              <a:spcBef>
                <a:spcPts val="0"/>
              </a:spcBef>
              <a:buNone/>
            </a:pPr>
            <a:r>
              <a:rPr lang="en-US" sz="1200" dirty="0">
                <a:latin typeface="SAS Monospace" panose="020B0609020202020204" pitchFamily="49" charset="0"/>
              </a:rPr>
              <a:t>NOTE: DATA statement used (Total process time):</a:t>
            </a:r>
          </a:p>
          <a:p>
            <a:pPr marL="0" indent="0" defTabSz="461963">
              <a:lnSpc>
                <a:spcPct val="100000"/>
              </a:lnSpc>
              <a:spcBef>
                <a:spcPts val="0"/>
              </a:spcBef>
              <a:buNone/>
            </a:pPr>
            <a:r>
              <a:rPr lang="en-US" sz="1200" b="1" dirty="0">
                <a:solidFill>
                  <a:srgbClr val="249EE9"/>
                </a:solidFill>
                <a:latin typeface="SAS Monospace" panose="020B0609020202020204" pitchFamily="49" charset="0"/>
              </a:rPr>
              <a:t>      real time           0.05 seconds</a:t>
            </a:r>
          </a:p>
          <a:p>
            <a:pPr marL="0" indent="0" defTabSz="461963">
              <a:lnSpc>
                <a:spcPct val="100000"/>
              </a:lnSpc>
              <a:spcBef>
                <a:spcPts val="0"/>
              </a:spcBef>
              <a:buNone/>
            </a:pPr>
            <a:r>
              <a:rPr lang="en-US" sz="1200" b="1" dirty="0">
                <a:solidFill>
                  <a:srgbClr val="249EE9"/>
                </a:solidFill>
                <a:latin typeface="SAS Monospace" panose="020B0609020202020204" pitchFamily="49" charset="0"/>
              </a:rPr>
              <a:t>      </a:t>
            </a:r>
            <a:r>
              <a:rPr lang="en-US" sz="1200" b="1" dirty="0" err="1">
                <a:solidFill>
                  <a:srgbClr val="249EE9"/>
                </a:solidFill>
                <a:latin typeface="SAS Monospace" panose="020B0609020202020204" pitchFamily="49" charset="0"/>
              </a:rPr>
              <a:t>cpu</a:t>
            </a:r>
            <a:r>
              <a:rPr lang="en-US" sz="1200" b="1" dirty="0">
                <a:solidFill>
                  <a:srgbClr val="249EE9"/>
                </a:solidFill>
                <a:latin typeface="SAS Monospace" panose="020B0609020202020204" pitchFamily="49" charset="0"/>
              </a:rPr>
              <a:t> time            0.03 seconds</a:t>
            </a:r>
          </a:p>
          <a:p>
            <a:pPr marL="0" indent="0" defTabSz="461963">
              <a:lnSpc>
                <a:spcPct val="100000"/>
              </a:lnSpc>
              <a:spcBef>
                <a:spcPts val="0"/>
              </a:spcBef>
              <a:buNone/>
            </a:pPr>
            <a:endParaRPr lang="en-US" sz="1200" dirty="0">
              <a:latin typeface="SAS Monospace" panose="020B0609020202020204" pitchFamily="49" charset="0"/>
            </a:endParaRPr>
          </a:p>
          <a:p>
            <a:pPr marL="0" indent="0" defTabSz="461963">
              <a:lnSpc>
                <a:spcPct val="100000"/>
              </a:lnSpc>
              <a:spcBef>
                <a:spcPts val="0"/>
              </a:spcBef>
              <a:buNone/>
            </a:pPr>
            <a:endParaRPr lang="en-US" sz="1200" dirty="0">
              <a:latin typeface="SAS Monospace" panose="020B0609020202020204" pitchFamily="49" charset="0"/>
            </a:endParaRPr>
          </a:p>
          <a:p>
            <a:pPr marL="0" indent="0" defTabSz="461963">
              <a:lnSpc>
                <a:spcPct val="100000"/>
              </a:lnSpc>
              <a:spcBef>
                <a:spcPts val="0"/>
              </a:spcBef>
              <a:buNone/>
            </a:pPr>
            <a:r>
              <a:rPr lang="en-US" sz="1200" dirty="0">
                <a:latin typeface="SAS Monospace" panose="020B0609020202020204" pitchFamily="49" charset="0"/>
              </a:rPr>
              <a:t>21   proc print data=class;</a:t>
            </a:r>
          </a:p>
          <a:p>
            <a:pPr marL="0" indent="0" defTabSz="461963">
              <a:lnSpc>
                <a:spcPct val="100000"/>
              </a:lnSpc>
              <a:spcBef>
                <a:spcPts val="0"/>
              </a:spcBef>
              <a:buNone/>
            </a:pPr>
            <a:r>
              <a:rPr lang="en-US" sz="1200" dirty="0">
                <a:latin typeface="SAS Monospace" panose="020B0609020202020204" pitchFamily="49" charset="0"/>
              </a:rPr>
              <a:t>22   run;</a:t>
            </a:r>
          </a:p>
          <a:p>
            <a:pPr marL="0" indent="0" defTabSz="461963">
              <a:lnSpc>
                <a:spcPct val="100000"/>
              </a:lnSpc>
              <a:spcBef>
                <a:spcPts val="0"/>
              </a:spcBef>
              <a:buNone/>
            </a:pPr>
            <a:endParaRPr lang="en-US" sz="1200" dirty="0">
              <a:latin typeface="SAS Monospace" panose="020B0609020202020204" pitchFamily="49" charset="0"/>
            </a:endParaRPr>
          </a:p>
          <a:p>
            <a:pPr marL="0" indent="0" defTabSz="461963">
              <a:lnSpc>
                <a:spcPct val="100000"/>
              </a:lnSpc>
              <a:spcBef>
                <a:spcPts val="0"/>
              </a:spcBef>
              <a:buNone/>
            </a:pPr>
            <a:r>
              <a:rPr lang="en-US" sz="1200" dirty="0">
                <a:latin typeface="SAS Monospace" panose="020B0609020202020204" pitchFamily="49" charset="0"/>
              </a:rPr>
              <a:t>NOTE: There were 19 observations read from the data set WORK.CLASS.</a:t>
            </a:r>
          </a:p>
          <a:p>
            <a:pPr marL="0" indent="0" defTabSz="461963">
              <a:lnSpc>
                <a:spcPct val="100000"/>
              </a:lnSpc>
              <a:spcBef>
                <a:spcPts val="0"/>
              </a:spcBef>
              <a:buNone/>
            </a:pPr>
            <a:r>
              <a:rPr lang="en-US" sz="1200" dirty="0">
                <a:latin typeface="SAS Monospace" panose="020B0609020202020204" pitchFamily="49" charset="0"/>
              </a:rPr>
              <a:t>NOTE: PROCEDURE PRINT used (Total process time):</a:t>
            </a:r>
          </a:p>
          <a:p>
            <a:pPr marL="0" indent="0" defTabSz="461963">
              <a:lnSpc>
                <a:spcPct val="100000"/>
              </a:lnSpc>
              <a:spcBef>
                <a:spcPts val="0"/>
              </a:spcBef>
              <a:buNone/>
            </a:pPr>
            <a:r>
              <a:rPr lang="en-US" sz="1200" b="1" dirty="0">
                <a:solidFill>
                  <a:srgbClr val="249EE9"/>
                </a:solidFill>
                <a:latin typeface="SAS Monospace" panose="020B0609020202020204" pitchFamily="49" charset="0"/>
              </a:rPr>
              <a:t>      real time           0.08 seconds</a:t>
            </a:r>
          </a:p>
          <a:p>
            <a:pPr marL="0" indent="0" defTabSz="461963">
              <a:lnSpc>
                <a:spcPct val="100000"/>
              </a:lnSpc>
              <a:spcBef>
                <a:spcPts val="0"/>
              </a:spcBef>
              <a:buNone/>
            </a:pPr>
            <a:r>
              <a:rPr lang="en-US" sz="1200" b="1" dirty="0">
                <a:solidFill>
                  <a:srgbClr val="249EE9"/>
                </a:solidFill>
                <a:latin typeface="SAS Monospace" panose="020B0609020202020204" pitchFamily="49" charset="0"/>
              </a:rPr>
              <a:t>      </a:t>
            </a:r>
            <a:r>
              <a:rPr lang="en-US" sz="1200" b="1" dirty="0" err="1">
                <a:solidFill>
                  <a:srgbClr val="249EE9"/>
                </a:solidFill>
                <a:latin typeface="SAS Monospace" panose="020B0609020202020204" pitchFamily="49" charset="0"/>
              </a:rPr>
              <a:t>cpu</a:t>
            </a:r>
            <a:r>
              <a:rPr lang="en-US" sz="1200" b="1" dirty="0">
                <a:solidFill>
                  <a:srgbClr val="249EE9"/>
                </a:solidFill>
                <a:latin typeface="SAS Monospace" panose="020B0609020202020204" pitchFamily="49" charset="0"/>
              </a:rPr>
              <a:t> time            0.03 second</a:t>
            </a:r>
            <a:endParaRPr lang="en-US" sz="1200" b="1" dirty="0">
              <a:solidFill>
                <a:srgbClr val="249EE9"/>
              </a:solidFill>
            </a:endParaRPr>
          </a:p>
        </p:txBody>
      </p:sp>
    </p:spTree>
    <p:extLst>
      <p:ext uri="{BB962C8B-B14F-4D97-AF65-F5344CB8AC3E}">
        <p14:creationId xmlns:p14="http://schemas.microsoft.com/office/powerpoint/2010/main" val="3099208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5943600" y="1230076"/>
            <a:ext cx="6096000" cy="2869471"/>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Create new tables</a:t>
            </a:r>
          </a:p>
        </p:txBody>
      </p:sp>
      <p:sp>
        <p:nvSpPr>
          <p:cNvPr id="3" name="Content Placeholder 2"/>
          <p:cNvSpPr>
            <a:spLocks noGrp="1"/>
          </p:cNvSpPr>
          <p:nvPr>
            <p:ph idx="1"/>
          </p:nvPr>
        </p:nvSpPr>
        <p:spPr>
          <a:xfrm>
            <a:off x="381000" y="1215390"/>
            <a:ext cx="5105400" cy="4273550"/>
          </a:xfrm>
        </p:spPr>
        <p:txBody>
          <a:bodyPr numCol="1" anchor="t"/>
          <a:lstStyle/>
          <a:p>
            <a:pPr marL="0" indent="0" defTabSz="463550">
              <a:lnSpc>
                <a:spcPct val="100000"/>
              </a:lnSpc>
              <a:spcBef>
                <a:spcPts val="0"/>
              </a:spcBef>
              <a:buNone/>
            </a:pPr>
            <a:r>
              <a:rPr lang="en-US" sz="1400" b="1" dirty="0">
                <a:solidFill>
                  <a:srgbClr val="000080"/>
                </a:solidFill>
                <a:latin typeface="Courier New" panose="02070309020205020404" pitchFamily="49" charset="0"/>
              </a:rPr>
              <a:t>proc</a:t>
            </a:r>
            <a:r>
              <a:rPr lang="en-US" sz="1400" dirty="0">
                <a:latin typeface="Courier New" panose="02070309020205020404" pitchFamily="49" charset="0"/>
              </a:rPr>
              <a:t> </a:t>
            </a:r>
            <a:r>
              <a:rPr lang="en-US" sz="1400" b="1" dirty="0" err="1">
                <a:solidFill>
                  <a:srgbClr val="000080"/>
                </a:solidFill>
                <a:latin typeface="Courier New" panose="02070309020205020404" pitchFamily="49" charset="0"/>
              </a:rPr>
              <a:t>sql</a:t>
            </a:r>
            <a:r>
              <a:rPr lang="en-US" sz="1400" b="1" dirty="0">
                <a:solidFill>
                  <a:srgbClr val="000080"/>
                </a:solidFill>
                <a:latin typeface="Courier New" panose="02070309020205020404" pitchFamily="49" charset="0"/>
              </a:rPr>
              <a:t> </a:t>
            </a:r>
            <a:r>
              <a:rPr lang="en-US" sz="1400" dirty="0" err="1">
                <a:solidFill>
                  <a:srgbClr val="0000FF"/>
                </a:solidFill>
                <a:latin typeface="Courier New" panose="02070309020205020404" pitchFamily="49" charset="0"/>
              </a:rPr>
              <a:t>outobs</a:t>
            </a:r>
            <a:r>
              <a:rPr lang="en-US" sz="1400" dirty="0">
                <a:latin typeface="Courier New" panose="02070309020205020404" pitchFamily="49" charset="0"/>
              </a:rPr>
              <a:t>=</a:t>
            </a:r>
            <a:r>
              <a:rPr lang="en-US" sz="1400" b="1" dirty="0">
                <a:solidFill>
                  <a:srgbClr val="008080"/>
                </a:solidFill>
                <a:latin typeface="Courier New" panose="02070309020205020404" pitchFamily="49" charset="0"/>
              </a:rPr>
              <a:t>5</a:t>
            </a:r>
            <a:r>
              <a:rPr lang="en-US" sz="1400" dirty="0">
                <a:latin typeface="Courier New" panose="02070309020205020404" pitchFamily="49" charset="0"/>
              </a:rPr>
              <a:t>;</a:t>
            </a:r>
          </a:p>
          <a:p>
            <a:pPr marL="0" indent="0" defTabSz="46355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create</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table</a:t>
            </a:r>
            <a:r>
              <a:rPr lang="en-US" sz="1400" dirty="0">
                <a:latin typeface="Courier New" panose="02070309020205020404" pitchFamily="49" charset="0"/>
              </a:rPr>
              <a:t> </a:t>
            </a:r>
            <a:r>
              <a:rPr lang="en-US" sz="1400" dirty="0" err="1">
                <a:latin typeface="Courier New" panose="02070309020205020404" pitchFamily="49" charset="0"/>
              </a:rPr>
              <a:t>work.heightcm_meanage_sql</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as</a:t>
            </a:r>
            <a:endParaRPr lang="en-US" sz="1400" dirty="0">
              <a:latin typeface="Courier New" panose="02070309020205020404" pitchFamily="49" charset="0"/>
            </a:endParaRPr>
          </a:p>
          <a:p>
            <a:pPr marL="0" indent="0" defTabSz="46355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latin typeface="Courier New" panose="02070309020205020404" pitchFamily="49" charset="0"/>
              </a:rPr>
              <a:t> Name, (Height*</a:t>
            </a:r>
            <a:r>
              <a:rPr lang="en-US" sz="1400" b="1" dirty="0">
                <a:solidFill>
                  <a:srgbClr val="008080"/>
                </a:solidFill>
                <a:latin typeface="Courier New" panose="02070309020205020404" pitchFamily="49" charset="0"/>
              </a:rPr>
              <a:t>2.54</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as</a:t>
            </a:r>
            <a:r>
              <a:rPr lang="en-US" sz="1400" dirty="0">
                <a:latin typeface="Courier New" panose="02070309020205020404" pitchFamily="49" charset="0"/>
              </a:rPr>
              <a:t> </a:t>
            </a:r>
            <a:r>
              <a:rPr lang="en-US" sz="1400" dirty="0" err="1">
                <a:latin typeface="Courier New" panose="02070309020205020404" pitchFamily="49" charset="0"/>
              </a:rPr>
              <a:t>Height_cm</a:t>
            </a:r>
            <a:r>
              <a:rPr lang="en-US" sz="1400" dirty="0">
                <a:latin typeface="Courier New" panose="02070309020205020404" pitchFamily="49" charset="0"/>
              </a:rPr>
              <a:t>, 			mean(Age) </a:t>
            </a:r>
            <a:r>
              <a:rPr lang="en-US" sz="1400" dirty="0">
                <a:solidFill>
                  <a:srgbClr val="0000FF"/>
                </a:solidFill>
                <a:latin typeface="Courier New" panose="02070309020205020404" pitchFamily="49" charset="0"/>
              </a:rPr>
              <a:t>as</a:t>
            </a:r>
            <a:r>
              <a:rPr lang="en-US" sz="1400" dirty="0">
                <a:latin typeface="Courier New" panose="02070309020205020404" pitchFamily="49" charset="0"/>
              </a:rPr>
              <a:t> </a:t>
            </a:r>
            <a:r>
              <a:rPr lang="en-US" sz="1400" dirty="0" err="1">
                <a:latin typeface="Courier New" panose="02070309020205020404" pitchFamily="49" charset="0"/>
              </a:rPr>
              <a:t>mean_Age</a:t>
            </a:r>
            <a:endParaRPr lang="en-US" sz="1400" dirty="0">
              <a:latin typeface="Courier New" panose="02070309020205020404" pitchFamily="49" charset="0"/>
            </a:endParaRPr>
          </a:p>
          <a:p>
            <a:pPr marL="0" indent="0" defTabSz="46355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latin typeface="Courier New" panose="02070309020205020404" pitchFamily="49" charset="0"/>
              </a:rPr>
              <a:t> </a:t>
            </a:r>
            <a:r>
              <a:rPr lang="en-US" sz="1400" dirty="0" err="1">
                <a:latin typeface="Courier New" panose="02070309020205020404" pitchFamily="49" charset="0"/>
              </a:rPr>
              <a:t>sashelp.class</a:t>
            </a:r>
            <a:r>
              <a:rPr lang="en-US" sz="1400" dirty="0">
                <a:latin typeface="Courier New" panose="02070309020205020404" pitchFamily="49" charset="0"/>
              </a:rPr>
              <a:t>;.</a:t>
            </a:r>
          </a:p>
          <a:p>
            <a:pPr marL="0" indent="0" defTabSz="463550">
              <a:lnSpc>
                <a:spcPct val="100000"/>
              </a:lnSpc>
              <a:spcBef>
                <a:spcPts val="0"/>
              </a:spcBef>
              <a:buNone/>
            </a:pPr>
            <a:endParaRPr lang="en-US" sz="1400" dirty="0">
              <a:latin typeface="Courier New" panose="02070309020205020404" pitchFamily="49" charset="0"/>
            </a:endParaRPr>
          </a:p>
          <a:p>
            <a:pPr marL="0" indent="0" defTabSz="46355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latin typeface="Courier New" panose="02070309020205020404" pitchFamily="49" charset="0"/>
              </a:rPr>
              <a:t> *</a:t>
            </a:r>
          </a:p>
          <a:p>
            <a:pPr marL="0" indent="0" defTabSz="46355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latin typeface="Courier New" panose="02070309020205020404" pitchFamily="49" charset="0"/>
              </a:rPr>
              <a:t> </a:t>
            </a:r>
            <a:r>
              <a:rPr lang="en-US" sz="1400" dirty="0" err="1">
                <a:latin typeface="Courier New" panose="02070309020205020404" pitchFamily="49" charset="0"/>
              </a:rPr>
              <a:t>heightcm_meanage_sql</a:t>
            </a:r>
            <a:r>
              <a:rPr lang="en-US" sz="1400" dirty="0">
                <a:latin typeface="Courier New" panose="02070309020205020404" pitchFamily="49" charset="0"/>
              </a:rPr>
              <a:t>;</a:t>
            </a:r>
          </a:p>
          <a:p>
            <a:pPr marL="0" indent="0" defTabSz="463550">
              <a:lnSpc>
                <a:spcPct val="100000"/>
              </a:lnSpc>
              <a:spcBef>
                <a:spcPts val="0"/>
              </a:spcBef>
              <a:buNone/>
              <a:tabLst>
                <a:tab pos="5597525" algn="l"/>
              </a:tabLst>
            </a:pPr>
            <a:r>
              <a:rPr lang="en-US" sz="1400" b="1" dirty="0">
                <a:solidFill>
                  <a:srgbClr val="000080"/>
                </a:solidFill>
                <a:latin typeface="Courier New" panose="02070309020205020404" pitchFamily="49" charset="0"/>
              </a:rPr>
              <a:t>quit</a:t>
            </a:r>
            <a:r>
              <a:rPr lang="en-US" sz="1400" dirty="0">
                <a:latin typeface="Courier New" panose="02070309020205020404" pitchFamily="49" charset="0"/>
              </a:rPr>
              <a:t>;</a:t>
            </a:r>
          </a:p>
          <a:p>
            <a:pPr marL="0" indent="0" defTabSz="457200">
              <a:lnSpc>
                <a:spcPct val="100000"/>
              </a:lnSpc>
              <a:spcBef>
                <a:spcPts val="0"/>
              </a:spcBef>
              <a:buNone/>
              <a:tabLst>
                <a:tab pos="5597525" algn="l"/>
              </a:tabLst>
            </a:pPr>
            <a:endParaRPr lang="en-US" sz="1400" dirty="0">
              <a:latin typeface="Courier New" panose="02070309020205020404" pitchFamily="49" charset="0"/>
            </a:endParaRPr>
          </a:p>
          <a:p>
            <a:pPr marL="0" indent="0" defTabSz="457200">
              <a:lnSpc>
                <a:spcPct val="100000"/>
              </a:lnSpc>
              <a:spcBef>
                <a:spcPts val="0"/>
              </a:spcBef>
              <a:buNone/>
              <a:tabLst>
                <a:tab pos="5597525" algn="l"/>
              </a:tabLst>
            </a:pPr>
            <a:endParaRPr lang="en-US" sz="1400" dirty="0">
              <a:latin typeface="Courier New" panose="02070309020205020404" pitchFamily="49" charset="0"/>
            </a:endParaRPr>
          </a:p>
          <a:p>
            <a:pPr marL="0" indent="0" defTabSz="457200">
              <a:lnSpc>
                <a:spcPct val="100000"/>
              </a:lnSpc>
              <a:spcBef>
                <a:spcPts val="0"/>
              </a:spcBef>
              <a:buNone/>
              <a:tabLst>
                <a:tab pos="5597525" algn="l"/>
              </a:tabLst>
            </a:pPr>
            <a:endParaRPr lang="en-US" sz="1400" dirty="0">
              <a:latin typeface="Courier New" panose="02070309020205020404" pitchFamily="49" charset="0"/>
            </a:endParaRPr>
          </a:p>
          <a:p>
            <a:pPr marL="0" indent="0" defTabSz="457200">
              <a:lnSpc>
                <a:spcPct val="100000"/>
              </a:lnSpc>
              <a:spcBef>
                <a:spcPts val="0"/>
              </a:spcBef>
              <a:buNone/>
              <a:tabLst>
                <a:tab pos="5597525" algn="l"/>
              </a:tabLst>
            </a:pPr>
            <a:endParaRPr lang="en-US" sz="1400" dirty="0">
              <a:latin typeface="Courier New" panose="02070309020205020404" pitchFamily="49" charset="0"/>
            </a:endParaRPr>
          </a:p>
          <a:p>
            <a:pPr marL="0" indent="0" defTabSz="457200">
              <a:lnSpc>
                <a:spcPct val="100000"/>
              </a:lnSpc>
              <a:spcBef>
                <a:spcPts val="0"/>
              </a:spcBef>
              <a:buNone/>
              <a:tabLst>
                <a:tab pos="5597525" algn="l"/>
              </a:tabLst>
            </a:pPr>
            <a:endParaRPr lang="en-US" sz="1400" dirty="0">
              <a:latin typeface="Courier New" panose="02070309020205020404" pitchFamily="49" charset="0"/>
            </a:endParaRPr>
          </a:p>
          <a:p>
            <a:pPr marL="0" indent="0" defTabSz="457200">
              <a:lnSpc>
                <a:spcPct val="100000"/>
              </a:lnSpc>
              <a:spcBef>
                <a:spcPts val="0"/>
              </a:spcBef>
              <a:buNone/>
              <a:tabLst>
                <a:tab pos="5597525" algn="l"/>
              </a:tabLst>
            </a:pPr>
            <a:endParaRPr lang="en-US" sz="1400" dirty="0">
              <a:latin typeface="Courier New" panose="02070309020205020404" pitchFamily="49" charset="0"/>
            </a:endParaRPr>
          </a:p>
          <a:p>
            <a:pPr marL="0" indent="0" defTabSz="457200">
              <a:lnSpc>
                <a:spcPct val="100000"/>
              </a:lnSpc>
              <a:spcBef>
                <a:spcPts val="0"/>
              </a:spcBef>
              <a:buNone/>
              <a:tabLst>
                <a:tab pos="5597525" algn="l"/>
              </a:tabLst>
            </a:pPr>
            <a:endParaRPr lang="en-US" sz="1400" dirty="0">
              <a:latin typeface="Courier New" panose="02070309020205020404" pitchFamily="49" charset="0"/>
            </a:endParaRPr>
          </a:p>
          <a:p>
            <a:pPr marL="0" indent="0" defTabSz="457200">
              <a:lnSpc>
                <a:spcPct val="100000"/>
              </a:lnSpc>
              <a:spcBef>
                <a:spcPts val="0"/>
              </a:spcBef>
              <a:buNone/>
              <a:tabLst>
                <a:tab pos="5597525" algn="l"/>
              </a:tabLst>
            </a:pPr>
            <a:endParaRPr lang="en-US" sz="1400" dirty="0">
              <a:latin typeface="Courier New" panose="02070309020205020404" pitchFamily="49" charset="0"/>
            </a:endParaRPr>
          </a:p>
          <a:p>
            <a:pPr marL="0" indent="0" defTabSz="457200">
              <a:lnSpc>
                <a:spcPct val="100000"/>
              </a:lnSpc>
              <a:spcBef>
                <a:spcPts val="0"/>
              </a:spcBef>
              <a:buNone/>
              <a:tabLst>
                <a:tab pos="5597525" algn="l"/>
              </a:tabLst>
            </a:pPr>
            <a:endParaRPr lang="en-US" sz="1400" dirty="0">
              <a:latin typeface="Courier New" panose="02070309020205020404" pitchFamily="49" charset="0"/>
            </a:endParaRPr>
          </a:p>
          <a:p>
            <a:pPr marL="0" indent="0" defTabSz="457200">
              <a:lnSpc>
                <a:spcPct val="100000"/>
              </a:lnSpc>
              <a:spcBef>
                <a:spcPts val="0"/>
              </a:spcBef>
              <a:buNone/>
              <a:tabLst>
                <a:tab pos="5597525" algn="l"/>
              </a:tabLst>
            </a:pPr>
            <a:endParaRPr lang="en-US" sz="1400" dirty="0">
              <a:latin typeface="Courier New" panose="02070309020205020404" pitchFamily="49" charset="0"/>
            </a:endParaRPr>
          </a:p>
          <a:p>
            <a:pPr marL="0" indent="0">
              <a:lnSpc>
                <a:spcPct val="100000"/>
              </a:lnSpc>
              <a:spcBef>
                <a:spcPts val="0"/>
              </a:spcBef>
              <a:buNone/>
              <a:tabLst>
                <a:tab pos="5597525" algn="l"/>
              </a:tabLst>
            </a:pPr>
            <a:endParaRPr lang="en-US" sz="1400" dirty="0">
              <a:latin typeface="Courier New" panose="02070309020205020404" pitchFamily="49" charset="0"/>
            </a:endParaRPr>
          </a:p>
        </p:txBody>
      </p:sp>
      <p:sp>
        <p:nvSpPr>
          <p:cNvPr id="11" name="Right Arrow 10"/>
          <p:cNvSpPr/>
          <p:nvPr/>
        </p:nvSpPr>
        <p:spPr>
          <a:xfrm rot="5400000">
            <a:off x="2522537" y="33147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5400000">
            <a:off x="8467554" y="42291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Equal 13"/>
          <p:cNvSpPr/>
          <p:nvPr/>
        </p:nvSpPr>
        <p:spPr>
          <a:xfrm>
            <a:off x="5395383" y="1469961"/>
            <a:ext cx="381000" cy="341736"/>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546590218"/>
              </p:ext>
            </p:extLst>
          </p:nvPr>
        </p:nvGraphicFramePr>
        <p:xfrm>
          <a:off x="1073943" y="3735733"/>
          <a:ext cx="3201987" cy="1684020"/>
        </p:xfrm>
        <a:graphic>
          <a:graphicData uri="http://schemas.openxmlformats.org/drawingml/2006/table">
            <a:tbl>
              <a:tblPr/>
              <a:tblGrid>
                <a:gridCol w="1067329">
                  <a:extLst>
                    <a:ext uri="{9D8B030D-6E8A-4147-A177-3AD203B41FA5}">
                      <a16:colId xmlns:a16="http://schemas.microsoft.com/office/drawing/2014/main" val="3393758968"/>
                    </a:ext>
                  </a:extLst>
                </a:gridCol>
                <a:gridCol w="1067329">
                  <a:extLst>
                    <a:ext uri="{9D8B030D-6E8A-4147-A177-3AD203B41FA5}">
                      <a16:colId xmlns:a16="http://schemas.microsoft.com/office/drawing/2014/main" val="4028618135"/>
                    </a:ext>
                  </a:extLst>
                </a:gridCol>
                <a:gridCol w="1067329">
                  <a:extLst>
                    <a:ext uri="{9D8B030D-6E8A-4147-A177-3AD203B41FA5}">
                      <a16:colId xmlns:a16="http://schemas.microsoft.com/office/drawing/2014/main" val="3645622096"/>
                    </a:ext>
                  </a:extLst>
                </a:gridCol>
              </a:tblGrid>
              <a:tr h="137160">
                <a:tc>
                  <a:txBody>
                    <a:bodyPr/>
                    <a:lstStyle/>
                    <a:p>
                      <a:pPr fontAlgn="t"/>
                      <a:r>
                        <a:rPr lang="en-US" sz="1100" b="1" i="0" dirty="0">
                          <a:solidFill>
                            <a:srgbClr val="000000"/>
                          </a:solidFill>
                          <a:effectLst/>
                          <a:latin typeface="Arial" panose="020B0604020202020204" pitchFamily="34" charset="0"/>
                        </a:rPr>
                        <a:t>Name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dirty="0" err="1">
                          <a:solidFill>
                            <a:srgbClr val="000000"/>
                          </a:solidFill>
                          <a:effectLst/>
                          <a:latin typeface="Arial" panose="020B0604020202020204" pitchFamily="34" charset="0"/>
                        </a:rPr>
                        <a:t>Height_cm</a:t>
                      </a:r>
                      <a:endParaRPr lang="en-US" sz="1100" b="1" i="0" dirty="0">
                        <a:solidFill>
                          <a:srgbClr val="000000"/>
                        </a:solidFill>
                        <a:effectLst/>
                        <a:latin typeface="Arial" panose="020B0604020202020204" pitchFamily="34" charset="0"/>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dirty="0" err="1">
                          <a:solidFill>
                            <a:srgbClr val="000000"/>
                          </a:solidFill>
                          <a:effectLst/>
                          <a:latin typeface="Arial" panose="020B0604020202020204" pitchFamily="34" charset="0"/>
                        </a:rPr>
                        <a:t>mean_Age</a:t>
                      </a:r>
                      <a:endParaRPr lang="en-US" sz="1100" b="1" i="0" dirty="0">
                        <a:solidFill>
                          <a:srgbClr val="000000"/>
                        </a:solidFill>
                        <a:effectLst/>
                        <a:latin typeface="Arial" panose="020B0604020202020204" pitchFamily="34" charset="0"/>
                      </a:endParaRP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693412415"/>
                  </a:ext>
                </a:extLst>
              </a:tr>
              <a:tr h="179070">
                <a:tc>
                  <a:txBody>
                    <a:bodyPr/>
                    <a:lstStyle/>
                    <a:p>
                      <a:pPr fontAlgn="t"/>
                      <a:r>
                        <a:rPr lang="en-US" sz="1100" b="0" i="0">
                          <a:solidFill>
                            <a:srgbClr val="000000"/>
                          </a:solidFill>
                          <a:effectLst/>
                          <a:latin typeface="Arial" panose="020B0604020202020204" pitchFamily="34" charset="0"/>
                        </a:rPr>
                        <a:t>Alfred</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175.26</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13.31579</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756708588"/>
                  </a:ext>
                </a:extLst>
              </a:tr>
              <a:tr h="144780">
                <a:tc>
                  <a:txBody>
                    <a:bodyPr/>
                    <a:lstStyle/>
                    <a:p>
                      <a:pPr fontAlgn="t"/>
                      <a:r>
                        <a:rPr lang="en-US" sz="1100" b="0" i="0">
                          <a:solidFill>
                            <a:srgbClr val="000000"/>
                          </a:solidFill>
                          <a:effectLst/>
                          <a:latin typeface="Arial" panose="020B0604020202020204" pitchFamily="34" charset="0"/>
                        </a:rPr>
                        <a:t>Alice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143.51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13.31579</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45882300"/>
                  </a:ext>
                </a:extLst>
              </a:tr>
              <a:tr h="0">
                <a:tc>
                  <a:txBody>
                    <a:bodyPr/>
                    <a:lstStyle/>
                    <a:p>
                      <a:pPr fontAlgn="t"/>
                      <a:r>
                        <a:rPr lang="en-US" sz="1100" b="0" i="0">
                          <a:solidFill>
                            <a:srgbClr val="000000"/>
                          </a:solidFill>
                          <a:effectLst/>
                          <a:latin typeface="Arial" panose="020B0604020202020204" pitchFamily="34" charset="0"/>
                        </a:rPr>
                        <a:t>Barbara</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165.862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13.31579</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880509035"/>
                  </a:ext>
                </a:extLst>
              </a:tr>
              <a:tr h="152400">
                <a:tc>
                  <a:txBody>
                    <a:bodyPr/>
                    <a:lstStyle/>
                    <a:p>
                      <a:pPr fontAlgn="t"/>
                      <a:r>
                        <a:rPr lang="en-US" sz="1100" b="0" i="0">
                          <a:solidFill>
                            <a:srgbClr val="000000"/>
                          </a:solidFill>
                          <a:effectLst/>
                          <a:latin typeface="Arial" panose="020B0604020202020204" pitchFamily="34" charset="0"/>
                        </a:rPr>
                        <a:t>Carol</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159.512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13.31579</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870262130"/>
                  </a:ext>
                </a:extLst>
              </a:tr>
              <a:tr h="369570">
                <a:tc>
                  <a:txBody>
                    <a:bodyPr/>
                    <a:lstStyle/>
                    <a:p>
                      <a:pPr fontAlgn="t"/>
                      <a:r>
                        <a:rPr lang="en-US" sz="1100" b="0" i="0">
                          <a:solidFill>
                            <a:srgbClr val="000000"/>
                          </a:solidFill>
                          <a:effectLst/>
                          <a:latin typeface="Arial" panose="020B0604020202020204" pitchFamily="34" charset="0"/>
                        </a:rPr>
                        <a:t>Henry</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161.29</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dirty="0">
                          <a:solidFill>
                            <a:srgbClr val="000000"/>
                          </a:solidFill>
                          <a:effectLst/>
                          <a:latin typeface="Arial" panose="020B0604020202020204" pitchFamily="34" charset="0"/>
                        </a:rPr>
                        <a:t>13.31579</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3939455898"/>
                  </a:ext>
                </a:extLst>
              </a:tr>
            </a:tbl>
          </a:graphicData>
        </a:graphic>
      </p:graphicFrame>
      <p:sp>
        <p:nvSpPr>
          <p:cNvPr id="6" name="Rectangle 5"/>
          <p:cNvSpPr/>
          <p:nvPr/>
        </p:nvSpPr>
        <p:spPr>
          <a:xfrm>
            <a:off x="5943600" y="1221609"/>
            <a:ext cx="6096000" cy="2893100"/>
          </a:xfrm>
          <a:prstGeom prst="rect">
            <a:avLst/>
          </a:prstGeom>
        </p:spPr>
        <p:txBody>
          <a:bodyPr>
            <a:spAutoFit/>
          </a:bodyPr>
          <a:lstStyle/>
          <a:p>
            <a:pPr marL="0" indent="0" defTabSz="457200">
              <a:buNone/>
            </a:pPr>
            <a:r>
              <a:rPr lang="en-US" sz="1400" b="1" dirty="0">
                <a:solidFill>
                  <a:srgbClr val="000080"/>
                </a:solidFill>
                <a:latin typeface="Courier New" panose="02070309020205020404" pitchFamily="49" charset="0"/>
              </a:rPr>
              <a:t>proc</a:t>
            </a:r>
            <a:r>
              <a:rPr lang="en-US" sz="1400" dirty="0">
                <a:latin typeface="Courier New" panose="02070309020205020404" pitchFamily="49" charset="0"/>
              </a:rPr>
              <a:t> </a:t>
            </a:r>
            <a:r>
              <a:rPr lang="en-US" sz="1400" b="1" dirty="0">
                <a:solidFill>
                  <a:srgbClr val="000080"/>
                </a:solidFill>
                <a:latin typeface="Courier New" panose="02070309020205020404" pitchFamily="49" charset="0"/>
              </a:rPr>
              <a:t>means</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data</a:t>
            </a:r>
            <a:r>
              <a:rPr lang="en-US" sz="1400" dirty="0">
                <a:latin typeface="Courier New" panose="02070309020205020404" pitchFamily="49" charset="0"/>
              </a:rPr>
              <a:t>=</a:t>
            </a:r>
            <a:r>
              <a:rPr lang="en-US" sz="1400" dirty="0" err="1">
                <a:latin typeface="Courier New" panose="02070309020205020404" pitchFamily="49" charset="0"/>
              </a:rPr>
              <a:t>sashelp.class</a:t>
            </a:r>
            <a:r>
              <a:rPr lang="en-US" sz="1400" dirty="0">
                <a:latin typeface="Courier New" panose="02070309020205020404" pitchFamily="49" charset="0"/>
              </a:rPr>
              <a:t>;</a:t>
            </a:r>
          </a:p>
          <a:p>
            <a:pPr marL="0" indent="0" defTabSz="457200">
              <a:lnSpc>
                <a:spcPct val="100000"/>
              </a:lnSpc>
              <a:spcBef>
                <a:spcPts val="0"/>
              </a:spcBef>
              <a:buNone/>
            </a:pPr>
            <a:r>
              <a:rPr lang="en-US" sz="1400" dirty="0">
                <a:latin typeface="Courier New" panose="02070309020205020404" pitchFamily="49" charset="0"/>
              </a:rPr>
              <a:t>	</a:t>
            </a:r>
            <a:r>
              <a:rPr lang="en-US" sz="1400" dirty="0" err="1">
                <a:solidFill>
                  <a:srgbClr val="0000FF"/>
                </a:solidFill>
                <a:latin typeface="Courier New" panose="02070309020205020404" pitchFamily="49" charset="0"/>
              </a:rPr>
              <a:t>var</a:t>
            </a:r>
            <a:r>
              <a:rPr lang="en-US" sz="1400" dirty="0">
                <a:latin typeface="Courier New" panose="02070309020205020404" pitchFamily="49" charset="0"/>
              </a:rPr>
              <a:t> Age;</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output</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out</a:t>
            </a:r>
            <a:r>
              <a:rPr lang="en-US" sz="1400" dirty="0">
                <a:latin typeface="Courier New" panose="02070309020205020404" pitchFamily="49" charset="0"/>
              </a:rPr>
              <a:t> = </a:t>
            </a:r>
            <a:r>
              <a:rPr lang="en-US" sz="1400" dirty="0" err="1">
                <a:latin typeface="Courier New" panose="02070309020205020404" pitchFamily="49" charset="0"/>
              </a:rPr>
              <a:t>class_stats</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mean</a:t>
            </a:r>
            <a:r>
              <a:rPr lang="en-US" sz="1400" dirty="0">
                <a:latin typeface="Courier New" panose="02070309020205020404" pitchFamily="49" charset="0"/>
              </a:rPr>
              <a:t> = </a:t>
            </a:r>
            <a:r>
              <a:rPr lang="en-US" sz="1400" dirty="0" err="1">
                <a:latin typeface="Courier New" panose="02070309020205020404" pitchFamily="49" charset="0"/>
              </a:rPr>
              <a:t>mean_Age</a:t>
            </a:r>
            <a:r>
              <a:rPr lang="en-US" sz="1400" dirty="0">
                <a:latin typeface="Courier New" panose="02070309020205020404" pitchFamily="49" charset="0"/>
              </a:rPr>
              <a:t>;</a:t>
            </a:r>
          </a:p>
          <a:p>
            <a:pPr marL="0" indent="0" defTabSz="457200">
              <a:lnSpc>
                <a:spcPct val="100000"/>
              </a:lnSpc>
              <a:spcBef>
                <a:spcPts val="0"/>
              </a:spcBef>
              <a:buNone/>
            </a:pPr>
            <a:r>
              <a:rPr lang="en-US" sz="1400" b="1" dirty="0">
                <a:solidFill>
                  <a:srgbClr val="000080"/>
                </a:solidFill>
                <a:latin typeface="Courier New" panose="02070309020205020404" pitchFamily="49" charset="0"/>
              </a:rPr>
              <a:t>run</a:t>
            </a:r>
            <a:r>
              <a:rPr lang="en-US" sz="1400" dirty="0">
                <a:latin typeface="Courier New" panose="02070309020205020404" pitchFamily="49" charset="0"/>
              </a:rPr>
              <a:t>;</a:t>
            </a: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r>
              <a:rPr lang="en-US" sz="1400" b="1" dirty="0">
                <a:solidFill>
                  <a:srgbClr val="000080"/>
                </a:solidFill>
                <a:latin typeface="Courier New" panose="02070309020205020404" pitchFamily="49" charset="0"/>
              </a:rPr>
              <a:t>data</a:t>
            </a:r>
            <a:r>
              <a:rPr lang="en-US" sz="1400" dirty="0">
                <a:latin typeface="Courier New" panose="02070309020205020404" pitchFamily="49" charset="0"/>
              </a:rPr>
              <a:t> </a:t>
            </a:r>
            <a:r>
              <a:rPr lang="en-US" sz="1400" dirty="0" err="1">
                <a:latin typeface="Courier New" panose="02070309020205020404" pitchFamily="49" charset="0"/>
              </a:rPr>
              <a:t>heightcm_meanage</a:t>
            </a:r>
            <a:r>
              <a:rPr lang="en-US" sz="1400" dirty="0">
                <a:latin typeface="Courier New" panose="02070309020205020404" pitchFamily="49" charset="0"/>
              </a:rPr>
              <a:t> </a:t>
            </a:r>
            <a:r>
              <a:rPr lang="en-US" sz="1400" dirty="0">
                <a:solidFill>
                  <a:srgbClr val="000000"/>
                </a:solidFill>
                <a:latin typeface="Courier New" panose="02070309020205020404" pitchFamily="49" charset="0"/>
              </a:rPr>
              <a:t>(</a:t>
            </a:r>
            <a:r>
              <a:rPr lang="en-US" sz="1400" dirty="0">
                <a:solidFill>
                  <a:srgbClr val="0000FF"/>
                </a:solidFill>
                <a:latin typeface="Courier New" panose="02070309020205020404" pitchFamily="49" charset="0"/>
              </a:rPr>
              <a:t>keep</a:t>
            </a:r>
            <a:r>
              <a:rPr lang="en-US" sz="1400" dirty="0">
                <a:solidFill>
                  <a:srgbClr val="000000"/>
                </a:solidFill>
                <a:latin typeface="Courier New" panose="02070309020205020404" pitchFamily="49" charset="0"/>
              </a:rPr>
              <a:t> = Name </a:t>
            </a:r>
            <a:r>
              <a:rPr lang="en-US" sz="1400" dirty="0" err="1">
                <a:solidFill>
                  <a:srgbClr val="000000"/>
                </a:solidFill>
                <a:latin typeface="Courier New" panose="02070309020205020404" pitchFamily="49" charset="0"/>
              </a:rPr>
              <a:t>Height_cm</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mean_Age</a:t>
            </a:r>
            <a:r>
              <a:rPr lang="en-US" sz="1400" dirty="0">
                <a:solidFill>
                  <a:srgbClr val="000000"/>
                </a:solidFill>
                <a:latin typeface="Courier New" panose="02070309020205020404" pitchFamily="49" charset="0"/>
              </a:rPr>
              <a:t>)</a:t>
            </a:r>
            <a:r>
              <a:rPr lang="en-US" sz="1400" dirty="0">
                <a:latin typeface="Courier New" panose="02070309020205020404" pitchFamily="49" charset="0"/>
              </a:rPr>
              <a:t>;</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if</a:t>
            </a:r>
            <a:r>
              <a:rPr lang="en-US" sz="1400" dirty="0">
                <a:latin typeface="Courier New" panose="02070309020205020404" pitchFamily="49" charset="0"/>
              </a:rPr>
              <a:t> _n_ = </a:t>
            </a:r>
            <a:r>
              <a:rPr lang="en-US" sz="1400" b="1" dirty="0">
                <a:solidFill>
                  <a:srgbClr val="008080"/>
                </a:solidFill>
                <a:latin typeface="Courier New" panose="02070309020205020404" pitchFamily="49" charset="0"/>
              </a:rPr>
              <a:t>1</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then</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set</a:t>
            </a:r>
            <a:r>
              <a:rPr lang="en-US" sz="1400" dirty="0">
                <a:latin typeface="Courier New" panose="02070309020205020404" pitchFamily="49" charset="0"/>
              </a:rPr>
              <a:t> </a:t>
            </a:r>
            <a:r>
              <a:rPr lang="en-US" sz="1400" dirty="0" err="1">
                <a:latin typeface="Courier New" panose="02070309020205020404" pitchFamily="49" charset="0"/>
              </a:rPr>
              <a:t>class_stats</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keep</a:t>
            </a:r>
            <a:r>
              <a:rPr lang="en-US" sz="1400" dirty="0">
                <a:latin typeface="Courier New" panose="02070309020205020404" pitchFamily="49" charset="0"/>
              </a:rPr>
              <a:t> = </a:t>
            </a:r>
            <a:r>
              <a:rPr lang="en-US" sz="1400" dirty="0" err="1">
                <a:latin typeface="Courier New" panose="02070309020205020404" pitchFamily="49" charset="0"/>
              </a:rPr>
              <a:t>mean_Age</a:t>
            </a:r>
            <a:r>
              <a:rPr lang="en-US" sz="1400" dirty="0">
                <a:latin typeface="Courier New" panose="02070309020205020404" pitchFamily="49" charset="0"/>
              </a:rPr>
              <a:t>);</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set</a:t>
            </a:r>
            <a:r>
              <a:rPr lang="en-US" sz="1400" dirty="0">
                <a:latin typeface="Courier New" panose="02070309020205020404" pitchFamily="49" charset="0"/>
              </a:rPr>
              <a:t> </a:t>
            </a:r>
            <a:r>
              <a:rPr lang="en-US" sz="1400" dirty="0" err="1">
                <a:latin typeface="Courier New" panose="02070309020205020404" pitchFamily="49" charset="0"/>
              </a:rPr>
              <a:t>sashelp.class</a:t>
            </a:r>
            <a:r>
              <a:rPr lang="en-US" sz="1400" dirty="0">
                <a:latin typeface="Courier New" panose="02070309020205020404" pitchFamily="49" charset="0"/>
              </a:rPr>
              <a:t>;</a:t>
            </a:r>
          </a:p>
          <a:p>
            <a:pPr marL="0" indent="0" defTabSz="457200">
              <a:lnSpc>
                <a:spcPct val="100000"/>
              </a:lnSpc>
              <a:spcBef>
                <a:spcPts val="0"/>
              </a:spcBef>
              <a:buNone/>
            </a:pPr>
            <a:r>
              <a:rPr lang="en-US" sz="1400" dirty="0">
                <a:latin typeface="Courier New" panose="02070309020205020404" pitchFamily="49" charset="0"/>
              </a:rPr>
              <a:t>	</a:t>
            </a:r>
            <a:r>
              <a:rPr lang="en-US" sz="1400" dirty="0" err="1">
                <a:latin typeface="Courier New" panose="02070309020205020404" pitchFamily="49" charset="0"/>
              </a:rPr>
              <a:t>Height_cm</a:t>
            </a:r>
            <a:r>
              <a:rPr lang="en-US" sz="1400" dirty="0">
                <a:latin typeface="Courier New" panose="02070309020205020404" pitchFamily="49" charset="0"/>
              </a:rPr>
              <a:t> = Height*</a:t>
            </a:r>
            <a:r>
              <a:rPr lang="en-US" sz="1400" b="1" dirty="0">
                <a:solidFill>
                  <a:srgbClr val="008080"/>
                </a:solidFill>
                <a:latin typeface="Courier New" panose="02070309020205020404" pitchFamily="49" charset="0"/>
              </a:rPr>
              <a:t>2.54</a:t>
            </a:r>
            <a:r>
              <a:rPr lang="en-US" sz="1400" dirty="0">
                <a:latin typeface="Courier New" panose="02070309020205020404" pitchFamily="49" charset="0"/>
              </a:rPr>
              <a:t>;</a:t>
            </a:r>
          </a:p>
          <a:p>
            <a:pPr marL="0" indent="0" defTabSz="457200">
              <a:lnSpc>
                <a:spcPct val="100000"/>
              </a:lnSpc>
              <a:spcBef>
                <a:spcPts val="0"/>
              </a:spcBef>
              <a:buNone/>
            </a:pPr>
            <a:r>
              <a:rPr lang="en-US" sz="1400" b="1" dirty="0">
                <a:solidFill>
                  <a:srgbClr val="000080"/>
                </a:solidFill>
                <a:latin typeface="Courier New" panose="02070309020205020404" pitchFamily="49" charset="0"/>
              </a:rPr>
              <a:t>run</a:t>
            </a:r>
            <a:r>
              <a:rPr lang="en-US" sz="1400" dirty="0">
                <a:latin typeface="Courier New" panose="02070309020205020404" pitchFamily="49" charset="0"/>
              </a:rPr>
              <a:t>;</a:t>
            </a: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r>
              <a:rPr lang="en-US" sz="1400" b="1" dirty="0">
                <a:solidFill>
                  <a:srgbClr val="000080"/>
                </a:solidFill>
                <a:latin typeface="Courier New" panose="02070309020205020404" pitchFamily="49" charset="0"/>
              </a:rPr>
              <a:t>proc</a:t>
            </a:r>
            <a:r>
              <a:rPr lang="en-US" sz="1400" dirty="0">
                <a:latin typeface="Courier New" panose="02070309020205020404" pitchFamily="49" charset="0"/>
              </a:rPr>
              <a:t> </a:t>
            </a:r>
            <a:r>
              <a:rPr lang="en-US" sz="1400" b="1" dirty="0">
                <a:solidFill>
                  <a:srgbClr val="000080"/>
                </a:solidFill>
                <a:latin typeface="Courier New" panose="02070309020205020404" pitchFamily="49" charset="0"/>
              </a:rPr>
              <a:t>print</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data</a:t>
            </a:r>
            <a:r>
              <a:rPr lang="en-US" sz="1400" dirty="0">
                <a:latin typeface="Courier New" panose="02070309020205020404" pitchFamily="49" charset="0"/>
              </a:rPr>
              <a:t>=</a:t>
            </a:r>
            <a:r>
              <a:rPr lang="en-US" sz="1400" dirty="0" err="1">
                <a:latin typeface="Courier New" panose="02070309020205020404" pitchFamily="49" charset="0"/>
              </a:rPr>
              <a:t>heightcm_meanage</a:t>
            </a:r>
            <a:r>
              <a:rPr lang="en-US" sz="1400" dirty="0">
                <a:latin typeface="Courier New" panose="02070309020205020404" pitchFamily="49" charset="0"/>
              </a:rPr>
              <a:t> (</a:t>
            </a:r>
            <a:r>
              <a:rPr lang="en-US" sz="1400" dirty="0" err="1">
                <a:solidFill>
                  <a:srgbClr val="0000FF"/>
                </a:solidFill>
                <a:latin typeface="Courier New" panose="02070309020205020404" pitchFamily="49" charset="0"/>
              </a:rPr>
              <a:t>obs</a:t>
            </a:r>
            <a:r>
              <a:rPr lang="en-US" sz="1400" dirty="0">
                <a:latin typeface="Courier New" panose="02070309020205020404" pitchFamily="49" charset="0"/>
              </a:rPr>
              <a:t>=</a:t>
            </a:r>
            <a:r>
              <a:rPr lang="en-US" sz="1400" b="1" dirty="0">
                <a:solidFill>
                  <a:srgbClr val="008080"/>
                </a:solidFill>
                <a:latin typeface="Courier New" panose="02070309020205020404" pitchFamily="49" charset="0"/>
              </a:rPr>
              <a:t>5</a:t>
            </a:r>
            <a:r>
              <a:rPr lang="en-US" sz="1400" dirty="0">
                <a:latin typeface="Courier New" panose="02070309020205020404" pitchFamily="49" charset="0"/>
              </a:rPr>
              <a:t>);</a:t>
            </a:r>
          </a:p>
          <a:p>
            <a:pPr marL="0" indent="0" defTabSz="457200">
              <a:lnSpc>
                <a:spcPct val="100000"/>
              </a:lnSpc>
              <a:spcBef>
                <a:spcPts val="0"/>
              </a:spcBef>
              <a:buNone/>
            </a:pPr>
            <a:r>
              <a:rPr lang="en-US" sz="1400" b="1" dirty="0">
                <a:solidFill>
                  <a:srgbClr val="000080"/>
                </a:solidFill>
                <a:latin typeface="Courier New" panose="02070309020205020404" pitchFamily="49" charset="0"/>
              </a:rPr>
              <a:t>run</a:t>
            </a:r>
            <a:r>
              <a:rPr lang="en-US" sz="1400" dirty="0">
                <a:latin typeface="Courier New" panose="02070309020205020404" pitchFamily="49" charset="0"/>
              </a:rPr>
              <a:t>;</a:t>
            </a:r>
          </a:p>
        </p:txBody>
      </p:sp>
      <p:graphicFrame>
        <p:nvGraphicFramePr>
          <p:cNvPr id="7" name="Table 6"/>
          <p:cNvGraphicFramePr>
            <a:graphicFrameLocks noGrp="1"/>
          </p:cNvGraphicFramePr>
          <p:nvPr>
            <p:extLst>
              <p:ext uri="{D42A27DB-BD31-4B8C-83A1-F6EECF244321}">
                <p14:modId xmlns:p14="http://schemas.microsoft.com/office/powerpoint/2010/main" val="1677280890"/>
              </p:ext>
            </p:extLst>
          </p:nvPr>
        </p:nvGraphicFramePr>
        <p:xfrm>
          <a:off x="7042079" y="4577743"/>
          <a:ext cx="3155750" cy="1577340"/>
        </p:xfrm>
        <a:graphic>
          <a:graphicData uri="http://schemas.openxmlformats.org/drawingml/2006/table">
            <a:tbl>
              <a:tblPr/>
              <a:tblGrid>
                <a:gridCol w="404813">
                  <a:extLst>
                    <a:ext uri="{9D8B030D-6E8A-4147-A177-3AD203B41FA5}">
                      <a16:colId xmlns:a16="http://schemas.microsoft.com/office/drawing/2014/main" val="662944219"/>
                    </a:ext>
                  </a:extLst>
                </a:gridCol>
                <a:gridCol w="916979">
                  <a:extLst>
                    <a:ext uri="{9D8B030D-6E8A-4147-A177-3AD203B41FA5}">
                      <a16:colId xmlns:a16="http://schemas.microsoft.com/office/drawing/2014/main" val="4193534244"/>
                    </a:ext>
                  </a:extLst>
                </a:gridCol>
                <a:gridCol w="916979">
                  <a:extLst>
                    <a:ext uri="{9D8B030D-6E8A-4147-A177-3AD203B41FA5}">
                      <a16:colId xmlns:a16="http://schemas.microsoft.com/office/drawing/2014/main" val="2419630369"/>
                    </a:ext>
                  </a:extLst>
                </a:gridCol>
                <a:gridCol w="916979">
                  <a:extLst>
                    <a:ext uri="{9D8B030D-6E8A-4147-A177-3AD203B41FA5}">
                      <a16:colId xmlns:a16="http://schemas.microsoft.com/office/drawing/2014/main" val="2932822683"/>
                    </a:ext>
                  </a:extLst>
                </a:gridCol>
              </a:tblGrid>
              <a:tr h="0">
                <a:tc>
                  <a:txBody>
                    <a:bodyPr/>
                    <a:lstStyle/>
                    <a:p>
                      <a:pPr fontAlgn="t"/>
                      <a:r>
                        <a:rPr lang="en-US" sz="1100" b="1" i="0">
                          <a:solidFill>
                            <a:srgbClr val="000000"/>
                          </a:solidFill>
                          <a:effectLst/>
                          <a:latin typeface="Arial" panose="020B0604020202020204" pitchFamily="34" charset="0"/>
                        </a:rPr>
                        <a:t>Obs</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mean_Age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dirty="0">
                          <a:solidFill>
                            <a:srgbClr val="000000"/>
                          </a:solidFill>
                          <a:effectLst/>
                          <a:latin typeface="Arial" panose="020B0604020202020204" pitchFamily="34" charset="0"/>
                        </a:rPr>
                        <a:t>Name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dirty="0" err="1">
                          <a:solidFill>
                            <a:srgbClr val="000000"/>
                          </a:solidFill>
                          <a:effectLst/>
                          <a:latin typeface="Arial" panose="020B0604020202020204" pitchFamily="34" charset="0"/>
                        </a:rPr>
                        <a:t>Height_cm</a:t>
                      </a:r>
                      <a:endParaRPr lang="en-US" sz="1100" b="1" i="0" dirty="0">
                        <a:solidFill>
                          <a:srgbClr val="000000"/>
                        </a:solidFill>
                        <a:effectLst/>
                        <a:latin typeface="Arial" panose="020B0604020202020204" pitchFamily="34" charset="0"/>
                      </a:endParaRP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754164971"/>
                  </a:ext>
                </a:extLst>
              </a:tr>
              <a:tr h="0">
                <a:tc>
                  <a:txBody>
                    <a:bodyPr/>
                    <a:lstStyle/>
                    <a:p>
                      <a:pPr fontAlgn="t"/>
                      <a:r>
                        <a:rPr lang="en-US" sz="1100" b="0" i="0">
                          <a:solidFill>
                            <a:srgbClr val="000000"/>
                          </a:solidFill>
                          <a:effectLst/>
                          <a:latin typeface="Arial" panose="020B0604020202020204" pitchFamily="34" charset="0"/>
                        </a:rPr>
                        <a:t>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13.3158</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Alfred</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175.260</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848024957"/>
                  </a:ext>
                </a:extLst>
              </a:tr>
              <a:tr h="0">
                <a:tc>
                  <a:txBody>
                    <a:bodyPr/>
                    <a:lstStyle/>
                    <a:p>
                      <a:pPr fontAlgn="t"/>
                      <a:r>
                        <a:rPr lang="en-US" sz="1100" b="0" i="0">
                          <a:solidFill>
                            <a:srgbClr val="000000"/>
                          </a:solidFill>
                          <a:effectLst/>
                          <a:latin typeface="Arial" panose="020B0604020202020204" pitchFamily="34" charset="0"/>
                        </a:rPr>
                        <a:t>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13.3158</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Alice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143.510</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796722876"/>
                  </a:ext>
                </a:extLst>
              </a:tr>
              <a:tr h="0">
                <a:tc>
                  <a:txBody>
                    <a:bodyPr/>
                    <a:lstStyle/>
                    <a:p>
                      <a:pPr fontAlgn="t"/>
                      <a:r>
                        <a:rPr lang="en-US" sz="1100" b="0" i="0">
                          <a:solidFill>
                            <a:srgbClr val="000000"/>
                          </a:solidFill>
                          <a:effectLst/>
                          <a:latin typeface="Arial" panose="020B0604020202020204" pitchFamily="34" charset="0"/>
                        </a:rPr>
                        <a:t>3</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13.3158</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Barbara</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165.862</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731866308"/>
                  </a:ext>
                </a:extLst>
              </a:tr>
              <a:tr h="0">
                <a:tc>
                  <a:txBody>
                    <a:bodyPr/>
                    <a:lstStyle/>
                    <a:p>
                      <a:pPr fontAlgn="t"/>
                      <a:r>
                        <a:rPr lang="en-US" sz="1100" b="0" i="0">
                          <a:solidFill>
                            <a:srgbClr val="000000"/>
                          </a:solidFill>
                          <a:effectLst/>
                          <a:latin typeface="Arial" panose="020B0604020202020204" pitchFamily="34" charset="0"/>
                        </a:rPr>
                        <a:t>4</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13.3158</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Carol</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159.512</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829837962"/>
                  </a:ext>
                </a:extLst>
              </a:tr>
              <a:tr h="0">
                <a:tc>
                  <a:txBody>
                    <a:bodyPr/>
                    <a:lstStyle/>
                    <a:p>
                      <a:pPr fontAlgn="t"/>
                      <a:r>
                        <a:rPr lang="en-US" sz="1100" b="0" i="0">
                          <a:solidFill>
                            <a:srgbClr val="000000"/>
                          </a:solidFill>
                          <a:effectLst/>
                          <a:latin typeface="Arial" panose="020B0604020202020204" pitchFamily="34" charset="0"/>
                        </a:rPr>
                        <a:t>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13.3158</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Henry</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dirty="0">
                          <a:solidFill>
                            <a:srgbClr val="000000"/>
                          </a:solidFill>
                          <a:effectLst/>
                          <a:latin typeface="Arial" panose="020B0604020202020204" pitchFamily="34" charset="0"/>
                        </a:rPr>
                        <a:t>161.290</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2283506260"/>
                  </a:ext>
                </a:extLst>
              </a:tr>
            </a:tbl>
          </a:graphicData>
        </a:graphic>
      </p:graphicFrame>
    </p:spTree>
    <p:extLst>
      <p:ext uri="{BB962C8B-B14F-4D97-AF65-F5344CB8AC3E}">
        <p14:creationId xmlns:p14="http://schemas.microsoft.com/office/powerpoint/2010/main" val="3833941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943600" y="1230077"/>
            <a:ext cx="5319183" cy="1054240"/>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lstStyle/>
          <a:p>
            <a:r>
              <a:rPr lang="en-US" dirty="0"/>
              <a:t>Filter data using where</a:t>
            </a:r>
          </a:p>
        </p:txBody>
      </p:sp>
      <p:sp>
        <p:nvSpPr>
          <p:cNvPr id="18435" name="Vertical Text Placeholder 4"/>
          <p:cNvSpPr>
            <a:spLocks noGrp="1"/>
          </p:cNvSpPr>
          <p:nvPr>
            <p:ph idx="1"/>
          </p:nvPr>
        </p:nvSpPr>
        <p:spPr>
          <a:xfrm>
            <a:off x="609601" y="1287364"/>
            <a:ext cx="10850033" cy="4273550"/>
          </a:xfrm>
        </p:spPr>
        <p:txBody>
          <a:bodyPr numCol="2" spcCol="0"/>
          <a:lstStyle/>
          <a:p>
            <a:pPr marL="0" indent="0" defTabSz="457200">
              <a:lnSpc>
                <a:spcPct val="100000"/>
              </a:lnSpc>
              <a:spcBef>
                <a:spcPts val="0"/>
              </a:spcBef>
              <a:buNone/>
            </a:pPr>
            <a:r>
              <a:rPr lang="en-US" sz="1400" b="1" dirty="0">
                <a:solidFill>
                  <a:srgbClr val="000080"/>
                </a:solidFill>
                <a:latin typeface="Courier New" panose="02070309020205020404" pitchFamily="49" charset="0"/>
              </a:rPr>
              <a:t>proc</a:t>
            </a:r>
            <a:r>
              <a:rPr lang="en-US" sz="1400" dirty="0">
                <a:latin typeface="Courier New" panose="02070309020205020404" pitchFamily="49" charset="0"/>
              </a:rPr>
              <a:t> </a:t>
            </a:r>
            <a:r>
              <a:rPr lang="en-US" sz="1400" b="1" dirty="0" err="1">
                <a:solidFill>
                  <a:srgbClr val="000080"/>
                </a:solidFill>
                <a:latin typeface="Courier New" panose="02070309020205020404" pitchFamily="49" charset="0"/>
              </a:rPr>
              <a:t>sql</a:t>
            </a:r>
            <a:r>
              <a:rPr lang="en-US" sz="1400" dirty="0">
                <a:latin typeface="Courier New" panose="02070309020205020404" pitchFamily="49" charset="0"/>
              </a:rPr>
              <a:t>;</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latin typeface="Courier New" panose="02070309020205020404" pitchFamily="49" charset="0"/>
              </a:rPr>
              <a:t> Name, Sex, Age</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latin typeface="Courier New" panose="02070309020205020404" pitchFamily="49" charset="0"/>
              </a:rPr>
              <a:t> </a:t>
            </a:r>
            <a:r>
              <a:rPr lang="en-US" sz="1400" dirty="0" err="1">
                <a:latin typeface="Courier New" panose="02070309020205020404" pitchFamily="49" charset="0"/>
              </a:rPr>
              <a:t>sashelp.class</a:t>
            </a:r>
            <a:endParaRPr lang="en-US" sz="1400" dirty="0">
              <a:latin typeface="Courier New" panose="02070309020205020404" pitchFamily="49" charset="0"/>
            </a:endParaRP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where</a:t>
            </a:r>
            <a:r>
              <a:rPr lang="en-US" sz="1400" dirty="0">
                <a:latin typeface="Courier New" panose="02070309020205020404" pitchFamily="49" charset="0"/>
              </a:rPr>
              <a:t> Height &gt; </a:t>
            </a:r>
            <a:r>
              <a:rPr lang="en-US" sz="1400" b="1" dirty="0">
                <a:solidFill>
                  <a:srgbClr val="008080"/>
                </a:solidFill>
                <a:latin typeface="Courier New" panose="02070309020205020404" pitchFamily="49" charset="0"/>
              </a:rPr>
              <a:t>60</a:t>
            </a:r>
            <a:r>
              <a:rPr lang="en-US" sz="1400" dirty="0">
                <a:latin typeface="Courier New" panose="02070309020205020404" pitchFamily="49" charset="0"/>
              </a:rPr>
              <a:t>;</a:t>
            </a:r>
          </a:p>
          <a:p>
            <a:pPr marL="0" indent="0" defTabSz="457200">
              <a:lnSpc>
                <a:spcPct val="100000"/>
              </a:lnSpc>
              <a:spcBef>
                <a:spcPts val="0"/>
              </a:spcBef>
              <a:buNone/>
            </a:pPr>
            <a:r>
              <a:rPr lang="en-US" sz="1400" b="1" dirty="0">
                <a:solidFill>
                  <a:srgbClr val="000080"/>
                </a:solidFill>
                <a:latin typeface="Courier New" panose="02070309020205020404" pitchFamily="49" charset="0"/>
              </a:rPr>
              <a:t>quit</a:t>
            </a:r>
            <a:r>
              <a:rPr lang="en-US" sz="1400" dirty="0">
                <a:latin typeface="Courier New" panose="02070309020205020404" pitchFamily="49" charset="0"/>
              </a:rPr>
              <a:t>;</a:t>
            </a: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r>
              <a:rPr lang="en-US" sz="1400" b="1" dirty="0">
                <a:solidFill>
                  <a:srgbClr val="000080"/>
                </a:solidFill>
                <a:latin typeface="Courier New" panose="02070309020205020404" pitchFamily="49" charset="0"/>
              </a:rPr>
              <a:t>proc</a:t>
            </a:r>
            <a:r>
              <a:rPr lang="en-US" sz="1400" dirty="0">
                <a:latin typeface="Courier New" panose="02070309020205020404" pitchFamily="49" charset="0"/>
              </a:rPr>
              <a:t> </a:t>
            </a:r>
            <a:r>
              <a:rPr lang="en-US" sz="1400" b="1" dirty="0">
                <a:solidFill>
                  <a:srgbClr val="000080"/>
                </a:solidFill>
                <a:latin typeface="Courier New" panose="02070309020205020404" pitchFamily="49" charset="0"/>
              </a:rPr>
              <a:t>print</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data</a:t>
            </a:r>
            <a:r>
              <a:rPr lang="en-US" sz="1400" dirty="0">
                <a:latin typeface="Courier New" panose="02070309020205020404" pitchFamily="49" charset="0"/>
              </a:rPr>
              <a:t>=</a:t>
            </a:r>
            <a:r>
              <a:rPr lang="en-US" sz="1400" dirty="0" err="1">
                <a:latin typeface="Courier New" panose="02070309020205020404" pitchFamily="49" charset="0"/>
              </a:rPr>
              <a:t>sashelp.class</a:t>
            </a:r>
            <a:r>
              <a:rPr lang="en-US" sz="1400" dirty="0">
                <a:latin typeface="Courier New" panose="02070309020205020404" pitchFamily="49" charset="0"/>
              </a:rPr>
              <a:t>;</a:t>
            </a:r>
          </a:p>
          <a:p>
            <a:pPr marL="0" indent="0">
              <a:lnSpc>
                <a:spcPct val="100000"/>
              </a:lnSpc>
              <a:spcBef>
                <a:spcPts val="0"/>
              </a:spcBef>
              <a:buNone/>
            </a:pPr>
            <a:r>
              <a:rPr lang="en-US" sz="1400" dirty="0">
                <a:latin typeface="Courier New" panose="02070309020205020404" pitchFamily="49" charset="0"/>
              </a:rPr>
              <a:t>	</a:t>
            </a:r>
            <a:r>
              <a:rPr lang="en-US" sz="1400" dirty="0" err="1">
                <a:solidFill>
                  <a:srgbClr val="0000FF"/>
                </a:solidFill>
                <a:latin typeface="Courier New" panose="02070309020205020404" pitchFamily="49" charset="0"/>
              </a:rPr>
              <a:t>var</a:t>
            </a:r>
            <a:r>
              <a:rPr lang="en-US" sz="1400" dirty="0">
                <a:latin typeface="Courier New" panose="02070309020205020404" pitchFamily="49" charset="0"/>
              </a:rPr>
              <a:t> Name Sex Age;</a:t>
            </a:r>
          </a:p>
          <a:p>
            <a:pPr marL="0" indent="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where</a:t>
            </a:r>
            <a:r>
              <a:rPr lang="en-US" sz="1400" dirty="0">
                <a:latin typeface="Courier New" panose="02070309020205020404" pitchFamily="49" charset="0"/>
              </a:rPr>
              <a:t> Height &gt; </a:t>
            </a:r>
            <a:r>
              <a:rPr lang="en-US" sz="1400" b="1" dirty="0">
                <a:solidFill>
                  <a:srgbClr val="008080"/>
                </a:solidFill>
                <a:latin typeface="Courier New" panose="02070309020205020404" pitchFamily="49" charset="0"/>
              </a:rPr>
              <a:t>60</a:t>
            </a:r>
            <a:r>
              <a:rPr lang="en-US" sz="1400" dirty="0">
                <a:latin typeface="Courier New" panose="02070309020205020404" pitchFamily="49" charset="0"/>
              </a:rPr>
              <a:t>;</a:t>
            </a:r>
          </a:p>
          <a:p>
            <a:pPr marL="0" indent="0">
              <a:lnSpc>
                <a:spcPct val="100000"/>
              </a:lnSpc>
              <a:spcBef>
                <a:spcPts val="0"/>
              </a:spcBef>
              <a:buNone/>
            </a:pPr>
            <a:r>
              <a:rPr lang="en-US" sz="1400" b="1" dirty="0">
                <a:solidFill>
                  <a:srgbClr val="000080"/>
                </a:solidFill>
                <a:latin typeface="Courier New" panose="02070309020205020404" pitchFamily="49" charset="0"/>
              </a:rPr>
              <a:t>run</a:t>
            </a:r>
            <a:r>
              <a:rPr lang="en-US" sz="1400" dirty="0">
                <a:latin typeface="Courier New" panose="02070309020205020404" pitchFamily="49" charset="0"/>
              </a:rPr>
              <a:t>;</a:t>
            </a:r>
          </a:p>
          <a:p>
            <a:pPr defTabSz="457200"/>
            <a:endParaRPr lang="en-US" altLang="en-US" sz="1200" dirty="0">
              <a:latin typeface="Courier New" panose="02070309020205020404" pitchFamily="49" charset="0"/>
            </a:endParaRPr>
          </a:p>
          <a:p>
            <a:pPr marL="0" indent="0" defTabSz="457200">
              <a:lnSpc>
                <a:spcPct val="100000"/>
              </a:lnSpc>
              <a:spcBef>
                <a:spcPts val="0"/>
              </a:spcBef>
              <a:buNone/>
            </a:pPr>
            <a:endParaRPr lang="en-US" sz="1200" b="1" dirty="0">
              <a:solidFill>
                <a:srgbClr val="000080"/>
              </a:solidFill>
              <a:latin typeface="Courier New" panose="02070309020205020404" pitchFamily="49" charset="0"/>
            </a:endParaRPr>
          </a:p>
          <a:p>
            <a:pPr marL="0" indent="0" defTabSz="457200">
              <a:lnSpc>
                <a:spcPct val="100000"/>
              </a:lnSpc>
              <a:spcBef>
                <a:spcPts val="0"/>
              </a:spcBef>
              <a:buNone/>
            </a:pPr>
            <a:endParaRPr lang="en-US" sz="1200" b="1" dirty="0">
              <a:solidFill>
                <a:srgbClr val="000080"/>
              </a:solidFill>
              <a:latin typeface="Courier New" panose="02070309020205020404" pitchFamily="49" charset="0"/>
            </a:endParaRPr>
          </a:p>
          <a:p>
            <a:pPr marL="0" indent="0" defTabSz="457200">
              <a:lnSpc>
                <a:spcPct val="100000"/>
              </a:lnSpc>
              <a:spcBef>
                <a:spcPts val="0"/>
              </a:spcBef>
              <a:buNone/>
            </a:pPr>
            <a:endParaRPr lang="en-US" sz="1200" b="1" dirty="0">
              <a:solidFill>
                <a:srgbClr val="000080"/>
              </a:solidFill>
              <a:latin typeface="Courier New" panose="02070309020205020404" pitchFamily="49" charset="0"/>
            </a:endParaRPr>
          </a:p>
          <a:p>
            <a:pPr marL="0" indent="0" defTabSz="457200">
              <a:lnSpc>
                <a:spcPct val="100000"/>
              </a:lnSpc>
              <a:spcBef>
                <a:spcPts val="0"/>
              </a:spcBef>
              <a:buNone/>
            </a:pPr>
            <a:endParaRPr lang="en-US" sz="1200" b="1" dirty="0">
              <a:solidFill>
                <a:srgbClr val="000080"/>
              </a:solidFill>
              <a:latin typeface="Courier New" panose="02070309020205020404" pitchFamily="49" charset="0"/>
            </a:endParaRPr>
          </a:p>
          <a:p>
            <a:pPr marL="0" indent="0" defTabSz="457200">
              <a:lnSpc>
                <a:spcPct val="100000"/>
              </a:lnSpc>
              <a:spcBef>
                <a:spcPts val="0"/>
              </a:spcBef>
              <a:buNone/>
            </a:pPr>
            <a:endParaRPr lang="en-US" sz="1200" b="1" dirty="0">
              <a:solidFill>
                <a:srgbClr val="000080"/>
              </a:solidFill>
              <a:latin typeface="Courier New" panose="02070309020205020404" pitchFamily="49" charset="0"/>
            </a:endParaRPr>
          </a:p>
          <a:p>
            <a:pPr marL="0" indent="0" defTabSz="457200">
              <a:lnSpc>
                <a:spcPct val="100000"/>
              </a:lnSpc>
              <a:spcBef>
                <a:spcPts val="0"/>
              </a:spcBef>
              <a:buNone/>
            </a:pPr>
            <a:endParaRPr lang="en-US" sz="1200" b="1" dirty="0">
              <a:solidFill>
                <a:srgbClr val="000080"/>
              </a:solidFill>
              <a:latin typeface="Courier New" panose="02070309020205020404" pitchFamily="49" charset="0"/>
            </a:endParaRPr>
          </a:p>
          <a:p>
            <a:pPr marL="0" indent="0" defTabSz="457200">
              <a:lnSpc>
                <a:spcPct val="100000"/>
              </a:lnSpc>
              <a:spcBef>
                <a:spcPts val="0"/>
              </a:spcBef>
              <a:buNone/>
            </a:pPr>
            <a:endParaRPr lang="en-US" sz="1200" b="1" dirty="0">
              <a:solidFill>
                <a:srgbClr val="000080"/>
              </a:solidFill>
              <a:latin typeface="Courier New" panose="02070309020205020404" pitchFamily="49" charset="0"/>
            </a:endParaRPr>
          </a:p>
          <a:p>
            <a:pPr marL="0" indent="0" defTabSz="457200">
              <a:lnSpc>
                <a:spcPct val="100000"/>
              </a:lnSpc>
              <a:spcBef>
                <a:spcPts val="0"/>
              </a:spcBef>
              <a:buNone/>
            </a:pPr>
            <a:endParaRPr lang="en-US" sz="1200" b="1" dirty="0">
              <a:solidFill>
                <a:srgbClr val="000080"/>
              </a:solidFill>
              <a:latin typeface="Courier New" panose="02070309020205020404" pitchFamily="49" charset="0"/>
            </a:endParaRPr>
          </a:p>
          <a:p>
            <a:pPr marL="0" indent="0" defTabSz="457200">
              <a:lnSpc>
                <a:spcPct val="100000"/>
              </a:lnSpc>
              <a:spcBef>
                <a:spcPts val="0"/>
              </a:spcBef>
              <a:buNone/>
            </a:pPr>
            <a:endParaRPr lang="en-US" sz="1200" b="1" dirty="0">
              <a:solidFill>
                <a:srgbClr val="000080"/>
              </a:solidFill>
              <a:latin typeface="Courier New" panose="02070309020205020404" pitchFamily="49" charset="0"/>
            </a:endParaRPr>
          </a:p>
          <a:p>
            <a:pPr marL="0" indent="0" defTabSz="457200">
              <a:lnSpc>
                <a:spcPct val="100000"/>
              </a:lnSpc>
              <a:spcBef>
                <a:spcPts val="0"/>
              </a:spcBef>
              <a:buNone/>
            </a:pPr>
            <a:endParaRPr lang="en-US" sz="1200" b="1" dirty="0">
              <a:solidFill>
                <a:srgbClr val="000080"/>
              </a:solidFill>
              <a:latin typeface="Courier New" panose="02070309020205020404" pitchFamily="49" charset="0"/>
            </a:endParaRPr>
          </a:p>
          <a:p>
            <a:pPr marL="0" indent="0" defTabSz="457200">
              <a:lnSpc>
                <a:spcPct val="100000"/>
              </a:lnSpc>
              <a:spcBef>
                <a:spcPts val="0"/>
              </a:spcBef>
              <a:buNone/>
            </a:pPr>
            <a:endParaRPr lang="en-US" sz="1200" b="1" dirty="0">
              <a:solidFill>
                <a:srgbClr val="000080"/>
              </a:solidFill>
              <a:latin typeface="Courier New" panose="02070309020205020404" pitchFamily="49" charset="0"/>
            </a:endParaRPr>
          </a:p>
          <a:p>
            <a:pPr marL="0" indent="0" defTabSz="457200">
              <a:lnSpc>
                <a:spcPct val="100000"/>
              </a:lnSpc>
              <a:spcBef>
                <a:spcPts val="0"/>
              </a:spcBef>
              <a:buNone/>
            </a:pPr>
            <a:endParaRPr lang="en-US" sz="1200" b="1" dirty="0">
              <a:solidFill>
                <a:srgbClr val="000080"/>
              </a:solidFill>
              <a:latin typeface="Courier New" panose="02070309020205020404" pitchFamily="49" charset="0"/>
            </a:endParaRPr>
          </a:p>
          <a:p>
            <a:pPr marL="0" indent="0" defTabSz="457200">
              <a:lnSpc>
                <a:spcPct val="100000"/>
              </a:lnSpc>
              <a:spcBef>
                <a:spcPts val="0"/>
              </a:spcBef>
              <a:buNone/>
            </a:pPr>
            <a:endParaRPr lang="en-US" sz="1200" b="1" dirty="0">
              <a:solidFill>
                <a:srgbClr val="000080"/>
              </a:solidFill>
              <a:latin typeface="Courier New" panose="02070309020205020404" pitchFamily="49" charset="0"/>
            </a:endParaRPr>
          </a:p>
          <a:p>
            <a:pPr marL="0" indent="0" defTabSz="457200">
              <a:lnSpc>
                <a:spcPct val="100000"/>
              </a:lnSpc>
              <a:spcBef>
                <a:spcPts val="0"/>
              </a:spcBef>
              <a:buNone/>
            </a:pPr>
            <a:endParaRPr lang="en-US" sz="1200" b="1" dirty="0">
              <a:solidFill>
                <a:srgbClr val="000080"/>
              </a:solidFill>
              <a:latin typeface="Courier New" panose="02070309020205020404" pitchFamily="49"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23263815"/>
              </p:ext>
            </p:extLst>
          </p:nvPr>
        </p:nvGraphicFramePr>
        <p:xfrm>
          <a:off x="1699259" y="2691123"/>
          <a:ext cx="2209800" cy="3276598"/>
        </p:xfrm>
        <a:graphic>
          <a:graphicData uri="http://schemas.openxmlformats.org/drawingml/2006/table">
            <a:tbl>
              <a:tblPr/>
              <a:tblGrid>
                <a:gridCol w="736600">
                  <a:extLst>
                    <a:ext uri="{9D8B030D-6E8A-4147-A177-3AD203B41FA5}">
                      <a16:colId xmlns:a16="http://schemas.microsoft.com/office/drawing/2014/main" val="2331270679"/>
                    </a:ext>
                  </a:extLst>
                </a:gridCol>
                <a:gridCol w="736600">
                  <a:extLst>
                    <a:ext uri="{9D8B030D-6E8A-4147-A177-3AD203B41FA5}">
                      <a16:colId xmlns:a16="http://schemas.microsoft.com/office/drawing/2014/main" val="3870989633"/>
                    </a:ext>
                  </a:extLst>
                </a:gridCol>
                <a:gridCol w="736600">
                  <a:extLst>
                    <a:ext uri="{9D8B030D-6E8A-4147-A177-3AD203B41FA5}">
                      <a16:colId xmlns:a16="http://schemas.microsoft.com/office/drawing/2014/main" val="2764606117"/>
                    </a:ext>
                  </a:extLst>
                </a:gridCol>
              </a:tblGrid>
              <a:tr h="252046">
                <a:tc>
                  <a:txBody>
                    <a:bodyPr/>
                    <a:lstStyle/>
                    <a:p>
                      <a:pPr fontAlgn="t"/>
                      <a:r>
                        <a:rPr lang="en-US" sz="1100" b="1" i="0">
                          <a:solidFill>
                            <a:srgbClr val="000000"/>
                          </a:solidFill>
                          <a:effectLst/>
                          <a:latin typeface="Arial" panose="020B0604020202020204" pitchFamily="34" charset="0"/>
                        </a:rPr>
                        <a:t>Name</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Sex</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dirty="0">
                          <a:solidFill>
                            <a:srgbClr val="000000"/>
                          </a:solidFill>
                          <a:effectLst/>
                          <a:latin typeface="Arial" panose="020B0604020202020204" pitchFamily="34" charset="0"/>
                        </a:rPr>
                        <a:t>Age</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162862834"/>
                  </a:ext>
                </a:extLst>
              </a:tr>
              <a:tr h="252046">
                <a:tc>
                  <a:txBody>
                    <a:bodyPr/>
                    <a:lstStyle/>
                    <a:p>
                      <a:pPr fontAlgn="t"/>
                      <a:r>
                        <a:rPr lang="en-US" sz="1100" b="0" i="0">
                          <a:solidFill>
                            <a:srgbClr val="000000"/>
                          </a:solidFill>
                          <a:effectLst/>
                          <a:latin typeface="Arial" panose="020B0604020202020204" pitchFamily="34" charset="0"/>
                        </a:rPr>
                        <a:t>Alfred</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14</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18762591"/>
                  </a:ext>
                </a:extLst>
              </a:tr>
              <a:tr h="252046">
                <a:tc>
                  <a:txBody>
                    <a:bodyPr/>
                    <a:lstStyle/>
                    <a:p>
                      <a:pPr fontAlgn="t"/>
                      <a:r>
                        <a:rPr lang="en-US" sz="1100" b="0" i="0">
                          <a:solidFill>
                            <a:srgbClr val="000000"/>
                          </a:solidFill>
                          <a:effectLst/>
                          <a:latin typeface="Arial" panose="020B0604020202020204" pitchFamily="34" charset="0"/>
                        </a:rPr>
                        <a:t>Barbara</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F</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081330443"/>
                  </a:ext>
                </a:extLst>
              </a:tr>
              <a:tr h="252046">
                <a:tc>
                  <a:txBody>
                    <a:bodyPr/>
                    <a:lstStyle/>
                    <a:p>
                      <a:pPr fontAlgn="t"/>
                      <a:r>
                        <a:rPr lang="en-US" sz="1100" b="0" i="0">
                          <a:solidFill>
                            <a:srgbClr val="000000"/>
                          </a:solidFill>
                          <a:effectLst/>
                          <a:latin typeface="Arial" panose="020B0604020202020204" pitchFamily="34" charset="0"/>
                        </a:rPr>
                        <a:t>Carol</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686416139"/>
                  </a:ext>
                </a:extLst>
              </a:tr>
              <a:tr h="252046">
                <a:tc>
                  <a:txBody>
                    <a:bodyPr/>
                    <a:lstStyle/>
                    <a:p>
                      <a:pPr fontAlgn="t"/>
                      <a:r>
                        <a:rPr lang="en-US" sz="1100" b="0" i="0" dirty="0">
                          <a:solidFill>
                            <a:srgbClr val="000000"/>
                          </a:solidFill>
                          <a:effectLst/>
                          <a:latin typeface="Arial" panose="020B0604020202020204" pitchFamily="34" charset="0"/>
                        </a:rPr>
                        <a:t>Henry</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M</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855999226"/>
                  </a:ext>
                </a:extLst>
              </a:tr>
              <a:tr h="252046">
                <a:tc>
                  <a:txBody>
                    <a:bodyPr/>
                    <a:lstStyle/>
                    <a:p>
                      <a:pPr fontAlgn="t"/>
                      <a:r>
                        <a:rPr lang="en-US" sz="1100" b="0" i="0">
                          <a:solidFill>
                            <a:srgbClr val="000000"/>
                          </a:solidFill>
                          <a:effectLst/>
                          <a:latin typeface="Arial" panose="020B0604020202020204" pitchFamily="34" charset="0"/>
                        </a:rPr>
                        <a:t>Janet</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719440866"/>
                  </a:ext>
                </a:extLst>
              </a:tr>
              <a:tr h="252046">
                <a:tc>
                  <a:txBody>
                    <a:bodyPr/>
                    <a:lstStyle/>
                    <a:p>
                      <a:pPr fontAlgn="t"/>
                      <a:r>
                        <a:rPr lang="en-US" sz="1100" b="0" i="0">
                          <a:solidFill>
                            <a:srgbClr val="000000"/>
                          </a:solidFill>
                          <a:effectLst/>
                          <a:latin typeface="Arial" panose="020B0604020202020204" pitchFamily="34" charset="0"/>
                        </a:rPr>
                        <a:t>Jeffrey</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855115783"/>
                  </a:ext>
                </a:extLst>
              </a:tr>
              <a:tr h="252046">
                <a:tc>
                  <a:txBody>
                    <a:bodyPr/>
                    <a:lstStyle/>
                    <a:p>
                      <a:pPr fontAlgn="t"/>
                      <a:r>
                        <a:rPr lang="en-US" sz="1100" b="0" i="0">
                          <a:solidFill>
                            <a:srgbClr val="000000"/>
                          </a:solidFill>
                          <a:effectLst/>
                          <a:latin typeface="Arial" panose="020B0604020202020204" pitchFamily="34" charset="0"/>
                        </a:rPr>
                        <a:t>Judy</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61699194"/>
                  </a:ext>
                </a:extLst>
              </a:tr>
              <a:tr h="252046">
                <a:tc>
                  <a:txBody>
                    <a:bodyPr/>
                    <a:lstStyle/>
                    <a:p>
                      <a:pPr fontAlgn="t"/>
                      <a:r>
                        <a:rPr lang="en-US" sz="1100" b="0" i="0">
                          <a:solidFill>
                            <a:srgbClr val="000000"/>
                          </a:solidFill>
                          <a:effectLst/>
                          <a:latin typeface="Arial" panose="020B0604020202020204" pitchFamily="34" charset="0"/>
                        </a:rPr>
                        <a:t>Mary</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983525959"/>
                  </a:ext>
                </a:extLst>
              </a:tr>
              <a:tr h="252046">
                <a:tc>
                  <a:txBody>
                    <a:bodyPr/>
                    <a:lstStyle/>
                    <a:p>
                      <a:pPr fontAlgn="t"/>
                      <a:r>
                        <a:rPr lang="en-US" sz="1100" b="0" i="0">
                          <a:solidFill>
                            <a:srgbClr val="000000"/>
                          </a:solidFill>
                          <a:effectLst/>
                          <a:latin typeface="Arial" panose="020B0604020202020204" pitchFamily="34" charset="0"/>
                        </a:rPr>
                        <a:t>Philip</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16</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079348211"/>
                  </a:ext>
                </a:extLst>
              </a:tr>
              <a:tr h="252046">
                <a:tc>
                  <a:txBody>
                    <a:bodyPr/>
                    <a:lstStyle/>
                    <a:p>
                      <a:pPr fontAlgn="t"/>
                      <a:r>
                        <a:rPr lang="en-US" sz="1100" b="0" i="0">
                          <a:solidFill>
                            <a:srgbClr val="000000"/>
                          </a:solidFill>
                          <a:effectLst/>
                          <a:latin typeface="Arial" panose="020B0604020202020204" pitchFamily="34" charset="0"/>
                        </a:rPr>
                        <a:t>Robert</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8598901"/>
                  </a:ext>
                </a:extLst>
              </a:tr>
              <a:tr h="252046">
                <a:tc>
                  <a:txBody>
                    <a:bodyPr/>
                    <a:lstStyle/>
                    <a:p>
                      <a:pPr fontAlgn="t"/>
                      <a:r>
                        <a:rPr lang="en-US" sz="1100" b="0" i="0">
                          <a:solidFill>
                            <a:srgbClr val="000000"/>
                          </a:solidFill>
                          <a:effectLst/>
                          <a:latin typeface="Arial" panose="020B0604020202020204" pitchFamily="34" charset="0"/>
                        </a:rPr>
                        <a:t>Ronald</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M</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807703883"/>
                  </a:ext>
                </a:extLst>
              </a:tr>
              <a:tr h="252046">
                <a:tc>
                  <a:txBody>
                    <a:bodyPr/>
                    <a:lstStyle/>
                    <a:p>
                      <a:pPr fontAlgn="t"/>
                      <a:r>
                        <a:rPr lang="en-US" sz="1100" b="0" i="0">
                          <a:solidFill>
                            <a:srgbClr val="000000"/>
                          </a:solidFill>
                          <a:effectLst/>
                          <a:latin typeface="Arial" panose="020B0604020202020204" pitchFamily="34" charset="0"/>
                        </a:rPr>
                        <a:t>William</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dirty="0">
                          <a:solidFill>
                            <a:srgbClr val="000000"/>
                          </a:solidFill>
                          <a:effectLst/>
                          <a:latin typeface="Arial" panose="020B0604020202020204" pitchFamily="34" charset="0"/>
                        </a:rPr>
                        <a:t>15</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3064932168"/>
                  </a:ext>
                </a:extLst>
              </a:tr>
            </a:tbl>
          </a:graphicData>
        </a:graphic>
      </p:graphicFrame>
      <p:sp>
        <p:nvSpPr>
          <p:cNvPr id="6" name="Right Arrow 5"/>
          <p:cNvSpPr/>
          <p:nvPr/>
        </p:nvSpPr>
        <p:spPr>
          <a:xfrm rot="5400000">
            <a:off x="2651759" y="2368331"/>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5400000">
            <a:off x="7531947" y="2414687"/>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779683022"/>
              </p:ext>
            </p:extLst>
          </p:nvPr>
        </p:nvGraphicFramePr>
        <p:xfrm>
          <a:off x="6541249" y="2867025"/>
          <a:ext cx="2286195" cy="3223306"/>
        </p:xfrm>
        <a:graphic>
          <a:graphicData uri="http://schemas.openxmlformats.org/drawingml/2006/table">
            <a:tbl>
              <a:tblPr/>
              <a:tblGrid>
                <a:gridCol w="383085">
                  <a:extLst>
                    <a:ext uri="{9D8B030D-6E8A-4147-A177-3AD203B41FA5}">
                      <a16:colId xmlns:a16="http://schemas.microsoft.com/office/drawing/2014/main" val="3141524802"/>
                    </a:ext>
                  </a:extLst>
                </a:gridCol>
                <a:gridCol w="634370">
                  <a:extLst>
                    <a:ext uri="{9D8B030D-6E8A-4147-A177-3AD203B41FA5}">
                      <a16:colId xmlns:a16="http://schemas.microsoft.com/office/drawing/2014/main" val="3306270499"/>
                    </a:ext>
                  </a:extLst>
                </a:gridCol>
                <a:gridCol w="634370">
                  <a:extLst>
                    <a:ext uri="{9D8B030D-6E8A-4147-A177-3AD203B41FA5}">
                      <a16:colId xmlns:a16="http://schemas.microsoft.com/office/drawing/2014/main" val="4088792065"/>
                    </a:ext>
                  </a:extLst>
                </a:gridCol>
                <a:gridCol w="634370">
                  <a:extLst>
                    <a:ext uri="{9D8B030D-6E8A-4147-A177-3AD203B41FA5}">
                      <a16:colId xmlns:a16="http://schemas.microsoft.com/office/drawing/2014/main" val="1257975157"/>
                    </a:ext>
                  </a:extLst>
                </a:gridCol>
              </a:tblGrid>
              <a:tr h="285262">
                <a:tc>
                  <a:txBody>
                    <a:bodyPr/>
                    <a:lstStyle/>
                    <a:p>
                      <a:pPr fontAlgn="t"/>
                      <a:r>
                        <a:rPr lang="en-US" sz="1100" b="1" i="0">
                          <a:solidFill>
                            <a:srgbClr val="000000"/>
                          </a:solidFill>
                          <a:effectLst/>
                          <a:latin typeface="Arial" panose="020B0604020202020204" pitchFamily="34" charset="0"/>
                        </a:rPr>
                        <a:t>Obs</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Name</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Sex</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dirty="0">
                          <a:solidFill>
                            <a:srgbClr val="000000"/>
                          </a:solidFill>
                          <a:effectLst/>
                          <a:latin typeface="Arial" panose="020B0604020202020204" pitchFamily="34" charset="0"/>
                        </a:rPr>
                        <a:t>Age</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207437434"/>
                  </a:ext>
                </a:extLst>
              </a:tr>
              <a:tr h="200513">
                <a:tc>
                  <a:txBody>
                    <a:bodyPr/>
                    <a:lstStyle/>
                    <a:p>
                      <a:pPr fontAlgn="t"/>
                      <a:r>
                        <a:rPr lang="en-US" sz="1100" b="0" i="0">
                          <a:solidFill>
                            <a:srgbClr val="000000"/>
                          </a:solidFill>
                          <a:effectLst/>
                          <a:latin typeface="Arial" panose="020B0604020202020204" pitchFamily="34" charset="0"/>
                        </a:rPr>
                        <a:t>1</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Alfred</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578031777"/>
                  </a:ext>
                </a:extLst>
              </a:tr>
              <a:tr h="111751">
                <a:tc>
                  <a:txBody>
                    <a:bodyPr/>
                    <a:lstStyle/>
                    <a:p>
                      <a:pPr fontAlgn="t"/>
                      <a:r>
                        <a:rPr lang="en-US" sz="1100" b="0" i="0">
                          <a:solidFill>
                            <a:srgbClr val="000000"/>
                          </a:solidFill>
                          <a:effectLst/>
                          <a:latin typeface="Arial" panose="020B0604020202020204" pitchFamily="34" charset="0"/>
                        </a:rPr>
                        <a:t>3</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Barbara</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F</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860334808"/>
                  </a:ext>
                </a:extLst>
              </a:tr>
              <a:tr h="99189">
                <a:tc>
                  <a:txBody>
                    <a:bodyPr/>
                    <a:lstStyle/>
                    <a:p>
                      <a:pPr fontAlgn="t"/>
                      <a:r>
                        <a:rPr lang="en-US" sz="1100" b="0" i="0">
                          <a:solidFill>
                            <a:srgbClr val="000000"/>
                          </a:solidFill>
                          <a:effectLst/>
                          <a:latin typeface="Arial" panose="020B0604020202020204" pitchFamily="34" charset="0"/>
                        </a:rPr>
                        <a:t>4</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Carol</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F</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232221106"/>
                  </a:ext>
                </a:extLst>
              </a:tr>
              <a:tr h="0">
                <a:tc>
                  <a:txBody>
                    <a:bodyPr/>
                    <a:lstStyle/>
                    <a:p>
                      <a:pPr fontAlgn="t"/>
                      <a:r>
                        <a:rPr lang="en-US" sz="1100" b="0" i="0">
                          <a:solidFill>
                            <a:srgbClr val="000000"/>
                          </a:solidFill>
                          <a:effectLst/>
                          <a:latin typeface="Arial" panose="020B0604020202020204" pitchFamily="34" charset="0"/>
                        </a:rPr>
                        <a:t>5</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Henry</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14</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860051849"/>
                  </a:ext>
                </a:extLst>
              </a:tr>
              <a:tr h="0">
                <a:tc>
                  <a:txBody>
                    <a:bodyPr/>
                    <a:lstStyle/>
                    <a:p>
                      <a:pPr fontAlgn="t"/>
                      <a:r>
                        <a:rPr lang="en-US" sz="1100" b="0" i="0">
                          <a:solidFill>
                            <a:srgbClr val="000000"/>
                          </a:solidFill>
                          <a:effectLst/>
                          <a:latin typeface="Arial" panose="020B0604020202020204" pitchFamily="34" charset="0"/>
                        </a:rPr>
                        <a:t>8</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Janet</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359447041"/>
                  </a:ext>
                </a:extLst>
              </a:tr>
              <a:tr h="0">
                <a:tc>
                  <a:txBody>
                    <a:bodyPr/>
                    <a:lstStyle/>
                    <a:p>
                      <a:pPr fontAlgn="t"/>
                      <a:r>
                        <a:rPr lang="en-US" sz="1100" b="0" i="0">
                          <a:solidFill>
                            <a:srgbClr val="000000"/>
                          </a:solidFill>
                          <a:effectLst/>
                          <a:latin typeface="Arial" panose="020B0604020202020204" pitchFamily="34" charset="0"/>
                        </a:rPr>
                        <a:t>9</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Jeffrey</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M</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968394942"/>
                  </a:ext>
                </a:extLst>
              </a:tr>
              <a:tr h="125141">
                <a:tc>
                  <a:txBody>
                    <a:bodyPr/>
                    <a:lstStyle/>
                    <a:p>
                      <a:pPr fontAlgn="t"/>
                      <a:r>
                        <a:rPr lang="en-US" sz="1100" b="0" i="0">
                          <a:solidFill>
                            <a:srgbClr val="000000"/>
                          </a:solidFill>
                          <a:effectLst/>
                          <a:latin typeface="Arial" panose="020B0604020202020204" pitchFamily="34" charset="0"/>
                        </a:rPr>
                        <a:t>12</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Judy</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F</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668019276"/>
                  </a:ext>
                </a:extLst>
              </a:tr>
              <a:tr h="112579">
                <a:tc>
                  <a:txBody>
                    <a:bodyPr/>
                    <a:lstStyle/>
                    <a:p>
                      <a:pPr fontAlgn="t"/>
                      <a:r>
                        <a:rPr lang="en-US" sz="1100" b="0" i="0">
                          <a:solidFill>
                            <a:srgbClr val="000000"/>
                          </a:solidFill>
                          <a:effectLst/>
                          <a:latin typeface="Arial" panose="020B0604020202020204" pitchFamily="34" charset="0"/>
                        </a:rPr>
                        <a:t>14</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Mary</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731490681"/>
                  </a:ext>
                </a:extLst>
              </a:tr>
              <a:tr h="100017">
                <a:tc>
                  <a:txBody>
                    <a:bodyPr/>
                    <a:lstStyle/>
                    <a:p>
                      <a:pPr fontAlgn="t"/>
                      <a:r>
                        <a:rPr lang="en-US" sz="1100" b="0" i="0">
                          <a:solidFill>
                            <a:srgbClr val="000000"/>
                          </a:solidFill>
                          <a:effectLst/>
                          <a:latin typeface="Arial" panose="020B0604020202020204" pitchFamily="34" charset="0"/>
                        </a:rPr>
                        <a:t>15</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Philip</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16</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920241803"/>
                  </a:ext>
                </a:extLst>
              </a:tr>
              <a:tr h="0">
                <a:tc>
                  <a:txBody>
                    <a:bodyPr/>
                    <a:lstStyle/>
                    <a:p>
                      <a:pPr fontAlgn="t"/>
                      <a:r>
                        <a:rPr lang="en-US" sz="1100" b="0" i="0">
                          <a:solidFill>
                            <a:srgbClr val="000000"/>
                          </a:solidFill>
                          <a:effectLst/>
                          <a:latin typeface="Arial" panose="020B0604020202020204" pitchFamily="34" charset="0"/>
                        </a:rPr>
                        <a:t>16</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Robert</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902177125"/>
                  </a:ext>
                </a:extLst>
              </a:tr>
              <a:tr h="0">
                <a:tc>
                  <a:txBody>
                    <a:bodyPr/>
                    <a:lstStyle/>
                    <a:p>
                      <a:pPr fontAlgn="t"/>
                      <a:r>
                        <a:rPr lang="en-US" sz="1100" b="0" i="0">
                          <a:solidFill>
                            <a:srgbClr val="000000"/>
                          </a:solidFill>
                          <a:effectLst/>
                          <a:latin typeface="Arial" panose="020B0604020202020204" pitchFamily="34" charset="0"/>
                        </a:rPr>
                        <a:t>17</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Ronald</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796418642"/>
                  </a:ext>
                </a:extLst>
              </a:tr>
              <a:tr h="285262">
                <a:tc>
                  <a:txBody>
                    <a:bodyPr/>
                    <a:lstStyle/>
                    <a:p>
                      <a:pPr fontAlgn="t"/>
                      <a:r>
                        <a:rPr lang="en-US" sz="1100" b="0" i="0">
                          <a:solidFill>
                            <a:srgbClr val="000000"/>
                          </a:solidFill>
                          <a:effectLst/>
                          <a:latin typeface="Arial" panose="020B0604020202020204" pitchFamily="34" charset="0"/>
                        </a:rPr>
                        <a:t>19</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William</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dirty="0">
                          <a:solidFill>
                            <a:srgbClr val="000000"/>
                          </a:solidFill>
                          <a:effectLst/>
                          <a:latin typeface="Arial" panose="020B0604020202020204" pitchFamily="34" charset="0"/>
                        </a:rPr>
                        <a:t>15</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2496713397"/>
                  </a:ext>
                </a:extLst>
              </a:tr>
            </a:tbl>
          </a:graphicData>
        </a:graphic>
      </p:graphicFrame>
      <p:sp>
        <p:nvSpPr>
          <p:cNvPr id="13" name="Equal 12"/>
          <p:cNvSpPr/>
          <p:nvPr/>
        </p:nvSpPr>
        <p:spPr>
          <a:xfrm>
            <a:off x="5395383" y="1469961"/>
            <a:ext cx="381000" cy="341736"/>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943600" y="1230076"/>
            <a:ext cx="5319183" cy="2022713"/>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lstStyle/>
          <a:p>
            <a:r>
              <a:rPr lang="en-US" dirty="0"/>
              <a:t>Filter data using where</a:t>
            </a:r>
          </a:p>
        </p:txBody>
      </p:sp>
      <p:sp>
        <p:nvSpPr>
          <p:cNvPr id="18435" name="Vertical Text Placeholder 4"/>
          <p:cNvSpPr>
            <a:spLocks noGrp="1"/>
          </p:cNvSpPr>
          <p:nvPr>
            <p:ph idx="1"/>
          </p:nvPr>
        </p:nvSpPr>
        <p:spPr>
          <a:xfrm>
            <a:off x="668867" y="1219200"/>
            <a:ext cx="10850033" cy="4273550"/>
          </a:xfrm>
        </p:spPr>
        <p:txBody>
          <a:bodyPr numCol="2" spcCol="0"/>
          <a:lstStyle/>
          <a:p>
            <a:pPr marL="0" indent="0" defTabSz="457200">
              <a:lnSpc>
                <a:spcPct val="100000"/>
              </a:lnSpc>
              <a:spcBef>
                <a:spcPts val="0"/>
              </a:spcBef>
              <a:buNone/>
            </a:pPr>
            <a:r>
              <a:rPr lang="en-US" sz="1400" b="1" dirty="0">
                <a:solidFill>
                  <a:srgbClr val="000080"/>
                </a:solidFill>
                <a:latin typeface="Courier New" panose="02070309020205020404" pitchFamily="49" charset="0"/>
              </a:rPr>
              <a:t>proc</a:t>
            </a:r>
            <a:r>
              <a:rPr lang="en-US" sz="1400" dirty="0">
                <a:latin typeface="Courier New" panose="02070309020205020404" pitchFamily="49" charset="0"/>
              </a:rPr>
              <a:t> </a:t>
            </a:r>
            <a:r>
              <a:rPr lang="en-US" sz="1400" b="1" dirty="0" err="1">
                <a:solidFill>
                  <a:srgbClr val="000080"/>
                </a:solidFill>
                <a:latin typeface="Courier New" panose="02070309020205020404" pitchFamily="49" charset="0"/>
              </a:rPr>
              <a:t>sql</a:t>
            </a:r>
            <a:r>
              <a:rPr lang="en-US" sz="1400" dirty="0">
                <a:latin typeface="Courier New" panose="02070309020205020404" pitchFamily="49" charset="0"/>
              </a:rPr>
              <a:t>;</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latin typeface="Courier New" panose="02070309020205020404" pitchFamily="49" charset="0"/>
              </a:rPr>
              <a:t> *, (Height*</a:t>
            </a:r>
            <a:r>
              <a:rPr lang="en-US" sz="1400" b="1" dirty="0">
                <a:solidFill>
                  <a:srgbClr val="008080"/>
                </a:solidFill>
                <a:latin typeface="Courier New" panose="02070309020205020404" pitchFamily="49" charset="0"/>
              </a:rPr>
              <a:t>2.54</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as</a:t>
            </a:r>
            <a:r>
              <a:rPr lang="en-US" sz="1400" dirty="0">
                <a:latin typeface="Courier New" panose="02070309020205020404" pitchFamily="49" charset="0"/>
              </a:rPr>
              <a:t> </a:t>
            </a:r>
            <a:r>
              <a:rPr lang="en-US" sz="1400" dirty="0" err="1">
                <a:latin typeface="Courier New" panose="02070309020205020404" pitchFamily="49" charset="0"/>
              </a:rPr>
              <a:t>Height_cm</a:t>
            </a:r>
            <a:endParaRPr lang="en-US" sz="1400" dirty="0">
              <a:latin typeface="Courier New" panose="02070309020205020404" pitchFamily="49" charset="0"/>
            </a:endParaRP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latin typeface="Courier New" panose="02070309020205020404" pitchFamily="49" charset="0"/>
              </a:rPr>
              <a:t> </a:t>
            </a:r>
            <a:r>
              <a:rPr lang="en-US" sz="1400" dirty="0" err="1">
                <a:latin typeface="Courier New" panose="02070309020205020404" pitchFamily="49" charset="0"/>
              </a:rPr>
              <a:t>sashelp.class</a:t>
            </a:r>
            <a:endParaRPr lang="en-US" sz="1400" dirty="0">
              <a:latin typeface="Courier New" panose="02070309020205020404" pitchFamily="49" charset="0"/>
            </a:endParaRP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where</a:t>
            </a:r>
            <a:r>
              <a:rPr lang="en-US" sz="1400" dirty="0">
                <a:latin typeface="Courier New" panose="02070309020205020404" pitchFamily="49" charset="0"/>
              </a:rPr>
              <a:t> (Height*</a:t>
            </a:r>
            <a:r>
              <a:rPr lang="en-US" sz="1400" b="1" dirty="0">
                <a:solidFill>
                  <a:srgbClr val="008080"/>
                </a:solidFill>
                <a:latin typeface="Courier New" panose="02070309020205020404" pitchFamily="49" charset="0"/>
              </a:rPr>
              <a:t>2.54</a:t>
            </a:r>
            <a:r>
              <a:rPr lang="en-US" sz="1400" dirty="0">
                <a:latin typeface="Courier New" panose="02070309020205020404" pitchFamily="49" charset="0"/>
              </a:rPr>
              <a:t>) &lt;= </a:t>
            </a:r>
            <a:r>
              <a:rPr lang="en-US" sz="1400" b="1" dirty="0">
                <a:solidFill>
                  <a:srgbClr val="008080"/>
                </a:solidFill>
                <a:latin typeface="Courier New" panose="02070309020205020404" pitchFamily="49" charset="0"/>
              </a:rPr>
              <a:t>155</a:t>
            </a:r>
            <a:r>
              <a:rPr lang="en-US" sz="1400" dirty="0">
                <a:latin typeface="Courier New" panose="02070309020205020404" pitchFamily="49" charset="0"/>
              </a:rPr>
              <a:t>;</a:t>
            </a:r>
          </a:p>
          <a:p>
            <a:pPr marL="0" indent="0" defTabSz="457200">
              <a:lnSpc>
                <a:spcPct val="100000"/>
              </a:lnSpc>
              <a:spcBef>
                <a:spcPts val="0"/>
              </a:spcBef>
              <a:buNone/>
            </a:pPr>
            <a:r>
              <a:rPr lang="en-US" sz="1400" b="1" dirty="0">
                <a:solidFill>
                  <a:srgbClr val="000080"/>
                </a:solidFill>
                <a:latin typeface="Courier New" panose="02070309020205020404" pitchFamily="49" charset="0"/>
              </a:rPr>
              <a:t>quit</a:t>
            </a:r>
            <a:r>
              <a:rPr lang="en-US" sz="1400" dirty="0">
                <a:latin typeface="Courier New" panose="02070309020205020404" pitchFamily="49" charset="0"/>
              </a:rPr>
              <a:t>;</a:t>
            </a: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r>
              <a:rPr lang="en-US" sz="1400" b="1" dirty="0">
                <a:solidFill>
                  <a:srgbClr val="000080"/>
                </a:solidFill>
                <a:latin typeface="Courier New" panose="02070309020205020404" pitchFamily="49" charset="0"/>
              </a:rPr>
              <a:t>data</a:t>
            </a:r>
            <a:r>
              <a:rPr lang="en-US" sz="1400" dirty="0">
                <a:latin typeface="Courier New" panose="02070309020205020404" pitchFamily="49" charset="0"/>
              </a:rPr>
              <a:t> filter;</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set</a:t>
            </a:r>
            <a:r>
              <a:rPr lang="en-US" sz="1400" dirty="0">
                <a:latin typeface="Courier New" panose="02070309020205020404" pitchFamily="49" charset="0"/>
              </a:rPr>
              <a:t> </a:t>
            </a:r>
            <a:r>
              <a:rPr lang="en-US" sz="1400" dirty="0" err="1">
                <a:latin typeface="Courier New" panose="02070309020205020404" pitchFamily="49" charset="0"/>
              </a:rPr>
              <a:t>sashelp.class</a:t>
            </a:r>
            <a:r>
              <a:rPr lang="en-US" sz="1400" dirty="0">
                <a:latin typeface="Courier New" panose="02070309020205020404" pitchFamily="49" charset="0"/>
              </a:rPr>
              <a:t>;</a:t>
            </a:r>
          </a:p>
          <a:p>
            <a:pPr marL="0" indent="0" defTabSz="457200">
              <a:lnSpc>
                <a:spcPct val="100000"/>
              </a:lnSpc>
              <a:spcBef>
                <a:spcPts val="0"/>
              </a:spcBef>
              <a:buNone/>
            </a:pPr>
            <a:r>
              <a:rPr lang="en-US" sz="1400" dirty="0">
                <a:latin typeface="Courier New" panose="02070309020205020404" pitchFamily="49" charset="0"/>
              </a:rPr>
              <a:t>	</a:t>
            </a:r>
            <a:r>
              <a:rPr lang="en-US" sz="1400" dirty="0" err="1">
                <a:latin typeface="Courier New" panose="02070309020205020404" pitchFamily="49" charset="0"/>
              </a:rPr>
              <a:t>Height_cm</a:t>
            </a:r>
            <a:r>
              <a:rPr lang="en-US" sz="1400" dirty="0">
                <a:latin typeface="Courier New" panose="02070309020205020404" pitchFamily="49" charset="0"/>
              </a:rPr>
              <a:t> = Height*</a:t>
            </a:r>
            <a:r>
              <a:rPr lang="en-US" sz="1400" b="1" dirty="0">
                <a:solidFill>
                  <a:srgbClr val="008080"/>
                </a:solidFill>
                <a:latin typeface="Courier New" panose="02070309020205020404" pitchFamily="49" charset="0"/>
              </a:rPr>
              <a:t>2.54</a:t>
            </a:r>
            <a:r>
              <a:rPr lang="en-US" sz="1400" dirty="0">
                <a:latin typeface="Courier New" panose="02070309020205020404" pitchFamily="49" charset="0"/>
              </a:rPr>
              <a:t>;</a:t>
            </a:r>
          </a:p>
          <a:p>
            <a:pPr marL="0" indent="0" defTabSz="457200">
              <a:lnSpc>
                <a:spcPct val="100000"/>
              </a:lnSpc>
              <a:spcBef>
                <a:spcPts val="0"/>
              </a:spcBef>
              <a:buNone/>
            </a:pPr>
            <a:r>
              <a:rPr lang="en-US" sz="1400" b="1" dirty="0">
                <a:solidFill>
                  <a:srgbClr val="000080"/>
                </a:solidFill>
                <a:latin typeface="Courier New" panose="02070309020205020404" pitchFamily="49" charset="0"/>
              </a:rPr>
              <a:t>run</a:t>
            </a:r>
            <a:r>
              <a:rPr lang="en-US" sz="1400" dirty="0">
                <a:latin typeface="Courier New" panose="02070309020205020404" pitchFamily="49" charset="0"/>
              </a:rPr>
              <a:t>;</a:t>
            </a: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r>
              <a:rPr lang="en-US" sz="1400" b="1" dirty="0">
                <a:solidFill>
                  <a:srgbClr val="000080"/>
                </a:solidFill>
                <a:latin typeface="Courier New" panose="02070309020205020404" pitchFamily="49" charset="0"/>
              </a:rPr>
              <a:t>proc</a:t>
            </a:r>
            <a:r>
              <a:rPr lang="en-US" sz="1400" dirty="0">
                <a:latin typeface="Courier New" panose="02070309020205020404" pitchFamily="49" charset="0"/>
              </a:rPr>
              <a:t> </a:t>
            </a:r>
            <a:r>
              <a:rPr lang="en-US" sz="1400" b="1" dirty="0">
                <a:solidFill>
                  <a:srgbClr val="000080"/>
                </a:solidFill>
                <a:latin typeface="Courier New" panose="02070309020205020404" pitchFamily="49" charset="0"/>
              </a:rPr>
              <a:t>print</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data</a:t>
            </a:r>
            <a:r>
              <a:rPr lang="en-US" sz="1400" dirty="0">
                <a:latin typeface="Courier New" panose="02070309020205020404" pitchFamily="49" charset="0"/>
              </a:rPr>
              <a:t>=filter;</a:t>
            </a:r>
          </a:p>
          <a:p>
            <a:pPr marL="0" indent="0" defTabSz="457200">
              <a:lnSpc>
                <a:spcPct val="100000"/>
              </a:lnSpc>
              <a:spcBef>
                <a:spcPts val="0"/>
              </a:spcBef>
              <a:buNone/>
            </a:pPr>
            <a:r>
              <a:rPr lang="en-US" sz="1400" dirty="0">
                <a:latin typeface="Courier New" panose="02070309020205020404" pitchFamily="49" charset="0"/>
              </a:rPr>
              <a:t>	</a:t>
            </a:r>
            <a:r>
              <a:rPr lang="en-US" sz="1400" dirty="0" err="1">
                <a:solidFill>
                  <a:srgbClr val="0000FF"/>
                </a:solidFill>
                <a:latin typeface="Courier New" panose="02070309020205020404" pitchFamily="49" charset="0"/>
              </a:rPr>
              <a:t>var</a:t>
            </a:r>
            <a:r>
              <a:rPr lang="en-US" sz="1400" dirty="0">
                <a:latin typeface="Courier New" panose="02070309020205020404" pitchFamily="49" charset="0"/>
              </a:rPr>
              <a:t> Name Sex Age </a:t>
            </a:r>
            <a:r>
              <a:rPr lang="en-US" sz="1400" dirty="0" err="1">
                <a:latin typeface="Courier New" panose="02070309020205020404" pitchFamily="49" charset="0"/>
              </a:rPr>
              <a:t>Height_cm</a:t>
            </a:r>
            <a:r>
              <a:rPr lang="en-US" sz="1400" dirty="0">
                <a:latin typeface="Courier New" panose="02070309020205020404" pitchFamily="49" charset="0"/>
              </a:rPr>
              <a:t>;</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where</a:t>
            </a:r>
            <a:r>
              <a:rPr lang="en-US" sz="1400" dirty="0">
                <a:latin typeface="Courier New" panose="02070309020205020404" pitchFamily="49" charset="0"/>
              </a:rPr>
              <a:t> </a:t>
            </a:r>
            <a:r>
              <a:rPr lang="en-US" sz="1400" dirty="0" err="1">
                <a:latin typeface="Courier New" panose="02070309020205020404" pitchFamily="49" charset="0"/>
              </a:rPr>
              <a:t>Height_cm</a:t>
            </a:r>
            <a:r>
              <a:rPr lang="en-US" sz="1400" dirty="0">
                <a:latin typeface="Courier New" panose="02070309020205020404" pitchFamily="49" charset="0"/>
              </a:rPr>
              <a:t> &lt;= </a:t>
            </a:r>
            <a:r>
              <a:rPr lang="en-US" sz="1400" b="1" dirty="0">
                <a:solidFill>
                  <a:srgbClr val="008080"/>
                </a:solidFill>
                <a:latin typeface="Courier New" panose="02070309020205020404" pitchFamily="49" charset="0"/>
              </a:rPr>
              <a:t>155</a:t>
            </a:r>
            <a:r>
              <a:rPr lang="en-US" sz="1400" dirty="0">
                <a:latin typeface="Courier New" panose="02070309020205020404" pitchFamily="49" charset="0"/>
              </a:rPr>
              <a:t>;</a:t>
            </a:r>
          </a:p>
          <a:p>
            <a:pPr marL="0" indent="0" defTabSz="457200">
              <a:lnSpc>
                <a:spcPct val="100000"/>
              </a:lnSpc>
              <a:spcBef>
                <a:spcPts val="0"/>
              </a:spcBef>
              <a:buNone/>
            </a:pPr>
            <a:r>
              <a:rPr lang="en-US" sz="1400" b="1" dirty="0">
                <a:solidFill>
                  <a:srgbClr val="000080"/>
                </a:solidFill>
                <a:latin typeface="Courier New" panose="02070309020205020404" pitchFamily="49" charset="0"/>
              </a:rPr>
              <a:t>run</a:t>
            </a:r>
            <a:r>
              <a:rPr lang="en-US" sz="1400" dirty="0">
                <a:latin typeface="Courier New" panose="02070309020205020404" pitchFamily="49" charset="0"/>
              </a:rPr>
              <a:t>;</a:t>
            </a:r>
          </a:p>
          <a:p>
            <a:pPr defTabSz="457200"/>
            <a:endParaRPr lang="en-US" altLang="en-US" sz="1400" dirty="0">
              <a:latin typeface="Courier New" panose="02070309020205020404" pitchFamily="49" charset="0"/>
            </a:endParaRPr>
          </a:p>
          <a:p>
            <a:pPr marL="0" indent="0" defTabSz="457200">
              <a:lnSpc>
                <a:spcPct val="100000"/>
              </a:lnSpc>
              <a:spcBef>
                <a:spcPts val="0"/>
              </a:spcBef>
              <a:buNone/>
            </a:pPr>
            <a:endParaRPr lang="en-US" sz="1400" b="1" dirty="0">
              <a:solidFill>
                <a:srgbClr val="000080"/>
              </a:solidFill>
              <a:latin typeface="Courier New" panose="02070309020205020404" pitchFamily="49" charset="0"/>
            </a:endParaRPr>
          </a:p>
          <a:p>
            <a:pPr marL="0" indent="0" defTabSz="457200">
              <a:lnSpc>
                <a:spcPct val="100000"/>
              </a:lnSpc>
              <a:spcBef>
                <a:spcPts val="0"/>
              </a:spcBef>
              <a:buNone/>
            </a:pPr>
            <a:endParaRPr lang="en-US" sz="1400" b="1" dirty="0">
              <a:solidFill>
                <a:srgbClr val="000080"/>
              </a:solidFill>
              <a:latin typeface="Courier New" panose="02070309020205020404" pitchFamily="49" charset="0"/>
            </a:endParaRPr>
          </a:p>
          <a:p>
            <a:pPr marL="0" indent="0" defTabSz="457200">
              <a:lnSpc>
                <a:spcPct val="100000"/>
              </a:lnSpc>
              <a:spcBef>
                <a:spcPts val="0"/>
              </a:spcBef>
              <a:buNone/>
            </a:pPr>
            <a:endParaRPr lang="en-US" sz="1400" b="1" dirty="0">
              <a:solidFill>
                <a:srgbClr val="000080"/>
              </a:solidFill>
              <a:latin typeface="Courier New" panose="02070309020205020404" pitchFamily="49" charset="0"/>
            </a:endParaRPr>
          </a:p>
          <a:p>
            <a:pPr marL="0" indent="0" defTabSz="457200">
              <a:lnSpc>
                <a:spcPct val="100000"/>
              </a:lnSpc>
              <a:spcBef>
                <a:spcPts val="0"/>
              </a:spcBef>
              <a:buNone/>
            </a:pPr>
            <a:endParaRPr lang="en-US" sz="1400" b="1" dirty="0">
              <a:solidFill>
                <a:srgbClr val="000080"/>
              </a:solidFill>
              <a:latin typeface="Courier New" panose="02070309020205020404" pitchFamily="49" charset="0"/>
            </a:endParaRPr>
          </a:p>
          <a:p>
            <a:pPr marL="0" indent="0" defTabSz="457200">
              <a:lnSpc>
                <a:spcPct val="100000"/>
              </a:lnSpc>
              <a:spcBef>
                <a:spcPts val="0"/>
              </a:spcBef>
              <a:buNone/>
            </a:pPr>
            <a:endParaRPr lang="en-US" sz="1400" b="1" dirty="0">
              <a:solidFill>
                <a:srgbClr val="000080"/>
              </a:solidFill>
              <a:latin typeface="Courier New" panose="02070309020205020404" pitchFamily="49" charset="0"/>
            </a:endParaRPr>
          </a:p>
          <a:p>
            <a:pPr marL="0" indent="0" defTabSz="457200">
              <a:lnSpc>
                <a:spcPct val="100000"/>
              </a:lnSpc>
              <a:spcBef>
                <a:spcPts val="0"/>
              </a:spcBef>
              <a:buNone/>
            </a:pPr>
            <a:endParaRPr lang="en-US" sz="1400" b="1" dirty="0">
              <a:solidFill>
                <a:srgbClr val="000080"/>
              </a:solidFill>
              <a:latin typeface="Courier New" panose="02070309020205020404" pitchFamily="49" charset="0"/>
            </a:endParaRPr>
          </a:p>
          <a:p>
            <a:pPr marL="0" indent="0" defTabSz="457200">
              <a:lnSpc>
                <a:spcPct val="100000"/>
              </a:lnSpc>
              <a:spcBef>
                <a:spcPts val="0"/>
              </a:spcBef>
              <a:buNone/>
            </a:pPr>
            <a:endParaRPr lang="en-US" sz="1400" b="1" dirty="0">
              <a:solidFill>
                <a:srgbClr val="000080"/>
              </a:solidFill>
              <a:latin typeface="Courier New" panose="02070309020205020404" pitchFamily="49" charset="0"/>
            </a:endParaRPr>
          </a:p>
          <a:p>
            <a:pPr marL="0" indent="0" defTabSz="457200">
              <a:lnSpc>
                <a:spcPct val="100000"/>
              </a:lnSpc>
              <a:spcBef>
                <a:spcPts val="0"/>
              </a:spcBef>
              <a:buNone/>
            </a:pPr>
            <a:endParaRPr lang="en-US" sz="1400" b="1" dirty="0">
              <a:solidFill>
                <a:srgbClr val="000080"/>
              </a:solidFill>
              <a:latin typeface="Courier New" panose="02070309020205020404" pitchFamily="49" charset="0"/>
            </a:endParaRPr>
          </a:p>
          <a:p>
            <a:pPr marL="0" indent="0" defTabSz="457200">
              <a:lnSpc>
                <a:spcPct val="100000"/>
              </a:lnSpc>
              <a:spcBef>
                <a:spcPts val="0"/>
              </a:spcBef>
              <a:buNone/>
            </a:pPr>
            <a:endParaRPr lang="en-US" sz="1400" b="1" dirty="0">
              <a:solidFill>
                <a:srgbClr val="000080"/>
              </a:solidFill>
              <a:latin typeface="Courier New" panose="02070309020205020404" pitchFamily="49" charset="0"/>
            </a:endParaRPr>
          </a:p>
          <a:p>
            <a:pPr marL="0" indent="0" defTabSz="457200">
              <a:lnSpc>
                <a:spcPct val="100000"/>
              </a:lnSpc>
              <a:spcBef>
                <a:spcPts val="0"/>
              </a:spcBef>
              <a:buNone/>
            </a:pPr>
            <a:endParaRPr lang="en-US" sz="1400" b="1" dirty="0">
              <a:solidFill>
                <a:srgbClr val="000080"/>
              </a:solidFill>
              <a:latin typeface="Courier New" panose="02070309020205020404" pitchFamily="49" charset="0"/>
            </a:endParaRPr>
          </a:p>
          <a:p>
            <a:pPr marL="0" indent="0" defTabSz="457200">
              <a:lnSpc>
                <a:spcPct val="100000"/>
              </a:lnSpc>
              <a:spcBef>
                <a:spcPts val="0"/>
              </a:spcBef>
              <a:buNone/>
            </a:pPr>
            <a:endParaRPr lang="en-US" sz="1400" b="1" dirty="0">
              <a:solidFill>
                <a:srgbClr val="000080"/>
              </a:solidFill>
              <a:latin typeface="Courier New" panose="02070309020205020404" pitchFamily="49" charset="0"/>
            </a:endParaRPr>
          </a:p>
          <a:p>
            <a:pPr marL="0" indent="0" defTabSz="457200">
              <a:lnSpc>
                <a:spcPct val="100000"/>
              </a:lnSpc>
              <a:spcBef>
                <a:spcPts val="0"/>
              </a:spcBef>
              <a:buNone/>
            </a:pPr>
            <a:endParaRPr lang="en-US" sz="1400" b="1" dirty="0">
              <a:solidFill>
                <a:srgbClr val="000080"/>
              </a:solidFill>
              <a:latin typeface="Courier New" panose="02070309020205020404" pitchFamily="49"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167147705"/>
              </p:ext>
            </p:extLst>
          </p:nvPr>
        </p:nvGraphicFramePr>
        <p:xfrm>
          <a:off x="1066800" y="2999785"/>
          <a:ext cx="3453390" cy="2218372"/>
        </p:xfrm>
        <a:graphic>
          <a:graphicData uri="http://schemas.openxmlformats.org/drawingml/2006/table">
            <a:tbl>
              <a:tblPr/>
              <a:tblGrid>
                <a:gridCol w="642481">
                  <a:extLst>
                    <a:ext uri="{9D8B030D-6E8A-4147-A177-3AD203B41FA5}">
                      <a16:colId xmlns:a16="http://schemas.microsoft.com/office/drawing/2014/main" val="1422876188"/>
                    </a:ext>
                  </a:extLst>
                </a:gridCol>
                <a:gridCol w="387226">
                  <a:extLst>
                    <a:ext uri="{9D8B030D-6E8A-4147-A177-3AD203B41FA5}">
                      <a16:colId xmlns:a16="http://schemas.microsoft.com/office/drawing/2014/main" val="4124752279"/>
                    </a:ext>
                  </a:extLst>
                </a:gridCol>
                <a:gridCol w="404590">
                  <a:extLst>
                    <a:ext uri="{9D8B030D-6E8A-4147-A177-3AD203B41FA5}">
                      <a16:colId xmlns:a16="http://schemas.microsoft.com/office/drawing/2014/main" val="4291756322"/>
                    </a:ext>
                  </a:extLst>
                </a:gridCol>
                <a:gridCol w="574761">
                  <a:extLst>
                    <a:ext uri="{9D8B030D-6E8A-4147-A177-3AD203B41FA5}">
                      <a16:colId xmlns:a16="http://schemas.microsoft.com/office/drawing/2014/main" val="565622068"/>
                    </a:ext>
                  </a:extLst>
                </a:gridCol>
                <a:gridCol w="594277">
                  <a:extLst>
                    <a:ext uri="{9D8B030D-6E8A-4147-A177-3AD203B41FA5}">
                      <a16:colId xmlns:a16="http://schemas.microsoft.com/office/drawing/2014/main" val="2343442469"/>
                    </a:ext>
                  </a:extLst>
                </a:gridCol>
                <a:gridCol w="850055">
                  <a:extLst>
                    <a:ext uri="{9D8B030D-6E8A-4147-A177-3AD203B41FA5}">
                      <a16:colId xmlns:a16="http://schemas.microsoft.com/office/drawing/2014/main" val="1086373620"/>
                    </a:ext>
                  </a:extLst>
                </a:gridCol>
              </a:tblGrid>
              <a:tr h="320516">
                <a:tc>
                  <a:txBody>
                    <a:bodyPr/>
                    <a:lstStyle/>
                    <a:p>
                      <a:pPr marL="0" algn="l" defTabSz="914400" rtl="0" eaLnBrk="1" fontAlgn="t" latinLnBrk="0" hangingPunct="1"/>
                      <a:r>
                        <a:rPr lang="en-US" sz="1100" b="1" i="0" kern="1200">
                          <a:solidFill>
                            <a:srgbClr val="000000"/>
                          </a:solidFill>
                          <a:effectLst/>
                          <a:latin typeface="Arial" panose="020B0604020202020204" pitchFamily="34" charset="0"/>
                          <a:ea typeface="+mn-ea"/>
                          <a:cs typeface="+mn-cs"/>
                        </a:rPr>
                        <a:t>Name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1" i="0" kern="1200">
                          <a:solidFill>
                            <a:srgbClr val="000000"/>
                          </a:solidFill>
                          <a:effectLst/>
                          <a:latin typeface="Arial" panose="020B0604020202020204" pitchFamily="34" charset="0"/>
                          <a:ea typeface="+mn-ea"/>
                          <a:cs typeface="+mn-cs"/>
                        </a:rPr>
                        <a:t>Sex</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1" i="0" kern="1200">
                          <a:solidFill>
                            <a:srgbClr val="000000"/>
                          </a:solidFill>
                          <a:effectLst/>
                          <a:latin typeface="Arial" panose="020B0604020202020204" pitchFamily="34" charset="0"/>
                          <a:ea typeface="+mn-ea"/>
                          <a:cs typeface="+mn-cs"/>
                        </a:rPr>
                        <a:t>Age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1" i="0" kern="1200">
                          <a:solidFill>
                            <a:srgbClr val="000000"/>
                          </a:solidFill>
                          <a:effectLst/>
                          <a:latin typeface="Arial" panose="020B0604020202020204" pitchFamily="34" charset="0"/>
                          <a:ea typeface="+mn-ea"/>
                          <a:cs typeface="+mn-cs"/>
                        </a:rPr>
                        <a:t>Height</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1" i="0" kern="1200" dirty="0">
                          <a:solidFill>
                            <a:srgbClr val="000000"/>
                          </a:solidFill>
                          <a:effectLst/>
                          <a:latin typeface="Arial" panose="020B0604020202020204" pitchFamily="34" charset="0"/>
                          <a:ea typeface="+mn-ea"/>
                          <a:cs typeface="+mn-cs"/>
                        </a:rPr>
                        <a:t>Weight</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1" i="0" kern="1200" dirty="0" err="1">
                          <a:solidFill>
                            <a:srgbClr val="000000"/>
                          </a:solidFill>
                          <a:effectLst/>
                          <a:latin typeface="Arial" panose="020B0604020202020204" pitchFamily="34" charset="0"/>
                          <a:ea typeface="+mn-ea"/>
                          <a:cs typeface="+mn-cs"/>
                        </a:rPr>
                        <a:t>Height_cm</a:t>
                      </a:r>
                      <a:endParaRPr lang="en-US" sz="1100" b="1" i="0" kern="1200" dirty="0">
                        <a:solidFill>
                          <a:srgbClr val="000000"/>
                        </a:solidFill>
                        <a:effectLst/>
                        <a:latin typeface="Arial" panose="020B0604020202020204" pitchFamily="34" charset="0"/>
                        <a:ea typeface="+mn-ea"/>
                        <a:cs typeface="+mn-cs"/>
                      </a:endParaRP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386154129"/>
                  </a:ext>
                </a:extLst>
              </a:tr>
              <a:tr h="261099">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Alice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F</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13</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dirty="0">
                          <a:solidFill>
                            <a:srgbClr val="000000"/>
                          </a:solidFill>
                          <a:effectLst/>
                          <a:latin typeface="Arial" panose="020B0604020202020204" pitchFamily="34" charset="0"/>
                          <a:ea typeface="+mn-ea"/>
                          <a:cs typeface="+mn-cs"/>
                        </a:rPr>
                        <a:t>56.5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84</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dirty="0">
                          <a:solidFill>
                            <a:srgbClr val="000000"/>
                          </a:solidFill>
                          <a:effectLst/>
                          <a:latin typeface="Arial" panose="020B0604020202020204" pitchFamily="34" charset="0"/>
                          <a:ea typeface="+mn-ea"/>
                          <a:cs typeface="+mn-cs"/>
                        </a:rPr>
                        <a:t>143.51</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750168381"/>
                  </a:ext>
                </a:extLst>
              </a:tr>
              <a:tr h="245383">
                <a:tc>
                  <a:txBody>
                    <a:bodyPr/>
                    <a:lstStyle/>
                    <a:p>
                      <a:pPr marL="0" algn="l" defTabSz="914400" rtl="0" eaLnBrk="1" fontAlgn="t" latinLnBrk="0" hangingPunct="1"/>
                      <a:r>
                        <a:rPr lang="en-US" sz="1100" b="0" i="0" kern="1200" dirty="0">
                          <a:solidFill>
                            <a:srgbClr val="000000"/>
                          </a:solidFill>
                          <a:effectLst/>
                          <a:latin typeface="Arial" panose="020B0604020202020204" pitchFamily="34" charset="0"/>
                          <a:ea typeface="+mn-ea"/>
                          <a:cs typeface="+mn-cs"/>
                        </a:rPr>
                        <a:t>James</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M</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12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dirty="0">
                          <a:solidFill>
                            <a:srgbClr val="000000"/>
                          </a:solidFill>
                          <a:effectLst/>
                          <a:latin typeface="Arial" panose="020B0604020202020204" pitchFamily="34" charset="0"/>
                          <a:ea typeface="+mn-ea"/>
                          <a:cs typeface="+mn-cs"/>
                        </a:rPr>
                        <a:t>57.3</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83</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145.542</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921154053"/>
                  </a:ext>
                </a:extLst>
              </a:tr>
              <a:tr h="229667">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Jane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dirty="0">
                          <a:solidFill>
                            <a:srgbClr val="000000"/>
                          </a:solidFill>
                          <a:effectLst/>
                          <a:latin typeface="Arial" panose="020B0604020202020204" pitchFamily="34" charset="0"/>
                          <a:ea typeface="+mn-ea"/>
                          <a:cs typeface="+mn-cs"/>
                        </a:rPr>
                        <a:t>F</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12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59.8</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84.5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151.892</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35808750"/>
                  </a:ext>
                </a:extLst>
              </a:tr>
              <a:tr h="213951">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John</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M</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12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59</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99.5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dirty="0">
                          <a:solidFill>
                            <a:srgbClr val="000000"/>
                          </a:solidFill>
                          <a:effectLst/>
                          <a:latin typeface="Arial" panose="020B0604020202020204" pitchFamily="34" charset="0"/>
                          <a:ea typeface="+mn-ea"/>
                          <a:cs typeface="+mn-cs"/>
                        </a:rPr>
                        <a:t>149.86</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469361857"/>
                  </a:ext>
                </a:extLst>
              </a:tr>
              <a:tr h="200139">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Joyce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F</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11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51.3</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50.5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130.302</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554674778"/>
                  </a:ext>
                </a:extLst>
              </a:tr>
              <a:tr h="242049">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Louise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F</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12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dirty="0">
                          <a:solidFill>
                            <a:srgbClr val="000000"/>
                          </a:solidFill>
                          <a:effectLst/>
                          <a:latin typeface="Arial" panose="020B0604020202020204" pitchFamily="34" charset="0"/>
                          <a:ea typeface="+mn-ea"/>
                          <a:cs typeface="+mn-cs"/>
                        </a:rPr>
                        <a:t>56.3</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dirty="0">
                          <a:solidFill>
                            <a:srgbClr val="000000"/>
                          </a:solidFill>
                          <a:effectLst/>
                          <a:latin typeface="Arial" panose="020B0604020202020204" pitchFamily="34" charset="0"/>
                          <a:ea typeface="+mn-ea"/>
                          <a:cs typeface="+mn-cs"/>
                        </a:rPr>
                        <a:t>77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143.002</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254621816"/>
                  </a:ext>
                </a:extLst>
              </a:tr>
              <a:tr h="320516">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Thomas</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M</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11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57.5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85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marL="0" algn="l" defTabSz="914400" rtl="0" eaLnBrk="1" fontAlgn="t" latinLnBrk="0" hangingPunct="1"/>
                      <a:r>
                        <a:rPr lang="en-US" sz="1100" b="0" i="0" kern="1200" dirty="0">
                          <a:solidFill>
                            <a:srgbClr val="000000"/>
                          </a:solidFill>
                          <a:effectLst/>
                          <a:latin typeface="Arial" panose="020B0604020202020204" pitchFamily="34" charset="0"/>
                          <a:ea typeface="+mn-ea"/>
                          <a:cs typeface="+mn-cs"/>
                        </a:rPr>
                        <a:t>146.05</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480924511"/>
                  </a:ext>
                </a:extLst>
              </a:tr>
            </a:tbl>
          </a:graphicData>
        </a:graphic>
      </p:graphicFrame>
      <p:sp>
        <p:nvSpPr>
          <p:cNvPr id="7" name="Right Arrow 6"/>
          <p:cNvSpPr/>
          <p:nvPr/>
        </p:nvSpPr>
        <p:spPr>
          <a:xfrm rot="5400000">
            <a:off x="2641095" y="2524592"/>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5400000">
            <a:off x="8267700" y="3408363"/>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660568456"/>
              </p:ext>
            </p:extLst>
          </p:nvPr>
        </p:nvGraphicFramePr>
        <p:xfrm>
          <a:off x="6934200" y="3886200"/>
          <a:ext cx="2971800" cy="2103120"/>
        </p:xfrm>
        <a:graphic>
          <a:graphicData uri="http://schemas.openxmlformats.org/drawingml/2006/table">
            <a:tbl>
              <a:tblPr/>
              <a:tblGrid>
                <a:gridCol w="423112">
                  <a:extLst>
                    <a:ext uri="{9D8B030D-6E8A-4147-A177-3AD203B41FA5}">
                      <a16:colId xmlns:a16="http://schemas.microsoft.com/office/drawing/2014/main" val="1199667517"/>
                    </a:ext>
                  </a:extLst>
                </a:gridCol>
                <a:gridCol w="862457">
                  <a:extLst>
                    <a:ext uri="{9D8B030D-6E8A-4147-A177-3AD203B41FA5}">
                      <a16:colId xmlns:a16="http://schemas.microsoft.com/office/drawing/2014/main" val="3456547575"/>
                    </a:ext>
                  </a:extLst>
                </a:gridCol>
                <a:gridCol w="407569">
                  <a:extLst>
                    <a:ext uri="{9D8B030D-6E8A-4147-A177-3AD203B41FA5}">
                      <a16:colId xmlns:a16="http://schemas.microsoft.com/office/drawing/2014/main" val="2566462960"/>
                    </a:ext>
                  </a:extLst>
                </a:gridCol>
                <a:gridCol w="416205">
                  <a:extLst>
                    <a:ext uri="{9D8B030D-6E8A-4147-A177-3AD203B41FA5}">
                      <a16:colId xmlns:a16="http://schemas.microsoft.com/office/drawing/2014/main" val="919223454"/>
                    </a:ext>
                  </a:extLst>
                </a:gridCol>
                <a:gridCol w="862457">
                  <a:extLst>
                    <a:ext uri="{9D8B030D-6E8A-4147-A177-3AD203B41FA5}">
                      <a16:colId xmlns:a16="http://schemas.microsoft.com/office/drawing/2014/main" val="903622918"/>
                    </a:ext>
                  </a:extLst>
                </a:gridCol>
              </a:tblGrid>
              <a:tr h="0">
                <a:tc>
                  <a:txBody>
                    <a:bodyPr/>
                    <a:lstStyle/>
                    <a:p>
                      <a:pPr fontAlgn="t"/>
                      <a:r>
                        <a:rPr lang="en-US" sz="1100" b="1" i="0">
                          <a:solidFill>
                            <a:srgbClr val="000000"/>
                          </a:solidFill>
                          <a:effectLst/>
                          <a:latin typeface="Arial" panose="020B0604020202020204" pitchFamily="34" charset="0"/>
                        </a:rPr>
                        <a:t>Obs</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Name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Sex</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Age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dirty="0" err="1">
                          <a:solidFill>
                            <a:srgbClr val="000000"/>
                          </a:solidFill>
                          <a:effectLst/>
                          <a:latin typeface="Arial" panose="020B0604020202020204" pitchFamily="34" charset="0"/>
                        </a:rPr>
                        <a:t>Height_cm</a:t>
                      </a:r>
                      <a:endParaRPr lang="en-US" sz="1100" b="1" i="0" dirty="0">
                        <a:solidFill>
                          <a:srgbClr val="000000"/>
                        </a:solidFill>
                        <a:effectLst/>
                        <a:latin typeface="Arial" panose="020B0604020202020204" pitchFamily="34" charset="0"/>
                      </a:endParaRP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849391533"/>
                  </a:ext>
                </a:extLst>
              </a:tr>
              <a:tr h="0">
                <a:tc>
                  <a:txBody>
                    <a:bodyPr/>
                    <a:lstStyle/>
                    <a:p>
                      <a:pPr fontAlgn="t"/>
                      <a:r>
                        <a:rPr lang="en-US" sz="1100" b="0" i="0">
                          <a:solidFill>
                            <a:srgbClr val="000000"/>
                          </a:solidFill>
                          <a:effectLst/>
                          <a:latin typeface="Arial" panose="020B0604020202020204" pitchFamily="34" charset="0"/>
                        </a:rPr>
                        <a:t>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Alice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13</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143.510</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77531333"/>
                  </a:ext>
                </a:extLst>
              </a:tr>
              <a:tr h="0">
                <a:tc>
                  <a:txBody>
                    <a:bodyPr/>
                    <a:lstStyle/>
                    <a:p>
                      <a:pPr fontAlgn="t"/>
                      <a:r>
                        <a:rPr lang="en-US" sz="1100" b="0" i="0">
                          <a:solidFill>
                            <a:srgbClr val="000000"/>
                          </a:solidFill>
                          <a:effectLst/>
                          <a:latin typeface="Arial" panose="020B0604020202020204" pitchFamily="34" charset="0"/>
                        </a:rPr>
                        <a:t>6</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James</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145.542</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013405058"/>
                  </a:ext>
                </a:extLst>
              </a:tr>
              <a:tr h="0">
                <a:tc>
                  <a:txBody>
                    <a:bodyPr/>
                    <a:lstStyle/>
                    <a:p>
                      <a:pPr fontAlgn="t"/>
                      <a:r>
                        <a:rPr lang="en-US" sz="1100" b="0" i="0">
                          <a:solidFill>
                            <a:srgbClr val="000000"/>
                          </a:solidFill>
                          <a:effectLst/>
                          <a:latin typeface="Arial" panose="020B0604020202020204" pitchFamily="34" charset="0"/>
                        </a:rPr>
                        <a:t>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Jane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151.892</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21323273"/>
                  </a:ext>
                </a:extLst>
              </a:tr>
              <a:tr h="0">
                <a:tc>
                  <a:txBody>
                    <a:bodyPr/>
                    <a:lstStyle/>
                    <a:p>
                      <a:pPr fontAlgn="t"/>
                      <a:r>
                        <a:rPr lang="en-US" sz="1100" b="0" i="0">
                          <a:solidFill>
                            <a:srgbClr val="000000"/>
                          </a:solidFill>
                          <a:effectLst/>
                          <a:latin typeface="Arial" panose="020B0604020202020204" pitchFamily="34" charset="0"/>
                        </a:rPr>
                        <a:t>10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John</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149.860</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462966536"/>
                  </a:ext>
                </a:extLst>
              </a:tr>
              <a:tr h="0">
                <a:tc>
                  <a:txBody>
                    <a:bodyPr/>
                    <a:lstStyle/>
                    <a:p>
                      <a:pPr fontAlgn="t"/>
                      <a:r>
                        <a:rPr lang="en-US" sz="1100" b="0" i="0">
                          <a:solidFill>
                            <a:srgbClr val="000000"/>
                          </a:solidFill>
                          <a:effectLst/>
                          <a:latin typeface="Arial" panose="020B0604020202020204" pitchFamily="34" charset="0"/>
                        </a:rPr>
                        <a:t>11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Joyce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130.302</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8882141"/>
                  </a:ext>
                </a:extLst>
              </a:tr>
              <a:tr h="0">
                <a:tc>
                  <a:txBody>
                    <a:bodyPr/>
                    <a:lstStyle/>
                    <a:p>
                      <a:pPr fontAlgn="t"/>
                      <a:r>
                        <a:rPr lang="en-US" sz="1100" b="0" i="0">
                          <a:solidFill>
                            <a:srgbClr val="000000"/>
                          </a:solidFill>
                          <a:effectLst/>
                          <a:latin typeface="Arial" panose="020B0604020202020204" pitchFamily="34" charset="0"/>
                        </a:rPr>
                        <a:t>13</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Louise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143.002</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377997493"/>
                  </a:ext>
                </a:extLst>
              </a:tr>
              <a:tr h="0">
                <a:tc>
                  <a:txBody>
                    <a:bodyPr/>
                    <a:lstStyle/>
                    <a:p>
                      <a:pPr fontAlgn="t"/>
                      <a:r>
                        <a:rPr lang="en-US" sz="1100" b="0" i="0">
                          <a:solidFill>
                            <a:srgbClr val="000000"/>
                          </a:solidFill>
                          <a:effectLst/>
                          <a:latin typeface="Arial" panose="020B0604020202020204" pitchFamily="34" charset="0"/>
                        </a:rPr>
                        <a:t>18</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Thomas</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dirty="0">
                          <a:solidFill>
                            <a:srgbClr val="000000"/>
                          </a:solidFill>
                          <a:effectLst/>
                          <a:latin typeface="Arial" panose="020B0604020202020204" pitchFamily="34" charset="0"/>
                        </a:rPr>
                        <a:t>11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dirty="0">
                          <a:solidFill>
                            <a:srgbClr val="000000"/>
                          </a:solidFill>
                          <a:effectLst/>
                          <a:latin typeface="Arial" panose="020B0604020202020204" pitchFamily="34" charset="0"/>
                        </a:rPr>
                        <a:t>146.050</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53323816"/>
                  </a:ext>
                </a:extLst>
              </a:tr>
            </a:tbl>
          </a:graphicData>
        </a:graphic>
      </p:graphicFrame>
      <p:sp>
        <p:nvSpPr>
          <p:cNvPr id="12" name="Equal 11"/>
          <p:cNvSpPr/>
          <p:nvPr/>
        </p:nvSpPr>
        <p:spPr>
          <a:xfrm>
            <a:off x="5395383" y="1469961"/>
            <a:ext cx="381000" cy="341736"/>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80178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5943600" y="1230076"/>
            <a:ext cx="5319183" cy="2174795"/>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lstStyle/>
          <a:p>
            <a:r>
              <a:rPr lang="en-US" dirty="0"/>
              <a:t>Filter data using where</a:t>
            </a:r>
          </a:p>
        </p:txBody>
      </p:sp>
      <p:sp>
        <p:nvSpPr>
          <p:cNvPr id="18435" name="Vertical Text Placeholder 4"/>
          <p:cNvSpPr>
            <a:spLocks noGrp="1"/>
          </p:cNvSpPr>
          <p:nvPr>
            <p:ph idx="1"/>
          </p:nvPr>
        </p:nvSpPr>
        <p:spPr>
          <a:xfrm>
            <a:off x="609601" y="1295400"/>
            <a:ext cx="10850033" cy="4273550"/>
          </a:xfrm>
        </p:spPr>
        <p:txBody>
          <a:bodyPr numCol="2" spcCol="0"/>
          <a:lstStyle/>
          <a:p>
            <a:pPr marL="0" indent="0" defTabSz="457200">
              <a:lnSpc>
                <a:spcPct val="100000"/>
              </a:lnSpc>
              <a:spcBef>
                <a:spcPts val="0"/>
              </a:spcBef>
              <a:buNone/>
            </a:pPr>
            <a:r>
              <a:rPr lang="en-US" sz="1400" b="1" dirty="0">
                <a:solidFill>
                  <a:srgbClr val="000080"/>
                </a:solidFill>
                <a:latin typeface="Courier New" panose="02070309020205020404" pitchFamily="49" charset="0"/>
              </a:rPr>
              <a:t>proc</a:t>
            </a:r>
            <a:r>
              <a:rPr lang="en-US" sz="1400" dirty="0">
                <a:latin typeface="Courier New" panose="02070309020205020404" pitchFamily="49" charset="0"/>
              </a:rPr>
              <a:t> </a:t>
            </a:r>
            <a:r>
              <a:rPr lang="en-US" sz="1400" b="1" dirty="0" err="1">
                <a:solidFill>
                  <a:srgbClr val="000080"/>
                </a:solidFill>
                <a:latin typeface="Courier New" panose="02070309020205020404" pitchFamily="49" charset="0"/>
              </a:rPr>
              <a:t>sql</a:t>
            </a:r>
            <a:r>
              <a:rPr lang="en-US" sz="1400" dirty="0">
                <a:latin typeface="Courier New" panose="02070309020205020404" pitchFamily="49" charset="0"/>
              </a:rPr>
              <a:t>;</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latin typeface="Courier New" panose="02070309020205020404" pitchFamily="49" charset="0"/>
              </a:rPr>
              <a:t> Name, (Height*</a:t>
            </a:r>
            <a:r>
              <a:rPr lang="en-US" sz="1400" b="1" dirty="0">
                <a:solidFill>
                  <a:srgbClr val="008080"/>
                </a:solidFill>
                <a:latin typeface="Courier New" panose="02070309020205020404" pitchFamily="49" charset="0"/>
              </a:rPr>
              <a:t>2.54</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as</a:t>
            </a:r>
            <a:r>
              <a:rPr lang="en-US" sz="1400" dirty="0">
                <a:latin typeface="Courier New" panose="02070309020205020404" pitchFamily="49" charset="0"/>
              </a:rPr>
              <a:t> 	</a:t>
            </a:r>
            <a:r>
              <a:rPr lang="en-US" sz="1400" dirty="0" err="1">
                <a:latin typeface="Courier New" panose="02070309020205020404" pitchFamily="49" charset="0"/>
              </a:rPr>
              <a:t>Height_cm</a:t>
            </a:r>
            <a:endParaRPr lang="en-US" sz="1400" dirty="0">
              <a:latin typeface="Courier New" panose="02070309020205020404" pitchFamily="49" charset="0"/>
            </a:endParaRP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latin typeface="Courier New" panose="02070309020205020404" pitchFamily="49" charset="0"/>
              </a:rPr>
              <a:t> </a:t>
            </a:r>
            <a:r>
              <a:rPr lang="en-US" sz="1400" dirty="0" err="1">
                <a:latin typeface="Courier New" panose="02070309020205020404" pitchFamily="49" charset="0"/>
              </a:rPr>
              <a:t>sashelp.class</a:t>
            </a:r>
            <a:endParaRPr lang="en-US" sz="1400" dirty="0">
              <a:latin typeface="Courier New" panose="02070309020205020404" pitchFamily="49" charset="0"/>
            </a:endParaRP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where</a:t>
            </a:r>
            <a:r>
              <a:rPr lang="en-US" sz="1400" dirty="0">
                <a:latin typeface="Courier New" panose="02070309020205020404" pitchFamily="49" charset="0"/>
              </a:rPr>
              <a:t> Name </a:t>
            </a:r>
            <a:r>
              <a:rPr lang="en-US" sz="1400" dirty="0">
                <a:solidFill>
                  <a:srgbClr val="0000FF"/>
                </a:solidFill>
                <a:latin typeface="Courier New" panose="02070309020205020404" pitchFamily="49" charset="0"/>
              </a:rPr>
              <a:t>in</a:t>
            </a:r>
            <a:r>
              <a:rPr lang="en-US" sz="1400" dirty="0">
                <a:latin typeface="Courier New" panose="02070309020205020404" pitchFamily="49" charset="0"/>
              </a:rPr>
              <a:t> (</a:t>
            </a:r>
            <a:r>
              <a:rPr lang="en-US" sz="1400" dirty="0">
                <a:solidFill>
                  <a:srgbClr val="800080"/>
                </a:solidFill>
                <a:latin typeface="Courier New" panose="02070309020205020404" pitchFamily="49" charset="0"/>
              </a:rPr>
              <a:t>'</a:t>
            </a:r>
            <a:r>
              <a:rPr lang="en-US" sz="1400" dirty="0" err="1">
                <a:solidFill>
                  <a:srgbClr val="800080"/>
                </a:solidFill>
                <a:latin typeface="Courier New" panose="02070309020205020404" pitchFamily="49" charset="0"/>
              </a:rPr>
              <a:t>Alice'</a:t>
            </a:r>
            <a:r>
              <a:rPr lang="en-US" sz="1400" dirty="0" err="1">
                <a:latin typeface="Courier New" panose="02070309020205020404" pitchFamily="49" charset="0"/>
              </a:rPr>
              <a:t>,</a:t>
            </a:r>
            <a:r>
              <a:rPr lang="en-US" sz="1400" dirty="0" err="1">
                <a:solidFill>
                  <a:srgbClr val="800080"/>
                </a:solidFill>
                <a:latin typeface="Courier New" panose="02070309020205020404" pitchFamily="49" charset="0"/>
              </a:rPr>
              <a:t>'James</a:t>
            </a:r>
            <a:r>
              <a:rPr lang="en-US" sz="1400" dirty="0">
                <a:solidFill>
                  <a:srgbClr val="800080"/>
                </a:solidFill>
                <a:latin typeface="Courier New" panose="02070309020205020404" pitchFamily="49" charset="0"/>
              </a:rPr>
              <a:t>'</a:t>
            </a:r>
            <a:r>
              <a:rPr lang="en-US" sz="1400" dirty="0">
                <a:latin typeface="Courier New" panose="02070309020205020404" pitchFamily="49" charset="0"/>
              </a:rPr>
              <a:t>) or Age &gt; </a:t>
            </a:r>
            <a:r>
              <a:rPr lang="en-US" sz="1400" b="1" dirty="0">
                <a:solidFill>
                  <a:srgbClr val="008080"/>
                </a:solidFill>
                <a:latin typeface="Courier New" panose="02070309020205020404" pitchFamily="49" charset="0"/>
              </a:rPr>
              <a:t>14</a:t>
            </a:r>
            <a:r>
              <a:rPr lang="en-US" sz="1400" dirty="0">
                <a:latin typeface="Courier New" panose="02070309020205020404" pitchFamily="49" charset="0"/>
              </a:rPr>
              <a:t>;</a:t>
            </a:r>
          </a:p>
          <a:p>
            <a:pPr marL="0" indent="0" defTabSz="457200">
              <a:lnSpc>
                <a:spcPct val="100000"/>
              </a:lnSpc>
              <a:spcBef>
                <a:spcPts val="0"/>
              </a:spcBef>
              <a:buNone/>
            </a:pPr>
            <a:r>
              <a:rPr lang="en-US" sz="1400" b="1" dirty="0">
                <a:solidFill>
                  <a:srgbClr val="000080"/>
                </a:solidFill>
                <a:latin typeface="Courier New" panose="02070309020205020404" pitchFamily="49" charset="0"/>
              </a:rPr>
              <a:t>quit</a:t>
            </a:r>
            <a:r>
              <a:rPr lang="en-US" sz="1400" dirty="0">
                <a:latin typeface="Courier New" panose="02070309020205020404" pitchFamily="49" charset="0"/>
              </a:rPr>
              <a:t>;</a:t>
            </a: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endParaRPr lang="en-US" altLang="en-US" sz="1400" dirty="0">
              <a:latin typeface="Courier New" panose="02070309020205020404" pitchFamily="49" charset="0"/>
            </a:endParaRPr>
          </a:p>
          <a:p>
            <a:pPr marL="0" indent="0" defTabSz="457200">
              <a:lnSpc>
                <a:spcPct val="100000"/>
              </a:lnSpc>
              <a:spcBef>
                <a:spcPts val="0"/>
              </a:spcBef>
              <a:buNone/>
            </a:pPr>
            <a:r>
              <a:rPr lang="en-US" sz="1400" b="1" dirty="0">
                <a:solidFill>
                  <a:srgbClr val="000080"/>
                </a:solidFill>
                <a:latin typeface="Courier New" panose="02070309020205020404" pitchFamily="49" charset="0"/>
              </a:rPr>
              <a:t>data</a:t>
            </a:r>
            <a:r>
              <a:rPr lang="en-US" sz="1400" dirty="0">
                <a:latin typeface="Courier New" panose="02070309020205020404" pitchFamily="49" charset="0"/>
              </a:rPr>
              <a:t> filter;</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set</a:t>
            </a:r>
            <a:r>
              <a:rPr lang="en-US" sz="1400" dirty="0">
                <a:latin typeface="Courier New" panose="02070309020205020404" pitchFamily="49" charset="0"/>
              </a:rPr>
              <a:t> </a:t>
            </a:r>
            <a:r>
              <a:rPr lang="en-US" sz="1400" dirty="0" err="1">
                <a:latin typeface="Courier New" panose="02070309020205020404" pitchFamily="49" charset="0"/>
              </a:rPr>
              <a:t>sashelp.class</a:t>
            </a:r>
            <a:r>
              <a:rPr lang="en-US" sz="1400" dirty="0">
                <a:latin typeface="Courier New" panose="02070309020205020404" pitchFamily="49" charset="0"/>
              </a:rPr>
              <a:t>;</a:t>
            </a:r>
          </a:p>
          <a:p>
            <a:pPr marL="0" indent="0" defTabSz="457200">
              <a:lnSpc>
                <a:spcPct val="100000"/>
              </a:lnSpc>
              <a:spcBef>
                <a:spcPts val="0"/>
              </a:spcBef>
              <a:buNone/>
            </a:pPr>
            <a:r>
              <a:rPr lang="en-US" sz="1400" dirty="0">
                <a:latin typeface="Courier New" panose="02070309020205020404" pitchFamily="49" charset="0"/>
              </a:rPr>
              <a:t>	</a:t>
            </a:r>
            <a:r>
              <a:rPr lang="en-US" sz="1400" dirty="0" err="1">
                <a:latin typeface="Courier New" panose="02070309020205020404" pitchFamily="49" charset="0"/>
              </a:rPr>
              <a:t>Height_cm</a:t>
            </a:r>
            <a:r>
              <a:rPr lang="en-US" sz="1400" dirty="0">
                <a:latin typeface="Courier New" panose="02070309020205020404" pitchFamily="49" charset="0"/>
              </a:rPr>
              <a:t> = Height*</a:t>
            </a:r>
            <a:r>
              <a:rPr lang="en-US" sz="1400" b="1" dirty="0">
                <a:solidFill>
                  <a:srgbClr val="008080"/>
                </a:solidFill>
                <a:latin typeface="Courier New" panose="02070309020205020404" pitchFamily="49" charset="0"/>
              </a:rPr>
              <a:t>2.54</a:t>
            </a:r>
            <a:r>
              <a:rPr lang="en-US" sz="1400" dirty="0">
                <a:latin typeface="Courier New" panose="02070309020205020404" pitchFamily="49" charset="0"/>
              </a:rPr>
              <a:t>;</a:t>
            </a:r>
          </a:p>
          <a:p>
            <a:pPr marL="0" indent="0" defTabSz="457200">
              <a:lnSpc>
                <a:spcPct val="100000"/>
              </a:lnSpc>
              <a:spcBef>
                <a:spcPts val="0"/>
              </a:spcBef>
              <a:buNone/>
            </a:pPr>
            <a:r>
              <a:rPr lang="en-US" sz="1400" b="1" dirty="0">
                <a:solidFill>
                  <a:srgbClr val="000080"/>
                </a:solidFill>
                <a:latin typeface="Courier New" panose="02070309020205020404" pitchFamily="49" charset="0"/>
              </a:rPr>
              <a:t>run</a:t>
            </a:r>
            <a:r>
              <a:rPr lang="en-US" sz="1400" dirty="0">
                <a:latin typeface="Courier New" panose="02070309020205020404" pitchFamily="49" charset="0"/>
              </a:rPr>
              <a:t>;</a:t>
            </a: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r>
              <a:rPr lang="en-US" sz="1400" b="1" dirty="0">
                <a:solidFill>
                  <a:srgbClr val="000080"/>
                </a:solidFill>
                <a:latin typeface="Courier New" panose="02070309020205020404" pitchFamily="49" charset="0"/>
              </a:rPr>
              <a:t>proc</a:t>
            </a:r>
            <a:r>
              <a:rPr lang="en-US" sz="1400" dirty="0">
                <a:latin typeface="Courier New" panose="02070309020205020404" pitchFamily="49" charset="0"/>
              </a:rPr>
              <a:t> </a:t>
            </a:r>
            <a:r>
              <a:rPr lang="en-US" sz="1400" b="1" dirty="0">
                <a:solidFill>
                  <a:srgbClr val="000080"/>
                </a:solidFill>
                <a:latin typeface="Courier New" panose="02070309020205020404" pitchFamily="49" charset="0"/>
              </a:rPr>
              <a:t>print</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data</a:t>
            </a:r>
            <a:r>
              <a:rPr lang="en-US" sz="1400" dirty="0">
                <a:latin typeface="Courier New" panose="02070309020205020404" pitchFamily="49" charset="0"/>
              </a:rPr>
              <a:t>=filter;</a:t>
            </a:r>
          </a:p>
          <a:p>
            <a:pPr marL="0" indent="0" defTabSz="457200">
              <a:lnSpc>
                <a:spcPct val="100000"/>
              </a:lnSpc>
              <a:spcBef>
                <a:spcPts val="0"/>
              </a:spcBef>
              <a:buNone/>
            </a:pPr>
            <a:r>
              <a:rPr lang="en-US" sz="1400" dirty="0">
                <a:latin typeface="Courier New" panose="02070309020205020404" pitchFamily="49" charset="0"/>
              </a:rPr>
              <a:t>	</a:t>
            </a:r>
            <a:r>
              <a:rPr lang="en-US" sz="1400" dirty="0" err="1">
                <a:solidFill>
                  <a:srgbClr val="0000FF"/>
                </a:solidFill>
                <a:latin typeface="Courier New" panose="02070309020205020404" pitchFamily="49" charset="0"/>
              </a:rPr>
              <a:t>var</a:t>
            </a:r>
            <a:r>
              <a:rPr lang="en-US" sz="1400" dirty="0">
                <a:latin typeface="Courier New" panose="02070309020205020404" pitchFamily="49" charset="0"/>
              </a:rPr>
              <a:t> Name </a:t>
            </a:r>
            <a:r>
              <a:rPr lang="en-US" sz="1400" dirty="0" err="1">
                <a:latin typeface="Courier New" panose="02070309020205020404" pitchFamily="49" charset="0"/>
              </a:rPr>
              <a:t>Height_cm</a:t>
            </a:r>
            <a:r>
              <a:rPr lang="en-US" sz="1400" dirty="0">
                <a:latin typeface="Courier New" panose="02070309020205020404" pitchFamily="49" charset="0"/>
              </a:rPr>
              <a:t>;</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where</a:t>
            </a:r>
            <a:r>
              <a:rPr lang="en-US" sz="1400" dirty="0">
                <a:latin typeface="Courier New" panose="02070309020205020404" pitchFamily="49" charset="0"/>
              </a:rPr>
              <a:t> Name in (</a:t>
            </a:r>
            <a:r>
              <a:rPr lang="en-US" sz="1400" dirty="0">
                <a:solidFill>
                  <a:srgbClr val="800080"/>
                </a:solidFill>
                <a:latin typeface="Courier New" panose="02070309020205020404" pitchFamily="49" charset="0"/>
              </a:rPr>
              <a:t>'</a:t>
            </a:r>
            <a:r>
              <a:rPr lang="en-US" sz="1400" dirty="0" err="1">
                <a:solidFill>
                  <a:srgbClr val="800080"/>
                </a:solidFill>
                <a:latin typeface="Courier New" panose="02070309020205020404" pitchFamily="49" charset="0"/>
              </a:rPr>
              <a:t>Alice'</a:t>
            </a:r>
            <a:r>
              <a:rPr lang="en-US" sz="1400" dirty="0" err="1">
                <a:latin typeface="Courier New" panose="02070309020205020404" pitchFamily="49" charset="0"/>
              </a:rPr>
              <a:t>,</a:t>
            </a:r>
            <a:r>
              <a:rPr lang="en-US" sz="1400" dirty="0" err="1">
                <a:solidFill>
                  <a:srgbClr val="800080"/>
                </a:solidFill>
                <a:latin typeface="Courier New" panose="02070309020205020404" pitchFamily="49" charset="0"/>
              </a:rPr>
              <a:t>'James</a:t>
            </a:r>
            <a:r>
              <a:rPr lang="en-US" sz="1400" dirty="0">
                <a:solidFill>
                  <a:srgbClr val="800080"/>
                </a:solidFill>
                <a:latin typeface="Courier New" panose="02070309020205020404" pitchFamily="49" charset="0"/>
              </a:rPr>
              <a:t>'</a:t>
            </a:r>
            <a:r>
              <a:rPr lang="en-US" sz="1400" dirty="0">
                <a:latin typeface="Courier New" panose="02070309020205020404" pitchFamily="49" charset="0"/>
              </a:rPr>
              <a:t>)</a:t>
            </a:r>
            <a:r>
              <a:rPr lang="en-US" sz="1400" dirty="0">
                <a:solidFill>
                  <a:srgbClr val="800080"/>
                </a:solidFill>
                <a:latin typeface="Courier New" panose="02070309020205020404" pitchFamily="49" charset="0"/>
              </a:rPr>
              <a:t> </a:t>
            </a:r>
            <a:r>
              <a:rPr lang="en-US" sz="1400" dirty="0">
                <a:latin typeface="Courier New" panose="02070309020205020404" pitchFamily="49" charset="0"/>
              </a:rPr>
              <a:t>or Age &gt; </a:t>
            </a:r>
            <a:r>
              <a:rPr lang="en-US" sz="1400" b="1" dirty="0">
                <a:solidFill>
                  <a:srgbClr val="008080"/>
                </a:solidFill>
                <a:latin typeface="Courier New" panose="02070309020205020404" pitchFamily="49" charset="0"/>
              </a:rPr>
              <a:t>14</a:t>
            </a:r>
            <a:r>
              <a:rPr lang="en-US" sz="1400" dirty="0">
                <a:latin typeface="Courier New" panose="02070309020205020404" pitchFamily="49" charset="0"/>
              </a:rPr>
              <a:t>;</a:t>
            </a:r>
          </a:p>
          <a:p>
            <a:pPr marL="0" indent="0" defTabSz="457200">
              <a:lnSpc>
                <a:spcPct val="100000"/>
              </a:lnSpc>
              <a:spcBef>
                <a:spcPts val="0"/>
              </a:spcBef>
              <a:buNone/>
            </a:pPr>
            <a:r>
              <a:rPr lang="en-US" sz="1400" b="1" dirty="0">
                <a:solidFill>
                  <a:srgbClr val="000080"/>
                </a:solidFill>
                <a:latin typeface="Courier New" panose="02070309020205020404" pitchFamily="49" charset="0"/>
              </a:rPr>
              <a:t>run</a:t>
            </a:r>
            <a:r>
              <a:rPr lang="en-US" sz="1400" dirty="0">
                <a:latin typeface="Courier New" panose="02070309020205020404" pitchFamily="49" charset="0"/>
              </a:rPr>
              <a:t>;</a:t>
            </a:r>
          </a:p>
          <a:p>
            <a:pPr marL="0" indent="0" defTabSz="457200">
              <a:lnSpc>
                <a:spcPct val="100000"/>
              </a:lnSpc>
              <a:spcBef>
                <a:spcPts val="0"/>
              </a:spcBef>
              <a:buNone/>
            </a:pPr>
            <a:endParaRPr lang="en-US" altLang="en-US" sz="1400" dirty="0"/>
          </a:p>
        </p:txBody>
      </p:sp>
      <p:sp>
        <p:nvSpPr>
          <p:cNvPr id="9" name="Right Arrow 8"/>
          <p:cNvSpPr/>
          <p:nvPr/>
        </p:nvSpPr>
        <p:spPr>
          <a:xfrm rot="5400000">
            <a:off x="2841407" y="2684463"/>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5400000">
            <a:off x="8005564" y="35433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2591269265"/>
              </p:ext>
            </p:extLst>
          </p:nvPr>
        </p:nvGraphicFramePr>
        <p:xfrm>
          <a:off x="1392814" y="3200400"/>
          <a:ext cx="3201987" cy="2244090"/>
        </p:xfrm>
        <a:graphic>
          <a:graphicData uri="http://schemas.openxmlformats.org/drawingml/2006/table">
            <a:tbl>
              <a:tblPr/>
              <a:tblGrid>
                <a:gridCol w="1067329">
                  <a:extLst>
                    <a:ext uri="{9D8B030D-6E8A-4147-A177-3AD203B41FA5}">
                      <a16:colId xmlns:a16="http://schemas.microsoft.com/office/drawing/2014/main" val="3581483650"/>
                    </a:ext>
                  </a:extLst>
                </a:gridCol>
                <a:gridCol w="1067329">
                  <a:extLst>
                    <a:ext uri="{9D8B030D-6E8A-4147-A177-3AD203B41FA5}">
                      <a16:colId xmlns:a16="http://schemas.microsoft.com/office/drawing/2014/main" val="1028412365"/>
                    </a:ext>
                  </a:extLst>
                </a:gridCol>
                <a:gridCol w="1067329">
                  <a:extLst>
                    <a:ext uri="{9D8B030D-6E8A-4147-A177-3AD203B41FA5}">
                      <a16:colId xmlns:a16="http://schemas.microsoft.com/office/drawing/2014/main" val="3601979783"/>
                    </a:ext>
                  </a:extLst>
                </a:gridCol>
              </a:tblGrid>
              <a:tr h="195580">
                <a:tc>
                  <a:txBody>
                    <a:bodyPr/>
                    <a:lstStyle/>
                    <a:p>
                      <a:pPr fontAlgn="t"/>
                      <a:r>
                        <a:rPr lang="en-US" sz="1100" b="1" i="0">
                          <a:solidFill>
                            <a:srgbClr val="000000"/>
                          </a:solidFill>
                          <a:effectLst/>
                          <a:latin typeface="Arial" panose="020B0604020202020204" pitchFamily="34" charset="0"/>
                        </a:rPr>
                        <a:t>Name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Age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dirty="0" err="1">
                          <a:solidFill>
                            <a:srgbClr val="000000"/>
                          </a:solidFill>
                          <a:effectLst/>
                          <a:latin typeface="Arial" panose="020B0604020202020204" pitchFamily="34" charset="0"/>
                        </a:rPr>
                        <a:t>Height_cm</a:t>
                      </a:r>
                      <a:endParaRPr lang="en-US" sz="1100" b="1" i="0" dirty="0">
                        <a:solidFill>
                          <a:srgbClr val="000000"/>
                        </a:solidFill>
                        <a:effectLst/>
                        <a:latin typeface="Arial" panose="020B0604020202020204" pitchFamily="34" charset="0"/>
                      </a:endParaRP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513922870"/>
                  </a:ext>
                </a:extLst>
              </a:tr>
              <a:tr h="289560">
                <a:tc>
                  <a:txBody>
                    <a:bodyPr/>
                    <a:lstStyle/>
                    <a:p>
                      <a:pPr fontAlgn="t"/>
                      <a:r>
                        <a:rPr lang="en-US" sz="1100" b="0" i="0">
                          <a:solidFill>
                            <a:srgbClr val="000000"/>
                          </a:solidFill>
                          <a:effectLst/>
                          <a:latin typeface="Arial" panose="020B0604020202020204" pitchFamily="34" charset="0"/>
                        </a:rPr>
                        <a:t>Alice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143.51</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379938125"/>
                  </a:ext>
                </a:extLst>
              </a:tr>
              <a:tr h="228600">
                <a:tc>
                  <a:txBody>
                    <a:bodyPr/>
                    <a:lstStyle/>
                    <a:p>
                      <a:pPr fontAlgn="t"/>
                      <a:r>
                        <a:rPr lang="en-US" sz="1100" b="0" i="0">
                          <a:solidFill>
                            <a:srgbClr val="000000"/>
                          </a:solidFill>
                          <a:effectLst/>
                          <a:latin typeface="Arial" panose="020B0604020202020204" pitchFamily="34" charset="0"/>
                        </a:rPr>
                        <a:t>James</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145.542</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368109166"/>
                  </a:ext>
                </a:extLst>
              </a:tr>
              <a:tr h="270510">
                <a:tc>
                  <a:txBody>
                    <a:bodyPr/>
                    <a:lstStyle/>
                    <a:p>
                      <a:pPr fontAlgn="t"/>
                      <a:r>
                        <a:rPr lang="en-US" sz="1100" b="0" i="0">
                          <a:solidFill>
                            <a:srgbClr val="000000"/>
                          </a:solidFill>
                          <a:effectLst/>
                          <a:latin typeface="Arial" panose="020B0604020202020204" pitchFamily="34" charset="0"/>
                        </a:rPr>
                        <a:t>Janet</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158.75</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021225127"/>
                  </a:ext>
                </a:extLst>
              </a:tr>
              <a:tr h="228600">
                <a:tc>
                  <a:txBody>
                    <a:bodyPr/>
                    <a:lstStyle/>
                    <a:p>
                      <a:pPr fontAlgn="t"/>
                      <a:r>
                        <a:rPr lang="en-US" sz="1100" b="0" i="0">
                          <a:solidFill>
                            <a:srgbClr val="000000"/>
                          </a:solidFill>
                          <a:effectLst/>
                          <a:latin typeface="Arial" panose="020B0604020202020204" pitchFamily="34" charset="0"/>
                        </a:rPr>
                        <a:t>Mary</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168.91</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892235569"/>
                  </a:ext>
                </a:extLst>
              </a:tr>
              <a:tr h="228600">
                <a:tc>
                  <a:txBody>
                    <a:bodyPr/>
                    <a:lstStyle/>
                    <a:p>
                      <a:pPr fontAlgn="t"/>
                      <a:r>
                        <a:rPr lang="en-US" sz="1100" b="0" i="0">
                          <a:solidFill>
                            <a:srgbClr val="000000"/>
                          </a:solidFill>
                          <a:effectLst/>
                          <a:latin typeface="Arial" panose="020B0604020202020204" pitchFamily="34" charset="0"/>
                        </a:rPr>
                        <a:t>Philip</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16</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182.88</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768415094"/>
                  </a:ext>
                </a:extLst>
              </a:tr>
              <a:tr h="236220">
                <a:tc>
                  <a:txBody>
                    <a:bodyPr/>
                    <a:lstStyle/>
                    <a:p>
                      <a:pPr fontAlgn="t"/>
                      <a:r>
                        <a:rPr lang="en-US" sz="1100" b="0" i="0">
                          <a:solidFill>
                            <a:srgbClr val="000000"/>
                          </a:solidFill>
                          <a:effectLst/>
                          <a:latin typeface="Arial" panose="020B0604020202020204" pitchFamily="34" charset="0"/>
                        </a:rPr>
                        <a:t>Ronald</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170.18</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593459141"/>
                  </a:ext>
                </a:extLst>
              </a:tr>
              <a:tr h="369570">
                <a:tc>
                  <a:txBody>
                    <a:bodyPr/>
                    <a:lstStyle/>
                    <a:p>
                      <a:pPr fontAlgn="t"/>
                      <a:r>
                        <a:rPr lang="en-US" sz="1100" b="0" i="0">
                          <a:solidFill>
                            <a:srgbClr val="000000"/>
                          </a:solidFill>
                          <a:effectLst/>
                          <a:latin typeface="Arial" panose="020B0604020202020204" pitchFamily="34" charset="0"/>
                        </a:rPr>
                        <a:t>William</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dirty="0">
                          <a:solidFill>
                            <a:srgbClr val="000000"/>
                          </a:solidFill>
                          <a:effectLst/>
                          <a:latin typeface="Arial" panose="020B0604020202020204" pitchFamily="34" charset="0"/>
                        </a:rPr>
                        <a:t>168.91</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20668985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504395367"/>
              </p:ext>
            </p:extLst>
          </p:nvPr>
        </p:nvGraphicFramePr>
        <p:xfrm>
          <a:off x="6291064" y="3886200"/>
          <a:ext cx="3733799" cy="2103120"/>
        </p:xfrm>
        <a:graphic>
          <a:graphicData uri="http://schemas.openxmlformats.org/drawingml/2006/table">
            <a:tbl>
              <a:tblPr/>
              <a:tblGrid>
                <a:gridCol w="380248">
                  <a:extLst>
                    <a:ext uri="{9D8B030D-6E8A-4147-A177-3AD203B41FA5}">
                      <a16:colId xmlns:a16="http://schemas.microsoft.com/office/drawing/2014/main" val="392683655"/>
                    </a:ext>
                  </a:extLst>
                </a:gridCol>
                <a:gridCol w="1117851">
                  <a:extLst>
                    <a:ext uri="{9D8B030D-6E8A-4147-A177-3AD203B41FA5}">
                      <a16:colId xmlns:a16="http://schemas.microsoft.com/office/drawing/2014/main" val="315774815"/>
                    </a:ext>
                  </a:extLst>
                </a:gridCol>
                <a:gridCol w="885821">
                  <a:extLst>
                    <a:ext uri="{9D8B030D-6E8A-4147-A177-3AD203B41FA5}">
                      <a16:colId xmlns:a16="http://schemas.microsoft.com/office/drawing/2014/main" val="3635092009"/>
                    </a:ext>
                  </a:extLst>
                </a:gridCol>
                <a:gridCol w="1349879">
                  <a:extLst>
                    <a:ext uri="{9D8B030D-6E8A-4147-A177-3AD203B41FA5}">
                      <a16:colId xmlns:a16="http://schemas.microsoft.com/office/drawing/2014/main" val="3258349610"/>
                    </a:ext>
                  </a:extLst>
                </a:gridCol>
              </a:tblGrid>
              <a:tr h="0">
                <a:tc>
                  <a:txBody>
                    <a:bodyPr/>
                    <a:lstStyle/>
                    <a:p>
                      <a:pPr fontAlgn="t"/>
                      <a:r>
                        <a:rPr lang="en-US" sz="1100" b="1" i="0">
                          <a:solidFill>
                            <a:srgbClr val="000000"/>
                          </a:solidFill>
                          <a:effectLst/>
                          <a:latin typeface="Arial" panose="020B0604020202020204" pitchFamily="34" charset="0"/>
                        </a:rPr>
                        <a:t>Obs</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Name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Age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dirty="0" err="1">
                          <a:solidFill>
                            <a:srgbClr val="000000"/>
                          </a:solidFill>
                          <a:effectLst/>
                          <a:latin typeface="Arial" panose="020B0604020202020204" pitchFamily="34" charset="0"/>
                        </a:rPr>
                        <a:t>Height_cm</a:t>
                      </a:r>
                      <a:endParaRPr lang="en-US" sz="1100" b="1" i="0" dirty="0">
                        <a:solidFill>
                          <a:srgbClr val="000000"/>
                        </a:solidFill>
                        <a:effectLst/>
                        <a:latin typeface="Arial" panose="020B0604020202020204" pitchFamily="34" charset="0"/>
                      </a:endParaRP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639983773"/>
                  </a:ext>
                </a:extLst>
              </a:tr>
              <a:tr h="0">
                <a:tc>
                  <a:txBody>
                    <a:bodyPr/>
                    <a:lstStyle/>
                    <a:p>
                      <a:pPr fontAlgn="t"/>
                      <a:r>
                        <a:rPr lang="en-US" sz="1100" b="0" i="0">
                          <a:solidFill>
                            <a:srgbClr val="000000"/>
                          </a:solidFill>
                          <a:effectLst/>
                          <a:latin typeface="Arial" panose="020B0604020202020204" pitchFamily="34" charset="0"/>
                        </a:rPr>
                        <a:t>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Alice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143.510</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569020312"/>
                  </a:ext>
                </a:extLst>
              </a:tr>
              <a:tr h="0">
                <a:tc>
                  <a:txBody>
                    <a:bodyPr/>
                    <a:lstStyle/>
                    <a:p>
                      <a:pPr fontAlgn="t"/>
                      <a:r>
                        <a:rPr lang="en-US" sz="1100" b="0" i="0">
                          <a:solidFill>
                            <a:srgbClr val="000000"/>
                          </a:solidFill>
                          <a:effectLst/>
                          <a:latin typeface="Arial" panose="020B0604020202020204" pitchFamily="34" charset="0"/>
                        </a:rPr>
                        <a:t>6</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James</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145.542</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554535419"/>
                  </a:ext>
                </a:extLst>
              </a:tr>
              <a:tr h="0">
                <a:tc>
                  <a:txBody>
                    <a:bodyPr/>
                    <a:lstStyle/>
                    <a:p>
                      <a:pPr fontAlgn="t"/>
                      <a:r>
                        <a:rPr lang="en-US" sz="1100" b="0" i="0">
                          <a:solidFill>
                            <a:srgbClr val="000000"/>
                          </a:solidFill>
                          <a:effectLst/>
                          <a:latin typeface="Arial" panose="020B0604020202020204" pitchFamily="34" charset="0"/>
                        </a:rPr>
                        <a:t>8</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Janet</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158.750</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884896378"/>
                  </a:ext>
                </a:extLst>
              </a:tr>
              <a:tr h="0">
                <a:tc>
                  <a:txBody>
                    <a:bodyPr/>
                    <a:lstStyle/>
                    <a:p>
                      <a:pPr fontAlgn="t"/>
                      <a:r>
                        <a:rPr lang="en-US" sz="1100" b="0" i="0">
                          <a:solidFill>
                            <a:srgbClr val="000000"/>
                          </a:solidFill>
                          <a:effectLst/>
                          <a:latin typeface="Arial" panose="020B0604020202020204" pitchFamily="34" charset="0"/>
                        </a:rPr>
                        <a:t>14</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Mary</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168.910</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381214043"/>
                  </a:ext>
                </a:extLst>
              </a:tr>
              <a:tr h="0">
                <a:tc>
                  <a:txBody>
                    <a:bodyPr/>
                    <a:lstStyle/>
                    <a:p>
                      <a:pPr fontAlgn="t"/>
                      <a:r>
                        <a:rPr lang="en-US" sz="1100" b="0" i="0">
                          <a:solidFill>
                            <a:srgbClr val="000000"/>
                          </a:solidFill>
                          <a:effectLst/>
                          <a:latin typeface="Arial" panose="020B0604020202020204" pitchFamily="34" charset="0"/>
                        </a:rPr>
                        <a:t>15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Philip</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16</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182.880</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723331611"/>
                  </a:ext>
                </a:extLst>
              </a:tr>
              <a:tr h="0">
                <a:tc>
                  <a:txBody>
                    <a:bodyPr/>
                    <a:lstStyle/>
                    <a:p>
                      <a:pPr fontAlgn="t"/>
                      <a:r>
                        <a:rPr lang="en-US" sz="1100" b="0" i="0">
                          <a:solidFill>
                            <a:srgbClr val="000000"/>
                          </a:solidFill>
                          <a:effectLst/>
                          <a:latin typeface="Arial" panose="020B0604020202020204" pitchFamily="34" charset="0"/>
                        </a:rPr>
                        <a:t>17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Ronald</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170.180</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20151407"/>
                  </a:ext>
                </a:extLst>
              </a:tr>
              <a:tr h="0">
                <a:tc>
                  <a:txBody>
                    <a:bodyPr/>
                    <a:lstStyle/>
                    <a:p>
                      <a:pPr fontAlgn="t"/>
                      <a:r>
                        <a:rPr lang="en-US" sz="1100" b="0" i="0">
                          <a:solidFill>
                            <a:srgbClr val="000000"/>
                          </a:solidFill>
                          <a:effectLst/>
                          <a:latin typeface="Arial" panose="020B0604020202020204" pitchFamily="34" charset="0"/>
                        </a:rPr>
                        <a:t>19</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William</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dirty="0">
                          <a:solidFill>
                            <a:srgbClr val="000000"/>
                          </a:solidFill>
                          <a:effectLst/>
                          <a:latin typeface="Arial" panose="020B0604020202020204" pitchFamily="34" charset="0"/>
                        </a:rPr>
                        <a:t>168.910</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61441307"/>
                  </a:ext>
                </a:extLst>
              </a:tr>
            </a:tbl>
          </a:graphicData>
        </a:graphic>
      </p:graphicFrame>
      <p:sp>
        <p:nvSpPr>
          <p:cNvPr id="18" name="Equal 17"/>
          <p:cNvSpPr/>
          <p:nvPr/>
        </p:nvSpPr>
        <p:spPr>
          <a:xfrm>
            <a:off x="5395383" y="1469961"/>
            <a:ext cx="381000" cy="341736"/>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11198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96712" y="3147060"/>
            <a:ext cx="7071783" cy="3418124"/>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sz="1400" b="1" dirty="0">
                <a:solidFill>
                  <a:srgbClr val="000080"/>
                </a:solidFill>
                <a:latin typeface="Courier New" panose="02070309020205020404" pitchFamily="49" charset="0"/>
              </a:rPr>
              <a:t>data</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sashelp_class</a:t>
            </a:r>
            <a:r>
              <a:rPr lang="en-US" sz="1400" dirty="0">
                <a:solidFill>
                  <a:srgbClr val="000000"/>
                </a:solidFill>
                <a:latin typeface="Courier New" panose="02070309020205020404" pitchFamily="49" charset="0"/>
              </a:rPr>
              <a:t> ;</a:t>
            </a:r>
          </a:p>
          <a:p>
            <a:pPr defTabSz="457200"/>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set</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sashelp.class</a:t>
            </a:r>
            <a:r>
              <a:rPr lang="en-US" sz="1400" dirty="0">
                <a:solidFill>
                  <a:srgbClr val="000000"/>
                </a:solidFill>
                <a:latin typeface="Courier New" panose="02070309020205020404" pitchFamily="49" charset="0"/>
              </a:rPr>
              <a:t>;</a:t>
            </a:r>
          </a:p>
          <a:p>
            <a:pPr defTabSz="457200"/>
            <a:r>
              <a:rPr lang="en-US" sz="1400" b="1" dirty="0">
                <a:solidFill>
                  <a:srgbClr val="000080"/>
                </a:solidFill>
                <a:latin typeface="Courier New" panose="02070309020205020404" pitchFamily="49" charset="0"/>
              </a:rPr>
              <a:t>run</a:t>
            </a:r>
            <a:r>
              <a:rPr lang="en-US" sz="1400" dirty="0">
                <a:solidFill>
                  <a:srgbClr val="000000"/>
                </a:solidFill>
                <a:latin typeface="Courier New" panose="02070309020205020404" pitchFamily="49" charset="0"/>
              </a:rPr>
              <a:t>;</a:t>
            </a:r>
          </a:p>
          <a:p>
            <a:pPr defTabSz="457200"/>
            <a:r>
              <a:rPr lang="en-US" sz="1400" b="1" dirty="0">
                <a:solidFill>
                  <a:srgbClr val="000080"/>
                </a:solidFill>
                <a:latin typeface="Courier New" panose="02070309020205020404" pitchFamily="49" charset="0"/>
              </a:rPr>
              <a:t>proc</a:t>
            </a:r>
            <a:r>
              <a:rPr lang="en-US" sz="1400"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sort</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data</a:t>
            </a:r>
            <a:r>
              <a:rPr lang="en-US" sz="1400" dirty="0">
                <a:solidFill>
                  <a:srgbClr val="000000"/>
                </a:solidFill>
                <a:latin typeface="Courier New" panose="02070309020205020404" pitchFamily="49" charset="0"/>
              </a:rPr>
              <a:t>=</a:t>
            </a:r>
            <a:r>
              <a:rPr lang="en-US" sz="1400" dirty="0" err="1">
                <a:solidFill>
                  <a:srgbClr val="000000"/>
                </a:solidFill>
                <a:latin typeface="Courier New" panose="02070309020205020404" pitchFamily="49" charset="0"/>
              </a:rPr>
              <a:t>sashelp_class</a:t>
            </a:r>
            <a:r>
              <a:rPr lang="en-US" sz="1400" dirty="0">
                <a:solidFill>
                  <a:srgbClr val="000000"/>
                </a:solidFill>
                <a:latin typeface="Courier New" panose="02070309020205020404" pitchFamily="49" charset="0"/>
              </a:rPr>
              <a:t> (rename=(Name=Person));</a:t>
            </a:r>
          </a:p>
          <a:p>
            <a:pPr defTabSz="457200"/>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by</a:t>
            </a:r>
            <a:r>
              <a:rPr lang="en-US" sz="1400" dirty="0">
                <a:solidFill>
                  <a:srgbClr val="000000"/>
                </a:solidFill>
                <a:latin typeface="Courier New" panose="02070309020205020404" pitchFamily="49" charset="0"/>
              </a:rPr>
              <a:t> Person;</a:t>
            </a:r>
          </a:p>
          <a:p>
            <a:pPr defTabSz="457200"/>
            <a:r>
              <a:rPr lang="en-US" sz="1400" b="1" dirty="0">
                <a:solidFill>
                  <a:srgbClr val="000080"/>
                </a:solidFill>
                <a:latin typeface="Courier New" panose="02070309020205020404" pitchFamily="49" charset="0"/>
              </a:rPr>
              <a:t>run</a:t>
            </a:r>
            <a:r>
              <a:rPr lang="en-US" sz="1400" dirty="0">
                <a:solidFill>
                  <a:srgbClr val="000000"/>
                </a:solidFill>
                <a:latin typeface="Courier New" panose="02070309020205020404" pitchFamily="49" charset="0"/>
              </a:rPr>
              <a:t>;</a:t>
            </a:r>
          </a:p>
          <a:p>
            <a:pPr defTabSz="457200"/>
            <a:r>
              <a:rPr lang="en-US" sz="1400" b="1" dirty="0">
                <a:solidFill>
                  <a:srgbClr val="000080"/>
                </a:solidFill>
                <a:latin typeface="Courier New" panose="02070309020205020404" pitchFamily="49" charset="0"/>
              </a:rPr>
              <a:t>proc</a:t>
            </a:r>
            <a:r>
              <a:rPr lang="en-US" sz="1400"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sort</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data</a:t>
            </a:r>
            <a:r>
              <a:rPr lang="en-US" sz="1400" dirty="0">
                <a:solidFill>
                  <a:srgbClr val="000000"/>
                </a:solidFill>
                <a:latin typeface="Courier New" panose="02070309020205020404" pitchFamily="49" charset="0"/>
              </a:rPr>
              <a:t>=roster </a:t>
            </a:r>
            <a:r>
              <a:rPr lang="en-US" sz="1400" dirty="0" err="1">
                <a:solidFill>
                  <a:srgbClr val="0000FF"/>
                </a:solidFill>
                <a:latin typeface="Courier New" panose="02070309020205020404" pitchFamily="49" charset="0"/>
              </a:rPr>
              <a:t>nodupkey</a:t>
            </a:r>
            <a:r>
              <a:rPr lang="en-US" sz="1400" dirty="0">
                <a:solidFill>
                  <a:srgbClr val="000000"/>
                </a:solidFill>
                <a:latin typeface="Courier New" panose="02070309020205020404" pitchFamily="49" charset="0"/>
              </a:rPr>
              <a:t>;</a:t>
            </a:r>
          </a:p>
          <a:p>
            <a:pPr defTabSz="457200"/>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by</a:t>
            </a:r>
            <a:r>
              <a:rPr lang="en-US" sz="1400" dirty="0">
                <a:solidFill>
                  <a:srgbClr val="000000"/>
                </a:solidFill>
                <a:latin typeface="Courier New" panose="02070309020205020404" pitchFamily="49" charset="0"/>
              </a:rPr>
              <a:t> Person;</a:t>
            </a:r>
          </a:p>
          <a:p>
            <a:pPr defTabSz="457200"/>
            <a:r>
              <a:rPr lang="en-US" sz="1400" b="1" dirty="0">
                <a:solidFill>
                  <a:srgbClr val="000080"/>
                </a:solidFill>
                <a:latin typeface="Courier New" panose="02070309020205020404" pitchFamily="49" charset="0"/>
              </a:rPr>
              <a:t>run</a:t>
            </a:r>
            <a:r>
              <a:rPr lang="en-US" sz="1400" dirty="0">
                <a:solidFill>
                  <a:srgbClr val="000000"/>
                </a:solidFill>
                <a:latin typeface="Courier New" panose="02070309020205020404" pitchFamily="49" charset="0"/>
              </a:rPr>
              <a:t>;</a:t>
            </a:r>
          </a:p>
          <a:p>
            <a:pPr defTabSz="457200"/>
            <a:r>
              <a:rPr lang="en-US" sz="1400" b="1" dirty="0">
                <a:solidFill>
                  <a:srgbClr val="000080"/>
                </a:solidFill>
                <a:latin typeface="Courier New" panose="02070309020205020404" pitchFamily="49" charset="0"/>
              </a:rPr>
              <a:t>data</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merge_subquery</a:t>
            </a:r>
            <a:r>
              <a:rPr lang="en-US" sz="1400" dirty="0">
                <a:solidFill>
                  <a:srgbClr val="000000"/>
                </a:solidFill>
                <a:latin typeface="Courier New" panose="02070309020205020404" pitchFamily="49" charset="0"/>
              </a:rPr>
              <a:t>;</a:t>
            </a:r>
          </a:p>
          <a:p>
            <a:pPr defTabSz="457200"/>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merge</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sashelp_class</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in</a:t>
            </a:r>
            <a:r>
              <a:rPr lang="en-US" sz="1400" dirty="0">
                <a:solidFill>
                  <a:srgbClr val="000000"/>
                </a:solidFill>
                <a:latin typeface="Courier New" panose="02070309020205020404" pitchFamily="49" charset="0"/>
              </a:rPr>
              <a:t>=</a:t>
            </a:r>
            <a:r>
              <a:rPr lang="en-US" sz="1400" dirty="0" err="1">
                <a:solidFill>
                  <a:srgbClr val="000000"/>
                </a:solidFill>
                <a:latin typeface="Courier New" panose="02070309020205020404" pitchFamily="49" charset="0"/>
              </a:rPr>
              <a:t>insashelpclass</a:t>
            </a:r>
            <a:r>
              <a:rPr lang="en-US" sz="1400" dirty="0">
                <a:solidFill>
                  <a:srgbClr val="000000"/>
                </a:solidFill>
                <a:latin typeface="Courier New" panose="02070309020205020404" pitchFamily="49" charset="0"/>
              </a:rPr>
              <a:t>) roster(</a:t>
            </a:r>
            <a:r>
              <a:rPr lang="en-US" sz="1400" dirty="0">
                <a:solidFill>
                  <a:srgbClr val="0000FF"/>
                </a:solidFill>
                <a:latin typeface="Courier New" panose="02070309020205020404" pitchFamily="49" charset="0"/>
              </a:rPr>
              <a:t>in</a:t>
            </a:r>
            <a:r>
              <a:rPr lang="en-US" sz="1400" dirty="0">
                <a:solidFill>
                  <a:srgbClr val="000000"/>
                </a:solidFill>
                <a:latin typeface="Courier New" panose="02070309020205020404" pitchFamily="49" charset="0"/>
              </a:rPr>
              <a:t>=</a:t>
            </a:r>
            <a:r>
              <a:rPr lang="en-US" sz="1400" dirty="0" err="1">
                <a:solidFill>
                  <a:srgbClr val="000000"/>
                </a:solidFill>
                <a:latin typeface="Courier New" panose="02070309020205020404" pitchFamily="49" charset="0"/>
              </a:rPr>
              <a:t>inroster</a:t>
            </a:r>
            <a:r>
              <a:rPr lang="en-US" sz="1400" dirty="0">
                <a:solidFill>
                  <a:srgbClr val="000000"/>
                </a:solidFill>
                <a:latin typeface="Courier New" panose="02070309020205020404" pitchFamily="49" charset="0"/>
              </a:rPr>
              <a:t>);</a:t>
            </a:r>
          </a:p>
          <a:p>
            <a:pPr defTabSz="457200"/>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by</a:t>
            </a:r>
            <a:r>
              <a:rPr lang="en-US" sz="1400" dirty="0">
                <a:solidFill>
                  <a:srgbClr val="000000"/>
                </a:solidFill>
                <a:latin typeface="Courier New" panose="02070309020205020404" pitchFamily="49" charset="0"/>
              </a:rPr>
              <a:t> Person;</a:t>
            </a:r>
          </a:p>
          <a:p>
            <a:pPr defTabSz="457200"/>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if</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insashelpclass</a:t>
            </a:r>
            <a:r>
              <a:rPr lang="en-US" sz="1400" dirty="0">
                <a:solidFill>
                  <a:srgbClr val="000000"/>
                </a:solidFill>
                <a:latin typeface="Courier New" panose="02070309020205020404" pitchFamily="49" charset="0"/>
              </a:rPr>
              <a:t> and </a:t>
            </a:r>
            <a:r>
              <a:rPr lang="en-US" sz="1400" dirty="0" err="1">
                <a:solidFill>
                  <a:srgbClr val="000000"/>
                </a:solidFill>
                <a:latin typeface="Courier New" panose="02070309020205020404" pitchFamily="49" charset="0"/>
              </a:rPr>
              <a:t>inroster</a:t>
            </a:r>
            <a:r>
              <a:rPr lang="en-US" sz="1400" dirty="0">
                <a:solidFill>
                  <a:srgbClr val="000000"/>
                </a:solidFill>
                <a:latin typeface="Courier New" panose="02070309020205020404" pitchFamily="49" charset="0"/>
              </a:rPr>
              <a:t>;</a:t>
            </a:r>
          </a:p>
          <a:p>
            <a:pPr defTabSz="457200"/>
            <a:r>
              <a:rPr lang="en-US" sz="1400" b="1" dirty="0">
                <a:solidFill>
                  <a:srgbClr val="000080"/>
                </a:solidFill>
                <a:latin typeface="Courier New" panose="02070309020205020404" pitchFamily="49" charset="0"/>
              </a:rPr>
              <a:t>run</a:t>
            </a:r>
            <a:r>
              <a:rPr lang="en-US" sz="1400" dirty="0">
                <a:solidFill>
                  <a:srgbClr val="000000"/>
                </a:solidFill>
                <a:latin typeface="Courier New" panose="02070309020205020404" pitchFamily="49" charset="0"/>
              </a:rPr>
              <a:t>;</a:t>
            </a:r>
          </a:p>
          <a:p>
            <a:pPr defTabSz="457200"/>
            <a:r>
              <a:rPr lang="en-US" sz="1400" b="1" dirty="0">
                <a:solidFill>
                  <a:srgbClr val="000080"/>
                </a:solidFill>
                <a:latin typeface="Courier New" panose="02070309020205020404" pitchFamily="49" charset="0"/>
              </a:rPr>
              <a:t>proc</a:t>
            </a:r>
            <a:r>
              <a:rPr lang="en-US" sz="1400"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print</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data</a:t>
            </a:r>
            <a:r>
              <a:rPr lang="en-US" sz="1400" dirty="0">
                <a:solidFill>
                  <a:srgbClr val="000000"/>
                </a:solidFill>
                <a:latin typeface="Courier New" panose="02070309020205020404" pitchFamily="49" charset="0"/>
              </a:rPr>
              <a:t>=</a:t>
            </a:r>
            <a:r>
              <a:rPr lang="en-US" sz="1400" dirty="0" err="1">
                <a:solidFill>
                  <a:srgbClr val="000000"/>
                </a:solidFill>
                <a:latin typeface="Courier New" panose="02070309020205020404" pitchFamily="49" charset="0"/>
              </a:rPr>
              <a:t>merge_subquery;</a:t>
            </a:r>
            <a:r>
              <a:rPr lang="en-US" sz="1400" b="1" dirty="0" err="1">
                <a:solidFill>
                  <a:srgbClr val="000080"/>
                </a:solidFill>
                <a:latin typeface="Courier New" panose="02070309020205020404" pitchFamily="49" charset="0"/>
              </a:rPr>
              <a:t>run</a:t>
            </a:r>
            <a:r>
              <a:rPr lang="en-US" sz="1400" dirty="0">
                <a:solidFill>
                  <a:srgbClr val="000000"/>
                </a:solidFill>
                <a:latin typeface="Courier New" panose="02070309020205020404" pitchFamily="49" charset="0"/>
              </a:rPr>
              <a:t>;</a:t>
            </a:r>
            <a:endParaRPr lang="en-US" sz="1400" dirty="0"/>
          </a:p>
        </p:txBody>
      </p:sp>
      <p:sp>
        <p:nvSpPr>
          <p:cNvPr id="4" name="Title 3"/>
          <p:cNvSpPr>
            <a:spLocks noGrp="1"/>
          </p:cNvSpPr>
          <p:nvPr>
            <p:ph type="title"/>
          </p:nvPr>
        </p:nvSpPr>
        <p:spPr/>
        <p:txBody>
          <a:bodyPr/>
          <a:lstStyle/>
          <a:p>
            <a:r>
              <a:rPr lang="en-US" dirty="0"/>
              <a:t>Filter data using where</a:t>
            </a:r>
          </a:p>
        </p:txBody>
      </p:sp>
      <p:sp>
        <p:nvSpPr>
          <p:cNvPr id="18435" name="Vertical Text Placeholder 4"/>
          <p:cNvSpPr>
            <a:spLocks noGrp="1"/>
          </p:cNvSpPr>
          <p:nvPr>
            <p:ph idx="1"/>
          </p:nvPr>
        </p:nvSpPr>
        <p:spPr>
          <a:xfrm>
            <a:off x="609601" y="1198562"/>
            <a:ext cx="4114799" cy="1600200"/>
          </a:xfrm>
        </p:spPr>
        <p:txBody>
          <a:bodyPr numCol="1" spcCol="0"/>
          <a:lstStyle/>
          <a:p>
            <a:pPr marL="0" indent="0" defTabSz="457200">
              <a:lnSpc>
                <a:spcPct val="100000"/>
              </a:lnSpc>
              <a:spcBef>
                <a:spcPts val="0"/>
              </a:spcBef>
              <a:buNone/>
            </a:pPr>
            <a:r>
              <a:rPr lang="en-US" sz="1400" b="1" dirty="0">
                <a:solidFill>
                  <a:srgbClr val="000080"/>
                </a:solidFill>
                <a:latin typeface="Courier New" panose="02070309020205020404" pitchFamily="49" charset="0"/>
              </a:rPr>
              <a:t>proc</a:t>
            </a:r>
            <a:r>
              <a:rPr lang="en-US" sz="1400" dirty="0">
                <a:latin typeface="Courier New" panose="02070309020205020404" pitchFamily="49" charset="0"/>
              </a:rPr>
              <a:t> </a:t>
            </a:r>
            <a:r>
              <a:rPr lang="en-US" sz="1400" b="1" dirty="0" err="1">
                <a:solidFill>
                  <a:srgbClr val="000080"/>
                </a:solidFill>
                <a:latin typeface="Courier New" panose="02070309020205020404" pitchFamily="49" charset="0"/>
              </a:rPr>
              <a:t>sql</a:t>
            </a:r>
            <a:r>
              <a:rPr lang="en-US" sz="1400" dirty="0">
                <a:latin typeface="Courier New" panose="02070309020205020404" pitchFamily="49" charset="0"/>
              </a:rPr>
              <a:t>;</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latin typeface="Courier New" panose="02070309020205020404" pitchFamily="49" charset="0"/>
              </a:rPr>
              <a:t> *</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latin typeface="Courier New" panose="02070309020205020404" pitchFamily="49" charset="0"/>
              </a:rPr>
              <a:t> </a:t>
            </a:r>
            <a:r>
              <a:rPr lang="en-US" sz="1400" dirty="0" err="1">
                <a:latin typeface="Courier New" panose="02070309020205020404" pitchFamily="49" charset="0"/>
              </a:rPr>
              <a:t>sashelp.class</a:t>
            </a:r>
            <a:endParaRPr lang="en-US" sz="1400" dirty="0">
              <a:latin typeface="Courier New" panose="02070309020205020404" pitchFamily="49" charset="0"/>
            </a:endParaRP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where</a:t>
            </a:r>
            <a:r>
              <a:rPr lang="en-US" sz="1400" dirty="0">
                <a:latin typeface="Courier New" panose="02070309020205020404" pitchFamily="49" charset="0"/>
              </a:rPr>
              <a:t> Name </a:t>
            </a:r>
            <a:r>
              <a:rPr lang="en-US" sz="1400" dirty="0">
                <a:solidFill>
                  <a:srgbClr val="0000FF"/>
                </a:solidFill>
                <a:latin typeface="Courier New" panose="02070309020205020404" pitchFamily="49" charset="0"/>
              </a:rPr>
              <a:t>in</a:t>
            </a:r>
            <a:r>
              <a:rPr lang="en-US" sz="1400" dirty="0">
                <a:latin typeface="Courier New" panose="02070309020205020404" pitchFamily="49" charset="0"/>
              </a:rPr>
              <a:t> </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distinct</a:t>
            </a:r>
            <a:r>
              <a:rPr lang="en-US" sz="1400" dirty="0">
                <a:latin typeface="Courier New" panose="02070309020205020404" pitchFamily="49" charset="0"/>
              </a:rPr>
              <a:t> Person </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latin typeface="Courier New" panose="02070309020205020404" pitchFamily="49" charset="0"/>
              </a:rPr>
              <a:t> roster);</a:t>
            </a:r>
          </a:p>
          <a:p>
            <a:pPr marL="0" indent="0" defTabSz="457200">
              <a:lnSpc>
                <a:spcPct val="100000"/>
              </a:lnSpc>
              <a:spcBef>
                <a:spcPts val="0"/>
              </a:spcBef>
              <a:buNone/>
            </a:pPr>
            <a:r>
              <a:rPr lang="en-US" sz="1400" b="1" dirty="0">
                <a:solidFill>
                  <a:srgbClr val="000080"/>
                </a:solidFill>
                <a:latin typeface="Courier New" panose="02070309020205020404" pitchFamily="49" charset="0"/>
              </a:rPr>
              <a:t>quit</a:t>
            </a:r>
            <a:r>
              <a:rPr lang="en-US" sz="1400" dirty="0">
                <a:latin typeface="Courier New" panose="02070309020205020404" pitchFamily="49" charset="0"/>
              </a:rPr>
              <a:t>;</a:t>
            </a:r>
          </a:p>
          <a:p>
            <a:pPr marL="0" indent="0" defTabSz="457200">
              <a:lnSpc>
                <a:spcPct val="100000"/>
              </a:lnSpc>
              <a:buNone/>
            </a:pPr>
            <a:r>
              <a:rPr lang="en-US" sz="1400" dirty="0">
                <a:latin typeface="Courier New" panose="02070309020205020404" pitchFamily="49" charset="0"/>
              </a:rPr>
              <a:t>	</a:t>
            </a:r>
            <a:endParaRPr lang="en-US" altLang="en-US" sz="1400" dirty="0"/>
          </a:p>
        </p:txBody>
      </p:sp>
      <p:graphicFrame>
        <p:nvGraphicFramePr>
          <p:cNvPr id="14" name="Table 13"/>
          <p:cNvGraphicFramePr>
            <a:graphicFrameLocks noGrp="1"/>
          </p:cNvGraphicFramePr>
          <p:nvPr>
            <p:extLst>
              <p:ext uri="{D42A27DB-BD31-4B8C-83A1-F6EECF244321}">
                <p14:modId xmlns:p14="http://schemas.microsoft.com/office/powerpoint/2010/main" val="3654467925"/>
              </p:ext>
            </p:extLst>
          </p:nvPr>
        </p:nvGraphicFramePr>
        <p:xfrm>
          <a:off x="8361977" y="1981200"/>
          <a:ext cx="2810828" cy="2103120"/>
        </p:xfrm>
        <a:graphic>
          <a:graphicData uri="http://schemas.openxmlformats.org/drawingml/2006/table">
            <a:tbl>
              <a:tblPr/>
              <a:tblGrid>
                <a:gridCol w="638175">
                  <a:extLst>
                    <a:ext uri="{9D8B030D-6E8A-4147-A177-3AD203B41FA5}">
                      <a16:colId xmlns:a16="http://schemas.microsoft.com/office/drawing/2014/main" val="2542277720"/>
                    </a:ext>
                  </a:extLst>
                </a:gridCol>
                <a:gridCol w="382588">
                  <a:extLst>
                    <a:ext uri="{9D8B030D-6E8A-4147-A177-3AD203B41FA5}">
                      <a16:colId xmlns:a16="http://schemas.microsoft.com/office/drawing/2014/main" val="577708263"/>
                    </a:ext>
                  </a:extLst>
                </a:gridCol>
                <a:gridCol w="398463">
                  <a:extLst>
                    <a:ext uri="{9D8B030D-6E8A-4147-A177-3AD203B41FA5}">
                      <a16:colId xmlns:a16="http://schemas.microsoft.com/office/drawing/2014/main" val="2447799955"/>
                    </a:ext>
                  </a:extLst>
                </a:gridCol>
                <a:gridCol w="568325">
                  <a:extLst>
                    <a:ext uri="{9D8B030D-6E8A-4147-A177-3AD203B41FA5}">
                      <a16:colId xmlns:a16="http://schemas.microsoft.com/office/drawing/2014/main" val="2507839411"/>
                    </a:ext>
                  </a:extLst>
                </a:gridCol>
                <a:gridCol w="823277">
                  <a:extLst>
                    <a:ext uri="{9D8B030D-6E8A-4147-A177-3AD203B41FA5}">
                      <a16:colId xmlns:a16="http://schemas.microsoft.com/office/drawing/2014/main" val="3354193125"/>
                    </a:ext>
                  </a:extLst>
                </a:gridCol>
              </a:tblGrid>
              <a:tr h="0">
                <a:tc>
                  <a:txBody>
                    <a:bodyPr/>
                    <a:lstStyle/>
                    <a:p>
                      <a:pPr fontAlgn="t"/>
                      <a:r>
                        <a:rPr lang="en-US" sz="1100" b="1" i="0" dirty="0">
                          <a:solidFill>
                            <a:srgbClr val="000000"/>
                          </a:solidFill>
                          <a:effectLst/>
                          <a:latin typeface="Arial" panose="020B0604020202020204" pitchFamily="34" charset="0"/>
                        </a:rPr>
                        <a:t>Name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Sex</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Age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dirty="0">
                          <a:solidFill>
                            <a:srgbClr val="000000"/>
                          </a:solidFill>
                          <a:effectLst/>
                          <a:latin typeface="Arial" panose="020B0604020202020204" pitchFamily="34" charset="0"/>
                        </a:rPr>
                        <a:t>Height</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dirty="0">
                          <a:solidFill>
                            <a:srgbClr val="000000"/>
                          </a:solidFill>
                          <a:effectLst/>
                          <a:latin typeface="Arial" panose="020B0604020202020204" pitchFamily="34" charset="0"/>
                        </a:rPr>
                        <a:t>Weight</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419563805"/>
                  </a:ext>
                </a:extLst>
              </a:tr>
              <a:tr h="0">
                <a:tc>
                  <a:txBody>
                    <a:bodyPr/>
                    <a:lstStyle/>
                    <a:p>
                      <a:pPr fontAlgn="t"/>
                      <a:r>
                        <a:rPr lang="en-US" sz="1100" b="0" i="0">
                          <a:solidFill>
                            <a:srgbClr val="000000"/>
                          </a:solidFill>
                          <a:effectLst/>
                          <a:latin typeface="Arial" panose="020B0604020202020204" pitchFamily="34" charset="0"/>
                        </a:rPr>
                        <a:t>Barbara</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13</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65.3</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98</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82729445"/>
                  </a:ext>
                </a:extLst>
              </a:tr>
              <a:tr h="0">
                <a:tc>
                  <a:txBody>
                    <a:bodyPr/>
                    <a:lstStyle/>
                    <a:p>
                      <a:pPr fontAlgn="t"/>
                      <a:r>
                        <a:rPr lang="en-US" sz="1100" b="0" i="0">
                          <a:solidFill>
                            <a:srgbClr val="000000"/>
                          </a:solidFill>
                          <a:effectLst/>
                          <a:latin typeface="Arial" panose="020B0604020202020204" pitchFamily="34" charset="0"/>
                        </a:rPr>
                        <a:t>Carol</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F</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14</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62.8</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102.5</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94922590"/>
                  </a:ext>
                </a:extLst>
              </a:tr>
              <a:tr h="0">
                <a:tc>
                  <a:txBody>
                    <a:bodyPr/>
                    <a:lstStyle/>
                    <a:p>
                      <a:pPr fontAlgn="t"/>
                      <a:r>
                        <a:rPr lang="en-US" sz="1100" b="0" i="0">
                          <a:solidFill>
                            <a:srgbClr val="000000"/>
                          </a:solidFill>
                          <a:effectLst/>
                          <a:latin typeface="Arial" panose="020B0604020202020204" pitchFamily="34" charset="0"/>
                        </a:rPr>
                        <a:t>Henry</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63.5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102.5</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235707668"/>
                  </a:ext>
                </a:extLst>
              </a:tr>
              <a:tr h="0">
                <a:tc>
                  <a:txBody>
                    <a:bodyPr/>
                    <a:lstStyle/>
                    <a:p>
                      <a:pPr fontAlgn="t"/>
                      <a:r>
                        <a:rPr lang="en-US" sz="1100" b="0" i="0">
                          <a:solidFill>
                            <a:srgbClr val="000000"/>
                          </a:solidFill>
                          <a:effectLst/>
                          <a:latin typeface="Arial" panose="020B0604020202020204" pitchFamily="34" charset="0"/>
                        </a:rPr>
                        <a:t>Jane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59.8</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84.5</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918487475"/>
                  </a:ext>
                </a:extLst>
              </a:tr>
              <a:tr h="0">
                <a:tc>
                  <a:txBody>
                    <a:bodyPr/>
                    <a:lstStyle/>
                    <a:p>
                      <a:pPr fontAlgn="t"/>
                      <a:r>
                        <a:rPr lang="en-US" sz="1100" b="0" i="0">
                          <a:solidFill>
                            <a:srgbClr val="000000"/>
                          </a:solidFill>
                          <a:effectLst/>
                          <a:latin typeface="Arial" panose="020B0604020202020204" pitchFamily="34" charset="0"/>
                        </a:rPr>
                        <a:t>Ronald</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133</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263264981"/>
                  </a:ext>
                </a:extLst>
              </a:tr>
              <a:tr h="0">
                <a:tc>
                  <a:txBody>
                    <a:bodyPr/>
                    <a:lstStyle/>
                    <a:p>
                      <a:pPr fontAlgn="t"/>
                      <a:r>
                        <a:rPr lang="en-US" sz="1100" b="0" i="0">
                          <a:solidFill>
                            <a:srgbClr val="000000"/>
                          </a:solidFill>
                          <a:effectLst/>
                          <a:latin typeface="Arial" panose="020B0604020202020204" pitchFamily="34" charset="0"/>
                        </a:rPr>
                        <a:t>Thomas</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57.5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85</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201183426"/>
                  </a:ext>
                </a:extLst>
              </a:tr>
              <a:tr h="0">
                <a:tc>
                  <a:txBody>
                    <a:bodyPr/>
                    <a:lstStyle/>
                    <a:p>
                      <a:pPr fontAlgn="t"/>
                      <a:r>
                        <a:rPr lang="en-US" sz="1100" b="0" i="0" dirty="0">
                          <a:solidFill>
                            <a:srgbClr val="000000"/>
                          </a:solidFill>
                          <a:effectLst/>
                          <a:latin typeface="Arial" panose="020B0604020202020204" pitchFamily="34" charset="0"/>
                        </a:rPr>
                        <a:t>William</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dirty="0">
                          <a:solidFill>
                            <a:srgbClr val="000000"/>
                          </a:solidFill>
                          <a:effectLst/>
                          <a:latin typeface="Arial" panose="020B0604020202020204" pitchFamily="34" charset="0"/>
                        </a:rPr>
                        <a:t>66.5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dirty="0">
                          <a:solidFill>
                            <a:srgbClr val="000000"/>
                          </a:solidFill>
                          <a:effectLst/>
                          <a:latin typeface="Arial" panose="020B0604020202020204" pitchFamily="34" charset="0"/>
                        </a:rPr>
                        <a:t>112</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2863803832"/>
                  </a:ext>
                </a:extLst>
              </a:tr>
            </a:tbl>
          </a:graphicData>
        </a:graphic>
      </p:graphicFrame>
      <p:grpSp>
        <p:nvGrpSpPr>
          <p:cNvPr id="8" name="Group 7"/>
          <p:cNvGrpSpPr/>
          <p:nvPr/>
        </p:nvGrpSpPr>
        <p:grpSpPr>
          <a:xfrm>
            <a:off x="5715000" y="455894"/>
            <a:ext cx="816935" cy="2342868"/>
            <a:chOff x="457200" y="3089274"/>
            <a:chExt cx="816935" cy="2342868"/>
          </a:xfrm>
        </p:grpSpPr>
        <p:pic>
          <p:nvPicPr>
            <p:cNvPr id="5" name="Picture 4"/>
            <p:cNvPicPr>
              <a:picLocks noChangeAspect="1"/>
            </p:cNvPicPr>
            <p:nvPr/>
          </p:nvPicPr>
          <p:blipFill rotWithShape="1">
            <a:blip r:embed="rId3"/>
            <a:srcRect b="43684"/>
            <a:stretch/>
          </p:blipFill>
          <p:spPr>
            <a:xfrm>
              <a:off x="457200" y="3089274"/>
              <a:ext cx="816935" cy="2190467"/>
            </a:xfrm>
            <a:prstGeom prst="rect">
              <a:avLst/>
            </a:prstGeom>
          </p:spPr>
        </p:pic>
        <p:pic>
          <p:nvPicPr>
            <p:cNvPr id="16" name="Picture 15"/>
            <p:cNvPicPr>
              <a:picLocks noChangeAspect="1"/>
            </p:cNvPicPr>
            <p:nvPr/>
          </p:nvPicPr>
          <p:blipFill rotWithShape="1">
            <a:blip r:embed="rId4"/>
            <a:srcRect l="7046" t="-3250" r="81096" b="66842"/>
            <a:stretch/>
          </p:blipFill>
          <p:spPr>
            <a:xfrm>
              <a:off x="457200" y="5034841"/>
              <a:ext cx="816935" cy="397301"/>
            </a:xfrm>
            <a:prstGeom prst="rect">
              <a:avLst/>
            </a:prstGeom>
          </p:spPr>
        </p:pic>
      </p:grpSp>
      <p:sp>
        <p:nvSpPr>
          <p:cNvPr id="13" name="Rectangle 12"/>
          <p:cNvSpPr/>
          <p:nvPr/>
        </p:nvSpPr>
        <p:spPr>
          <a:xfrm>
            <a:off x="5722521" y="200752"/>
            <a:ext cx="1320799" cy="338554"/>
          </a:xfrm>
          <a:prstGeom prst="rect">
            <a:avLst/>
          </a:prstGeom>
        </p:spPr>
        <p:txBody>
          <a:bodyPr wrap="square">
            <a:spAutoFit/>
          </a:bodyPr>
          <a:lstStyle/>
          <a:p>
            <a:r>
              <a:rPr lang="en-US" sz="1600" dirty="0"/>
              <a:t>roster</a:t>
            </a:r>
          </a:p>
        </p:txBody>
      </p:sp>
      <p:sp>
        <p:nvSpPr>
          <p:cNvPr id="17" name="Rectangle 16"/>
          <p:cNvSpPr/>
          <p:nvPr/>
        </p:nvSpPr>
        <p:spPr>
          <a:xfrm>
            <a:off x="9395334" y="1642646"/>
            <a:ext cx="744114" cy="338554"/>
          </a:xfrm>
          <a:prstGeom prst="rect">
            <a:avLst/>
          </a:prstGeom>
        </p:spPr>
        <p:txBody>
          <a:bodyPr wrap="none">
            <a:spAutoFit/>
          </a:bodyPr>
          <a:lstStyle/>
          <a:p>
            <a:r>
              <a:rPr lang="en-US" sz="1600" dirty="0"/>
              <a:t>output</a:t>
            </a:r>
          </a:p>
        </p:txBody>
      </p:sp>
      <p:sp>
        <p:nvSpPr>
          <p:cNvPr id="19" name="Right Arrow 18"/>
          <p:cNvSpPr/>
          <p:nvPr/>
        </p:nvSpPr>
        <p:spPr>
          <a:xfrm>
            <a:off x="7771798" y="291846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Equal 17"/>
          <p:cNvSpPr/>
          <p:nvPr/>
        </p:nvSpPr>
        <p:spPr>
          <a:xfrm rot="5400000">
            <a:off x="3642103" y="2671392"/>
            <a:ext cx="381000" cy="341736"/>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65682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limits what is data is brought in </a:t>
            </a:r>
          </a:p>
        </p:txBody>
      </p:sp>
      <p:sp>
        <p:nvSpPr>
          <p:cNvPr id="3" name="Content Placeholder 2"/>
          <p:cNvSpPr>
            <a:spLocks noGrp="1"/>
          </p:cNvSpPr>
          <p:nvPr>
            <p:ph idx="1"/>
          </p:nvPr>
        </p:nvSpPr>
        <p:spPr>
          <a:xfrm>
            <a:off x="607485" y="1219200"/>
            <a:ext cx="4497916" cy="4273550"/>
          </a:xfrm>
        </p:spPr>
        <p:txBody>
          <a:bodyPr/>
          <a:lstStyle/>
          <a:p>
            <a:pPr marL="0" indent="0">
              <a:buNone/>
            </a:pPr>
            <a:r>
              <a:rPr lang="en-US" sz="1800" b="1" dirty="0">
                <a:latin typeface="Courier New" panose="02070309020205020404" pitchFamily="49" charset="0"/>
                <a:cs typeface="Courier New" panose="02070309020205020404" pitchFamily="49" charset="0"/>
              </a:rPr>
              <a:t>proc </a:t>
            </a:r>
            <a:r>
              <a:rPr lang="en-US" sz="1800" b="1" dirty="0" err="1">
                <a:latin typeface="Courier New" panose="02070309020205020404" pitchFamily="49" charset="0"/>
                <a:cs typeface="Courier New" panose="02070309020205020404" pitchFamily="49" charset="0"/>
              </a:rPr>
              <a:t>sql</a:t>
            </a:r>
            <a:r>
              <a:rPr lang="en-US" sz="1800" b="1"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options; </a:t>
            </a:r>
          </a:p>
          <a:p>
            <a:pPr marL="625475" indent="0">
              <a:buNone/>
            </a:pPr>
            <a:r>
              <a:rPr lang="en-US" sz="1800" b="1" dirty="0">
                <a:solidFill>
                  <a:srgbClr val="249EE9"/>
                </a:solidFill>
                <a:latin typeface="Courier New" panose="02070309020205020404" pitchFamily="49" charset="0"/>
                <a:cs typeface="Courier New" panose="02070309020205020404" pitchFamily="49" charset="0"/>
              </a:rPr>
              <a:t>create table </a:t>
            </a:r>
            <a:r>
              <a:rPr lang="en-US" sz="1800" dirty="0">
                <a:latin typeface="Courier New" panose="02070309020205020404" pitchFamily="49" charset="0"/>
                <a:cs typeface="Courier New" panose="02070309020205020404" pitchFamily="49" charset="0"/>
              </a:rPr>
              <a:t>table-name </a:t>
            </a:r>
            <a:r>
              <a:rPr lang="en-US" sz="1800" b="1" dirty="0">
                <a:solidFill>
                  <a:srgbClr val="249EE9"/>
                </a:solidFill>
                <a:latin typeface="Courier New" panose="02070309020205020404" pitchFamily="49" charset="0"/>
                <a:cs typeface="Courier New" panose="02070309020205020404" pitchFamily="49" charset="0"/>
              </a:rPr>
              <a:t>as</a:t>
            </a:r>
          </a:p>
          <a:p>
            <a:pPr marL="657225" lvl="2" indent="0">
              <a:buNone/>
            </a:pPr>
            <a:r>
              <a:rPr lang="en-US" b="1" u="sng" dirty="0">
                <a:solidFill>
                  <a:srgbClr val="249EE9"/>
                </a:solidFill>
                <a:latin typeface="Courier New" panose="02070309020205020404" pitchFamily="49" charset="0"/>
                <a:cs typeface="Courier New" panose="02070309020205020404" pitchFamily="49" charset="0"/>
              </a:rPr>
              <a:t>select</a:t>
            </a:r>
            <a:r>
              <a:rPr lang="en-US" u="sng" dirty="0">
                <a:latin typeface="Courier New" panose="02070309020205020404" pitchFamily="49" charset="0"/>
                <a:cs typeface="Courier New" panose="02070309020205020404" pitchFamily="49" charset="0"/>
              </a:rPr>
              <a:t> column(s) </a:t>
            </a:r>
          </a:p>
          <a:p>
            <a:pPr marL="657225" lvl="2" indent="0">
              <a:buNone/>
            </a:pPr>
            <a:r>
              <a:rPr lang="en-US" b="1" u="sng" dirty="0">
                <a:solidFill>
                  <a:srgbClr val="249EE9"/>
                </a:solidFill>
                <a:latin typeface="Courier New" panose="02070309020205020404" pitchFamily="49" charset="0"/>
                <a:cs typeface="Courier New" panose="02070309020205020404" pitchFamily="49" charset="0"/>
              </a:rPr>
              <a:t>from</a:t>
            </a:r>
            <a:r>
              <a:rPr lang="en-US" u="sng" dirty="0">
                <a:latin typeface="Courier New" panose="02070309020205020404" pitchFamily="49" charset="0"/>
                <a:cs typeface="Courier New" panose="02070309020205020404" pitchFamily="49" charset="0"/>
              </a:rPr>
              <a:t> table-name</a:t>
            </a:r>
          </a:p>
          <a:p>
            <a:pPr marL="657225" lvl="2" indent="0">
              <a:buNone/>
            </a:pPr>
            <a:r>
              <a:rPr lang="en-US" b="1" dirty="0">
                <a:latin typeface="Courier New" panose="02070309020205020404" pitchFamily="49" charset="0"/>
                <a:cs typeface="Courier New" panose="02070309020205020404" pitchFamily="49" charset="0"/>
              </a:rPr>
              <a:t>	</a:t>
            </a:r>
            <a:r>
              <a:rPr lang="en-US" b="1" dirty="0">
                <a:solidFill>
                  <a:srgbClr val="249EE9"/>
                </a:solidFill>
                <a:latin typeface="Courier New" panose="02070309020205020404" pitchFamily="49" charset="0"/>
                <a:cs typeface="Courier New" panose="02070309020205020404" pitchFamily="49" charset="0"/>
              </a:rPr>
              <a:t>where</a:t>
            </a:r>
            <a:r>
              <a:rPr lang="en-US" dirty="0">
                <a:latin typeface="Courier New" panose="02070309020205020404" pitchFamily="49" charset="0"/>
                <a:cs typeface="Courier New" panose="02070309020205020404" pitchFamily="49" charset="0"/>
              </a:rPr>
              <a:t> expression </a:t>
            </a:r>
          </a:p>
          <a:p>
            <a:pPr marL="657225" lvl="2" indent="0">
              <a:buNone/>
            </a:pPr>
            <a:r>
              <a:rPr lang="en-US" b="1" dirty="0">
                <a:solidFill>
                  <a:srgbClr val="249EE9"/>
                </a:solidFill>
                <a:latin typeface="Courier New" panose="02070309020205020404" pitchFamily="49" charset="0"/>
                <a:cs typeface="Courier New" panose="02070309020205020404" pitchFamily="49" charset="0"/>
              </a:rPr>
              <a:t>group by </a:t>
            </a:r>
            <a:r>
              <a:rPr lang="en-US" dirty="0">
                <a:latin typeface="Courier New" panose="02070309020205020404" pitchFamily="49" charset="0"/>
                <a:cs typeface="Courier New" panose="02070309020205020404" pitchFamily="49" charset="0"/>
              </a:rPr>
              <a:t>column(s) </a:t>
            </a:r>
          </a:p>
          <a:p>
            <a:pPr marL="657225" lvl="2" indent="0">
              <a:buNone/>
            </a:pPr>
            <a:r>
              <a:rPr lang="en-US" b="1" dirty="0">
                <a:latin typeface="Courier New" panose="02070309020205020404" pitchFamily="49" charset="0"/>
                <a:cs typeface="Courier New" panose="02070309020205020404" pitchFamily="49" charset="0"/>
              </a:rPr>
              <a:t>	</a:t>
            </a:r>
            <a:r>
              <a:rPr lang="en-US" b="1" dirty="0">
                <a:solidFill>
                  <a:srgbClr val="249EE9"/>
                </a:solidFill>
                <a:latin typeface="Courier New" panose="02070309020205020404" pitchFamily="49" charset="0"/>
                <a:cs typeface="Courier New" panose="02070309020205020404" pitchFamily="49" charset="0"/>
              </a:rPr>
              <a:t>having</a:t>
            </a:r>
            <a:r>
              <a:rPr lang="en-US" dirty="0">
                <a:latin typeface="Courier New" panose="02070309020205020404" pitchFamily="49" charset="0"/>
                <a:cs typeface="Courier New" panose="02070309020205020404" pitchFamily="49" charset="0"/>
              </a:rPr>
              <a:t> expression </a:t>
            </a:r>
          </a:p>
          <a:p>
            <a:pPr marL="657225" lvl="2" indent="0">
              <a:buNone/>
            </a:pPr>
            <a:r>
              <a:rPr lang="en-US" b="1" dirty="0">
                <a:solidFill>
                  <a:srgbClr val="249EE9"/>
                </a:solidFill>
                <a:latin typeface="Courier New" panose="02070309020205020404" pitchFamily="49" charset="0"/>
                <a:cs typeface="Courier New" panose="02070309020205020404" pitchFamily="49" charset="0"/>
              </a:rPr>
              <a:t>order by </a:t>
            </a:r>
            <a:r>
              <a:rPr lang="en-US" dirty="0">
                <a:latin typeface="Courier New" panose="02070309020205020404" pitchFamily="49" charset="0"/>
                <a:cs typeface="Courier New" panose="02070309020205020404" pitchFamily="49" charset="0"/>
              </a:rPr>
              <a:t>column(s); </a:t>
            </a:r>
          </a:p>
          <a:p>
            <a:pPr marL="0" lvl="2" indent="0">
              <a:buNone/>
            </a:pPr>
            <a:r>
              <a:rPr lang="en-US" b="1" dirty="0">
                <a:latin typeface="Courier New" panose="02070309020205020404" pitchFamily="49" charset="0"/>
                <a:cs typeface="Courier New" panose="02070309020205020404" pitchFamily="49" charset="0"/>
              </a:rPr>
              <a:t>quit</a:t>
            </a:r>
            <a:r>
              <a:rPr lang="en-US" dirty="0">
                <a:latin typeface="Courier New" panose="02070309020205020404" pitchFamily="49" charset="0"/>
                <a:cs typeface="Courier New" panose="02070309020205020404" pitchFamily="49" charset="0"/>
              </a:rPr>
              <a:t>; </a:t>
            </a:r>
            <a:endParaRPr lang="en-US" altLang="en-US" dirty="0">
              <a:latin typeface="Courier New" panose="02070309020205020404" pitchFamily="49" charset="0"/>
              <a:cs typeface="Courier New" panose="02070309020205020404" pitchFamily="49" charset="0"/>
            </a:endParaRPr>
          </a:p>
          <a:p>
            <a:endParaRPr lang="en-US" dirty="0"/>
          </a:p>
        </p:txBody>
      </p:sp>
      <p:cxnSp>
        <p:nvCxnSpPr>
          <p:cNvPr id="5" name="Straight Connector 4"/>
          <p:cNvCxnSpPr/>
          <p:nvPr/>
        </p:nvCxnSpPr>
        <p:spPr>
          <a:xfrm>
            <a:off x="762000" y="3581400"/>
            <a:ext cx="3962400" cy="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7" name="Right Brace 6"/>
          <p:cNvSpPr/>
          <p:nvPr/>
        </p:nvSpPr>
        <p:spPr>
          <a:xfrm>
            <a:off x="5029200" y="2362200"/>
            <a:ext cx="685800" cy="1219200"/>
          </a:xfrm>
          <a:prstGeom prst="righ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TextBox 8"/>
          <p:cNvSpPr txBox="1"/>
          <p:nvPr/>
        </p:nvSpPr>
        <p:spPr>
          <a:xfrm>
            <a:off x="5791200" y="2556301"/>
            <a:ext cx="4876800" cy="830997"/>
          </a:xfrm>
          <a:prstGeom prst="rect">
            <a:avLst/>
          </a:prstGeom>
          <a:noFill/>
        </p:spPr>
        <p:txBody>
          <a:bodyPr wrap="square" rtlCol="0">
            <a:spAutoFit/>
          </a:bodyPr>
          <a:lstStyle/>
          <a:p>
            <a:r>
              <a:rPr lang="en-US" dirty="0"/>
              <a:t>These statements tell SQL what data to bring back*</a:t>
            </a:r>
          </a:p>
        </p:txBody>
      </p:sp>
      <p:sp>
        <p:nvSpPr>
          <p:cNvPr id="11" name="Right Brace 10"/>
          <p:cNvSpPr/>
          <p:nvPr/>
        </p:nvSpPr>
        <p:spPr>
          <a:xfrm>
            <a:off x="5029200" y="3704253"/>
            <a:ext cx="685800" cy="1219200"/>
          </a:xfrm>
          <a:prstGeom prst="righ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TextBox 11"/>
          <p:cNvSpPr txBox="1"/>
          <p:nvPr/>
        </p:nvSpPr>
        <p:spPr>
          <a:xfrm>
            <a:off x="5791200" y="3898354"/>
            <a:ext cx="4876800" cy="830997"/>
          </a:xfrm>
          <a:prstGeom prst="rect">
            <a:avLst/>
          </a:prstGeom>
          <a:noFill/>
        </p:spPr>
        <p:txBody>
          <a:bodyPr wrap="square" rtlCol="0">
            <a:spAutoFit/>
          </a:bodyPr>
          <a:lstStyle/>
          <a:p>
            <a:r>
              <a:rPr lang="en-US" dirty="0"/>
              <a:t>These statements tell SQL what to do with the data once it is brought in</a:t>
            </a:r>
          </a:p>
        </p:txBody>
      </p:sp>
      <p:sp>
        <p:nvSpPr>
          <p:cNvPr id="13" name="TextBox 12"/>
          <p:cNvSpPr txBox="1"/>
          <p:nvPr/>
        </p:nvSpPr>
        <p:spPr>
          <a:xfrm>
            <a:off x="7620000" y="6096000"/>
            <a:ext cx="4038600" cy="307777"/>
          </a:xfrm>
          <a:prstGeom prst="rect">
            <a:avLst/>
          </a:prstGeom>
          <a:noFill/>
        </p:spPr>
        <p:txBody>
          <a:bodyPr wrap="square" rtlCol="0">
            <a:spAutoFit/>
          </a:bodyPr>
          <a:lstStyle/>
          <a:p>
            <a:r>
              <a:rPr lang="en-US" sz="1400" dirty="0"/>
              <a:t>*Unless you use a SAS-extended function in proc </a:t>
            </a:r>
            <a:r>
              <a:rPr lang="en-US" sz="1400" dirty="0" err="1"/>
              <a:t>sql</a:t>
            </a:r>
            <a:endParaRPr lang="en-US" sz="1400" dirty="0"/>
          </a:p>
        </p:txBody>
      </p:sp>
    </p:spTree>
    <p:extLst>
      <p:ext uri="{BB962C8B-B14F-4D97-AF65-F5344CB8AC3E}">
        <p14:creationId xmlns:p14="http://schemas.microsoft.com/office/powerpoint/2010/main" val="948677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6042225" y="1148970"/>
            <a:ext cx="5944403" cy="5328030"/>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lstStyle/>
          <a:p>
            <a:r>
              <a:rPr lang="en-US" dirty="0"/>
              <a:t>Summarizing data using group by</a:t>
            </a:r>
          </a:p>
        </p:txBody>
      </p:sp>
      <p:sp>
        <p:nvSpPr>
          <p:cNvPr id="20482" name="Vertical Text Placeholder 4"/>
          <p:cNvSpPr>
            <a:spLocks noGrp="1"/>
          </p:cNvSpPr>
          <p:nvPr>
            <p:ph idx="1"/>
          </p:nvPr>
        </p:nvSpPr>
        <p:spPr>
          <a:xfrm>
            <a:off x="381001" y="1219199"/>
            <a:ext cx="5455851" cy="5638801"/>
          </a:xfrm>
        </p:spPr>
        <p:txBody>
          <a:bodyPr numCol="1"/>
          <a:lstStyle/>
          <a:p>
            <a:pPr marL="0" indent="0" defTabSz="514350">
              <a:lnSpc>
                <a:spcPct val="100000"/>
              </a:lnSpc>
              <a:spcBef>
                <a:spcPts val="0"/>
              </a:spcBef>
              <a:buNone/>
            </a:pPr>
            <a:r>
              <a:rPr lang="en-US" sz="1400" b="1" dirty="0">
                <a:solidFill>
                  <a:srgbClr val="000080"/>
                </a:solidFill>
                <a:latin typeface="Courier New" panose="02070309020205020404" pitchFamily="49" charset="0"/>
              </a:rPr>
              <a:t>proc</a:t>
            </a:r>
            <a:r>
              <a:rPr lang="en-US" sz="1400" dirty="0">
                <a:latin typeface="Courier New" panose="02070309020205020404" pitchFamily="49" charset="0"/>
              </a:rPr>
              <a:t> </a:t>
            </a:r>
            <a:r>
              <a:rPr lang="en-US" sz="1400" b="1" dirty="0" err="1">
                <a:solidFill>
                  <a:srgbClr val="000080"/>
                </a:solidFill>
                <a:latin typeface="Courier New" panose="02070309020205020404" pitchFamily="49" charset="0"/>
              </a:rPr>
              <a:t>sql</a:t>
            </a:r>
            <a:r>
              <a:rPr lang="en-US" sz="1400" dirty="0">
                <a:latin typeface="Courier New" panose="02070309020205020404" pitchFamily="49" charset="0"/>
              </a:rPr>
              <a:t>;</a:t>
            </a:r>
          </a:p>
          <a:p>
            <a:pPr marL="0" indent="0" defTabSz="51435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latin typeface="Courier New" panose="02070309020205020404" pitchFamily="49" charset="0"/>
              </a:rPr>
              <a:t> *, mean(Height) </a:t>
            </a:r>
            <a:r>
              <a:rPr lang="en-US" sz="1400" dirty="0">
                <a:solidFill>
                  <a:srgbClr val="0000FF"/>
                </a:solidFill>
                <a:latin typeface="Courier New" panose="02070309020205020404" pitchFamily="49" charset="0"/>
              </a:rPr>
              <a:t>as</a:t>
            </a:r>
            <a:r>
              <a:rPr lang="en-US" sz="1400" dirty="0">
                <a:latin typeface="Courier New" panose="02070309020205020404" pitchFamily="49" charset="0"/>
              </a:rPr>
              <a:t> </a:t>
            </a:r>
            <a:r>
              <a:rPr lang="en-US" sz="1400" dirty="0" err="1">
                <a:latin typeface="Courier New" panose="02070309020205020404" pitchFamily="49" charset="0"/>
              </a:rPr>
              <a:t>mean_Height_Sex</a:t>
            </a:r>
            <a:endParaRPr lang="en-US" sz="1400" dirty="0">
              <a:latin typeface="Courier New" panose="02070309020205020404" pitchFamily="49" charset="0"/>
            </a:endParaRPr>
          </a:p>
          <a:p>
            <a:pPr marL="0" indent="0" defTabSz="51435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latin typeface="Courier New" panose="02070309020205020404" pitchFamily="49" charset="0"/>
              </a:rPr>
              <a:t> </a:t>
            </a:r>
            <a:r>
              <a:rPr lang="en-US" sz="1400" dirty="0" err="1">
                <a:latin typeface="Courier New" panose="02070309020205020404" pitchFamily="49" charset="0"/>
              </a:rPr>
              <a:t>sashelp.class</a:t>
            </a:r>
            <a:endParaRPr lang="en-US" sz="1400" dirty="0">
              <a:latin typeface="Courier New" panose="02070309020205020404" pitchFamily="49" charset="0"/>
            </a:endParaRPr>
          </a:p>
          <a:p>
            <a:pPr marL="0" indent="0" defTabSz="51435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group</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by</a:t>
            </a:r>
            <a:r>
              <a:rPr lang="en-US" sz="1400" dirty="0">
                <a:latin typeface="Courier New" panose="02070309020205020404" pitchFamily="49" charset="0"/>
              </a:rPr>
              <a:t> Sex;</a:t>
            </a:r>
          </a:p>
          <a:p>
            <a:pPr marL="0" indent="0" defTabSz="514350">
              <a:lnSpc>
                <a:spcPct val="100000"/>
              </a:lnSpc>
              <a:spcBef>
                <a:spcPts val="0"/>
              </a:spcBef>
              <a:buNone/>
            </a:pPr>
            <a:r>
              <a:rPr lang="en-US" sz="1400" b="1" dirty="0">
                <a:solidFill>
                  <a:srgbClr val="000080"/>
                </a:solidFill>
                <a:latin typeface="Courier New" panose="02070309020205020404" pitchFamily="49" charset="0"/>
              </a:rPr>
              <a:t>quit</a:t>
            </a:r>
            <a:r>
              <a:rPr lang="en-US" sz="1400" dirty="0">
                <a:latin typeface="Courier New" panose="02070309020205020404" pitchFamily="49" charset="0"/>
              </a:rPr>
              <a:t>;</a:t>
            </a: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514350">
              <a:lnSpc>
                <a:spcPct val="100000"/>
              </a:lnSpc>
              <a:spcBef>
                <a:spcPts val="0"/>
              </a:spcBef>
              <a:buNone/>
            </a:pPr>
            <a:endParaRPr lang="en-US" sz="1200" dirty="0">
              <a:latin typeface="Courier New" panose="02070309020205020404" pitchFamily="49" charset="0"/>
            </a:endParaRPr>
          </a:p>
          <a:p>
            <a:pPr marL="0" indent="0" defTabSz="457200">
              <a:lnSpc>
                <a:spcPct val="100000"/>
              </a:lnSpc>
              <a:spcBef>
                <a:spcPts val="0"/>
              </a:spcBef>
              <a:buNone/>
            </a:pPr>
            <a:endParaRPr lang="en-US" sz="1150" dirty="0">
              <a:latin typeface="Courier New" panose="02070309020205020404" pitchFamily="49" charset="0"/>
            </a:endParaRPr>
          </a:p>
          <a:p>
            <a:pPr marL="0" indent="0" defTabSz="457200">
              <a:lnSpc>
                <a:spcPct val="100000"/>
              </a:lnSpc>
              <a:spcBef>
                <a:spcPts val="0"/>
              </a:spcBef>
              <a:buNone/>
            </a:pPr>
            <a:endParaRPr lang="en-US" sz="1150" dirty="0">
              <a:latin typeface="Courier New" panose="02070309020205020404" pitchFamily="49" charset="0"/>
            </a:endParaRPr>
          </a:p>
          <a:p>
            <a:pPr marL="0" indent="0" defTabSz="457200">
              <a:lnSpc>
                <a:spcPct val="100000"/>
              </a:lnSpc>
              <a:spcBef>
                <a:spcPts val="0"/>
              </a:spcBef>
              <a:buNone/>
            </a:pPr>
            <a:endParaRPr lang="en-US" sz="1150" dirty="0">
              <a:latin typeface="Courier New" panose="02070309020205020404" pitchFamily="49" charset="0"/>
            </a:endParaRPr>
          </a:p>
          <a:p>
            <a:pPr marL="0" indent="0" defTabSz="457200">
              <a:lnSpc>
                <a:spcPct val="100000"/>
              </a:lnSpc>
              <a:spcBef>
                <a:spcPts val="0"/>
              </a:spcBef>
              <a:buNone/>
            </a:pPr>
            <a:endParaRPr lang="en-US" sz="1150" dirty="0">
              <a:latin typeface="Courier New" panose="02070309020205020404" pitchFamily="49" charset="0"/>
            </a:endParaRPr>
          </a:p>
          <a:p>
            <a:pPr marL="0" indent="0" defTabSz="457200">
              <a:lnSpc>
                <a:spcPct val="100000"/>
              </a:lnSpc>
              <a:spcBef>
                <a:spcPts val="0"/>
              </a:spcBef>
              <a:buNone/>
            </a:pPr>
            <a:endParaRPr lang="en-US" sz="1150" dirty="0">
              <a:latin typeface="Courier New" panose="02070309020205020404" pitchFamily="49" charset="0"/>
            </a:endParaRPr>
          </a:p>
          <a:p>
            <a:pPr marL="0" indent="0" defTabSz="457200">
              <a:lnSpc>
                <a:spcPct val="100000"/>
              </a:lnSpc>
              <a:spcBef>
                <a:spcPts val="0"/>
              </a:spcBef>
              <a:buNone/>
            </a:pPr>
            <a:endParaRPr lang="en-US" sz="1150" dirty="0">
              <a:latin typeface="Courier New" panose="02070309020205020404" pitchFamily="49" charset="0"/>
            </a:endParaRPr>
          </a:p>
          <a:p>
            <a:pPr marL="0" indent="0" defTabSz="457200">
              <a:lnSpc>
                <a:spcPct val="100000"/>
              </a:lnSpc>
              <a:spcBef>
                <a:spcPts val="0"/>
              </a:spcBef>
              <a:buNone/>
            </a:pPr>
            <a:endParaRPr lang="en-US" sz="1150" dirty="0">
              <a:latin typeface="Courier New" panose="02070309020205020404" pitchFamily="49" charset="0"/>
            </a:endParaRPr>
          </a:p>
          <a:p>
            <a:pPr marL="0" indent="0" defTabSz="457200">
              <a:lnSpc>
                <a:spcPct val="100000"/>
              </a:lnSpc>
              <a:spcBef>
                <a:spcPts val="0"/>
              </a:spcBef>
              <a:buNone/>
            </a:pPr>
            <a:endParaRPr lang="en-US" sz="1150" dirty="0">
              <a:latin typeface="Courier New" panose="02070309020205020404" pitchFamily="49" charset="0"/>
            </a:endParaRPr>
          </a:p>
          <a:p>
            <a:pPr marL="0" indent="0" defTabSz="457200">
              <a:lnSpc>
                <a:spcPct val="100000"/>
              </a:lnSpc>
              <a:spcBef>
                <a:spcPts val="0"/>
              </a:spcBef>
              <a:buNone/>
            </a:pPr>
            <a:endParaRPr lang="en-US" sz="1150" dirty="0">
              <a:latin typeface="Courier New" panose="02070309020205020404" pitchFamily="49" charset="0"/>
            </a:endParaRPr>
          </a:p>
          <a:p>
            <a:pPr marL="0" indent="0" defTabSz="457200">
              <a:lnSpc>
                <a:spcPct val="100000"/>
              </a:lnSpc>
              <a:spcBef>
                <a:spcPts val="0"/>
              </a:spcBef>
              <a:buNone/>
            </a:pPr>
            <a:endParaRPr lang="en-US" sz="1150" dirty="0">
              <a:latin typeface="Courier New" panose="02070309020205020404" pitchFamily="49" charset="0"/>
            </a:endParaRPr>
          </a:p>
          <a:p>
            <a:pPr marL="0" indent="0" defTabSz="457200">
              <a:lnSpc>
                <a:spcPct val="100000"/>
              </a:lnSpc>
              <a:spcBef>
                <a:spcPts val="0"/>
              </a:spcBef>
              <a:buNone/>
            </a:pPr>
            <a:endParaRPr lang="en-US" sz="1150" dirty="0">
              <a:latin typeface="Courier New" panose="02070309020205020404" pitchFamily="49" charset="0"/>
            </a:endParaRPr>
          </a:p>
          <a:p>
            <a:pPr marL="0" indent="0" defTabSz="457200">
              <a:lnSpc>
                <a:spcPct val="100000"/>
              </a:lnSpc>
              <a:spcBef>
                <a:spcPts val="0"/>
              </a:spcBef>
              <a:buNone/>
            </a:pPr>
            <a:endParaRPr lang="en-US" sz="1150" dirty="0">
              <a:latin typeface="Courier New" panose="02070309020205020404" pitchFamily="49" charset="0"/>
            </a:endParaRPr>
          </a:p>
          <a:p>
            <a:pPr marL="0" indent="0" defTabSz="457200">
              <a:lnSpc>
                <a:spcPct val="100000"/>
              </a:lnSpc>
              <a:spcBef>
                <a:spcPts val="0"/>
              </a:spcBef>
              <a:buNone/>
            </a:pPr>
            <a:endParaRPr lang="en-US" sz="1150" dirty="0">
              <a:latin typeface="Courier New" panose="02070309020205020404" pitchFamily="49" charset="0"/>
            </a:endParaRPr>
          </a:p>
          <a:p>
            <a:pPr marL="0" indent="0" defTabSz="457200">
              <a:lnSpc>
                <a:spcPct val="100000"/>
              </a:lnSpc>
              <a:spcBef>
                <a:spcPts val="0"/>
              </a:spcBef>
              <a:buNone/>
            </a:pPr>
            <a:endParaRPr lang="en-US" sz="1150" dirty="0">
              <a:latin typeface="Courier New" panose="02070309020205020404" pitchFamily="49" charset="0"/>
            </a:endParaRPr>
          </a:p>
          <a:p>
            <a:pPr marL="0" indent="0" defTabSz="457200">
              <a:lnSpc>
                <a:spcPct val="100000"/>
              </a:lnSpc>
              <a:spcBef>
                <a:spcPts val="0"/>
              </a:spcBef>
              <a:buNone/>
            </a:pPr>
            <a:endParaRPr lang="en-US" sz="1150" dirty="0">
              <a:latin typeface="Courier New" panose="02070309020205020404" pitchFamily="49" charset="0"/>
            </a:endParaRPr>
          </a:p>
          <a:p>
            <a:pPr marL="0" indent="0" defTabSz="457200">
              <a:lnSpc>
                <a:spcPct val="100000"/>
              </a:lnSpc>
              <a:spcBef>
                <a:spcPts val="0"/>
              </a:spcBef>
              <a:buNone/>
            </a:pPr>
            <a:endParaRPr lang="en-US" sz="1150" dirty="0">
              <a:latin typeface="Courier New" panose="02070309020205020404" pitchFamily="49" charset="0"/>
            </a:endParaRPr>
          </a:p>
          <a:p>
            <a:pPr marL="0" indent="0" defTabSz="457200">
              <a:lnSpc>
                <a:spcPct val="100000"/>
              </a:lnSpc>
              <a:spcBef>
                <a:spcPts val="0"/>
              </a:spcBef>
              <a:buNone/>
            </a:pPr>
            <a:endParaRPr lang="en-US" sz="1150" dirty="0">
              <a:latin typeface="Courier New" panose="02070309020205020404" pitchFamily="49" charset="0"/>
            </a:endParaRPr>
          </a:p>
          <a:p>
            <a:pPr marL="0" indent="0" defTabSz="457200">
              <a:lnSpc>
                <a:spcPct val="100000"/>
              </a:lnSpc>
              <a:spcBef>
                <a:spcPts val="0"/>
              </a:spcBef>
              <a:buNone/>
            </a:pPr>
            <a:endParaRPr lang="en-US" sz="1150" dirty="0">
              <a:latin typeface="Courier New" panose="02070309020205020404" pitchFamily="49" charset="0"/>
            </a:endParaRPr>
          </a:p>
          <a:p>
            <a:pPr marL="0" indent="0">
              <a:lnSpc>
                <a:spcPct val="100000"/>
              </a:lnSpc>
              <a:spcBef>
                <a:spcPts val="0"/>
              </a:spcBef>
              <a:buNone/>
            </a:pPr>
            <a:endParaRPr lang="en-US" altLang="en-US" sz="1200" dirty="0"/>
          </a:p>
        </p:txBody>
      </p:sp>
      <p:sp>
        <p:nvSpPr>
          <p:cNvPr id="10" name="Right Arrow 9"/>
          <p:cNvSpPr/>
          <p:nvPr/>
        </p:nvSpPr>
        <p:spPr>
          <a:xfrm rot="5400000">
            <a:off x="2792112" y="2381078"/>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6062699" y="1114916"/>
            <a:ext cx="6096000" cy="5447645"/>
          </a:xfrm>
          <a:prstGeom prst="rect">
            <a:avLst/>
          </a:prstGeom>
        </p:spPr>
        <p:txBody>
          <a:bodyPr>
            <a:spAutoFit/>
          </a:bodyPr>
          <a:lstStyle/>
          <a:p>
            <a:pPr defTabSz="463550"/>
            <a:r>
              <a:rPr lang="en-US" sz="1200" b="1" dirty="0">
                <a:solidFill>
                  <a:srgbClr val="000080"/>
                </a:solidFill>
                <a:latin typeface="Courier New" panose="02070309020205020404" pitchFamily="49" charset="0"/>
              </a:rPr>
              <a:t>proc</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means</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data</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sashelp.class</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mean</a:t>
            </a:r>
            <a:r>
              <a:rPr lang="en-US" sz="1200" dirty="0">
                <a:solidFill>
                  <a:srgbClr val="000000"/>
                </a:solidFill>
                <a:latin typeface="Courier New" panose="02070309020205020404" pitchFamily="49" charset="0"/>
              </a:rPr>
              <a:t> </a:t>
            </a:r>
            <a:r>
              <a:rPr lang="en-US" sz="1200" dirty="0" err="1">
                <a:solidFill>
                  <a:srgbClr val="0000FF"/>
                </a:solidFill>
                <a:latin typeface="Courier New" panose="02070309020205020404" pitchFamily="49" charset="0"/>
              </a:rPr>
              <a:t>noprint</a:t>
            </a:r>
            <a:r>
              <a:rPr lang="en-US" sz="1200" dirty="0">
                <a:solidFill>
                  <a:srgbClr val="000000"/>
                </a:solidFill>
                <a:latin typeface="Courier New" panose="02070309020205020404" pitchFamily="49" charset="0"/>
              </a:rPr>
              <a:t>;</a:t>
            </a:r>
          </a:p>
          <a:p>
            <a:pPr defTabSz="463550"/>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class</a:t>
            </a:r>
            <a:r>
              <a:rPr lang="en-US" sz="1200" dirty="0">
                <a:solidFill>
                  <a:srgbClr val="000000"/>
                </a:solidFill>
                <a:latin typeface="Courier New" panose="02070309020205020404" pitchFamily="49" charset="0"/>
              </a:rPr>
              <a:t> Sex;</a:t>
            </a:r>
          </a:p>
          <a:p>
            <a:pPr defTabSz="463550"/>
            <a:r>
              <a:rPr lang="en-US" sz="1200" dirty="0">
                <a:solidFill>
                  <a:srgbClr val="000000"/>
                </a:solidFill>
                <a:latin typeface="Courier New" panose="02070309020205020404" pitchFamily="49" charset="0"/>
              </a:rPr>
              <a:t>	</a:t>
            </a:r>
            <a:r>
              <a:rPr lang="en-US" sz="1200" dirty="0" err="1">
                <a:solidFill>
                  <a:srgbClr val="0000FF"/>
                </a:solidFill>
                <a:latin typeface="Courier New" panose="02070309020205020404" pitchFamily="49" charset="0"/>
              </a:rPr>
              <a:t>var</a:t>
            </a:r>
            <a:r>
              <a:rPr lang="en-US" sz="1200" dirty="0">
                <a:solidFill>
                  <a:srgbClr val="000000"/>
                </a:solidFill>
                <a:latin typeface="Courier New" panose="02070309020205020404" pitchFamily="49" charset="0"/>
              </a:rPr>
              <a:t> Height;</a:t>
            </a:r>
          </a:p>
          <a:p>
            <a:pPr defTabSz="463550"/>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output</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out</a:t>
            </a:r>
            <a:r>
              <a:rPr lang="en-US" sz="1200" dirty="0">
                <a:solidFill>
                  <a:srgbClr val="000000"/>
                </a:solidFill>
                <a:latin typeface="Courier New" panose="02070309020205020404" pitchFamily="49" charset="0"/>
              </a:rPr>
              <a:t> = </a:t>
            </a:r>
            <a:r>
              <a:rPr lang="en-US" sz="1200" dirty="0" err="1">
                <a:solidFill>
                  <a:srgbClr val="000000"/>
                </a:solidFill>
                <a:latin typeface="Courier New" panose="02070309020205020404" pitchFamily="49" charset="0"/>
              </a:rPr>
              <a:t>height_mean</a:t>
            </a:r>
            <a:r>
              <a:rPr lang="en-US" sz="1200" dirty="0">
                <a:solidFill>
                  <a:srgbClr val="000000"/>
                </a:solidFill>
                <a:latin typeface="Courier New" panose="02070309020205020404" pitchFamily="49" charset="0"/>
              </a:rPr>
              <a:t> (drop = _TYPE_ _FREQ_) 			</a:t>
            </a:r>
            <a:r>
              <a:rPr lang="en-US" sz="1200" dirty="0">
                <a:solidFill>
                  <a:srgbClr val="0000FF"/>
                </a:solidFill>
                <a:latin typeface="Courier New" panose="02070309020205020404" pitchFamily="49" charset="0"/>
              </a:rPr>
              <a:t>mean</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mean_Height</a:t>
            </a:r>
            <a:r>
              <a:rPr lang="en-US" sz="1200" dirty="0">
                <a:solidFill>
                  <a:srgbClr val="000000"/>
                </a:solidFill>
                <a:latin typeface="Courier New" panose="02070309020205020404" pitchFamily="49" charset="0"/>
              </a:rPr>
              <a:t>;</a:t>
            </a:r>
          </a:p>
          <a:p>
            <a:pPr defTabSz="463550"/>
            <a:r>
              <a:rPr lang="en-US" sz="1200" b="1" dirty="0">
                <a:solidFill>
                  <a:srgbClr val="000080"/>
                </a:solidFill>
                <a:latin typeface="Courier New" panose="02070309020205020404" pitchFamily="49" charset="0"/>
              </a:rPr>
              <a:t>run</a:t>
            </a:r>
            <a:r>
              <a:rPr lang="en-US" sz="1200" dirty="0">
                <a:solidFill>
                  <a:srgbClr val="000000"/>
                </a:solidFill>
                <a:latin typeface="Courier New" panose="02070309020205020404" pitchFamily="49" charset="0"/>
              </a:rPr>
              <a:t>;</a:t>
            </a:r>
          </a:p>
          <a:p>
            <a:pPr defTabSz="463550"/>
            <a:r>
              <a:rPr lang="en-US" sz="1200" b="1" dirty="0">
                <a:solidFill>
                  <a:srgbClr val="000080"/>
                </a:solidFill>
                <a:latin typeface="Courier New" panose="02070309020205020404" pitchFamily="49" charset="0"/>
              </a:rPr>
              <a:t>data</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mean_by_Sex_f</a:t>
            </a:r>
            <a:r>
              <a:rPr lang="en-US" sz="1200" dirty="0">
                <a:solidFill>
                  <a:srgbClr val="000000"/>
                </a:solidFill>
                <a:latin typeface="Courier New" panose="02070309020205020404" pitchFamily="49" charset="0"/>
              </a:rPr>
              <a:t>;</a:t>
            </a:r>
          </a:p>
          <a:p>
            <a:pPr defTabSz="463550"/>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if</a:t>
            </a:r>
            <a:r>
              <a:rPr lang="en-US" sz="1200" dirty="0">
                <a:solidFill>
                  <a:srgbClr val="000000"/>
                </a:solidFill>
                <a:latin typeface="Courier New" panose="02070309020205020404" pitchFamily="49" charset="0"/>
              </a:rPr>
              <a:t>  _n_ = </a:t>
            </a:r>
            <a:r>
              <a:rPr lang="en-US" sz="1200" b="1" dirty="0">
                <a:solidFill>
                  <a:srgbClr val="008080"/>
                </a:solidFill>
                <a:latin typeface="Courier New" panose="02070309020205020404" pitchFamily="49" charset="0"/>
              </a:rPr>
              <a:t>1</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then</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set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height_mean</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keep</a:t>
            </a:r>
            <a:r>
              <a:rPr lang="en-US" sz="1200" dirty="0">
                <a:solidFill>
                  <a:srgbClr val="000000"/>
                </a:solidFill>
                <a:latin typeface="Courier New" panose="02070309020205020404" pitchFamily="49" charset="0"/>
              </a:rPr>
              <a:t> = Sex 				</a:t>
            </a:r>
            <a:r>
              <a:rPr lang="en-US" sz="1200" dirty="0" err="1">
                <a:solidFill>
                  <a:srgbClr val="000000"/>
                </a:solidFill>
                <a:latin typeface="Courier New" panose="02070309020205020404" pitchFamily="49" charset="0"/>
              </a:rPr>
              <a:t>mean_Height</a:t>
            </a:r>
            <a:r>
              <a:rPr lang="en-US" sz="1200" dirty="0">
                <a:solidFill>
                  <a:srgbClr val="000000"/>
                </a:solidFill>
                <a:latin typeface="Courier New" panose="02070309020205020404" pitchFamily="49" charset="0"/>
              </a:rPr>
              <a:t>);</a:t>
            </a:r>
          </a:p>
          <a:p>
            <a:pPr defTabSz="463550"/>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where</a:t>
            </a:r>
            <a:r>
              <a:rPr lang="en-US" sz="1200" dirty="0">
                <a:solidFill>
                  <a:srgbClr val="000000"/>
                </a:solidFill>
                <a:latin typeface="Courier New" panose="02070309020205020404" pitchFamily="49" charset="0"/>
              </a:rPr>
              <a:t> Sex = </a:t>
            </a:r>
            <a:r>
              <a:rPr lang="en-US" sz="1200" dirty="0">
                <a:solidFill>
                  <a:srgbClr val="800080"/>
                </a:solidFill>
                <a:latin typeface="Courier New" panose="02070309020205020404" pitchFamily="49" charset="0"/>
              </a:rPr>
              <a:t>'F'</a:t>
            </a:r>
            <a:r>
              <a:rPr lang="en-US" sz="1200" dirty="0">
                <a:solidFill>
                  <a:srgbClr val="000000"/>
                </a:solidFill>
                <a:latin typeface="Courier New" panose="02070309020205020404" pitchFamily="49" charset="0"/>
              </a:rPr>
              <a:t>;</a:t>
            </a:r>
          </a:p>
          <a:p>
            <a:pPr defTabSz="463550"/>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set</a:t>
            </a:r>
            <a:r>
              <a:rPr lang="en-US" sz="1200" dirty="0">
                <a:solidFill>
                  <a:srgbClr val="000000"/>
                </a:solidFill>
                <a:latin typeface="Courier New" panose="02070309020205020404" pitchFamily="49" charset="0"/>
              </a:rPr>
              <a:t> class;</a:t>
            </a:r>
          </a:p>
          <a:p>
            <a:pPr defTabSz="463550"/>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where</a:t>
            </a:r>
            <a:r>
              <a:rPr lang="en-US" sz="1200" dirty="0">
                <a:solidFill>
                  <a:srgbClr val="000000"/>
                </a:solidFill>
                <a:latin typeface="Courier New" panose="02070309020205020404" pitchFamily="49" charset="0"/>
              </a:rPr>
              <a:t> Sex = </a:t>
            </a:r>
            <a:r>
              <a:rPr lang="en-US" sz="1200" dirty="0">
                <a:solidFill>
                  <a:srgbClr val="800080"/>
                </a:solidFill>
                <a:latin typeface="Courier New" panose="02070309020205020404" pitchFamily="49" charset="0"/>
              </a:rPr>
              <a:t>'F'</a:t>
            </a:r>
            <a:r>
              <a:rPr lang="en-US" sz="1200" dirty="0">
                <a:solidFill>
                  <a:srgbClr val="000000"/>
                </a:solidFill>
                <a:latin typeface="Courier New" panose="02070309020205020404" pitchFamily="49" charset="0"/>
              </a:rPr>
              <a:t>;</a:t>
            </a:r>
          </a:p>
          <a:p>
            <a:pPr defTabSz="463550"/>
            <a:r>
              <a:rPr lang="en-US" sz="1200" b="1" dirty="0">
                <a:solidFill>
                  <a:srgbClr val="000080"/>
                </a:solidFill>
                <a:latin typeface="Courier New" panose="02070309020205020404" pitchFamily="49" charset="0"/>
              </a:rPr>
              <a:t>run</a:t>
            </a:r>
            <a:r>
              <a:rPr lang="en-US" sz="1200" dirty="0">
                <a:solidFill>
                  <a:srgbClr val="000000"/>
                </a:solidFill>
                <a:latin typeface="Courier New" panose="02070309020205020404" pitchFamily="49" charset="0"/>
              </a:rPr>
              <a:t>;</a:t>
            </a:r>
          </a:p>
          <a:p>
            <a:pPr defTabSz="463550"/>
            <a:r>
              <a:rPr lang="en-US" sz="1200" b="1" dirty="0">
                <a:solidFill>
                  <a:srgbClr val="000080"/>
                </a:solidFill>
                <a:latin typeface="Courier New" panose="02070309020205020404" pitchFamily="49" charset="0"/>
              </a:rPr>
              <a:t>data</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mean_by_Sex_m</a:t>
            </a:r>
            <a:r>
              <a:rPr lang="en-US" sz="1200" dirty="0">
                <a:solidFill>
                  <a:srgbClr val="000000"/>
                </a:solidFill>
                <a:latin typeface="Courier New" panose="02070309020205020404" pitchFamily="49" charset="0"/>
              </a:rPr>
              <a:t>;</a:t>
            </a:r>
          </a:p>
          <a:p>
            <a:pPr defTabSz="463550"/>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if</a:t>
            </a:r>
            <a:r>
              <a:rPr lang="en-US" sz="1200" dirty="0">
                <a:solidFill>
                  <a:srgbClr val="000000"/>
                </a:solidFill>
                <a:latin typeface="Courier New" panose="02070309020205020404" pitchFamily="49" charset="0"/>
              </a:rPr>
              <a:t>  _n_ = </a:t>
            </a:r>
            <a:r>
              <a:rPr lang="en-US" sz="1200" b="1" dirty="0">
                <a:solidFill>
                  <a:srgbClr val="008080"/>
                </a:solidFill>
                <a:latin typeface="Courier New" panose="02070309020205020404" pitchFamily="49" charset="0"/>
              </a:rPr>
              <a:t>1</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then</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set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height_mean</a:t>
            </a:r>
            <a:r>
              <a:rPr lang="en-US" sz="1200" dirty="0">
                <a:solidFill>
                  <a:srgbClr val="000000"/>
                </a:solidFill>
                <a:latin typeface="Courier New" panose="02070309020205020404" pitchFamily="49" charset="0"/>
              </a:rPr>
              <a:t> </a:t>
            </a:r>
          </a:p>
          <a:p>
            <a:pPr defTabSz="463550"/>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keep</a:t>
            </a:r>
            <a:r>
              <a:rPr lang="en-US" sz="1200" dirty="0">
                <a:solidFill>
                  <a:srgbClr val="000000"/>
                </a:solidFill>
                <a:latin typeface="Courier New" panose="02070309020205020404" pitchFamily="49" charset="0"/>
              </a:rPr>
              <a:t> = Sex </a:t>
            </a:r>
            <a:r>
              <a:rPr lang="en-US" sz="1200" dirty="0" err="1">
                <a:solidFill>
                  <a:srgbClr val="000000"/>
                </a:solidFill>
                <a:latin typeface="Courier New" panose="02070309020205020404" pitchFamily="49" charset="0"/>
              </a:rPr>
              <a:t>mean_Height</a:t>
            </a:r>
            <a:r>
              <a:rPr lang="en-US" sz="1200" dirty="0">
                <a:solidFill>
                  <a:srgbClr val="000000"/>
                </a:solidFill>
                <a:latin typeface="Courier New" panose="02070309020205020404" pitchFamily="49" charset="0"/>
              </a:rPr>
              <a:t>);</a:t>
            </a:r>
          </a:p>
          <a:p>
            <a:pPr defTabSz="463550"/>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where</a:t>
            </a:r>
            <a:r>
              <a:rPr lang="en-US" sz="1200" dirty="0">
                <a:solidFill>
                  <a:srgbClr val="000000"/>
                </a:solidFill>
                <a:latin typeface="Courier New" panose="02070309020205020404" pitchFamily="49" charset="0"/>
              </a:rPr>
              <a:t> Sex = </a:t>
            </a:r>
            <a:r>
              <a:rPr lang="en-US" sz="1200" dirty="0">
                <a:solidFill>
                  <a:srgbClr val="800080"/>
                </a:solidFill>
                <a:latin typeface="Courier New" panose="02070309020205020404" pitchFamily="49" charset="0"/>
              </a:rPr>
              <a:t>'M'</a:t>
            </a:r>
            <a:r>
              <a:rPr lang="en-US" sz="1200" dirty="0">
                <a:solidFill>
                  <a:srgbClr val="000000"/>
                </a:solidFill>
                <a:latin typeface="Courier New" panose="02070309020205020404" pitchFamily="49" charset="0"/>
              </a:rPr>
              <a:t>;</a:t>
            </a:r>
          </a:p>
          <a:p>
            <a:pPr defTabSz="463550"/>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set</a:t>
            </a:r>
            <a:r>
              <a:rPr lang="en-US" sz="1200" dirty="0">
                <a:solidFill>
                  <a:srgbClr val="000000"/>
                </a:solidFill>
                <a:latin typeface="Courier New" panose="02070309020205020404" pitchFamily="49" charset="0"/>
              </a:rPr>
              <a:t> class;</a:t>
            </a:r>
          </a:p>
          <a:p>
            <a:pPr defTabSz="463550"/>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where</a:t>
            </a:r>
            <a:r>
              <a:rPr lang="en-US" sz="1200" dirty="0">
                <a:solidFill>
                  <a:srgbClr val="000000"/>
                </a:solidFill>
                <a:latin typeface="Courier New" panose="02070309020205020404" pitchFamily="49" charset="0"/>
              </a:rPr>
              <a:t> Sex = </a:t>
            </a:r>
            <a:r>
              <a:rPr lang="en-US" sz="1200" dirty="0">
                <a:solidFill>
                  <a:srgbClr val="800080"/>
                </a:solidFill>
                <a:latin typeface="Courier New" panose="02070309020205020404" pitchFamily="49" charset="0"/>
              </a:rPr>
              <a:t>'M'</a:t>
            </a:r>
            <a:r>
              <a:rPr lang="en-US" sz="1200" dirty="0">
                <a:solidFill>
                  <a:srgbClr val="000000"/>
                </a:solidFill>
                <a:latin typeface="Courier New" panose="02070309020205020404" pitchFamily="49" charset="0"/>
              </a:rPr>
              <a:t>;</a:t>
            </a:r>
          </a:p>
          <a:p>
            <a:pPr defTabSz="463550"/>
            <a:r>
              <a:rPr lang="en-US" sz="1200" b="1" dirty="0">
                <a:solidFill>
                  <a:srgbClr val="000080"/>
                </a:solidFill>
                <a:latin typeface="Courier New" panose="02070309020205020404" pitchFamily="49" charset="0"/>
              </a:rPr>
              <a:t>run</a:t>
            </a:r>
            <a:r>
              <a:rPr lang="en-US" sz="1200" dirty="0">
                <a:solidFill>
                  <a:srgbClr val="000000"/>
                </a:solidFill>
                <a:latin typeface="Courier New" panose="02070309020205020404" pitchFamily="49" charset="0"/>
              </a:rPr>
              <a:t>;</a:t>
            </a:r>
          </a:p>
          <a:p>
            <a:pPr defTabSz="463550"/>
            <a:r>
              <a:rPr lang="en-US" sz="1200" b="1" dirty="0">
                <a:solidFill>
                  <a:srgbClr val="000080"/>
                </a:solidFill>
                <a:latin typeface="Courier New" panose="02070309020205020404" pitchFamily="49" charset="0"/>
              </a:rPr>
              <a:t>data</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mean_height_by_sex</a:t>
            </a:r>
            <a:r>
              <a:rPr lang="en-US" sz="1200" dirty="0">
                <a:solidFill>
                  <a:srgbClr val="000000"/>
                </a:solidFill>
                <a:latin typeface="Courier New" panose="02070309020205020404" pitchFamily="49" charset="0"/>
              </a:rPr>
              <a:t> </a:t>
            </a:r>
          </a:p>
          <a:p>
            <a:pPr defTabSz="463550"/>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keep</a:t>
            </a:r>
            <a:r>
              <a:rPr lang="en-US" sz="1200" dirty="0">
                <a:solidFill>
                  <a:srgbClr val="000000"/>
                </a:solidFill>
                <a:latin typeface="Courier New" panose="02070309020205020404" pitchFamily="49" charset="0"/>
              </a:rPr>
              <a:t> = Name </a:t>
            </a:r>
            <a:r>
              <a:rPr lang="en-US" sz="1200" dirty="0" err="1">
                <a:solidFill>
                  <a:srgbClr val="000000"/>
                </a:solidFill>
                <a:latin typeface="Courier New" panose="02070309020205020404" pitchFamily="49" charset="0"/>
              </a:rPr>
              <a:t>mean_Height_Sex</a:t>
            </a:r>
            <a:r>
              <a:rPr lang="en-US" sz="1200" dirty="0">
                <a:solidFill>
                  <a:srgbClr val="000000"/>
                </a:solidFill>
                <a:latin typeface="Courier New" panose="02070309020205020404" pitchFamily="49" charset="0"/>
              </a:rPr>
              <a:t>);</a:t>
            </a:r>
          </a:p>
          <a:p>
            <a:pPr defTabSz="463550"/>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set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mean_by_Sex_m</a:t>
            </a:r>
            <a:r>
              <a:rPr lang="en-US" sz="1200" dirty="0">
                <a:solidFill>
                  <a:srgbClr val="000000"/>
                </a:solidFill>
                <a:latin typeface="Courier New" panose="02070309020205020404" pitchFamily="49" charset="0"/>
              </a:rPr>
              <a:t> </a:t>
            </a:r>
          </a:p>
          <a:p>
            <a:pPr defTabSz="463550"/>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rename</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mean_Height</a:t>
            </a:r>
            <a:r>
              <a:rPr lang="en-US" sz="1200" dirty="0">
                <a:solidFill>
                  <a:srgbClr val="000000"/>
                </a:solidFill>
                <a:latin typeface="Courier New" panose="02070309020205020404" pitchFamily="49" charset="0"/>
              </a:rPr>
              <a:t> = </a:t>
            </a:r>
            <a:r>
              <a:rPr lang="en-US" sz="1200" dirty="0" err="1">
                <a:solidFill>
                  <a:srgbClr val="000000"/>
                </a:solidFill>
                <a:latin typeface="Courier New" panose="02070309020205020404" pitchFamily="49" charset="0"/>
              </a:rPr>
              <a:t>mean_Height_Sex</a:t>
            </a:r>
            <a:r>
              <a:rPr lang="en-US" sz="1200" dirty="0">
                <a:solidFill>
                  <a:srgbClr val="000000"/>
                </a:solidFill>
                <a:latin typeface="Courier New" panose="02070309020205020404" pitchFamily="49" charset="0"/>
              </a:rPr>
              <a:t>)) </a:t>
            </a:r>
          </a:p>
          <a:p>
            <a:pPr defTabSz="463550"/>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mean_By_Sex_f</a:t>
            </a:r>
            <a:r>
              <a:rPr lang="en-US" sz="1200" dirty="0">
                <a:solidFill>
                  <a:srgbClr val="000000"/>
                </a:solidFill>
                <a:latin typeface="Courier New" panose="02070309020205020404" pitchFamily="49" charset="0"/>
              </a:rPr>
              <a:t> </a:t>
            </a:r>
          </a:p>
          <a:p>
            <a:pPr defTabSz="463550"/>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rename</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mean_Height</a:t>
            </a:r>
            <a:r>
              <a:rPr lang="en-US" sz="1200" dirty="0">
                <a:solidFill>
                  <a:srgbClr val="000000"/>
                </a:solidFill>
                <a:latin typeface="Courier New" panose="02070309020205020404" pitchFamily="49" charset="0"/>
              </a:rPr>
              <a:t> = </a:t>
            </a:r>
            <a:r>
              <a:rPr lang="en-US" sz="1200" dirty="0" err="1">
                <a:solidFill>
                  <a:srgbClr val="000000"/>
                </a:solidFill>
                <a:latin typeface="Courier New" panose="02070309020205020404" pitchFamily="49" charset="0"/>
              </a:rPr>
              <a:t>mean_Height_Sex</a:t>
            </a:r>
            <a:r>
              <a:rPr lang="en-US" sz="1200" dirty="0">
                <a:solidFill>
                  <a:srgbClr val="000000"/>
                </a:solidFill>
                <a:latin typeface="Courier New" panose="02070309020205020404" pitchFamily="49" charset="0"/>
              </a:rPr>
              <a:t>));</a:t>
            </a:r>
          </a:p>
          <a:p>
            <a:pPr defTabSz="463550"/>
            <a:r>
              <a:rPr lang="en-US" sz="1200" b="1" dirty="0">
                <a:solidFill>
                  <a:srgbClr val="000080"/>
                </a:solidFill>
                <a:latin typeface="Courier New" panose="02070309020205020404" pitchFamily="49" charset="0"/>
              </a:rPr>
              <a:t>run</a:t>
            </a:r>
            <a:r>
              <a:rPr lang="en-US" sz="1200" dirty="0">
                <a:solidFill>
                  <a:srgbClr val="000000"/>
                </a:solidFill>
                <a:latin typeface="Courier New" panose="02070309020205020404" pitchFamily="49" charset="0"/>
              </a:rPr>
              <a:t>;</a:t>
            </a:r>
          </a:p>
          <a:p>
            <a:pPr defTabSz="463550"/>
            <a:r>
              <a:rPr lang="en-US" sz="1200" b="1" dirty="0">
                <a:solidFill>
                  <a:srgbClr val="000080"/>
                </a:solidFill>
                <a:latin typeface="Courier New" panose="02070309020205020404" pitchFamily="49" charset="0"/>
              </a:rPr>
              <a:t>proc</a:t>
            </a:r>
            <a:r>
              <a:rPr lang="en-US" sz="1200" dirty="0">
                <a:solidFill>
                  <a:srgbClr val="000000"/>
                </a:solidFill>
                <a:latin typeface="Courier New" panose="02070309020205020404" pitchFamily="49" charset="0"/>
              </a:rPr>
              <a:t> </a:t>
            </a:r>
            <a:r>
              <a:rPr lang="en-US" sz="1200" b="1" dirty="0">
                <a:solidFill>
                  <a:srgbClr val="000080"/>
                </a:solidFill>
                <a:latin typeface="Courier New" panose="02070309020205020404" pitchFamily="49" charset="0"/>
              </a:rPr>
              <a:t>print</a:t>
            </a:r>
            <a:r>
              <a:rPr lang="en-US" sz="1200" dirty="0">
                <a:solidFill>
                  <a:srgbClr val="000000"/>
                </a:solidFill>
                <a:latin typeface="Courier New" panose="02070309020205020404" pitchFamily="49" charset="0"/>
              </a:rPr>
              <a:t> </a:t>
            </a:r>
            <a:r>
              <a:rPr lang="en-US" sz="1200" dirty="0">
                <a:solidFill>
                  <a:srgbClr val="0000FF"/>
                </a:solidFill>
                <a:latin typeface="Courier New" panose="02070309020205020404" pitchFamily="49" charset="0"/>
              </a:rPr>
              <a:t>data</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mean_height_by_sex</a:t>
            </a:r>
            <a:r>
              <a:rPr lang="en-US" sz="1200" dirty="0">
                <a:solidFill>
                  <a:srgbClr val="000000"/>
                </a:solidFill>
                <a:latin typeface="Courier New" panose="02070309020205020404" pitchFamily="49" charset="0"/>
              </a:rPr>
              <a:t>;</a:t>
            </a:r>
          </a:p>
          <a:p>
            <a:pPr defTabSz="463550"/>
            <a:r>
              <a:rPr lang="en-US" sz="1200" b="1" dirty="0">
                <a:solidFill>
                  <a:srgbClr val="000080"/>
                </a:solidFill>
                <a:latin typeface="Courier New" panose="02070309020205020404" pitchFamily="49" charset="0"/>
              </a:rPr>
              <a:t>run</a:t>
            </a:r>
            <a:r>
              <a:rPr lang="en-US" sz="1200" dirty="0">
                <a:solidFill>
                  <a:srgbClr val="000000"/>
                </a:solidFill>
                <a:latin typeface="Courier New" panose="02070309020205020404" pitchFamily="49" charset="0"/>
              </a:rPr>
              <a:t>;</a:t>
            </a:r>
          </a:p>
        </p:txBody>
      </p:sp>
      <p:sp>
        <p:nvSpPr>
          <p:cNvPr id="19" name="Right Arrow 18"/>
          <p:cNvSpPr/>
          <p:nvPr/>
        </p:nvSpPr>
        <p:spPr>
          <a:xfrm rot="706643">
            <a:off x="9992657" y="4768829"/>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Equal 24"/>
          <p:cNvSpPr/>
          <p:nvPr/>
        </p:nvSpPr>
        <p:spPr>
          <a:xfrm>
            <a:off x="5395383" y="1469961"/>
            <a:ext cx="381000" cy="341736"/>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Picture 7"/>
          <p:cNvPicPr>
            <a:picLocks noChangeAspect="1"/>
          </p:cNvPicPr>
          <p:nvPr/>
        </p:nvPicPr>
        <p:blipFill rotWithShape="1">
          <a:blip r:embed="rId3"/>
          <a:srcRect b="33034"/>
          <a:stretch/>
        </p:blipFill>
        <p:spPr>
          <a:xfrm>
            <a:off x="1959922" y="2767359"/>
            <a:ext cx="1969179" cy="2947641"/>
          </a:xfrm>
          <a:prstGeom prst="rect">
            <a:avLst/>
          </a:prstGeom>
        </p:spPr>
      </p:pic>
      <p:pic>
        <p:nvPicPr>
          <p:cNvPr id="2" name="Picture 1"/>
          <p:cNvPicPr>
            <a:picLocks noChangeAspect="1"/>
          </p:cNvPicPr>
          <p:nvPr/>
        </p:nvPicPr>
        <p:blipFill rotWithShape="1">
          <a:blip r:embed="rId4"/>
          <a:srcRect l="15577" r="55812" b="49052"/>
          <a:stretch/>
        </p:blipFill>
        <p:spPr>
          <a:xfrm>
            <a:off x="1959922" y="5387623"/>
            <a:ext cx="1969179" cy="555977"/>
          </a:xfrm>
          <a:prstGeom prst="rect">
            <a:avLst/>
          </a:prstGeom>
        </p:spPr>
      </p:pic>
      <p:pic>
        <p:nvPicPr>
          <p:cNvPr id="13" name="Picture 12"/>
          <p:cNvPicPr>
            <a:picLocks noChangeAspect="1"/>
          </p:cNvPicPr>
          <p:nvPr/>
        </p:nvPicPr>
        <p:blipFill rotWithShape="1">
          <a:blip r:embed="rId5"/>
          <a:srcRect r="38538" b="7368"/>
          <a:stretch/>
        </p:blipFill>
        <p:spPr>
          <a:xfrm>
            <a:off x="10420265" y="2930515"/>
            <a:ext cx="1758908" cy="3775085"/>
          </a:xfrm>
          <a:prstGeom prst="rect">
            <a:avLst/>
          </a:prstGeom>
        </p:spPr>
      </p:pic>
      <p:pic>
        <p:nvPicPr>
          <p:cNvPr id="23" name="Picture 22"/>
          <p:cNvPicPr>
            <a:picLocks noChangeAspect="1"/>
          </p:cNvPicPr>
          <p:nvPr/>
        </p:nvPicPr>
        <p:blipFill rotWithShape="1">
          <a:blip r:embed="rId4"/>
          <a:srcRect l="1517" t="-1314" r="34911" b="78558"/>
          <a:stretch/>
        </p:blipFill>
        <p:spPr>
          <a:xfrm rot="16200000">
            <a:off x="10266695" y="4650446"/>
            <a:ext cx="3645238" cy="205372"/>
          </a:xfrm>
          <a:prstGeom prst="rect">
            <a:avLst/>
          </a:prstGeom>
        </p:spPr>
      </p:pic>
      <p:pic>
        <p:nvPicPr>
          <p:cNvPr id="17" name="Picture 16"/>
          <p:cNvPicPr>
            <a:picLocks noChangeAspect="1"/>
          </p:cNvPicPr>
          <p:nvPr/>
        </p:nvPicPr>
        <p:blipFill rotWithShape="1">
          <a:blip r:embed="rId4"/>
          <a:srcRect l="12003" t="-89380" r="57679" b="45830"/>
          <a:stretch/>
        </p:blipFill>
        <p:spPr>
          <a:xfrm>
            <a:off x="10420264" y="5562600"/>
            <a:ext cx="1792211" cy="1295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fade">
                                      <p:cBhvr>
                                        <p:cTn id="7" dur="500"/>
                                        <p:tgtEl>
                                          <p:spTgt spid="2048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482">
                                            <p:txEl>
                                              <p:pRg st="1" end="1"/>
                                            </p:txEl>
                                          </p:spTgt>
                                        </p:tgtEl>
                                        <p:attrNameLst>
                                          <p:attrName>style.visibility</p:attrName>
                                        </p:attrNameLst>
                                      </p:cBhvr>
                                      <p:to>
                                        <p:strVal val="visible"/>
                                      </p:to>
                                    </p:set>
                                    <p:animEffect transition="in" filter="fade">
                                      <p:cBhvr>
                                        <p:cTn id="10" dur="500"/>
                                        <p:tgtEl>
                                          <p:spTgt spid="2048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0482">
                                            <p:txEl>
                                              <p:pRg st="2" end="2"/>
                                            </p:txEl>
                                          </p:spTgt>
                                        </p:tgtEl>
                                        <p:attrNameLst>
                                          <p:attrName>style.visibility</p:attrName>
                                        </p:attrNameLst>
                                      </p:cBhvr>
                                      <p:to>
                                        <p:strVal val="visible"/>
                                      </p:to>
                                    </p:set>
                                    <p:animEffect transition="in" filter="fade">
                                      <p:cBhvr>
                                        <p:cTn id="13" dur="500"/>
                                        <p:tgtEl>
                                          <p:spTgt spid="2048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0482">
                                            <p:txEl>
                                              <p:pRg st="3" end="3"/>
                                            </p:txEl>
                                          </p:spTgt>
                                        </p:tgtEl>
                                        <p:attrNameLst>
                                          <p:attrName>style.visibility</p:attrName>
                                        </p:attrNameLst>
                                      </p:cBhvr>
                                      <p:to>
                                        <p:strVal val="visible"/>
                                      </p:to>
                                    </p:set>
                                    <p:animEffect transition="in" filter="fade">
                                      <p:cBhvr>
                                        <p:cTn id="16" dur="500"/>
                                        <p:tgtEl>
                                          <p:spTgt spid="2048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0482">
                                            <p:txEl>
                                              <p:pRg st="4" end="4"/>
                                            </p:txEl>
                                          </p:spTgt>
                                        </p:tgtEl>
                                        <p:attrNameLst>
                                          <p:attrName>style.visibility</p:attrName>
                                        </p:attrNameLst>
                                      </p:cBhvr>
                                      <p:to>
                                        <p:strVal val="visible"/>
                                      </p:to>
                                    </p:set>
                                    <p:animEffect transition="in" filter="fade">
                                      <p:cBhvr>
                                        <p:cTn id="19" dur="500"/>
                                        <p:tgtEl>
                                          <p:spTgt spid="2048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Summarizing data using group by</a:t>
            </a:r>
          </a:p>
        </p:txBody>
      </p:sp>
      <p:sp>
        <p:nvSpPr>
          <p:cNvPr id="20482" name="Vertical Text Placeholder 4"/>
          <p:cNvSpPr>
            <a:spLocks noGrp="1"/>
          </p:cNvSpPr>
          <p:nvPr>
            <p:ph idx="1"/>
          </p:nvPr>
        </p:nvSpPr>
        <p:spPr>
          <a:xfrm>
            <a:off x="381001" y="1219200"/>
            <a:ext cx="11506200" cy="4800600"/>
          </a:xfrm>
        </p:spPr>
        <p:txBody>
          <a:bodyPr numCol="2"/>
          <a:lstStyle/>
          <a:p>
            <a:pPr marL="0" indent="0" defTabSz="457200">
              <a:lnSpc>
                <a:spcPct val="100000"/>
              </a:lnSpc>
              <a:buNone/>
            </a:pPr>
            <a:r>
              <a:rPr lang="en-US" sz="1400" b="1" dirty="0">
                <a:solidFill>
                  <a:srgbClr val="000080"/>
                </a:solidFill>
                <a:latin typeface="Courier New" panose="02070309020205020404" pitchFamily="49" charset="0"/>
              </a:rPr>
              <a:t>proc</a:t>
            </a:r>
            <a:r>
              <a:rPr lang="en-US" sz="1400" dirty="0">
                <a:latin typeface="Courier New" panose="02070309020205020404" pitchFamily="49" charset="0"/>
              </a:rPr>
              <a:t> </a:t>
            </a:r>
            <a:r>
              <a:rPr lang="en-US" sz="1400" b="1" dirty="0" err="1">
                <a:solidFill>
                  <a:srgbClr val="000080"/>
                </a:solidFill>
                <a:latin typeface="Courier New" panose="02070309020205020404" pitchFamily="49" charset="0"/>
              </a:rPr>
              <a:t>sql</a:t>
            </a:r>
            <a:r>
              <a:rPr lang="en-US" sz="1400" dirty="0">
                <a:latin typeface="Courier New" panose="02070309020205020404" pitchFamily="49" charset="0"/>
              </a:rPr>
              <a:t>;</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latin typeface="Courier New" panose="02070309020205020404" pitchFamily="49" charset="0"/>
              </a:rPr>
              <a:t> *, mean(Height) </a:t>
            </a:r>
            <a:r>
              <a:rPr lang="en-US" sz="1400" dirty="0">
                <a:solidFill>
                  <a:srgbClr val="0000FF"/>
                </a:solidFill>
                <a:latin typeface="Courier New" panose="02070309020205020404" pitchFamily="49" charset="0"/>
              </a:rPr>
              <a:t>as</a:t>
            </a:r>
            <a:r>
              <a:rPr lang="en-US" sz="1400" dirty="0">
                <a:latin typeface="Courier New" panose="02070309020205020404" pitchFamily="49" charset="0"/>
              </a:rPr>
              <a:t> </a:t>
            </a:r>
            <a:r>
              <a:rPr lang="en-US" sz="1400" dirty="0" err="1">
                <a:latin typeface="Courier New" panose="02070309020205020404" pitchFamily="49" charset="0"/>
              </a:rPr>
              <a:t>mean_Height_Sex</a:t>
            </a:r>
            <a:endParaRPr lang="en-US" sz="1400" dirty="0">
              <a:latin typeface="Courier New" panose="02070309020205020404" pitchFamily="49" charset="0"/>
            </a:endParaRP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latin typeface="Courier New" panose="02070309020205020404" pitchFamily="49" charset="0"/>
              </a:rPr>
              <a:t> </a:t>
            </a:r>
            <a:r>
              <a:rPr lang="en-US" sz="1400" dirty="0" err="1">
                <a:latin typeface="Courier New" panose="02070309020205020404" pitchFamily="49" charset="0"/>
              </a:rPr>
              <a:t>sashelp.class</a:t>
            </a:r>
            <a:endParaRPr lang="en-US" sz="1400" dirty="0">
              <a:latin typeface="Courier New" panose="02070309020205020404" pitchFamily="49" charset="0"/>
            </a:endParaRP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group</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by</a:t>
            </a:r>
            <a:r>
              <a:rPr lang="en-US" sz="1400" dirty="0">
                <a:latin typeface="Courier New" panose="02070309020205020404" pitchFamily="49" charset="0"/>
              </a:rPr>
              <a:t> Sex</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having</a:t>
            </a:r>
            <a:r>
              <a:rPr lang="en-US" sz="1400" dirty="0">
                <a:latin typeface="Courier New" panose="02070309020205020404" pitchFamily="49" charset="0"/>
              </a:rPr>
              <a:t> Height &lt; </a:t>
            </a:r>
            <a:r>
              <a:rPr lang="en-US" sz="1400" b="1" dirty="0">
                <a:solidFill>
                  <a:srgbClr val="008080"/>
                </a:solidFill>
                <a:latin typeface="Courier New" panose="02070309020205020404" pitchFamily="49" charset="0"/>
              </a:rPr>
              <a:t>61</a:t>
            </a:r>
            <a:r>
              <a:rPr lang="en-US" sz="1400" dirty="0">
                <a:latin typeface="Courier New" panose="02070309020205020404" pitchFamily="49" charset="0"/>
              </a:rPr>
              <a:t>;</a:t>
            </a:r>
          </a:p>
          <a:p>
            <a:pPr marL="0" indent="0" defTabSz="457200">
              <a:lnSpc>
                <a:spcPct val="100000"/>
              </a:lnSpc>
              <a:spcBef>
                <a:spcPts val="0"/>
              </a:spcBef>
              <a:buNone/>
            </a:pPr>
            <a:r>
              <a:rPr lang="en-US" sz="1400" b="1" dirty="0">
                <a:solidFill>
                  <a:srgbClr val="000080"/>
                </a:solidFill>
                <a:latin typeface="Courier New" panose="02070309020205020404" pitchFamily="49" charset="0"/>
              </a:rPr>
              <a:t>quit</a:t>
            </a:r>
            <a:r>
              <a:rPr lang="en-US" sz="1400" dirty="0">
                <a:latin typeface="Courier New" panose="02070309020205020404" pitchFamily="49" charset="0"/>
              </a:rPr>
              <a:t>;</a:t>
            </a: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r>
              <a:rPr lang="en-US" sz="1400" b="1" dirty="0">
                <a:solidFill>
                  <a:srgbClr val="000080"/>
                </a:solidFill>
                <a:latin typeface="Courier New" panose="02070309020205020404" pitchFamily="49" charset="0"/>
              </a:rPr>
              <a:t>proc</a:t>
            </a:r>
            <a:r>
              <a:rPr lang="en-US" sz="1400" dirty="0">
                <a:latin typeface="Courier New" panose="02070309020205020404" pitchFamily="49" charset="0"/>
              </a:rPr>
              <a:t> </a:t>
            </a:r>
            <a:r>
              <a:rPr lang="en-US" sz="1400" b="1" dirty="0" err="1">
                <a:solidFill>
                  <a:srgbClr val="000080"/>
                </a:solidFill>
                <a:latin typeface="Courier New" panose="02070309020205020404" pitchFamily="49" charset="0"/>
              </a:rPr>
              <a:t>sql</a:t>
            </a:r>
            <a:r>
              <a:rPr lang="en-US" sz="1400" dirty="0">
                <a:latin typeface="Courier New" panose="02070309020205020404" pitchFamily="49" charset="0"/>
              </a:rPr>
              <a:t>;</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latin typeface="Courier New" panose="02070309020205020404" pitchFamily="49" charset="0"/>
              </a:rPr>
              <a:t> *, mean(Height) </a:t>
            </a:r>
            <a:r>
              <a:rPr lang="en-US" sz="1400" dirty="0">
                <a:solidFill>
                  <a:srgbClr val="0000FF"/>
                </a:solidFill>
                <a:latin typeface="Courier New" panose="02070309020205020404" pitchFamily="49" charset="0"/>
              </a:rPr>
              <a:t>as</a:t>
            </a:r>
            <a:r>
              <a:rPr lang="en-US" sz="1400" dirty="0">
                <a:latin typeface="Courier New" panose="02070309020205020404" pitchFamily="49" charset="0"/>
              </a:rPr>
              <a:t> </a:t>
            </a:r>
            <a:r>
              <a:rPr lang="en-US" sz="1400" dirty="0" err="1">
                <a:latin typeface="Courier New" panose="02070309020205020404" pitchFamily="49" charset="0"/>
              </a:rPr>
              <a:t>mean_Height_Sex</a:t>
            </a:r>
            <a:endParaRPr lang="en-US" sz="1400" dirty="0">
              <a:latin typeface="Courier New" panose="02070309020205020404" pitchFamily="49" charset="0"/>
            </a:endParaRP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latin typeface="Courier New" panose="02070309020205020404" pitchFamily="49" charset="0"/>
              </a:rPr>
              <a:t> </a:t>
            </a:r>
            <a:r>
              <a:rPr lang="en-US" sz="1400" dirty="0" err="1">
                <a:latin typeface="Courier New" panose="02070309020205020404" pitchFamily="49" charset="0"/>
              </a:rPr>
              <a:t>sashelp.class</a:t>
            </a:r>
            <a:endParaRPr lang="en-US" sz="1400" dirty="0">
              <a:latin typeface="Courier New" panose="02070309020205020404" pitchFamily="49" charset="0"/>
            </a:endParaRP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where</a:t>
            </a:r>
            <a:r>
              <a:rPr lang="en-US" sz="1400" dirty="0">
                <a:latin typeface="Courier New" panose="02070309020205020404" pitchFamily="49" charset="0"/>
              </a:rPr>
              <a:t> Height &lt; </a:t>
            </a:r>
            <a:r>
              <a:rPr lang="en-US" sz="1400" b="1" dirty="0">
                <a:solidFill>
                  <a:srgbClr val="008080"/>
                </a:solidFill>
                <a:latin typeface="Courier New" panose="02070309020205020404" pitchFamily="49" charset="0"/>
              </a:rPr>
              <a:t>61</a:t>
            </a:r>
            <a:endParaRPr lang="en-US" sz="1400" dirty="0">
              <a:latin typeface="Courier New" panose="02070309020205020404" pitchFamily="49" charset="0"/>
            </a:endParaRP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group</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by</a:t>
            </a:r>
            <a:r>
              <a:rPr lang="en-US" sz="1400" dirty="0">
                <a:latin typeface="Courier New" panose="02070309020205020404" pitchFamily="49" charset="0"/>
              </a:rPr>
              <a:t> Sex;</a:t>
            </a:r>
          </a:p>
          <a:p>
            <a:pPr marL="0" indent="0" defTabSz="457200">
              <a:lnSpc>
                <a:spcPct val="100000"/>
              </a:lnSpc>
              <a:spcBef>
                <a:spcPts val="0"/>
              </a:spcBef>
              <a:buNone/>
            </a:pPr>
            <a:r>
              <a:rPr lang="en-US" sz="1400" b="1" dirty="0">
                <a:solidFill>
                  <a:srgbClr val="000080"/>
                </a:solidFill>
                <a:latin typeface="Courier New" panose="02070309020205020404" pitchFamily="49" charset="0"/>
              </a:rPr>
              <a:t>quit</a:t>
            </a:r>
            <a:r>
              <a:rPr lang="en-US" sz="1400" dirty="0">
                <a:latin typeface="Courier New" panose="02070309020205020404" pitchFamily="49" charset="0"/>
              </a:rPr>
              <a:t>;</a:t>
            </a: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p>
        </p:txBody>
      </p:sp>
      <p:sp>
        <p:nvSpPr>
          <p:cNvPr id="11" name="Right Arrow 10"/>
          <p:cNvSpPr/>
          <p:nvPr/>
        </p:nvSpPr>
        <p:spPr>
          <a:xfrm rot="5400000">
            <a:off x="2868330" y="2786067"/>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5400000">
            <a:off x="8305965" y="2786067"/>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1143000" y="3270252"/>
            <a:ext cx="3755461" cy="2901948"/>
          </a:xfrm>
          <a:prstGeom prst="rect">
            <a:avLst/>
          </a:prstGeom>
        </p:spPr>
      </p:pic>
      <p:pic>
        <p:nvPicPr>
          <p:cNvPr id="8" name="Picture 7"/>
          <p:cNvPicPr>
            <a:picLocks noChangeAspect="1"/>
          </p:cNvPicPr>
          <p:nvPr/>
        </p:nvPicPr>
        <p:blipFill>
          <a:blip r:embed="rId4"/>
          <a:stretch>
            <a:fillRect/>
          </a:stretch>
        </p:blipFill>
        <p:spPr>
          <a:xfrm>
            <a:off x="6553200" y="3270252"/>
            <a:ext cx="3810330" cy="2322777"/>
          </a:xfrm>
          <a:prstGeom prst="rect">
            <a:avLst/>
          </a:prstGeom>
        </p:spPr>
      </p:pic>
    </p:spTree>
    <p:extLst>
      <p:ext uri="{BB962C8B-B14F-4D97-AF65-F5344CB8AC3E}">
        <p14:creationId xmlns:p14="http://schemas.microsoft.com/office/powerpoint/2010/main" val="920717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482">
                                            <p:txEl>
                                              <p:pRg st="27" end="27"/>
                                            </p:txEl>
                                          </p:spTgt>
                                        </p:tgtEl>
                                        <p:attrNameLst>
                                          <p:attrName>style.visibility</p:attrName>
                                        </p:attrNameLst>
                                      </p:cBhvr>
                                      <p:to>
                                        <p:strVal val="visible"/>
                                      </p:to>
                                    </p:set>
                                    <p:animEffect transition="in" filter="fade">
                                      <p:cBhvr>
                                        <p:cTn id="7" dur="500"/>
                                        <p:tgtEl>
                                          <p:spTgt spid="20482">
                                            <p:txEl>
                                              <p:pRg st="27" end="2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482">
                                            <p:txEl>
                                              <p:pRg st="0" end="0"/>
                                            </p:txEl>
                                          </p:spTgt>
                                        </p:tgtEl>
                                        <p:attrNameLst>
                                          <p:attrName>style.visibility</p:attrName>
                                        </p:attrNameLst>
                                      </p:cBhvr>
                                      <p:to>
                                        <p:strVal val="visible"/>
                                      </p:to>
                                    </p:set>
                                    <p:animEffect transition="in" filter="fade">
                                      <p:cBhvr>
                                        <p:cTn id="10" dur="500"/>
                                        <p:tgtEl>
                                          <p:spTgt spid="20482">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0482">
                                            <p:txEl>
                                              <p:pRg st="1" end="1"/>
                                            </p:txEl>
                                          </p:spTgt>
                                        </p:tgtEl>
                                        <p:attrNameLst>
                                          <p:attrName>style.visibility</p:attrName>
                                        </p:attrNameLst>
                                      </p:cBhvr>
                                      <p:to>
                                        <p:strVal val="visible"/>
                                      </p:to>
                                    </p:set>
                                    <p:animEffect transition="in" filter="fade">
                                      <p:cBhvr>
                                        <p:cTn id="13" dur="500"/>
                                        <p:tgtEl>
                                          <p:spTgt spid="20482">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0482">
                                            <p:txEl>
                                              <p:pRg st="2" end="2"/>
                                            </p:txEl>
                                          </p:spTgt>
                                        </p:tgtEl>
                                        <p:attrNameLst>
                                          <p:attrName>style.visibility</p:attrName>
                                        </p:attrNameLst>
                                      </p:cBhvr>
                                      <p:to>
                                        <p:strVal val="visible"/>
                                      </p:to>
                                    </p:set>
                                    <p:animEffect transition="in" filter="fade">
                                      <p:cBhvr>
                                        <p:cTn id="16" dur="500"/>
                                        <p:tgtEl>
                                          <p:spTgt spid="20482">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0482">
                                            <p:txEl>
                                              <p:pRg st="3" end="3"/>
                                            </p:txEl>
                                          </p:spTgt>
                                        </p:tgtEl>
                                        <p:attrNameLst>
                                          <p:attrName>style.visibility</p:attrName>
                                        </p:attrNameLst>
                                      </p:cBhvr>
                                      <p:to>
                                        <p:strVal val="visible"/>
                                      </p:to>
                                    </p:set>
                                    <p:animEffect transition="in" filter="fade">
                                      <p:cBhvr>
                                        <p:cTn id="19" dur="500"/>
                                        <p:tgtEl>
                                          <p:spTgt spid="20482">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0482">
                                            <p:txEl>
                                              <p:pRg st="4" end="4"/>
                                            </p:txEl>
                                          </p:spTgt>
                                        </p:tgtEl>
                                        <p:attrNameLst>
                                          <p:attrName>style.visibility</p:attrName>
                                        </p:attrNameLst>
                                      </p:cBhvr>
                                      <p:to>
                                        <p:strVal val="visible"/>
                                      </p:to>
                                    </p:set>
                                    <p:animEffect transition="in" filter="fade">
                                      <p:cBhvr>
                                        <p:cTn id="22" dur="500"/>
                                        <p:tgtEl>
                                          <p:spTgt spid="20482">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0482">
                                            <p:txEl>
                                              <p:pRg st="5" end="5"/>
                                            </p:txEl>
                                          </p:spTgt>
                                        </p:tgtEl>
                                        <p:attrNameLst>
                                          <p:attrName>style.visibility</p:attrName>
                                        </p:attrNameLst>
                                      </p:cBhvr>
                                      <p:to>
                                        <p:strVal val="visible"/>
                                      </p:to>
                                    </p:set>
                                    <p:animEffect transition="in" filter="fade">
                                      <p:cBhvr>
                                        <p:cTn id="25" dur="500"/>
                                        <p:tgtEl>
                                          <p:spTgt spid="20482">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0482">
                                            <p:txEl>
                                              <p:pRg st="22" end="22"/>
                                            </p:txEl>
                                          </p:spTgt>
                                        </p:tgtEl>
                                        <p:attrNameLst>
                                          <p:attrName>style.visibility</p:attrName>
                                        </p:attrNameLst>
                                      </p:cBhvr>
                                      <p:to>
                                        <p:strVal val="visible"/>
                                      </p:to>
                                    </p:set>
                                    <p:animEffect transition="in" filter="fade">
                                      <p:cBhvr>
                                        <p:cTn id="28" dur="500"/>
                                        <p:tgtEl>
                                          <p:spTgt spid="20482">
                                            <p:txEl>
                                              <p:pRg st="22" end="22"/>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0482">
                                            <p:txEl>
                                              <p:pRg st="23" end="23"/>
                                            </p:txEl>
                                          </p:spTgt>
                                        </p:tgtEl>
                                        <p:attrNameLst>
                                          <p:attrName>style.visibility</p:attrName>
                                        </p:attrNameLst>
                                      </p:cBhvr>
                                      <p:to>
                                        <p:strVal val="visible"/>
                                      </p:to>
                                    </p:set>
                                    <p:animEffect transition="in" filter="fade">
                                      <p:cBhvr>
                                        <p:cTn id="31" dur="500"/>
                                        <p:tgtEl>
                                          <p:spTgt spid="20482">
                                            <p:txEl>
                                              <p:pRg st="23" end="2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0482">
                                            <p:txEl>
                                              <p:pRg st="24" end="24"/>
                                            </p:txEl>
                                          </p:spTgt>
                                        </p:tgtEl>
                                        <p:attrNameLst>
                                          <p:attrName>style.visibility</p:attrName>
                                        </p:attrNameLst>
                                      </p:cBhvr>
                                      <p:to>
                                        <p:strVal val="visible"/>
                                      </p:to>
                                    </p:set>
                                    <p:animEffect transition="in" filter="fade">
                                      <p:cBhvr>
                                        <p:cTn id="34" dur="500"/>
                                        <p:tgtEl>
                                          <p:spTgt spid="20482">
                                            <p:txEl>
                                              <p:pRg st="24" end="2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0482">
                                            <p:txEl>
                                              <p:pRg st="25" end="25"/>
                                            </p:txEl>
                                          </p:spTgt>
                                        </p:tgtEl>
                                        <p:attrNameLst>
                                          <p:attrName>style.visibility</p:attrName>
                                        </p:attrNameLst>
                                      </p:cBhvr>
                                      <p:to>
                                        <p:strVal val="visible"/>
                                      </p:to>
                                    </p:set>
                                    <p:animEffect transition="in" filter="fade">
                                      <p:cBhvr>
                                        <p:cTn id="37" dur="500"/>
                                        <p:tgtEl>
                                          <p:spTgt spid="20482">
                                            <p:txEl>
                                              <p:pRg st="25" end="2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0482">
                                            <p:txEl>
                                              <p:pRg st="26" end="26"/>
                                            </p:txEl>
                                          </p:spTgt>
                                        </p:tgtEl>
                                        <p:attrNameLst>
                                          <p:attrName>style.visibility</p:attrName>
                                        </p:attrNameLst>
                                      </p:cBhvr>
                                      <p:to>
                                        <p:strVal val="visible"/>
                                      </p:to>
                                    </p:set>
                                    <p:animEffect transition="in" filter="fade">
                                      <p:cBhvr>
                                        <p:cTn id="40" dur="500"/>
                                        <p:tgtEl>
                                          <p:spTgt spid="20482">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Objectives</a:t>
            </a:r>
          </a:p>
        </p:txBody>
      </p:sp>
      <p:sp>
        <p:nvSpPr>
          <p:cNvPr id="15363" name="Vertical Text Placeholder 4"/>
          <p:cNvSpPr>
            <a:spLocks noGrp="1"/>
          </p:cNvSpPr>
          <p:nvPr>
            <p:ph idx="1"/>
          </p:nvPr>
        </p:nvSpPr>
        <p:spPr>
          <a:xfrm>
            <a:off x="607484" y="1822450"/>
            <a:ext cx="10547349" cy="4273550"/>
          </a:xfrm>
        </p:spPr>
        <p:txBody>
          <a:bodyPr/>
          <a:lstStyle/>
          <a:p>
            <a:r>
              <a:rPr lang="en-US" altLang="en-US" dirty="0"/>
              <a:t>To give an overview of why you may want to use proc </a:t>
            </a:r>
            <a:r>
              <a:rPr lang="en-US" altLang="en-US" dirty="0" err="1"/>
              <a:t>sql</a:t>
            </a:r>
            <a:r>
              <a:rPr lang="en-US" altLang="en-US" dirty="0"/>
              <a:t> in your SAS code</a:t>
            </a:r>
          </a:p>
          <a:p>
            <a:r>
              <a:rPr lang="en-US" altLang="en-US" dirty="0"/>
              <a:t>Provide an introduction to SQL syntax within SAS</a:t>
            </a:r>
          </a:p>
          <a:p>
            <a:r>
              <a:rPr lang="en-US" altLang="en-US" dirty="0"/>
              <a:t>Demonstrate proc </a:t>
            </a:r>
            <a:r>
              <a:rPr lang="en-US" altLang="en-US" dirty="0" err="1"/>
              <a:t>sql</a:t>
            </a:r>
            <a:r>
              <a:rPr lang="en-US" altLang="en-US" dirty="0"/>
              <a:t> queries</a:t>
            </a:r>
          </a:p>
          <a:p>
            <a:r>
              <a:rPr lang="en-US" altLang="en-US" dirty="0"/>
              <a:t>Briefly discuss joins in proc </a:t>
            </a:r>
            <a:r>
              <a:rPr lang="en-US" altLang="en-US" dirty="0" err="1"/>
              <a:t>sql</a:t>
            </a:r>
            <a:endParaRPr lang="en-US" altLang="en-US" dirty="0"/>
          </a:p>
          <a:p>
            <a:r>
              <a:rPr lang="en-US" altLang="en-US" dirty="0"/>
              <a:t>List resources where you can learn more</a:t>
            </a:r>
          </a:p>
          <a:p>
            <a:endParaRPr lang="en-US" altLang="en-US" dirty="0"/>
          </a:p>
          <a:p>
            <a:endParaRPr lang="en-US" altLang="en-US" dirty="0"/>
          </a:p>
          <a:p>
            <a:pPr lvl="1"/>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500"/>
                                        <p:tgtEl>
                                          <p:spTgt spid="1536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363">
                                            <p:txEl>
                                              <p:pRg st="1" end="1"/>
                                            </p:txEl>
                                          </p:spTgt>
                                        </p:tgtEl>
                                        <p:attrNameLst>
                                          <p:attrName>style.visibility</p:attrName>
                                        </p:attrNameLst>
                                      </p:cBhvr>
                                      <p:to>
                                        <p:strVal val="visible"/>
                                      </p:to>
                                    </p:set>
                                    <p:animEffect transition="in" filter="fade">
                                      <p:cBhvr>
                                        <p:cTn id="10" dur="500"/>
                                        <p:tgtEl>
                                          <p:spTgt spid="1536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5363">
                                            <p:txEl>
                                              <p:pRg st="2" end="2"/>
                                            </p:txEl>
                                          </p:spTgt>
                                        </p:tgtEl>
                                        <p:attrNameLst>
                                          <p:attrName>style.visibility</p:attrName>
                                        </p:attrNameLst>
                                      </p:cBhvr>
                                      <p:to>
                                        <p:strVal val="visible"/>
                                      </p:to>
                                    </p:set>
                                    <p:animEffect transition="in" filter="fade">
                                      <p:cBhvr>
                                        <p:cTn id="13" dur="500"/>
                                        <p:tgtEl>
                                          <p:spTgt spid="1536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5363">
                                            <p:txEl>
                                              <p:pRg st="3" end="3"/>
                                            </p:txEl>
                                          </p:spTgt>
                                        </p:tgtEl>
                                        <p:attrNameLst>
                                          <p:attrName>style.visibility</p:attrName>
                                        </p:attrNameLst>
                                      </p:cBhvr>
                                      <p:to>
                                        <p:strVal val="visible"/>
                                      </p:to>
                                    </p:set>
                                    <p:animEffect transition="in" filter="fade">
                                      <p:cBhvr>
                                        <p:cTn id="16" dur="500"/>
                                        <p:tgtEl>
                                          <p:spTgt spid="1536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5363">
                                            <p:txEl>
                                              <p:pRg st="4" end="4"/>
                                            </p:txEl>
                                          </p:spTgt>
                                        </p:tgtEl>
                                        <p:attrNameLst>
                                          <p:attrName>style.visibility</p:attrName>
                                        </p:attrNameLst>
                                      </p:cBhvr>
                                      <p:to>
                                        <p:strVal val="visible"/>
                                      </p:to>
                                    </p:set>
                                    <p:animEffect transition="in" filter="fade">
                                      <p:cBhvr>
                                        <p:cTn id="19" dur="500"/>
                                        <p:tgtEl>
                                          <p:spTgt spid="153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by </a:t>
            </a:r>
          </a:p>
        </p:txBody>
      </p:sp>
      <p:sp>
        <p:nvSpPr>
          <p:cNvPr id="3" name="Content Placeholder 2"/>
          <p:cNvSpPr>
            <a:spLocks noGrp="1"/>
          </p:cNvSpPr>
          <p:nvPr>
            <p:ph idx="1"/>
          </p:nvPr>
        </p:nvSpPr>
        <p:spPr>
          <a:xfrm>
            <a:off x="609601" y="1281798"/>
            <a:ext cx="10547349" cy="5181600"/>
          </a:xfrm>
        </p:spPr>
        <p:txBody>
          <a:bodyPr numCol="1"/>
          <a:lstStyle/>
          <a:p>
            <a:pPr marL="0" indent="0" defTabSz="457200">
              <a:lnSpc>
                <a:spcPct val="100000"/>
              </a:lnSpc>
              <a:spcBef>
                <a:spcPts val="0"/>
              </a:spcBef>
              <a:buNone/>
            </a:pPr>
            <a:r>
              <a:rPr lang="en-US" sz="1400" b="1" dirty="0">
                <a:solidFill>
                  <a:srgbClr val="000080"/>
                </a:solidFill>
                <a:latin typeface="Courier New" panose="02070309020205020404" pitchFamily="49" charset="0"/>
              </a:rPr>
              <a:t>proc</a:t>
            </a:r>
            <a:r>
              <a:rPr lang="en-US" sz="1400" dirty="0">
                <a:latin typeface="Courier New" panose="02070309020205020404" pitchFamily="49" charset="0"/>
              </a:rPr>
              <a:t> </a:t>
            </a:r>
            <a:r>
              <a:rPr lang="en-US" sz="1400" b="1" dirty="0" err="1">
                <a:solidFill>
                  <a:srgbClr val="000080"/>
                </a:solidFill>
                <a:latin typeface="Courier New" panose="02070309020205020404" pitchFamily="49" charset="0"/>
              </a:rPr>
              <a:t>sql</a:t>
            </a:r>
            <a:r>
              <a:rPr lang="en-US" sz="1400" dirty="0">
                <a:latin typeface="Courier New" panose="02070309020205020404" pitchFamily="49" charset="0"/>
              </a:rPr>
              <a:t>;</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title</a:t>
            </a:r>
            <a:r>
              <a:rPr lang="en-US" sz="1400" dirty="0">
                <a:latin typeface="Courier New" panose="02070309020205020404" pitchFamily="49" charset="0"/>
              </a:rPr>
              <a:t> greater_than_13;</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latin typeface="Courier New" panose="02070309020205020404" pitchFamily="49" charset="0"/>
              </a:rPr>
              <a:t> *</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latin typeface="Courier New" panose="02070309020205020404" pitchFamily="49" charset="0"/>
              </a:rPr>
              <a:t> </a:t>
            </a:r>
            <a:r>
              <a:rPr lang="en-US" sz="1400" dirty="0" err="1">
                <a:latin typeface="Courier New" panose="02070309020205020404" pitchFamily="49" charset="0"/>
              </a:rPr>
              <a:t>sashelp.class</a:t>
            </a:r>
            <a:endParaRPr lang="en-US" sz="1400" dirty="0">
              <a:latin typeface="Courier New" panose="02070309020205020404" pitchFamily="49" charset="0"/>
            </a:endParaRP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where</a:t>
            </a:r>
            <a:r>
              <a:rPr lang="en-US" sz="1400" dirty="0">
                <a:latin typeface="Courier New" panose="02070309020205020404" pitchFamily="49" charset="0"/>
              </a:rPr>
              <a:t> Age &gt; </a:t>
            </a:r>
            <a:r>
              <a:rPr lang="en-US" sz="1400" b="1" dirty="0">
                <a:solidFill>
                  <a:srgbClr val="008080"/>
                </a:solidFill>
                <a:latin typeface="Courier New" panose="02070309020205020404" pitchFamily="49" charset="0"/>
              </a:rPr>
              <a:t>13</a:t>
            </a:r>
            <a:endParaRPr lang="en-US" sz="1400" dirty="0">
              <a:latin typeface="Courier New" panose="02070309020205020404" pitchFamily="49" charset="0"/>
            </a:endParaRP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order</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by</a:t>
            </a:r>
            <a:r>
              <a:rPr lang="en-US" sz="1400" dirty="0">
                <a:latin typeface="Courier New" panose="02070309020205020404" pitchFamily="49" charset="0"/>
              </a:rPr>
              <a:t> Height;</a:t>
            </a: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endParaRPr lang="en-US" sz="1400" dirty="0">
              <a:latin typeface="Courier New" panose="02070309020205020404" pitchFamily="49" charset="0"/>
            </a:endParaRP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title</a:t>
            </a:r>
            <a:r>
              <a:rPr lang="en-US" sz="1400" dirty="0">
                <a:latin typeface="Courier New" panose="02070309020205020404" pitchFamily="49" charset="0"/>
              </a:rPr>
              <a:t> </a:t>
            </a:r>
            <a:r>
              <a:rPr lang="en-US" sz="1400" b="1" dirty="0">
                <a:solidFill>
                  <a:srgbClr val="008080"/>
                </a:solidFill>
                <a:latin typeface="Courier New" panose="02070309020205020404" pitchFamily="49" charset="0"/>
              </a:rPr>
              <a:t>13</a:t>
            </a:r>
            <a:r>
              <a:rPr lang="en-US" sz="1400" dirty="0">
                <a:latin typeface="Courier New" panose="02070309020205020404" pitchFamily="49" charset="0"/>
              </a:rPr>
              <a:t> or under;</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latin typeface="Courier New" panose="02070309020205020404" pitchFamily="49" charset="0"/>
              </a:rPr>
              <a:t> *</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latin typeface="Courier New" panose="02070309020205020404" pitchFamily="49" charset="0"/>
              </a:rPr>
              <a:t> </a:t>
            </a:r>
            <a:r>
              <a:rPr lang="en-US" sz="1400" dirty="0" err="1">
                <a:latin typeface="Courier New" panose="02070309020205020404" pitchFamily="49" charset="0"/>
              </a:rPr>
              <a:t>sashelp.class</a:t>
            </a:r>
            <a:endParaRPr lang="en-US" sz="1400" dirty="0">
              <a:latin typeface="Courier New" panose="02070309020205020404" pitchFamily="49" charset="0"/>
            </a:endParaRP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where</a:t>
            </a:r>
            <a:r>
              <a:rPr lang="en-US" sz="1400" dirty="0">
                <a:latin typeface="Courier New" panose="02070309020205020404" pitchFamily="49" charset="0"/>
              </a:rPr>
              <a:t> Age &lt;= </a:t>
            </a:r>
            <a:r>
              <a:rPr lang="en-US" sz="1400" b="1" dirty="0">
                <a:solidFill>
                  <a:srgbClr val="008080"/>
                </a:solidFill>
                <a:latin typeface="Courier New" panose="02070309020205020404" pitchFamily="49" charset="0"/>
              </a:rPr>
              <a:t>13</a:t>
            </a:r>
            <a:endParaRPr lang="en-US" sz="1400" dirty="0">
              <a:latin typeface="Courier New" panose="02070309020205020404" pitchFamily="49" charset="0"/>
            </a:endParaRP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order</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by</a:t>
            </a:r>
            <a:r>
              <a:rPr lang="en-US" sz="1400" dirty="0">
                <a:latin typeface="Courier New" panose="02070309020205020404" pitchFamily="49" charset="0"/>
              </a:rPr>
              <a:t> Height </a:t>
            </a:r>
            <a:r>
              <a:rPr lang="en-US" sz="1400" dirty="0" err="1">
                <a:solidFill>
                  <a:srgbClr val="0000FF"/>
                </a:solidFill>
                <a:latin typeface="Courier New" panose="02070309020205020404" pitchFamily="49" charset="0"/>
              </a:rPr>
              <a:t>desc</a:t>
            </a:r>
            <a:r>
              <a:rPr lang="en-US" sz="1400" dirty="0">
                <a:latin typeface="Courier New" panose="02070309020205020404" pitchFamily="49" charset="0"/>
              </a:rPr>
              <a:t>;</a:t>
            </a:r>
          </a:p>
          <a:p>
            <a:pPr marL="0" indent="0" defTabSz="457200">
              <a:lnSpc>
                <a:spcPct val="100000"/>
              </a:lnSpc>
              <a:spcBef>
                <a:spcPts val="0"/>
              </a:spcBef>
              <a:buNone/>
            </a:pPr>
            <a:r>
              <a:rPr lang="en-US" sz="1400" b="1" dirty="0">
                <a:solidFill>
                  <a:srgbClr val="000080"/>
                </a:solidFill>
                <a:latin typeface="Courier New" panose="02070309020205020404" pitchFamily="49" charset="0"/>
              </a:rPr>
              <a:t>quit</a:t>
            </a:r>
            <a:r>
              <a:rPr lang="en-US" sz="1400" dirty="0">
                <a:latin typeface="Courier New" panose="02070309020205020404" pitchFamily="49" charset="0"/>
              </a:rPr>
              <a:t>;</a:t>
            </a:r>
            <a:endParaRPr lang="en-US" sz="1400" dirty="0"/>
          </a:p>
        </p:txBody>
      </p:sp>
      <p:sp>
        <p:nvSpPr>
          <p:cNvPr id="6" name="Rectangle 1"/>
          <p:cNvSpPr>
            <a:spLocks noChangeArrowheads="1"/>
          </p:cNvSpPr>
          <p:nvPr/>
        </p:nvSpPr>
        <p:spPr bwMode="auto">
          <a:xfrm>
            <a:off x="1295400" y="3505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1415" tIns="45720" rIns="71415"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br>
            <a:endPar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8534400" y="570406"/>
            <a:ext cx="3263577" cy="2723250"/>
          </a:xfrm>
          <a:prstGeom prst="rect">
            <a:avLst/>
          </a:prstGeom>
        </p:spPr>
      </p:pic>
      <p:sp>
        <p:nvSpPr>
          <p:cNvPr id="10" name="Rectangle 2"/>
          <p:cNvSpPr>
            <a:spLocks noChangeArrowheads="1"/>
          </p:cNvSpPr>
          <p:nvPr/>
        </p:nvSpPr>
        <p:spPr bwMode="auto">
          <a:xfrm>
            <a:off x="1113415" y="371674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1415" tIns="45720" rIns="71415"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br>
            <a:endPar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p:cNvPicPr>
            <a:picLocks noChangeAspect="1"/>
          </p:cNvPicPr>
          <p:nvPr/>
        </p:nvPicPr>
        <p:blipFill>
          <a:blip r:embed="rId4"/>
          <a:stretch>
            <a:fillRect/>
          </a:stretch>
        </p:blipFill>
        <p:spPr>
          <a:xfrm>
            <a:off x="8652610" y="3351667"/>
            <a:ext cx="3021261" cy="3241388"/>
          </a:xfrm>
          <a:prstGeom prst="rect">
            <a:avLst/>
          </a:prstGeom>
        </p:spPr>
      </p:pic>
      <p:grpSp>
        <p:nvGrpSpPr>
          <p:cNvPr id="15" name="Group 14"/>
          <p:cNvGrpSpPr/>
          <p:nvPr/>
        </p:nvGrpSpPr>
        <p:grpSpPr>
          <a:xfrm>
            <a:off x="4190999" y="1257259"/>
            <a:ext cx="3664807" cy="1741300"/>
            <a:chOff x="7593999" y="4464726"/>
            <a:chExt cx="3352800" cy="1741300"/>
          </a:xfrm>
        </p:grpSpPr>
        <p:sp>
          <p:nvSpPr>
            <p:cNvPr id="9" name="Rectangle 8"/>
            <p:cNvSpPr/>
            <p:nvPr/>
          </p:nvSpPr>
          <p:spPr>
            <a:xfrm>
              <a:off x="7593999" y="4464726"/>
              <a:ext cx="3352800" cy="1741300"/>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594000" y="4487306"/>
              <a:ext cx="3344285" cy="1692771"/>
            </a:xfrm>
            <a:prstGeom prst="rect">
              <a:avLst/>
            </a:prstGeom>
            <a:noFill/>
          </p:spPr>
          <p:txBody>
            <a:bodyPr wrap="square" rtlCol="0">
              <a:spAutoFit/>
            </a:bodyPr>
            <a:lstStyle/>
            <a:p>
              <a:pPr defTabSz="457200"/>
              <a:r>
                <a:rPr lang="en-US" sz="1300" b="1" dirty="0">
                  <a:solidFill>
                    <a:srgbClr val="000080"/>
                  </a:solidFill>
                  <a:latin typeface="Courier New" panose="02070309020205020404" pitchFamily="49" charset="0"/>
                </a:rPr>
                <a:t>proc</a:t>
              </a:r>
              <a:r>
                <a:rPr lang="en-US" sz="1300" dirty="0">
                  <a:solidFill>
                    <a:srgbClr val="000000"/>
                  </a:solidFill>
                  <a:latin typeface="Courier New" panose="02070309020205020404" pitchFamily="49" charset="0"/>
                </a:rPr>
                <a:t> </a:t>
              </a:r>
              <a:r>
                <a:rPr lang="en-US" sz="1300" b="1" dirty="0">
                  <a:solidFill>
                    <a:srgbClr val="000080"/>
                  </a:solidFill>
                  <a:latin typeface="Courier New" panose="02070309020205020404" pitchFamily="49" charset="0"/>
                </a:rPr>
                <a:t>sort</a:t>
              </a:r>
              <a:r>
                <a:rPr lang="en-US" sz="1300" dirty="0">
                  <a:solidFill>
                    <a:srgbClr val="000000"/>
                  </a:solidFill>
                  <a:latin typeface="Courier New" panose="02070309020205020404" pitchFamily="49" charset="0"/>
                </a:rPr>
                <a:t> </a:t>
              </a:r>
              <a:r>
                <a:rPr lang="en-US" sz="1300" dirty="0" err="1">
                  <a:solidFill>
                    <a:srgbClr val="000000"/>
                  </a:solidFill>
                  <a:latin typeface="Courier New" panose="02070309020205020404" pitchFamily="49" charset="0"/>
                </a:rPr>
                <a:t>sashelp.class</a:t>
              </a:r>
              <a:r>
                <a:rPr lang="en-US" sz="1300" dirty="0">
                  <a:solidFill>
                    <a:srgbClr val="000000"/>
                  </a:solidFill>
                  <a:latin typeface="Courier New" panose="02070309020205020404" pitchFamily="49" charset="0"/>
                </a:rPr>
                <a:t> 		</a:t>
              </a:r>
              <a:r>
                <a:rPr lang="en-US" sz="1300" dirty="0">
                  <a:solidFill>
                    <a:srgbClr val="0000FF"/>
                  </a:solidFill>
                  <a:latin typeface="Courier New" panose="02070309020205020404" pitchFamily="49" charset="0"/>
                </a:rPr>
                <a:t>out</a:t>
              </a:r>
              <a:r>
                <a:rPr lang="en-US" sz="1300" dirty="0">
                  <a:solidFill>
                    <a:srgbClr val="000000"/>
                  </a:solidFill>
                  <a:latin typeface="Courier New" panose="02070309020205020404" pitchFamily="49" charset="0"/>
                </a:rPr>
                <a:t>=</a:t>
              </a:r>
              <a:r>
                <a:rPr lang="en-US" sz="1300" dirty="0" err="1">
                  <a:solidFill>
                    <a:srgbClr val="000000"/>
                  </a:solidFill>
                  <a:latin typeface="Courier New" panose="02070309020205020404" pitchFamily="49" charset="0"/>
                </a:rPr>
                <a:t>class_to_sort</a:t>
              </a:r>
              <a:r>
                <a:rPr lang="en-US" sz="1300" dirty="0">
                  <a:solidFill>
                    <a:srgbClr val="000000"/>
                  </a:solidFill>
                  <a:latin typeface="Courier New" panose="02070309020205020404" pitchFamily="49" charset="0"/>
                </a:rPr>
                <a:t>;</a:t>
              </a:r>
            </a:p>
            <a:p>
              <a:pPr defTabSz="457200"/>
              <a:r>
                <a:rPr lang="en-US" sz="1300" dirty="0">
                  <a:solidFill>
                    <a:srgbClr val="000000"/>
                  </a:solidFill>
                  <a:latin typeface="Courier New" panose="02070309020205020404" pitchFamily="49" charset="0"/>
                </a:rPr>
                <a:t>	</a:t>
              </a:r>
              <a:r>
                <a:rPr lang="en-US" sz="1300" dirty="0">
                  <a:solidFill>
                    <a:srgbClr val="0000FF"/>
                  </a:solidFill>
                  <a:latin typeface="Courier New" panose="02070309020205020404" pitchFamily="49" charset="0"/>
                </a:rPr>
                <a:t>by</a:t>
              </a:r>
              <a:r>
                <a:rPr lang="en-US" sz="1300" dirty="0">
                  <a:solidFill>
                    <a:srgbClr val="000000"/>
                  </a:solidFill>
                  <a:latin typeface="Courier New" panose="02070309020205020404" pitchFamily="49" charset="0"/>
                </a:rPr>
                <a:t> Height;</a:t>
              </a:r>
            </a:p>
            <a:p>
              <a:pPr defTabSz="457200"/>
              <a:r>
                <a:rPr lang="en-US" sz="1300" dirty="0">
                  <a:solidFill>
                    <a:srgbClr val="000000"/>
                  </a:solidFill>
                  <a:latin typeface="Courier New" panose="02070309020205020404" pitchFamily="49" charset="0"/>
                </a:rPr>
                <a:t>	</a:t>
              </a:r>
              <a:r>
                <a:rPr lang="en-US" sz="1300" dirty="0">
                  <a:solidFill>
                    <a:srgbClr val="0000FF"/>
                  </a:solidFill>
                  <a:latin typeface="Courier New" panose="02070309020205020404" pitchFamily="49" charset="0"/>
                </a:rPr>
                <a:t>where</a:t>
              </a:r>
              <a:r>
                <a:rPr lang="en-US" sz="1300" dirty="0">
                  <a:solidFill>
                    <a:srgbClr val="000000"/>
                  </a:solidFill>
                  <a:latin typeface="Courier New" panose="02070309020205020404" pitchFamily="49" charset="0"/>
                </a:rPr>
                <a:t> Age &gt; </a:t>
              </a:r>
              <a:r>
                <a:rPr lang="en-US" sz="1300" b="1" dirty="0">
                  <a:solidFill>
                    <a:srgbClr val="008080"/>
                  </a:solidFill>
                  <a:latin typeface="Courier New" panose="02070309020205020404" pitchFamily="49" charset="0"/>
                </a:rPr>
                <a:t>13</a:t>
              </a:r>
              <a:r>
                <a:rPr lang="en-US" sz="1300" dirty="0">
                  <a:solidFill>
                    <a:srgbClr val="000000"/>
                  </a:solidFill>
                  <a:latin typeface="Courier New" panose="02070309020205020404" pitchFamily="49" charset="0"/>
                </a:rPr>
                <a:t>;</a:t>
              </a:r>
            </a:p>
            <a:p>
              <a:pPr defTabSz="457200"/>
              <a:r>
                <a:rPr lang="en-US" sz="1300" b="1" dirty="0">
                  <a:solidFill>
                    <a:srgbClr val="000080"/>
                  </a:solidFill>
                  <a:latin typeface="Courier New" panose="02070309020205020404" pitchFamily="49" charset="0"/>
                </a:rPr>
                <a:t>run</a:t>
              </a:r>
              <a:r>
                <a:rPr lang="en-US" sz="1300" dirty="0">
                  <a:solidFill>
                    <a:srgbClr val="000000"/>
                  </a:solidFill>
                  <a:latin typeface="Courier New" panose="02070309020205020404" pitchFamily="49" charset="0"/>
                </a:rPr>
                <a:t>;</a:t>
              </a:r>
            </a:p>
            <a:p>
              <a:pPr defTabSz="457200"/>
              <a:r>
                <a:rPr lang="en-US" sz="1300" b="1" dirty="0">
                  <a:solidFill>
                    <a:srgbClr val="000080"/>
                  </a:solidFill>
                  <a:latin typeface="Courier New" panose="02070309020205020404" pitchFamily="49" charset="0"/>
                </a:rPr>
                <a:t>proc</a:t>
              </a:r>
              <a:r>
                <a:rPr lang="en-US" sz="1300" dirty="0">
                  <a:solidFill>
                    <a:srgbClr val="000000"/>
                  </a:solidFill>
                  <a:latin typeface="Courier New" panose="02070309020205020404" pitchFamily="49" charset="0"/>
                </a:rPr>
                <a:t> </a:t>
              </a:r>
              <a:r>
                <a:rPr lang="en-US" sz="1300" b="1" dirty="0">
                  <a:solidFill>
                    <a:srgbClr val="000080"/>
                  </a:solidFill>
                  <a:latin typeface="Courier New" panose="02070309020205020404" pitchFamily="49" charset="0"/>
                </a:rPr>
                <a:t>print</a:t>
              </a:r>
              <a:r>
                <a:rPr lang="en-US" sz="1300" dirty="0">
                  <a:solidFill>
                    <a:srgbClr val="000000"/>
                  </a:solidFill>
                  <a:latin typeface="Courier New" panose="02070309020205020404" pitchFamily="49" charset="0"/>
                </a:rPr>
                <a:t> </a:t>
              </a:r>
              <a:r>
                <a:rPr lang="en-US" sz="1300" dirty="0">
                  <a:solidFill>
                    <a:srgbClr val="0000FF"/>
                  </a:solidFill>
                  <a:latin typeface="Courier New" panose="02070309020205020404" pitchFamily="49" charset="0"/>
                </a:rPr>
                <a:t>data</a:t>
              </a:r>
              <a:r>
                <a:rPr lang="en-US" sz="1300" dirty="0">
                  <a:solidFill>
                    <a:srgbClr val="000000"/>
                  </a:solidFill>
                  <a:latin typeface="Courier New" panose="02070309020205020404" pitchFamily="49" charset="0"/>
                </a:rPr>
                <a:t>= </a:t>
              </a:r>
              <a:r>
                <a:rPr lang="en-US" sz="1300" dirty="0" err="1">
                  <a:solidFill>
                    <a:srgbClr val="000000"/>
                  </a:solidFill>
                  <a:latin typeface="Courier New" panose="02070309020205020404" pitchFamily="49" charset="0"/>
                </a:rPr>
                <a:t>class_to_sort</a:t>
              </a:r>
              <a:r>
                <a:rPr lang="en-US" sz="1300" dirty="0">
                  <a:solidFill>
                    <a:srgbClr val="000000"/>
                  </a:solidFill>
                  <a:latin typeface="Courier New" panose="02070309020205020404" pitchFamily="49" charset="0"/>
                </a:rPr>
                <a:t>;</a:t>
              </a:r>
            </a:p>
            <a:p>
              <a:pPr defTabSz="457200"/>
              <a:r>
                <a:rPr lang="en-US" sz="1300" dirty="0">
                  <a:solidFill>
                    <a:srgbClr val="0000FF"/>
                  </a:solidFill>
                  <a:latin typeface="Courier New" panose="02070309020205020404" pitchFamily="49" charset="0"/>
                </a:rPr>
                <a:t>	title</a:t>
              </a:r>
              <a:r>
                <a:rPr lang="en-US" sz="1300" dirty="0">
                  <a:solidFill>
                    <a:srgbClr val="000000"/>
                  </a:solidFill>
                  <a:latin typeface="Courier New" panose="02070309020205020404" pitchFamily="49" charset="0"/>
                </a:rPr>
                <a:t> </a:t>
              </a:r>
              <a:r>
                <a:rPr lang="en-US" sz="1300" dirty="0">
                  <a:solidFill>
                    <a:srgbClr val="800080"/>
                  </a:solidFill>
                  <a:latin typeface="Courier New" panose="02070309020205020404" pitchFamily="49" charset="0"/>
                </a:rPr>
                <a:t>"greater than 13"</a:t>
              </a:r>
              <a:r>
                <a:rPr lang="en-US" sz="1300" dirty="0">
                  <a:solidFill>
                    <a:srgbClr val="000000"/>
                  </a:solidFill>
                  <a:latin typeface="Courier New" panose="02070309020205020404" pitchFamily="49" charset="0"/>
                </a:rPr>
                <a:t>;</a:t>
              </a:r>
            </a:p>
            <a:p>
              <a:pPr defTabSz="457200"/>
              <a:r>
                <a:rPr lang="en-US" sz="1300" b="1" dirty="0">
                  <a:solidFill>
                    <a:srgbClr val="000080"/>
                  </a:solidFill>
                  <a:latin typeface="Courier New" panose="02070309020205020404" pitchFamily="49" charset="0"/>
                </a:rPr>
                <a:t>run</a:t>
              </a:r>
              <a:r>
                <a:rPr lang="en-US" sz="1300" dirty="0">
                  <a:solidFill>
                    <a:srgbClr val="000000"/>
                  </a:solidFill>
                  <a:latin typeface="Courier New" panose="02070309020205020404" pitchFamily="49" charset="0"/>
                </a:rPr>
                <a:t>;</a:t>
              </a:r>
              <a:endParaRPr lang="en-US" sz="1300" dirty="0"/>
            </a:p>
          </p:txBody>
        </p:sp>
      </p:grpSp>
      <p:grpSp>
        <p:nvGrpSpPr>
          <p:cNvPr id="14" name="Group 13"/>
          <p:cNvGrpSpPr/>
          <p:nvPr/>
        </p:nvGrpSpPr>
        <p:grpSpPr>
          <a:xfrm>
            <a:off x="4191000" y="3973269"/>
            <a:ext cx="4876800" cy="1755334"/>
            <a:chOff x="8839200" y="3042484"/>
            <a:chExt cx="4461610" cy="1473416"/>
          </a:xfrm>
        </p:grpSpPr>
        <p:sp>
          <p:nvSpPr>
            <p:cNvPr id="12" name="Rectangle 11"/>
            <p:cNvSpPr/>
            <p:nvPr/>
          </p:nvSpPr>
          <p:spPr>
            <a:xfrm>
              <a:off x="8839200" y="3042484"/>
              <a:ext cx="3352800" cy="1473416"/>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859332" y="3070578"/>
              <a:ext cx="4441478" cy="1420901"/>
            </a:xfrm>
            <a:prstGeom prst="rect">
              <a:avLst/>
            </a:prstGeom>
          </p:spPr>
          <p:txBody>
            <a:bodyPr wrap="square">
              <a:spAutoFit/>
            </a:bodyPr>
            <a:lstStyle/>
            <a:p>
              <a:pPr defTabSz="457200"/>
              <a:r>
                <a:rPr lang="en-US" sz="1300" b="1" dirty="0">
                  <a:solidFill>
                    <a:srgbClr val="000080"/>
                  </a:solidFill>
                  <a:latin typeface="Courier New" panose="02070309020205020404" pitchFamily="49" charset="0"/>
                </a:rPr>
                <a:t>proc</a:t>
              </a:r>
              <a:r>
                <a:rPr lang="en-US" sz="1300" dirty="0">
                  <a:solidFill>
                    <a:srgbClr val="000000"/>
                  </a:solidFill>
                  <a:latin typeface="Courier New" panose="02070309020205020404" pitchFamily="49" charset="0"/>
                </a:rPr>
                <a:t> </a:t>
              </a:r>
              <a:r>
                <a:rPr lang="en-US" sz="1300" b="1" dirty="0">
                  <a:solidFill>
                    <a:srgbClr val="000080"/>
                  </a:solidFill>
                  <a:latin typeface="Courier New" panose="02070309020205020404" pitchFamily="49" charset="0"/>
                </a:rPr>
                <a:t>sort</a:t>
              </a:r>
              <a:r>
                <a:rPr lang="en-US" sz="1300" dirty="0">
                  <a:solidFill>
                    <a:srgbClr val="000000"/>
                  </a:solidFill>
                  <a:latin typeface="Courier New" panose="02070309020205020404" pitchFamily="49" charset="0"/>
                </a:rPr>
                <a:t> </a:t>
              </a:r>
              <a:r>
                <a:rPr lang="en-US" sz="1300" dirty="0" err="1">
                  <a:solidFill>
                    <a:srgbClr val="000000"/>
                  </a:solidFill>
                  <a:latin typeface="Courier New" panose="02070309020205020404" pitchFamily="49" charset="0"/>
                </a:rPr>
                <a:t>sashelp.class</a:t>
              </a:r>
              <a:r>
                <a:rPr lang="en-US" sz="1300" dirty="0">
                  <a:solidFill>
                    <a:srgbClr val="000000"/>
                  </a:solidFill>
                  <a:latin typeface="Courier New" panose="02070309020205020404" pitchFamily="49" charset="0"/>
                </a:rPr>
                <a:t> 				</a:t>
              </a:r>
              <a:r>
                <a:rPr lang="en-US" sz="1300" dirty="0">
                  <a:solidFill>
                    <a:srgbClr val="0000FF"/>
                  </a:solidFill>
                  <a:latin typeface="Courier New" panose="02070309020205020404" pitchFamily="49" charset="0"/>
                </a:rPr>
                <a:t>out</a:t>
              </a:r>
              <a:r>
                <a:rPr lang="en-US" sz="1300" dirty="0">
                  <a:solidFill>
                    <a:srgbClr val="000000"/>
                  </a:solidFill>
                  <a:latin typeface="Courier New" panose="02070309020205020404" pitchFamily="49" charset="0"/>
                </a:rPr>
                <a:t>=</a:t>
              </a:r>
              <a:r>
                <a:rPr lang="en-US" sz="1300" dirty="0" err="1">
                  <a:solidFill>
                    <a:srgbClr val="000000"/>
                  </a:solidFill>
                  <a:latin typeface="Courier New" panose="02070309020205020404" pitchFamily="49" charset="0"/>
                </a:rPr>
                <a:t>class_to_sort_desc</a:t>
              </a:r>
              <a:r>
                <a:rPr lang="en-US" sz="1300" dirty="0">
                  <a:solidFill>
                    <a:srgbClr val="000000"/>
                  </a:solidFill>
                  <a:latin typeface="Courier New" panose="02070309020205020404" pitchFamily="49" charset="0"/>
                </a:rPr>
                <a:t>;</a:t>
              </a:r>
            </a:p>
            <a:p>
              <a:pPr defTabSz="457200"/>
              <a:r>
                <a:rPr lang="en-US" sz="1300" dirty="0">
                  <a:solidFill>
                    <a:srgbClr val="000000"/>
                  </a:solidFill>
                  <a:latin typeface="Courier New" panose="02070309020205020404" pitchFamily="49" charset="0"/>
                </a:rPr>
                <a:t>	</a:t>
              </a:r>
              <a:r>
                <a:rPr lang="en-US" sz="1300" dirty="0">
                  <a:solidFill>
                    <a:srgbClr val="0000FF"/>
                  </a:solidFill>
                  <a:latin typeface="Courier New" panose="02070309020205020404" pitchFamily="49" charset="0"/>
                </a:rPr>
                <a:t>by</a:t>
              </a:r>
              <a:r>
                <a:rPr lang="en-US" sz="1300" dirty="0">
                  <a:solidFill>
                    <a:srgbClr val="000000"/>
                  </a:solidFill>
                  <a:latin typeface="Courier New" panose="02070309020205020404" pitchFamily="49" charset="0"/>
                </a:rPr>
                <a:t> </a:t>
              </a:r>
              <a:r>
                <a:rPr lang="en-US" sz="1300" dirty="0">
                  <a:solidFill>
                    <a:srgbClr val="0000FF"/>
                  </a:solidFill>
                  <a:latin typeface="Courier New" panose="02070309020205020404" pitchFamily="49" charset="0"/>
                </a:rPr>
                <a:t>descending</a:t>
              </a:r>
              <a:r>
                <a:rPr lang="en-US" sz="1300" dirty="0">
                  <a:solidFill>
                    <a:srgbClr val="000000"/>
                  </a:solidFill>
                  <a:latin typeface="Courier New" panose="02070309020205020404" pitchFamily="49" charset="0"/>
                </a:rPr>
                <a:t> Height;</a:t>
              </a:r>
            </a:p>
            <a:p>
              <a:pPr defTabSz="457200"/>
              <a:r>
                <a:rPr lang="en-US" sz="1300" dirty="0">
                  <a:solidFill>
                    <a:srgbClr val="000000"/>
                  </a:solidFill>
                  <a:latin typeface="Courier New" panose="02070309020205020404" pitchFamily="49" charset="0"/>
                </a:rPr>
                <a:t>	</a:t>
              </a:r>
              <a:r>
                <a:rPr lang="en-US" sz="1300" dirty="0">
                  <a:solidFill>
                    <a:srgbClr val="0000FF"/>
                  </a:solidFill>
                  <a:latin typeface="Courier New" panose="02070309020205020404" pitchFamily="49" charset="0"/>
                </a:rPr>
                <a:t>where</a:t>
              </a:r>
              <a:r>
                <a:rPr lang="en-US" sz="1300" dirty="0">
                  <a:solidFill>
                    <a:srgbClr val="000000"/>
                  </a:solidFill>
                  <a:latin typeface="Courier New" panose="02070309020205020404" pitchFamily="49" charset="0"/>
                </a:rPr>
                <a:t> Age &lt;= </a:t>
              </a:r>
              <a:r>
                <a:rPr lang="en-US" sz="1300" b="1" dirty="0">
                  <a:solidFill>
                    <a:srgbClr val="008080"/>
                  </a:solidFill>
                  <a:latin typeface="Courier New" panose="02070309020205020404" pitchFamily="49" charset="0"/>
                </a:rPr>
                <a:t>13</a:t>
              </a:r>
              <a:r>
                <a:rPr lang="en-US" sz="1300" dirty="0">
                  <a:solidFill>
                    <a:srgbClr val="000000"/>
                  </a:solidFill>
                  <a:latin typeface="Courier New" panose="02070309020205020404" pitchFamily="49" charset="0"/>
                </a:rPr>
                <a:t>;</a:t>
              </a:r>
            </a:p>
            <a:p>
              <a:pPr defTabSz="457200"/>
              <a:r>
                <a:rPr lang="en-US" sz="1300" b="1" dirty="0">
                  <a:solidFill>
                    <a:srgbClr val="000080"/>
                  </a:solidFill>
                  <a:latin typeface="Courier New" panose="02070309020205020404" pitchFamily="49" charset="0"/>
                </a:rPr>
                <a:t>run</a:t>
              </a:r>
              <a:r>
                <a:rPr lang="en-US" sz="1300" dirty="0">
                  <a:solidFill>
                    <a:srgbClr val="000000"/>
                  </a:solidFill>
                  <a:latin typeface="Courier New" panose="02070309020205020404" pitchFamily="49" charset="0"/>
                </a:rPr>
                <a:t>;</a:t>
              </a:r>
            </a:p>
            <a:p>
              <a:pPr defTabSz="457200"/>
              <a:r>
                <a:rPr lang="en-US" sz="1300" b="1" dirty="0">
                  <a:solidFill>
                    <a:srgbClr val="000080"/>
                  </a:solidFill>
                  <a:latin typeface="Courier New" panose="02070309020205020404" pitchFamily="49" charset="0"/>
                </a:rPr>
                <a:t>proc</a:t>
              </a:r>
              <a:r>
                <a:rPr lang="en-US" sz="1300" dirty="0">
                  <a:solidFill>
                    <a:srgbClr val="000000"/>
                  </a:solidFill>
                  <a:latin typeface="Courier New" panose="02070309020205020404" pitchFamily="49" charset="0"/>
                </a:rPr>
                <a:t> </a:t>
              </a:r>
              <a:r>
                <a:rPr lang="en-US" sz="1300" b="1" dirty="0">
                  <a:solidFill>
                    <a:srgbClr val="000080"/>
                  </a:solidFill>
                  <a:latin typeface="Courier New" panose="02070309020205020404" pitchFamily="49" charset="0"/>
                </a:rPr>
                <a:t>print</a:t>
              </a:r>
              <a:r>
                <a:rPr lang="en-US" sz="1300" dirty="0">
                  <a:solidFill>
                    <a:srgbClr val="000000"/>
                  </a:solidFill>
                  <a:latin typeface="Courier New" panose="02070309020205020404" pitchFamily="49" charset="0"/>
                </a:rPr>
                <a:t> </a:t>
              </a:r>
              <a:r>
                <a:rPr lang="en-US" sz="1300" dirty="0">
                  <a:solidFill>
                    <a:srgbClr val="0000FF"/>
                  </a:solidFill>
                  <a:latin typeface="Courier New" panose="02070309020205020404" pitchFamily="49" charset="0"/>
                </a:rPr>
                <a:t>data</a:t>
              </a:r>
              <a:r>
                <a:rPr lang="en-US" sz="1300" dirty="0">
                  <a:solidFill>
                    <a:srgbClr val="000000"/>
                  </a:solidFill>
                  <a:latin typeface="Courier New" panose="02070309020205020404" pitchFamily="49" charset="0"/>
                </a:rPr>
                <a:t>=</a:t>
              </a:r>
              <a:r>
                <a:rPr lang="en-US" sz="1300" dirty="0" err="1">
                  <a:solidFill>
                    <a:srgbClr val="000000"/>
                  </a:solidFill>
                  <a:latin typeface="Courier New" panose="02070309020205020404" pitchFamily="49" charset="0"/>
                </a:rPr>
                <a:t>class_to_sort_desc</a:t>
              </a:r>
              <a:r>
                <a:rPr lang="en-US" sz="1300" dirty="0">
                  <a:solidFill>
                    <a:srgbClr val="000000"/>
                  </a:solidFill>
                  <a:latin typeface="Courier New" panose="02070309020205020404" pitchFamily="49" charset="0"/>
                </a:rPr>
                <a:t>;</a:t>
              </a:r>
            </a:p>
            <a:p>
              <a:pPr defTabSz="457200"/>
              <a:r>
                <a:rPr lang="en-US" sz="1300" dirty="0">
                  <a:solidFill>
                    <a:srgbClr val="000000"/>
                  </a:solidFill>
                  <a:latin typeface="Courier New" panose="02070309020205020404" pitchFamily="49" charset="0"/>
                </a:rPr>
                <a:t>	</a:t>
              </a:r>
              <a:r>
                <a:rPr lang="en-US" sz="1300" dirty="0">
                  <a:solidFill>
                    <a:srgbClr val="0000FF"/>
                  </a:solidFill>
                  <a:latin typeface="Courier New" panose="02070309020205020404" pitchFamily="49" charset="0"/>
                </a:rPr>
                <a:t>title</a:t>
              </a:r>
              <a:r>
                <a:rPr lang="en-US" sz="1300" dirty="0">
                  <a:solidFill>
                    <a:srgbClr val="000000"/>
                  </a:solidFill>
                  <a:latin typeface="Courier New" panose="02070309020205020404" pitchFamily="49" charset="0"/>
                </a:rPr>
                <a:t> </a:t>
              </a:r>
              <a:r>
                <a:rPr lang="en-US" sz="1300" dirty="0">
                  <a:solidFill>
                    <a:srgbClr val="800080"/>
                  </a:solidFill>
                  <a:latin typeface="Courier New" panose="02070309020205020404" pitchFamily="49" charset="0"/>
                </a:rPr>
                <a:t>"13 or under"</a:t>
              </a:r>
              <a:r>
                <a:rPr lang="en-US" sz="1300" dirty="0">
                  <a:solidFill>
                    <a:srgbClr val="000000"/>
                  </a:solidFill>
                  <a:latin typeface="Courier New" panose="02070309020205020404" pitchFamily="49" charset="0"/>
                </a:rPr>
                <a:t>;</a:t>
              </a:r>
              <a:endParaRPr lang="en-US" dirty="0"/>
            </a:p>
            <a:p>
              <a:pPr defTabSz="457200"/>
              <a:r>
                <a:rPr lang="en-US" sz="1300" b="1" dirty="0">
                  <a:solidFill>
                    <a:srgbClr val="000080"/>
                  </a:solidFill>
                  <a:latin typeface="Courier New" panose="02070309020205020404" pitchFamily="49" charset="0"/>
                </a:rPr>
                <a:t>run</a:t>
              </a:r>
              <a:r>
                <a:rPr lang="en-US" sz="1300" dirty="0">
                  <a:solidFill>
                    <a:srgbClr val="000000"/>
                  </a:solidFill>
                  <a:latin typeface="Courier New" panose="02070309020205020404" pitchFamily="49" charset="0"/>
                </a:rPr>
                <a:t>;</a:t>
              </a:r>
              <a:endParaRPr lang="en-US" sz="1300" dirty="0"/>
            </a:p>
          </p:txBody>
        </p:sp>
      </p:grpSp>
      <p:sp>
        <p:nvSpPr>
          <p:cNvPr id="17" name="Right Arrow 16"/>
          <p:cNvSpPr/>
          <p:nvPr/>
        </p:nvSpPr>
        <p:spPr>
          <a:xfrm>
            <a:off x="7970027" y="2006472"/>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7970027" y="4726952"/>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Equal 19"/>
          <p:cNvSpPr/>
          <p:nvPr/>
        </p:nvSpPr>
        <p:spPr>
          <a:xfrm>
            <a:off x="3629619" y="1944007"/>
            <a:ext cx="381000" cy="341736"/>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Equal 20"/>
          <p:cNvSpPr/>
          <p:nvPr/>
        </p:nvSpPr>
        <p:spPr>
          <a:xfrm>
            <a:off x="3629619" y="4670384"/>
            <a:ext cx="381000" cy="341736"/>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Line Callout 1 (Accent Bar) 17"/>
          <p:cNvSpPr/>
          <p:nvPr/>
        </p:nvSpPr>
        <p:spPr>
          <a:xfrm>
            <a:off x="92680" y="3821676"/>
            <a:ext cx="999043" cy="370123"/>
          </a:xfrm>
          <a:prstGeom prst="accentCallout1">
            <a:avLst>
              <a:gd name="adj1" fmla="val 39338"/>
              <a:gd name="adj2" fmla="val 107902"/>
              <a:gd name="adj3" fmla="val 126225"/>
              <a:gd name="adj4" fmla="val 126333"/>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Titles are not in </a:t>
            </a:r>
            <a:r>
              <a:rPr lang="en-US" sz="1600" b="1" dirty="0">
                <a:solidFill>
                  <a:schemeClr val="tx1"/>
                </a:solidFill>
              </a:rPr>
              <a:t>“ ”</a:t>
            </a:r>
            <a:endParaRPr lang="en-US" sz="1200" b="1" dirty="0">
              <a:solidFill>
                <a:schemeClr val="tx1"/>
              </a:solidFill>
            </a:endParaRPr>
          </a:p>
        </p:txBody>
      </p:sp>
    </p:spTree>
    <p:extLst>
      <p:ext uri="{BB962C8B-B14F-4D97-AF65-F5344CB8AC3E}">
        <p14:creationId xmlns:p14="http://schemas.microsoft.com/office/powerpoint/2010/main" val="3480043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More complex query in proc </a:t>
            </a:r>
            <a:r>
              <a:rPr lang="en-US" dirty="0" err="1"/>
              <a:t>sql</a:t>
            </a:r>
            <a:endParaRPr lang="en-US" dirty="0"/>
          </a:p>
        </p:txBody>
      </p:sp>
      <p:sp>
        <p:nvSpPr>
          <p:cNvPr id="20482" name="Vertical Text Placeholder 4"/>
          <p:cNvSpPr>
            <a:spLocks noGrp="1"/>
          </p:cNvSpPr>
          <p:nvPr>
            <p:ph idx="1"/>
          </p:nvPr>
        </p:nvSpPr>
        <p:spPr>
          <a:xfrm>
            <a:off x="609601" y="1219200"/>
            <a:ext cx="10968567" cy="4800600"/>
          </a:xfrm>
        </p:spPr>
        <p:txBody>
          <a:bodyPr numCol="1"/>
          <a:lstStyle/>
          <a:p>
            <a:pPr marL="0" indent="0" defTabSz="457200">
              <a:lnSpc>
                <a:spcPct val="100000"/>
              </a:lnSpc>
              <a:spcBef>
                <a:spcPts val="0"/>
              </a:spcBef>
              <a:buNone/>
            </a:pPr>
            <a:r>
              <a:rPr lang="en-US" sz="1400" b="1" dirty="0">
                <a:solidFill>
                  <a:srgbClr val="000080"/>
                </a:solidFill>
                <a:latin typeface="Courier New" panose="02070309020205020404" pitchFamily="49" charset="0"/>
              </a:rPr>
              <a:t>proc</a:t>
            </a:r>
            <a:r>
              <a:rPr lang="en-US" sz="1400" dirty="0">
                <a:latin typeface="Courier New" panose="02070309020205020404" pitchFamily="49" charset="0"/>
              </a:rPr>
              <a:t> </a:t>
            </a:r>
            <a:r>
              <a:rPr lang="en-US" sz="1400" b="1" dirty="0" err="1">
                <a:solidFill>
                  <a:srgbClr val="000080"/>
                </a:solidFill>
                <a:latin typeface="Courier New" panose="02070309020205020404" pitchFamily="49" charset="0"/>
              </a:rPr>
              <a:t>sql</a:t>
            </a:r>
            <a:r>
              <a:rPr lang="en-US" sz="1400" dirty="0">
                <a:latin typeface="Courier New" panose="02070309020205020404" pitchFamily="49" charset="0"/>
              </a:rPr>
              <a:t>;</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latin typeface="Courier New" panose="02070309020205020404" pitchFamily="49" charset="0"/>
              </a:rPr>
              <a:t> count(Name) </a:t>
            </a:r>
            <a:r>
              <a:rPr lang="en-US" sz="1400" dirty="0">
                <a:solidFill>
                  <a:srgbClr val="0000FF"/>
                </a:solidFill>
                <a:latin typeface="Courier New" panose="02070309020205020404" pitchFamily="49" charset="0"/>
              </a:rPr>
              <a:t>as</a:t>
            </a:r>
            <a:r>
              <a:rPr lang="en-US" sz="1400" dirty="0">
                <a:latin typeface="Courier New" panose="02070309020205020404" pitchFamily="49" charset="0"/>
              </a:rPr>
              <a:t> </a:t>
            </a:r>
            <a:r>
              <a:rPr lang="en-US" sz="1400" dirty="0" err="1">
                <a:latin typeface="Courier New" panose="02070309020205020404" pitchFamily="49" charset="0"/>
              </a:rPr>
              <a:t>num_Obs</a:t>
            </a:r>
            <a:r>
              <a:rPr lang="en-US" sz="1400" dirty="0">
                <a:latin typeface="Courier New" panose="02070309020205020404" pitchFamily="49" charset="0"/>
              </a:rPr>
              <a:t>, </a:t>
            </a:r>
          </a:p>
          <a:p>
            <a:pPr marL="0" indent="0" defTabSz="457200">
              <a:lnSpc>
                <a:spcPct val="100000"/>
              </a:lnSpc>
              <a:spcBef>
                <a:spcPts val="0"/>
              </a:spcBef>
              <a:buNone/>
            </a:pPr>
            <a:r>
              <a:rPr lang="en-US" sz="1400" dirty="0">
                <a:latin typeface="Courier New" panose="02070309020205020404" pitchFamily="49" charset="0"/>
              </a:rPr>
              <a:t>		count(</a:t>
            </a:r>
            <a:r>
              <a:rPr lang="en-US" sz="1400" dirty="0">
                <a:solidFill>
                  <a:srgbClr val="0000FF"/>
                </a:solidFill>
                <a:latin typeface="Courier New" panose="02070309020205020404" pitchFamily="49" charset="0"/>
              </a:rPr>
              <a:t>distinct</a:t>
            </a:r>
            <a:r>
              <a:rPr lang="en-US" sz="1400" dirty="0">
                <a:latin typeface="Courier New" panose="02070309020205020404" pitchFamily="49" charset="0"/>
              </a:rPr>
              <a:t> Name) </a:t>
            </a:r>
            <a:r>
              <a:rPr lang="en-US" sz="1400" dirty="0">
                <a:solidFill>
                  <a:srgbClr val="0000FF"/>
                </a:solidFill>
                <a:latin typeface="Courier New" panose="02070309020205020404" pitchFamily="49" charset="0"/>
              </a:rPr>
              <a:t>as</a:t>
            </a:r>
            <a:r>
              <a:rPr lang="en-US" sz="1400" dirty="0">
                <a:latin typeface="Courier New" panose="02070309020205020404" pitchFamily="49" charset="0"/>
              </a:rPr>
              <a:t> </a:t>
            </a:r>
            <a:r>
              <a:rPr lang="en-US" sz="1400" dirty="0" err="1">
                <a:latin typeface="Courier New" panose="02070309020205020404" pitchFamily="49" charset="0"/>
              </a:rPr>
              <a:t>unique_Obs</a:t>
            </a:r>
            <a:r>
              <a:rPr lang="en-US" sz="1400" dirty="0">
                <a:latin typeface="Courier New" panose="02070309020205020404" pitchFamily="49" charset="0"/>
              </a:rPr>
              <a:t>, </a:t>
            </a:r>
          </a:p>
          <a:p>
            <a:pPr marL="0" indent="0" defTabSz="457200">
              <a:lnSpc>
                <a:spcPct val="100000"/>
              </a:lnSpc>
              <a:spcBef>
                <a:spcPts val="0"/>
              </a:spcBef>
              <a:buNone/>
            </a:pPr>
            <a:r>
              <a:rPr lang="en-US" sz="1400" dirty="0">
                <a:latin typeface="Courier New" panose="02070309020205020404" pitchFamily="49" charset="0"/>
              </a:rPr>
              <a:t>		mean(Age), 						</a:t>
            </a:r>
          </a:p>
          <a:p>
            <a:pPr marL="0" indent="0" defTabSz="457200">
              <a:lnSpc>
                <a:spcPct val="100000"/>
              </a:lnSpc>
              <a:spcBef>
                <a:spcPts val="0"/>
              </a:spcBef>
              <a:buNone/>
            </a:pPr>
            <a:r>
              <a:rPr lang="en-US" sz="1400" dirty="0">
                <a:latin typeface="Courier New" panose="02070309020205020404" pitchFamily="49" charset="0"/>
              </a:rPr>
              <a:t>		median(Height) </a:t>
            </a:r>
            <a:r>
              <a:rPr lang="en-US" sz="1400" dirty="0">
                <a:solidFill>
                  <a:srgbClr val="0000FF"/>
                </a:solidFill>
                <a:latin typeface="Courier New" panose="02070309020205020404" pitchFamily="49" charset="0"/>
              </a:rPr>
              <a:t>as </a:t>
            </a:r>
            <a:r>
              <a:rPr lang="en-US" sz="1400" dirty="0" err="1">
                <a:latin typeface="Courier New" panose="02070309020205020404" pitchFamily="49" charset="0"/>
              </a:rPr>
              <a:t>median_Height</a:t>
            </a:r>
            <a:r>
              <a:rPr lang="en-US" sz="1400" dirty="0">
                <a:latin typeface="Courier New" panose="02070309020205020404" pitchFamily="49" charset="0"/>
              </a:rPr>
              <a:t>, </a:t>
            </a:r>
          </a:p>
          <a:p>
            <a:pPr marL="0" indent="0" defTabSz="457200">
              <a:lnSpc>
                <a:spcPct val="100000"/>
              </a:lnSpc>
              <a:spcBef>
                <a:spcPts val="0"/>
              </a:spcBef>
              <a:buNone/>
            </a:pPr>
            <a:r>
              <a:rPr lang="en-US" sz="1400" dirty="0">
                <a:latin typeface="Courier New" panose="02070309020205020404" pitchFamily="49" charset="0"/>
              </a:rPr>
              <a:t>		</a:t>
            </a:r>
            <a:r>
              <a:rPr lang="en-US" sz="1400" dirty="0" err="1">
                <a:latin typeface="Courier New" panose="02070309020205020404" pitchFamily="49" charset="0"/>
              </a:rPr>
              <a:t>std</a:t>
            </a:r>
            <a:r>
              <a:rPr lang="en-US" sz="1400" dirty="0">
                <a:latin typeface="Courier New" panose="02070309020205020404" pitchFamily="49" charset="0"/>
              </a:rPr>
              <a:t>(Weight) </a:t>
            </a:r>
            <a:r>
              <a:rPr lang="en-US" sz="1400" dirty="0">
                <a:solidFill>
                  <a:srgbClr val="0000FF"/>
                </a:solidFill>
                <a:latin typeface="Courier New" panose="02070309020205020404" pitchFamily="49" charset="0"/>
              </a:rPr>
              <a:t>AS</a:t>
            </a:r>
            <a:r>
              <a:rPr lang="en-US" sz="1400" dirty="0">
                <a:latin typeface="Courier New" panose="02070309020205020404" pitchFamily="49" charset="0"/>
              </a:rPr>
              <a:t> </a:t>
            </a:r>
            <a:r>
              <a:rPr lang="en-US" sz="1400" dirty="0" err="1">
                <a:latin typeface="Courier New" panose="02070309020205020404" pitchFamily="49" charset="0"/>
              </a:rPr>
              <a:t>stdev_Weight</a:t>
            </a:r>
            <a:r>
              <a:rPr lang="en-US" sz="1400" dirty="0">
                <a:latin typeface="Courier New" panose="02070309020205020404" pitchFamily="49" charset="0"/>
              </a:rPr>
              <a:t>,</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latin typeface="Courier New" panose="02070309020205020404" pitchFamily="49" charset="0"/>
              </a:rPr>
              <a:t> count(</a:t>
            </a:r>
            <a:r>
              <a:rPr lang="en-US" sz="1400" dirty="0">
                <a:solidFill>
                  <a:srgbClr val="0000FF"/>
                </a:solidFill>
                <a:latin typeface="Courier New" panose="02070309020205020404" pitchFamily="49" charset="0"/>
              </a:rPr>
              <a:t>distinct</a:t>
            </a:r>
            <a:r>
              <a:rPr lang="en-US" sz="1400" dirty="0">
                <a:latin typeface="Courier New" panose="02070309020205020404" pitchFamily="49" charset="0"/>
              </a:rPr>
              <a:t> Name)</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latin typeface="Courier New" panose="02070309020205020404" pitchFamily="49" charset="0"/>
              </a:rPr>
              <a:t> </a:t>
            </a:r>
            <a:r>
              <a:rPr lang="en-US" sz="1400" dirty="0" err="1">
                <a:latin typeface="Courier New" panose="02070309020205020404" pitchFamily="49" charset="0"/>
              </a:rPr>
              <a:t>sashelp.class</a:t>
            </a:r>
            <a:endParaRPr lang="en-US" sz="1400" dirty="0">
              <a:latin typeface="Courier New" panose="02070309020205020404" pitchFamily="49" charset="0"/>
            </a:endParaRP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where</a:t>
            </a:r>
            <a:r>
              <a:rPr lang="en-US" sz="1400" dirty="0">
                <a:latin typeface="Courier New" panose="02070309020205020404" pitchFamily="49" charset="0"/>
              </a:rPr>
              <a:t> Sex = </a:t>
            </a:r>
            <a:r>
              <a:rPr lang="en-US" sz="1400" dirty="0">
                <a:solidFill>
                  <a:srgbClr val="800080"/>
                </a:solidFill>
                <a:latin typeface="Courier New" panose="02070309020205020404" pitchFamily="49" charset="0"/>
              </a:rPr>
              <a:t>"F"</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as</a:t>
            </a:r>
            <a:r>
              <a:rPr lang="en-US" sz="1400" dirty="0">
                <a:latin typeface="Courier New" panose="02070309020205020404" pitchFamily="49" charset="0"/>
              </a:rPr>
              <a:t> </a:t>
            </a:r>
            <a:r>
              <a:rPr lang="en-US" sz="1400" dirty="0" err="1">
                <a:latin typeface="Courier New" panose="02070309020205020404" pitchFamily="49" charset="0"/>
              </a:rPr>
              <a:t>num_Female</a:t>
            </a:r>
            <a:endParaRPr lang="en-US" sz="1400" dirty="0">
              <a:latin typeface="Courier New" panose="02070309020205020404" pitchFamily="49" charset="0"/>
            </a:endParaRP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latin typeface="Courier New" panose="02070309020205020404" pitchFamily="49" charset="0"/>
              </a:rPr>
              <a:t> </a:t>
            </a:r>
            <a:r>
              <a:rPr lang="en-US" sz="1400" dirty="0" err="1">
                <a:latin typeface="Courier New" panose="02070309020205020404" pitchFamily="49" charset="0"/>
              </a:rPr>
              <a:t>sashelp.class</a:t>
            </a:r>
            <a:r>
              <a:rPr lang="en-US" sz="1400" dirty="0">
                <a:latin typeface="Courier New" panose="02070309020205020404" pitchFamily="49" charset="0"/>
              </a:rPr>
              <a:t>;</a:t>
            </a:r>
          </a:p>
          <a:p>
            <a:pPr marL="0" indent="0" defTabSz="457200">
              <a:lnSpc>
                <a:spcPct val="100000"/>
              </a:lnSpc>
              <a:spcBef>
                <a:spcPts val="0"/>
              </a:spcBef>
              <a:buNone/>
            </a:pPr>
            <a:r>
              <a:rPr lang="en-US" sz="1400" b="1" dirty="0">
                <a:solidFill>
                  <a:srgbClr val="000080"/>
                </a:solidFill>
                <a:latin typeface="Courier New" panose="02070309020205020404" pitchFamily="49" charset="0"/>
              </a:rPr>
              <a:t>quit</a:t>
            </a:r>
            <a:r>
              <a:rPr lang="en-US" sz="1400" dirty="0">
                <a:latin typeface="Courier New" panose="02070309020205020404" pitchFamily="49" charset="0"/>
              </a:rPr>
              <a:t>;</a:t>
            </a:r>
          </a:p>
          <a:p>
            <a:pPr marL="0" indent="0" defTabSz="457200">
              <a:lnSpc>
                <a:spcPct val="100000"/>
              </a:lnSpc>
              <a:spcBef>
                <a:spcPts val="0"/>
              </a:spcBef>
              <a:buNone/>
            </a:pPr>
            <a:endParaRPr lang="en-US" sz="1200" dirty="0">
              <a:latin typeface="Courier New" panose="02070309020205020404" pitchFamily="49" charset="0"/>
            </a:endParaRPr>
          </a:p>
          <a:p>
            <a:pPr marL="0" indent="0" defTabSz="457200">
              <a:lnSpc>
                <a:spcPct val="100000"/>
              </a:lnSpc>
              <a:spcBef>
                <a:spcPts val="0"/>
              </a:spcBef>
              <a:buNone/>
            </a:pPr>
            <a:endParaRPr lang="en-US" sz="1200" dirty="0">
              <a:latin typeface="Courier New" panose="02070309020205020404" pitchFamily="49" charset="0"/>
            </a:endParaRPr>
          </a:p>
          <a:p>
            <a:pPr marL="0" indent="0" defTabSz="457200">
              <a:lnSpc>
                <a:spcPct val="100000"/>
              </a:lnSpc>
              <a:spcBef>
                <a:spcPts val="0"/>
              </a:spcBef>
              <a:buNone/>
            </a:pPr>
            <a:endParaRPr lang="en-US" sz="1200" dirty="0">
              <a:latin typeface="Courier New" panose="02070309020205020404" pitchFamily="49" charset="0"/>
            </a:endParaRPr>
          </a:p>
          <a:p>
            <a:pPr marL="0" indent="0" defTabSz="457200">
              <a:lnSpc>
                <a:spcPct val="100000"/>
              </a:lnSpc>
              <a:spcBef>
                <a:spcPts val="0"/>
              </a:spcBef>
              <a:buNone/>
            </a:pPr>
            <a:endParaRPr lang="en-US" sz="1200" dirty="0">
              <a:latin typeface="Courier New" panose="02070309020205020404" pitchFamily="49" charset="0"/>
            </a:endParaRPr>
          </a:p>
          <a:p>
            <a:pPr marL="0" indent="0" defTabSz="457200">
              <a:lnSpc>
                <a:spcPct val="100000"/>
              </a:lnSpc>
              <a:spcBef>
                <a:spcPts val="0"/>
              </a:spcBef>
              <a:buNone/>
            </a:pPr>
            <a:endParaRPr lang="en-US" sz="1200" dirty="0">
              <a:latin typeface="Courier New" panose="02070309020205020404" pitchFamily="49" charset="0"/>
            </a:endParaRPr>
          </a:p>
          <a:p>
            <a:pPr marL="0" indent="0" defTabSz="457200">
              <a:lnSpc>
                <a:spcPct val="100000"/>
              </a:lnSpc>
              <a:spcBef>
                <a:spcPts val="0"/>
              </a:spcBef>
              <a:buNone/>
            </a:pPr>
            <a:endParaRPr lang="en-US" sz="1200" dirty="0">
              <a:latin typeface="Courier New" panose="02070309020205020404" pitchFamily="49" charset="0"/>
            </a:endParaRPr>
          </a:p>
          <a:p>
            <a:pPr marL="0" indent="0" defTabSz="457200">
              <a:lnSpc>
                <a:spcPct val="100000"/>
              </a:lnSpc>
              <a:spcBef>
                <a:spcPts val="0"/>
              </a:spcBef>
              <a:buNone/>
            </a:pPr>
            <a:endParaRPr lang="en-US" sz="1200" dirty="0">
              <a:latin typeface="Courier New" panose="02070309020205020404" pitchFamily="49" charset="0"/>
            </a:endParaRPr>
          </a:p>
          <a:p>
            <a:pPr marL="0" indent="0" defTabSz="457200">
              <a:lnSpc>
                <a:spcPct val="100000"/>
              </a:lnSpc>
              <a:spcBef>
                <a:spcPts val="0"/>
              </a:spcBef>
              <a:buNone/>
            </a:pPr>
            <a:endParaRPr lang="en-US" sz="1200" dirty="0">
              <a:latin typeface="Courier New" panose="02070309020205020404" pitchFamily="49" charset="0"/>
            </a:endParaRPr>
          </a:p>
          <a:p>
            <a:pPr marL="0" indent="0" defTabSz="457200">
              <a:lnSpc>
                <a:spcPct val="100000"/>
              </a:lnSpc>
              <a:spcBef>
                <a:spcPts val="0"/>
              </a:spcBef>
              <a:buNone/>
            </a:pPr>
            <a:endParaRPr lang="en-US" sz="1200" dirty="0">
              <a:latin typeface="Courier New" panose="02070309020205020404" pitchFamily="49" charset="0"/>
            </a:endParaRPr>
          </a:p>
          <a:p>
            <a:pPr marL="0" indent="0" defTabSz="457200">
              <a:lnSpc>
                <a:spcPct val="100000"/>
              </a:lnSpc>
              <a:spcBef>
                <a:spcPts val="0"/>
              </a:spcBef>
              <a:buNone/>
            </a:pPr>
            <a:endParaRPr lang="en-US" sz="1200" dirty="0">
              <a:latin typeface="Courier New" panose="02070309020205020404" pitchFamily="49" charset="0"/>
            </a:endParaRPr>
          </a:p>
          <a:p>
            <a:pPr marL="0" indent="0" defTabSz="457200">
              <a:lnSpc>
                <a:spcPct val="100000"/>
              </a:lnSpc>
              <a:spcBef>
                <a:spcPts val="0"/>
              </a:spcBef>
              <a:buNone/>
            </a:pPr>
            <a:endParaRPr lang="en-US" sz="1200" dirty="0">
              <a:latin typeface="Courier New" panose="02070309020205020404" pitchFamily="49" charset="0"/>
            </a:endParaRPr>
          </a:p>
          <a:p>
            <a:pPr marL="0" indent="0" defTabSz="457200">
              <a:lnSpc>
                <a:spcPct val="100000"/>
              </a:lnSpc>
              <a:spcBef>
                <a:spcPts val="0"/>
              </a:spcBef>
              <a:buNone/>
            </a:pPr>
            <a:endParaRPr lang="en-US" sz="1200" dirty="0">
              <a:latin typeface="Courier New" panose="02070309020205020404" pitchFamily="49" charset="0"/>
            </a:endParaRPr>
          </a:p>
          <a:p>
            <a:pPr marL="0" indent="0" defTabSz="457200">
              <a:lnSpc>
                <a:spcPct val="100000"/>
              </a:lnSpc>
              <a:spcBef>
                <a:spcPts val="0"/>
              </a:spcBef>
              <a:buNone/>
            </a:pPr>
            <a:endParaRPr lang="en-US" sz="1200" dirty="0">
              <a:latin typeface="Courier New" panose="02070309020205020404" pitchFamily="49" charset="0"/>
            </a:endParaRPr>
          </a:p>
          <a:p>
            <a:pPr marL="0" indent="0" defTabSz="457200">
              <a:lnSpc>
                <a:spcPct val="100000"/>
              </a:lnSpc>
              <a:spcBef>
                <a:spcPts val="0"/>
              </a:spcBef>
              <a:buNone/>
            </a:pPr>
            <a:endParaRPr lang="en-US" altLang="en-US" sz="1200" dirty="0"/>
          </a:p>
        </p:txBody>
      </p:sp>
      <p:sp>
        <p:nvSpPr>
          <p:cNvPr id="10" name="Right Arrow 9"/>
          <p:cNvSpPr/>
          <p:nvPr/>
        </p:nvSpPr>
        <p:spPr>
          <a:xfrm rot="5400000">
            <a:off x="5941484" y="29337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extLst>
              <p:ext uri="{D42A27DB-BD31-4B8C-83A1-F6EECF244321}">
                <p14:modId xmlns:p14="http://schemas.microsoft.com/office/powerpoint/2010/main" val="3363960428"/>
              </p:ext>
            </p:extLst>
          </p:nvPr>
        </p:nvGraphicFramePr>
        <p:xfrm>
          <a:off x="2130689" y="3638550"/>
          <a:ext cx="7926390" cy="647700"/>
        </p:xfrm>
        <a:graphic>
          <a:graphicData uri="http://schemas.openxmlformats.org/drawingml/2006/table">
            <a:tbl>
              <a:tblPr/>
              <a:tblGrid>
                <a:gridCol w="1321065">
                  <a:extLst>
                    <a:ext uri="{9D8B030D-6E8A-4147-A177-3AD203B41FA5}">
                      <a16:colId xmlns:a16="http://schemas.microsoft.com/office/drawing/2014/main" val="3518353444"/>
                    </a:ext>
                  </a:extLst>
                </a:gridCol>
                <a:gridCol w="1321065">
                  <a:extLst>
                    <a:ext uri="{9D8B030D-6E8A-4147-A177-3AD203B41FA5}">
                      <a16:colId xmlns:a16="http://schemas.microsoft.com/office/drawing/2014/main" val="2797606334"/>
                    </a:ext>
                  </a:extLst>
                </a:gridCol>
                <a:gridCol w="1321065">
                  <a:extLst>
                    <a:ext uri="{9D8B030D-6E8A-4147-A177-3AD203B41FA5}">
                      <a16:colId xmlns:a16="http://schemas.microsoft.com/office/drawing/2014/main" val="926756811"/>
                    </a:ext>
                  </a:extLst>
                </a:gridCol>
                <a:gridCol w="1321065">
                  <a:extLst>
                    <a:ext uri="{9D8B030D-6E8A-4147-A177-3AD203B41FA5}">
                      <a16:colId xmlns:a16="http://schemas.microsoft.com/office/drawing/2014/main" val="3632691532"/>
                    </a:ext>
                  </a:extLst>
                </a:gridCol>
                <a:gridCol w="1321065">
                  <a:extLst>
                    <a:ext uri="{9D8B030D-6E8A-4147-A177-3AD203B41FA5}">
                      <a16:colId xmlns:a16="http://schemas.microsoft.com/office/drawing/2014/main" val="3433240966"/>
                    </a:ext>
                  </a:extLst>
                </a:gridCol>
                <a:gridCol w="1321065">
                  <a:extLst>
                    <a:ext uri="{9D8B030D-6E8A-4147-A177-3AD203B41FA5}">
                      <a16:colId xmlns:a16="http://schemas.microsoft.com/office/drawing/2014/main" val="886165540"/>
                    </a:ext>
                  </a:extLst>
                </a:gridCol>
              </a:tblGrid>
              <a:tr h="236220">
                <a:tc>
                  <a:txBody>
                    <a:bodyPr/>
                    <a:lstStyle/>
                    <a:p>
                      <a:pPr fontAlgn="t"/>
                      <a:r>
                        <a:rPr lang="en-US" sz="1200" b="1" i="0">
                          <a:solidFill>
                            <a:srgbClr val="000000"/>
                          </a:solidFill>
                          <a:effectLst/>
                          <a:latin typeface="Arial" panose="020B0604020202020204" pitchFamily="34" charset="0"/>
                        </a:rPr>
                        <a:t>num_Obs</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1" i="0">
                          <a:solidFill>
                            <a:srgbClr val="000000"/>
                          </a:solidFill>
                          <a:effectLst/>
                          <a:latin typeface="Arial" panose="020B0604020202020204" pitchFamily="34" charset="0"/>
                        </a:rPr>
                        <a:t>unique_Obs</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1" i="0">
                          <a:solidFill>
                            <a:srgbClr val="000000"/>
                          </a:solidFill>
                          <a:effectLst/>
                          <a:latin typeface="Arial" panose="020B0604020202020204" pitchFamily="34" charset="0"/>
                        </a:rPr>
                        <a:t> </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1" i="0">
                          <a:solidFill>
                            <a:srgbClr val="000000"/>
                          </a:solidFill>
                          <a:effectLst/>
                          <a:latin typeface="Arial" panose="020B0604020202020204" pitchFamily="34" charset="0"/>
                        </a:rPr>
                        <a:t>median_Height</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1" i="0">
                          <a:solidFill>
                            <a:srgbClr val="000000"/>
                          </a:solidFill>
                          <a:effectLst/>
                          <a:latin typeface="Arial" panose="020B0604020202020204" pitchFamily="34" charset="0"/>
                        </a:rPr>
                        <a:t>stdev_Weight</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1" i="0" dirty="0" err="1">
                          <a:solidFill>
                            <a:srgbClr val="000000"/>
                          </a:solidFill>
                          <a:effectLst/>
                          <a:latin typeface="Arial" panose="020B0604020202020204" pitchFamily="34" charset="0"/>
                        </a:rPr>
                        <a:t>num_Female</a:t>
                      </a:r>
                      <a:endParaRPr lang="en-US" sz="1200" b="1" i="0" dirty="0">
                        <a:solidFill>
                          <a:srgbClr val="000000"/>
                        </a:solidFill>
                        <a:effectLst/>
                        <a:latin typeface="Arial" panose="020B0604020202020204" pitchFamily="34" charset="0"/>
                      </a:endParaRP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888191913"/>
                  </a:ext>
                </a:extLst>
              </a:tr>
              <a:tr h="369570">
                <a:tc>
                  <a:txBody>
                    <a:bodyPr/>
                    <a:lstStyle/>
                    <a:p>
                      <a:pPr fontAlgn="t"/>
                      <a:r>
                        <a:rPr lang="en-US" sz="1200" b="0" i="0">
                          <a:solidFill>
                            <a:srgbClr val="000000"/>
                          </a:solidFill>
                          <a:effectLst/>
                          <a:latin typeface="Arial" panose="020B0604020202020204" pitchFamily="34" charset="0"/>
                        </a:rPr>
                        <a:t>19</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200" b="0" i="0">
                          <a:solidFill>
                            <a:srgbClr val="000000"/>
                          </a:solidFill>
                          <a:effectLst/>
                          <a:latin typeface="Arial" panose="020B0604020202020204" pitchFamily="34" charset="0"/>
                        </a:rPr>
                        <a:t>19</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200" b="0" i="0">
                          <a:solidFill>
                            <a:srgbClr val="000000"/>
                          </a:solidFill>
                          <a:effectLst/>
                          <a:latin typeface="Arial" panose="020B0604020202020204" pitchFamily="34" charset="0"/>
                        </a:rPr>
                        <a:t>13.31579</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200" b="0" i="0" dirty="0">
                          <a:solidFill>
                            <a:srgbClr val="000000"/>
                          </a:solidFill>
                          <a:effectLst/>
                          <a:latin typeface="Arial" panose="020B0604020202020204" pitchFamily="34" charset="0"/>
                        </a:rPr>
                        <a:t>62.8</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200" b="0" i="0">
                          <a:solidFill>
                            <a:srgbClr val="000000"/>
                          </a:solidFill>
                          <a:effectLst/>
                          <a:latin typeface="Arial" panose="020B0604020202020204" pitchFamily="34" charset="0"/>
                        </a:rPr>
                        <a:t>22.77393</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200" b="0" i="0" dirty="0">
                          <a:solidFill>
                            <a:srgbClr val="000000"/>
                          </a:solidFill>
                          <a:effectLst/>
                          <a:latin typeface="Arial" panose="020B0604020202020204" pitchFamily="34" charset="0"/>
                        </a:rPr>
                        <a:t>9</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2463687200"/>
                  </a:ext>
                </a:extLst>
              </a:tr>
            </a:tbl>
          </a:graphicData>
        </a:graphic>
      </p:graphicFrame>
      <p:sp>
        <p:nvSpPr>
          <p:cNvPr id="8" name="Line Callout 1 (Accent Bar) 7"/>
          <p:cNvSpPr/>
          <p:nvPr/>
        </p:nvSpPr>
        <p:spPr>
          <a:xfrm>
            <a:off x="5562600" y="1916654"/>
            <a:ext cx="1905000" cy="370123"/>
          </a:xfrm>
          <a:prstGeom prst="accentCallout1">
            <a:avLst>
              <a:gd name="adj1" fmla="val 29044"/>
              <a:gd name="adj2" fmla="val -3985"/>
              <a:gd name="adj3" fmla="val 29260"/>
              <a:gd name="adj4" fmla="val -148604"/>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Naming new variables with </a:t>
            </a:r>
            <a:r>
              <a:rPr lang="en-US" sz="1200" b="1" dirty="0">
                <a:solidFill>
                  <a:schemeClr val="tx1"/>
                </a:solidFill>
              </a:rPr>
              <a:t>as </a:t>
            </a:r>
            <a:r>
              <a:rPr lang="en-US" sz="1200" b="1" dirty="0" err="1">
                <a:solidFill>
                  <a:schemeClr val="tx1"/>
                </a:solidFill>
              </a:rPr>
              <a:t>var_name</a:t>
            </a:r>
            <a:r>
              <a:rPr lang="en-US" sz="1200" b="1" dirty="0">
                <a:solidFill>
                  <a:schemeClr val="tx1"/>
                </a:solidFill>
              </a:rPr>
              <a:t> </a:t>
            </a:r>
            <a:r>
              <a:rPr lang="en-US" sz="1200" dirty="0">
                <a:solidFill>
                  <a:schemeClr val="tx1"/>
                </a:solidFill>
              </a:rPr>
              <a:t>is optional</a:t>
            </a:r>
          </a:p>
        </p:txBody>
      </p:sp>
    </p:spTree>
    <p:extLst>
      <p:ext uri="{BB962C8B-B14F-4D97-AF65-F5344CB8AC3E}">
        <p14:creationId xmlns:p14="http://schemas.microsoft.com/office/powerpoint/2010/main" val="1568852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defRPr/>
            </a:pPr>
            <a:r>
              <a:rPr lang="en-US" dirty="0">
                <a:ea typeface="ＭＳ Ｐゴシック" charset="0"/>
              </a:rPr>
              <a:t>Joins in proc </a:t>
            </a:r>
            <a:r>
              <a:rPr lang="en-US" dirty="0" err="1">
                <a:ea typeface="ＭＳ Ｐゴシック" charset="0"/>
              </a:rPr>
              <a:t>sql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Merge vs. proc </a:t>
            </a:r>
            <a:r>
              <a:rPr lang="en-US" dirty="0" err="1"/>
              <a:t>sql</a:t>
            </a:r>
            <a:r>
              <a:rPr lang="en-US" dirty="0"/>
              <a:t> Joins</a:t>
            </a:r>
          </a:p>
        </p:txBody>
      </p:sp>
      <p:graphicFrame>
        <p:nvGraphicFramePr>
          <p:cNvPr id="6" name="Table 5"/>
          <p:cNvGraphicFramePr>
            <a:graphicFrameLocks noGrp="1"/>
          </p:cNvGraphicFramePr>
          <p:nvPr>
            <p:extLst>
              <p:ext uri="{D42A27DB-BD31-4B8C-83A1-F6EECF244321}">
                <p14:modId xmlns:p14="http://schemas.microsoft.com/office/powerpoint/2010/main" val="2653330367"/>
              </p:ext>
            </p:extLst>
          </p:nvPr>
        </p:nvGraphicFramePr>
        <p:xfrm>
          <a:off x="7239000" y="1828800"/>
          <a:ext cx="1981200" cy="4140936"/>
        </p:xfrm>
        <a:graphic>
          <a:graphicData uri="http://schemas.openxmlformats.org/drawingml/2006/table">
            <a:tbl>
              <a:tblPr/>
              <a:tblGrid>
                <a:gridCol w="990600">
                  <a:extLst>
                    <a:ext uri="{9D8B030D-6E8A-4147-A177-3AD203B41FA5}">
                      <a16:colId xmlns:a16="http://schemas.microsoft.com/office/drawing/2014/main" val="1437710736"/>
                    </a:ext>
                  </a:extLst>
                </a:gridCol>
                <a:gridCol w="990600">
                  <a:extLst>
                    <a:ext uri="{9D8B030D-6E8A-4147-A177-3AD203B41FA5}">
                      <a16:colId xmlns:a16="http://schemas.microsoft.com/office/drawing/2014/main" val="12312008"/>
                    </a:ext>
                  </a:extLst>
                </a:gridCol>
              </a:tblGrid>
              <a:tr h="195179">
                <a:tc>
                  <a:txBody>
                    <a:bodyPr/>
                    <a:lstStyle/>
                    <a:p>
                      <a:pPr fontAlgn="t"/>
                      <a:r>
                        <a:rPr lang="en-US" sz="1100" b="1" i="0" dirty="0">
                          <a:solidFill>
                            <a:srgbClr val="000000"/>
                          </a:solidFill>
                          <a:effectLst/>
                          <a:latin typeface="Arial" panose="020B0604020202020204" pitchFamily="34" charset="0"/>
                        </a:rPr>
                        <a:t>Person</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dirty="0">
                          <a:solidFill>
                            <a:srgbClr val="000000"/>
                          </a:solidFill>
                          <a:effectLst/>
                          <a:latin typeface="Arial" panose="020B0604020202020204" pitchFamily="34" charset="0"/>
                        </a:rPr>
                        <a:t>Score</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97514962"/>
                  </a:ext>
                </a:extLst>
              </a:tr>
              <a:tr h="195179">
                <a:tc>
                  <a:txBody>
                    <a:bodyPr/>
                    <a:lstStyle/>
                    <a:p>
                      <a:pPr fontAlgn="t"/>
                      <a:r>
                        <a:rPr lang="en-US" sz="1100" b="0" i="0" dirty="0">
                          <a:solidFill>
                            <a:srgbClr val="000000"/>
                          </a:solidFill>
                          <a:effectLst/>
                          <a:latin typeface="Arial" panose="020B0604020202020204" pitchFamily="34" charset="0"/>
                        </a:rPr>
                        <a:t>Alfred</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85</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351027373"/>
                  </a:ext>
                </a:extLst>
              </a:tr>
              <a:tr h="195179">
                <a:tc>
                  <a:txBody>
                    <a:bodyPr/>
                    <a:lstStyle/>
                    <a:p>
                      <a:pPr fontAlgn="t"/>
                      <a:r>
                        <a:rPr lang="en-US" sz="1100" b="0" i="0">
                          <a:solidFill>
                            <a:srgbClr val="000000"/>
                          </a:solidFill>
                          <a:effectLst/>
                          <a:latin typeface="Arial" panose="020B0604020202020204" pitchFamily="34" charset="0"/>
                        </a:rPr>
                        <a:t>Alice</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80</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572264344"/>
                  </a:ext>
                </a:extLst>
              </a:tr>
              <a:tr h="195179">
                <a:tc>
                  <a:txBody>
                    <a:bodyPr/>
                    <a:lstStyle/>
                    <a:p>
                      <a:pPr fontAlgn="t"/>
                      <a:r>
                        <a:rPr lang="en-US" sz="1100" b="0" i="0">
                          <a:solidFill>
                            <a:srgbClr val="000000"/>
                          </a:solidFill>
                          <a:effectLst/>
                          <a:latin typeface="Arial" panose="020B0604020202020204" pitchFamily="34" charset="0"/>
                        </a:rPr>
                        <a:t>Barbara</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95</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514612477"/>
                  </a:ext>
                </a:extLst>
              </a:tr>
              <a:tr h="195179">
                <a:tc>
                  <a:txBody>
                    <a:bodyPr/>
                    <a:lstStyle/>
                    <a:p>
                      <a:pPr fontAlgn="t"/>
                      <a:r>
                        <a:rPr lang="en-US" sz="1100" b="0" i="0" dirty="0">
                          <a:solidFill>
                            <a:srgbClr val="000000"/>
                          </a:solidFill>
                          <a:effectLst/>
                          <a:latin typeface="Arial" panose="020B0604020202020204" pitchFamily="34" charset="0"/>
                        </a:rPr>
                        <a:t>Carol</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50</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576014199"/>
                  </a:ext>
                </a:extLst>
              </a:tr>
              <a:tr h="195179">
                <a:tc>
                  <a:txBody>
                    <a:bodyPr/>
                    <a:lstStyle/>
                    <a:p>
                      <a:pPr fontAlgn="t"/>
                      <a:r>
                        <a:rPr lang="en-US" sz="1100" b="0" i="0">
                          <a:solidFill>
                            <a:srgbClr val="000000"/>
                          </a:solidFill>
                          <a:effectLst/>
                          <a:latin typeface="Arial" panose="020B0604020202020204" pitchFamily="34" charset="0"/>
                        </a:rPr>
                        <a:t>Henry</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90</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02314746"/>
                  </a:ext>
                </a:extLst>
              </a:tr>
              <a:tr h="195179">
                <a:tc>
                  <a:txBody>
                    <a:bodyPr/>
                    <a:lstStyle/>
                    <a:p>
                      <a:pPr fontAlgn="t"/>
                      <a:r>
                        <a:rPr lang="en-US" sz="1100" b="0" i="0" dirty="0">
                          <a:solidFill>
                            <a:srgbClr val="000000"/>
                          </a:solidFill>
                          <a:effectLst/>
                          <a:latin typeface="Arial" panose="020B0604020202020204" pitchFamily="34" charset="0"/>
                        </a:rPr>
                        <a:t>James</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75</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834147935"/>
                  </a:ext>
                </a:extLst>
              </a:tr>
              <a:tr h="195179">
                <a:tc>
                  <a:txBody>
                    <a:bodyPr/>
                    <a:lstStyle/>
                    <a:p>
                      <a:pPr fontAlgn="t"/>
                      <a:r>
                        <a:rPr lang="en-US" sz="1100" b="0" i="0">
                          <a:solidFill>
                            <a:srgbClr val="000000"/>
                          </a:solidFill>
                          <a:effectLst/>
                          <a:latin typeface="Arial" panose="020B0604020202020204" pitchFamily="34" charset="0"/>
                        </a:rPr>
                        <a:t>Jane</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60</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538263932"/>
                  </a:ext>
                </a:extLst>
              </a:tr>
              <a:tr h="195179">
                <a:tc>
                  <a:txBody>
                    <a:bodyPr/>
                    <a:lstStyle/>
                    <a:p>
                      <a:pPr fontAlgn="t"/>
                      <a:r>
                        <a:rPr lang="en-US" sz="1100" b="0" i="0">
                          <a:solidFill>
                            <a:srgbClr val="000000"/>
                          </a:solidFill>
                          <a:effectLst/>
                          <a:latin typeface="Arial" panose="020B0604020202020204" pitchFamily="34" charset="0"/>
                        </a:rPr>
                        <a:t>Janet</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70</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717249537"/>
                  </a:ext>
                </a:extLst>
              </a:tr>
              <a:tr h="195179">
                <a:tc>
                  <a:txBody>
                    <a:bodyPr/>
                    <a:lstStyle/>
                    <a:p>
                      <a:pPr fontAlgn="t"/>
                      <a:r>
                        <a:rPr lang="en-US" sz="1100" b="0" i="0">
                          <a:solidFill>
                            <a:srgbClr val="000000"/>
                          </a:solidFill>
                          <a:effectLst/>
                          <a:latin typeface="Arial" panose="020B0604020202020204" pitchFamily="34" charset="0"/>
                        </a:rPr>
                        <a:t>Jeffrey</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60</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284862038"/>
                  </a:ext>
                </a:extLst>
              </a:tr>
              <a:tr h="195179">
                <a:tc>
                  <a:txBody>
                    <a:bodyPr/>
                    <a:lstStyle/>
                    <a:p>
                      <a:pPr fontAlgn="t"/>
                      <a:r>
                        <a:rPr lang="en-US" sz="1100" b="0" i="0">
                          <a:solidFill>
                            <a:srgbClr val="000000"/>
                          </a:solidFill>
                          <a:effectLst/>
                          <a:latin typeface="Arial" panose="020B0604020202020204" pitchFamily="34" charset="0"/>
                        </a:rPr>
                        <a:t>John</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45</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79527248"/>
                  </a:ext>
                </a:extLst>
              </a:tr>
              <a:tr h="195179">
                <a:tc>
                  <a:txBody>
                    <a:bodyPr/>
                    <a:lstStyle/>
                    <a:p>
                      <a:pPr fontAlgn="t"/>
                      <a:r>
                        <a:rPr lang="en-US" sz="1100" b="0" i="0">
                          <a:solidFill>
                            <a:srgbClr val="000000"/>
                          </a:solidFill>
                          <a:effectLst/>
                          <a:latin typeface="Arial" panose="020B0604020202020204" pitchFamily="34" charset="0"/>
                        </a:rPr>
                        <a:t>Joyce</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90</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17979426"/>
                  </a:ext>
                </a:extLst>
              </a:tr>
              <a:tr h="195179">
                <a:tc>
                  <a:txBody>
                    <a:bodyPr/>
                    <a:lstStyle/>
                    <a:p>
                      <a:pPr fontAlgn="t"/>
                      <a:r>
                        <a:rPr lang="en-US" sz="1100" b="0" i="0">
                          <a:solidFill>
                            <a:srgbClr val="000000"/>
                          </a:solidFill>
                          <a:effectLst/>
                          <a:latin typeface="Arial" panose="020B0604020202020204" pitchFamily="34" charset="0"/>
                        </a:rPr>
                        <a:t>Judy</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75</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653592504"/>
                  </a:ext>
                </a:extLst>
              </a:tr>
              <a:tr h="195179">
                <a:tc>
                  <a:txBody>
                    <a:bodyPr/>
                    <a:lstStyle/>
                    <a:p>
                      <a:pPr fontAlgn="t"/>
                      <a:r>
                        <a:rPr lang="en-US" sz="1100" b="0" i="0">
                          <a:solidFill>
                            <a:srgbClr val="000000"/>
                          </a:solidFill>
                          <a:effectLst/>
                          <a:latin typeface="Arial" panose="020B0604020202020204" pitchFamily="34" charset="0"/>
                        </a:rPr>
                        <a:t>Louise</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95</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150358540"/>
                  </a:ext>
                </a:extLst>
              </a:tr>
              <a:tr h="195179">
                <a:tc>
                  <a:txBody>
                    <a:bodyPr/>
                    <a:lstStyle/>
                    <a:p>
                      <a:pPr fontAlgn="t"/>
                      <a:r>
                        <a:rPr lang="en-US" sz="1100" b="0" i="0">
                          <a:solidFill>
                            <a:srgbClr val="000000"/>
                          </a:solidFill>
                          <a:effectLst/>
                          <a:latin typeface="Arial" panose="020B0604020202020204" pitchFamily="34" charset="0"/>
                        </a:rPr>
                        <a:t>Robert</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65</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517191642"/>
                  </a:ext>
                </a:extLst>
              </a:tr>
              <a:tr h="195179">
                <a:tc>
                  <a:txBody>
                    <a:bodyPr/>
                    <a:lstStyle/>
                    <a:p>
                      <a:pPr fontAlgn="t"/>
                      <a:r>
                        <a:rPr lang="en-US" sz="1100" b="0" i="0">
                          <a:solidFill>
                            <a:srgbClr val="000000"/>
                          </a:solidFill>
                          <a:effectLst/>
                          <a:latin typeface="Arial" panose="020B0604020202020204" pitchFamily="34" charset="0"/>
                        </a:rPr>
                        <a:t>Ronald</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95</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650461078"/>
                  </a:ext>
                </a:extLst>
              </a:tr>
              <a:tr h="195179">
                <a:tc>
                  <a:txBody>
                    <a:bodyPr/>
                    <a:lstStyle/>
                    <a:p>
                      <a:pPr fontAlgn="t"/>
                      <a:r>
                        <a:rPr lang="en-US" sz="1100" b="0" i="0">
                          <a:solidFill>
                            <a:srgbClr val="000000"/>
                          </a:solidFill>
                          <a:effectLst/>
                          <a:latin typeface="Arial" panose="020B0604020202020204" pitchFamily="34" charset="0"/>
                        </a:rPr>
                        <a:t>Thomas</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85</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695465700"/>
                  </a:ext>
                </a:extLst>
              </a:tr>
              <a:tr h="195179">
                <a:tc>
                  <a:txBody>
                    <a:bodyPr/>
                    <a:lstStyle/>
                    <a:p>
                      <a:pPr fontAlgn="t"/>
                      <a:r>
                        <a:rPr lang="en-US" sz="1100" b="0" i="0">
                          <a:solidFill>
                            <a:srgbClr val="000000"/>
                          </a:solidFill>
                          <a:effectLst/>
                          <a:latin typeface="Arial" panose="020B0604020202020204" pitchFamily="34" charset="0"/>
                        </a:rPr>
                        <a:t>Tiffany</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85</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181531518"/>
                  </a:ext>
                </a:extLst>
              </a:tr>
              <a:tr h="195179">
                <a:tc>
                  <a:txBody>
                    <a:bodyPr/>
                    <a:lstStyle/>
                    <a:p>
                      <a:pPr fontAlgn="t"/>
                      <a:r>
                        <a:rPr lang="en-US" sz="1100" b="0" i="0">
                          <a:solidFill>
                            <a:srgbClr val="000000"/>
                          </a:solidFill>
                          <a:effectLst/>
                          <a:latin typeface="Arial" panose="020B0604020202020204" pitchFamily="34" charset="0"/>
                        </a:rPr>
                        <a:t>William</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dirty="0">
                          <a:solidFill>
                            <a:srgbClr val="000000"/>
                          </a:solidFill>
                          <a:effectLst/>
                          <a:latin typeface="Arial" panose="020B0604020202020204" pitchFamily="34" charset="0"/>
                        </a:rPr>
                        <a:t>70</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3595742823"/>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054411336"/>
              </p:ext>
            </p:extLst>
          </p:nvPr>
        </p:nvGraphicFramePr>
        <p:xfrm>
          <a:off x="1447800" y="1828800"/>
          <a:ext cx="3821805" cy="4308560"/>
        </p:xfrm>
        <a:graphic>
          <a:graphicData uri="http://schemas.openxmlformats.org/drawingml/2006/table">
            <a:tbl>
              <a:tblPr/>
              <a:tblGrid>
                <a:gridCol w="764361">
                  <a:extLst>
                    <a:ext uri="{9D8B030D-6E8A-4147-A177-3AD203B41FA5}">
                      <a16:colId xmlns:a16="http://schemas.microsoft.com/office/drawing/2014/main" val="4010701127"/>
                    </a:ext>
                  </a:extLst>
                </a:gridCol>
                <a:gridCol w="764361">
                  <a:extLst>
                    <a:ext uri="{9D8B030D-6E8A-4147-A177-3AD203B41FA5}">
                      <a16:colId xmlns:a16="http://schemas.microsoft.com/office/drawing/2014/main" val="166531357"/>
                    </a:ext>
                  </a:extLst>
                </a:gridCol>
                <a:gridCol w="764361">
                  <a:extLst>
                    <a:ext uri="{9D8B030D-6E8A-4147-A177-3AD203B41FA5}">
                      <a16:colId xmlns:a16="http://schemas.microsoft.com/office/drawing/2014/main" val="2039043974"/>
                    </a:ext>
                  </a:extLst>
                </a:gridCol>
                <a:gridCol w="764361">
                  <a:extLst>
                    <a:ext uri="{9D8B030D-6E8A-4147-A177-3AD203B41FA5}">
                      <a16:colId xmlns:a16="http://schemas.microsoft.com/office/drawing/2014/main" val="2592057968"/>
                    </a:ext>
                  </a:extLst>
                </a:gridCol>
                <a:gridCol w="764361">
                  <a:extLst>
                    <a:ext uri="{9D8B030D-6E8A-4147-A177-3AD203B41FA5}">
                      <a16:colId xmlns:a16="http://schemas.microsoft.com/office/drawing/2014/main" val="1481445851"/>
                    </a:ext>
                  </a:extLst>
                </a:gridCol>
              </a:tblGrid>
              <a:tr h="185420">
                <a:tc>
                  <a:txBody>
                    <a:bodyPr/>
                    <a:lstStyle/>
                    <a:p>
                      <a:pPr fontAlgn="t"/>
                      <a:r>
                        <a:rPr lang="en-US" sz="1100" b="1" i="0">
                          <a:solidFill>
                            <a:srgbClr val="000000"/>
                          </a:solidFill>
                          <a:effectLst/>
                          <a:latin typeface="Arial" panose="020B0604020202020204" pitchFamily="34" charset="0"/>
                        </a:rPr>
                        <a:t>Name</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Sex</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Age</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Height</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dirty="0">
                          <a:solidFill>
                            <a:srgbClr val="000000"/>
                          </a:solidFill>
                          <a:effectLst/>
                          <a:latin typeface="Arial" panose="020B0604020202020204" pitchFamily="34" charset="0"/>
                        </a:rPr>
                        <a:t>Weight</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124074338"/>
                  </a:ext>
                </a:extLst>
              </a:tr>
              <a:tr h="185420">
                <a:tc>
                  <a:txBody>
                    <a:bodyPr/>
                    <a:lstStyle/>
                    <a:p>
                      <a:pPr fontAlgn="t"/>
                      <a:r>
                        <a:rPr lang="en-US" sz="1100" b="0" i="0">
                          <a:solidFill>
                            <a:srgbClr val="000000"/>
                          </a:solidFill>
                          <a:effectLst/>
                          <a:latin typeface="Arial" panose="020B0604020202020204" pitchFamily="34" charset="0"/>
                        </a:rPr>
                        <a:t>Alfred</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69</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112.5</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08592754"/>
                  </a:ext>
                </a:extLst>
              </a:tr>
              <a:tr h="185420">
                <a:tc>
                  <a:txBody>
                    <a:bodyPr/>
                    <a:lstStyle/>
                    <a:p>
                      <a:pPr fontAlgn="t"/>
                      <a:r>
                        <a:rPr lang="en-US" sz="1100" b="0" i="0">
                          <a:solidFill>
                            <a:srgbClr val="000000"/>
                          </a:solidFill>
                          <a:effectLst/>
                          <a:latin typeface="Arial" panose="020B0604020202020204" pitchFamily="34" charset="0"/>
                        </a:rPr>
                        <a:t>Alice</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56.5</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84</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447633318"/>
                  </a:ext>
                </a:extLst>
              </a:tr>
              <a:tr h="185420">
                <a:tc>
                  <a:txBody>
                    <a:bodyPr/>
                    <a:lstStyle/>
                    <a:p>
                      <a:pPr fontAlgn="t"/>
                      <a:r>
                        <a:rPr lang="en-US" sz="1100" b="0" i="0">
                          <a:solidFill>
                            <a:srgbClr val="000000"/>
                          </a:solidFill>
                          <a:effectLst/>
                          <a:latin typeface="Arial" panose="020B0604020202020204" pitchFamily="34" charset="0"/>
                        </a:rPr>
                        <a:t>Barbara</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65.3</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98</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560651104"/>
                  </a:ext>
                </a:extLst>
              </a:tr>
              <a:tr h="185420">
                <a:tc>
                  <a:txBody>
                    <a:bodyPr/>
                    <a:lstStyle/>
                    <a:p>
                      <a:pPr fontAlgn="t"/>
                      <a:r>
                        <a:rPr lang="en-US" sz="1100" b="0" i="0">
                          <a:solidFill>
                            <a:srgbClr val="000000"/>
                          </a:solidFill>
                          <a:effectLst/>
                          <a:latin typeface="Arial" panose="020B0604020202020204" pitchFamily="34" charset="0"/>
                        </a:rPr>
                        <a:t>Carol</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62.8</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102.5</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285535686"/>
                  </a:ext>
                </a:extLst>
              </a:tr>
              <a:tr h="185420">
                <a:tc>
                  <a:txBody>
                    <a:bodyPr/>
                    <a:lstStyle/>
                    <a:p>
                      <a:pPr fontAlgn="t"/>
                      <a:r>
                        <a:rPr lang="en-US" sz="1100" b="0" i="0">
                          <a:solidFill>
                            <a:srgbClr val="000000"/>
                          </a:solidFill>
                          <a:effectLst/>
                          <a:latin typeface="Arial" panose="020B0604020202020204" pitchFamily="34" charset="0"/>
                        </a:rPr>
                        <a:t>Henry</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63.5</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102.5</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757247787"/>
                  </a:ext>
                </a:extLst>
              </a:tr>
              <a:tr h="185420">
                <a:tc>
                  <a:txBody>
                    <a:bodyPr/>
                    <a:lstStyle/>
                    <a:p>
                      <a:pPr fontAlgn="t"/>
                      <a:r>
                        <a:rPr lang="en-US" sz="1100" b="0" i="0">
                          <a:solidFill>
                            <a:srgbClr val="000000"/>
                          </a:solidFill>
                          <a:effectLst/>
                          <a:latin typeface="Arial" panose="020B0604020202020204" pitchFamily="34" charset="0"/>
                        </a:rPr>
                        <a:t>James</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57.3</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83</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452266620"/>
                  </a:ext>
                </a:extLst>
              </a:tr>
              <a:tr h="185420">
                <a:tc>
                  <a:txBody>
                    <a:bodyPr/>
                    <a:lstStyle/>
                    <a:p>
                      <a:pPr fontAlgn="t"/>
                      <a:r>
                        <a:rPr lang="en-US" sz="1100" b="0" i="0">
                          <a:solidFill>
                            <a:srgbClr val="000000"/>
                          </a:solidFill>
                          <a:effectLst/>
                          <a:latin typeface="Arial" panose="020B0604020202020204" pitchFamily="34" charset="0"/>
                        </a:rPr>
                        <a:t>Jane</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59.8</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84.5</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334133557"/>
                  </a:ext>
                </a:extLst>
              </a:tr>
              <a:tr h="185420">
                <a:tc>
                  <a:txBody>
                    <a:bodyPr/>
                    <a:lstStyle/>
                    <a:p>
                      <a:pPr fontAlgn="t"/>
                      <a:r>
                        <a:rPr lang="en-US" sz="1100" b="0" i="0">
                          <a:solidFill>
                            <a:srgbClr val="000000"/>
                          </a:solidFill>
                          <a:effectLst/>
                          <a:latin typeface="Arial" panose="020B0604020202020204" pitchFamily="34" charset="0"/>
                        </a:rPr>
                        <a:t>Janet</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62.5</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112.5</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532467768"/>
                  </a:ext>
                </a:extLst>
              </a:tr>
              <a:tr h="185420">
                <a:tc>
                  <a:txBody>
                    <a:bodyPr/>
                    <a:lstStyle/>
                    <a:p>
                      <a:pPr fontAlgn="t"/>
                      <a:r>
                        <a:rPr lang="en-US" sz="1100" b="0" i="0">
                          <a:solidFill>
                            <a:srgbClr val="000000"/>
                          </a:solidFill>
                          <a:effectLst/>
                          <a:latin typeface="Arial" panose="020B0604020202020204" pitchFamily="34" charset="0"/>
                        </a:rPr>
                        <a:t>Jeffrey</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62.5</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84</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606124749"/>
                  </a:ext>
                </a:extLst>
              </a:tr>
              <a:tr h="185420">
                <a:tc>
                  <a:txBody>
                    <a:bodyPr/>
                    <a:lstStyle/>
                    <a:p>
                      <a:pPr fontAlgn="t"/>
                      <a:r>
                        <a:rPr lang="en-US" sz="1100" b="0" i="0">
                          <a:solidFill>
                            <a:srgbClr val="000000"/>
                          </a:solidFill>
                          <a:effectLst/>
                          <a:latin typeface="Arial" panose="020B0604020202020204" pitchFamily="34" charset="0"/>
                        </a:rPr>
                        <a:t>John</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59</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99.5</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096488165"/>
                  </a:ext>
                </a:extLst>
              </a:tr>
              <a:tr h="185420">
                <a:tc>
                  <a:txBody>
                    <a:bodyPr/>
                    <a:lstStyle/>
                    <a:p>
                      <a:pPr fontAlgn="t"/>
                      <a:r>
                        <a:rPr lang="en-US" sz="1100" b="0" i="0">
                          <a:solidFill>
                            <a:srgbClr val="000000"/>
                          </a:solidFill>
                          <a:effectLst/>
                          <a:latin typeface="Arial" panose="020B0604020202020204" pitchFamily="34" charset="0"/>
                        </a:rPr>
                        <a:t>Joyce</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51.3</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50.5</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209158051"/>
                  </a:ext>
                </a:extLst>
              </a:tr>
              <a:tr h="185420">
                <a:tc>
                  <a:txBody>
                    <a:bodyPr/>
                    <a:lstStyle/>
                    <a:p>
                      <a:pPr fontAlgn="t"/>
                      <a:r>
                        <a:rPr lang="en-US" sz="1100" b="0" i="0">
                          <a:solidFill>
                            <a:srgbClr val="000000"/>
                          </a:solidFill>
                          <a:effectLst/>
                          <a:latin typeface="Arial" panose="020B0604020202020204" pitchFamily="34" charset="0"/>
                        </a:rPr>
                        <a:t>Judy</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64.3</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90</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267415596"/>
                  </a:ext>
                </a:extLst>
              </a:tr>
              <a:tr h="185420">
                <a:tc>
                  <a:txBody>
                    <a:bodyPr/>
                    <a:lstStyle/>
                    <a:p>
                      <a:pPr fontAlgn="t"/>
                      <a:r>
                        <a:rPr lang="en-US" sz="1100" b="0" i="0">
                          <a:solidFill>
                            <a:srgbClr val="000000"/>
                          </a:solidFill>
                          <a:effectLst/>
                          <a:latin typeface="Arial" panose="020B0604020202020204" pitchFamily="34" charset="0"/>
                        </a:rPr>
                        <a:t>Louise</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56.3</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77</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332964675"/>
                  </a:ext>
                </a:extLst>
              </a:tr>
              <a:tr h="185420">
                <a:tc>
                  <a:txBody>
                    <a:bodyPr/>
                    <a:lstStyle/>
                    <a:p>
                      <a:pPr fontAlgn="t"/>
                      <a:r>
                        <a:rPr lang="en-US" sz="1100" b="0" i="0">
                          <a:solidFill>
                            <a:srgbClr val="000000"/>
                          </a:solidFill>
                          <a:effectLst/>
                          <a:latin typeface="Arial" panose="020B0604020202020204" pitchFamily="34" charset="0"/>
                        </a:rPr>
                        <a:t>Mary</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66.5</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112</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204674836"/>
                  </a:ext>
                </a:extLst>
              </a:tr>
              <a:tr h="185420">
                <a:tc>
                  <a:txBody>
                    <a:bodyPr/>
                    <a:lstStyle/>
                    <a:p>
                      <a:pPr fontAlgn="t"/>
                      <a:r>
                        <a:rPr lang="en-US" sz="1100" b="0" i="0">
                          <a:solidFill>
                            <a:srgbClr val="000000"/>
                          </a:solidFill>
                          <a:effectLst/>
                          <a:latin typeface="Arial" panose="020B0604020202020204" pitchFamily="34" charset="0"/>
                        </a:rPr>
                        <a:t>Philip</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16</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72</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150</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323065892"/>
                  </a:ext>
                </a:extLst>
              </a:tr>
              <a:tr h="185420">
                <a:tc>
                  <a:txBody>
                    <a:bodyPr/>
                    <a:lstStyle/>
                    <a:p>
                      <a:pPr fontAlgn="t"/>
                      <a:r>
                        <a:rPr lang="en-US" sz="1100" b="0" i="0">
                          <a:solidFill>
                            <a:srgbClr val="000000"/>
                          </a:solidFill>
                          <a:effectLst/>
                          <a:latin typeface="Arial" panose="020B0604020202020204" pitchFamily="34" charset="0"/>
                        </a:rPr>
                        <a:t>Robert</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64.8</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128</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52812258"/>
                  </a:ext>
                </a:extLst>
              </a:tr>
              <a:tr h="185420">
                <a:tc>
                  <a:txBody>
                    <a:bodyPr/>
                    <a:lstStyle/>
                    <a:p>
                      <a:pPr fontAlgn="t"/>
                      <a:r>
                        <a:rPr lang="en-US" sz="1100" b="0" i="0">
                          <a:solidFill>
                            <a:srgbClr val="000000"/>
                          </a:solidFill>
                          <a:effectLst/>
                          <a:latin typeface="Arial" panose="020B0604020202020204" pitchFamily="34" charset="0"/>
                        </a:rPr>
                        <a:t>Ronald</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67</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133</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683201737"/>
                  </a:ext>
                </a:extLst>
              </a:tr>
              <a:tr h="185420">
                <a:tc>
                  <a:txBody>
                    <a:bodyPr/>
                    <a:lstStyle/>
                    <a:p>
                      <a:pPr fontAlgn="t"/>
                      <a:r>
                        <a:rPr lang="en-US" sz="1100" b="0" i="0">
                          <a:solidFill>
                            <a:srgbClr val="000000"/>
                          </a:solidFill>
                          <a:effectLst/>
                          <a:latin typeface="Arial" panose="020B0604020202020204" pitchFamily="34" charset="0"/>
                        </a:rPr>
                        <a:t>Thomas</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57.5</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85</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247507146"/>
                  </a:ext>
                </a:extLst>
              </a:tr>
              <a:tr h="185420">
                <a:tc>
                  <a:txBody>
                    <a:bodyPr/>
                    <a:lstStyle/>
                    <a:p>
                      <a:pPr fontAlgn="t"/>
                      <a:r>
                        <a:rPr lang="en-US" sz="1100" b="0" i="0">
                          <a:solidFill>
                            <a:srgbClr val="000000"/>
                          </a:solidFill>
                          <a:effectLst/>
                          <a:latin typeface="Arial" panose="020B0604020202020204" pitchFamily="34" charset="0"/>
                        </a:rPr>
                        <a:t>William</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dirty="0">
                          <a:solidFill>
                            <a:srgbClr val="000000"/>
                          </a:solidFill>
                          <a:effectLst/>
                          <a:latin typeface="Arial" panose="020B0604020202020204" pitchFamily="34" charset="0"/>
                        </a:rPr>
                        <a:t>15</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66.5</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dirty="0">
                          <a:solidFill>
                            <a:srgbClr val="000000"/>
                          </a:solidFill>
                          <a:effectLst/>
                          <a:latin typeface="Arial" panose="020B0604020202020204" pitchFamily="34" charset="0"/>
                        </a:rPr>
                        <a:t>112</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796936238"/>
                  </a:ext>
                </a:extLst>
              </a:tr>
            </a:tbl>
          </a:graphicData>
        </a:graphic>
      </p:graphicFrame>
      <p:sp>
        <p:nvSpPr>
          <p:cNvPr id="32" name="TextBox 31"/>
          <p:cNvSpPr txBox="1"/>
          <p:nvPr/>
        </p:nvSpPr>
        <p:spPr>
          <a:xfrm>
            <a:off x="2403250" y="1367134"/>
            <a:ext cx="1910903" cy="461665"/>
          </a:xfrm>
          <a:prstGeom prst="rect">
            <a:avLst/>
          </a:prstGeom>
          <a:noFill/>
        </p:spPr>
        <p:txBody>
          <a:bodyPr wrap="square" rtlCol="0">
            <a:spAutoFit/>
          </a:bodyPr>
          <a:lstStyle/>
          <a:p>
            <a:r>
              <a:rPr lang="en-US" dirty="0" err="1"/>
              <a:t>sashelp.class</a:t>
            </a:r>
            <a:endParaRPr lang="en-US" dirty="0"/>
          </a:p>
        </p:txBody>
      </p:sp>
      <p:sp>
        <p:nvSpPr>
          <p:cNvPr id="33" name="TextBox 32"/>
          <p:cNvSpPr txBox="1"/>
          <p:nvPr/>
        </p:nvSpPr>
        <p:spPr>
          <a:xfrm>
            <a:off x="7794096" y="1367134"/>
            <a:ext cx="871008" cy="461665"/>
          </a:xfrm>
          <a:prstGeom prst="rect">
            <a:avLst/>
          </a:prstGeom>
          <a:noFill/>
        </p:spPr>
        <p:txBody>
          <a:bodyPr wrap="none" rtlCol="0">
            <a:spAutoFit/>
          </a:bodyPr>
          <a:lstStyle/>
          <a:p>
            <a:r>
              <a:rPr lang="en-US" dirty="0"/>
              <a:t>score</a:t>
            </a:r>
          </a:p>
        </p:txBody>
      </p:sp>
    </p:spTree>
    <p:extLst>
      <p:ext uri="{BB962C8B-B14F-4D97-AF65-F5344CB8AC3E}">
        <p14:creationId xmlns:p14="http://schemas.microsoft.com/office/powerpoint/2010/main" val="1844190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Inner join</a:t>
            </a:r>
          </a:p>
        </p:txBody>
      </p:sp>
      <p:sp>
        <p:nvSpPr>
          <p:cNvPr id="8" name="Vertical Text Placeholder 4"/>
          <p:cNvSpPr txBox="1">
            <a:spLocks/>
          </p:cNvSpPr>
          <p:nvPr/>
        </p:nvSpPr>
        <p:spPr bwMode="auto">
          <a:xfrm>
            <a:off x="605713" y="2446337"/>
            <a:ext cx="7850716" cy="2473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0" bIns="45720" numCol="2" anchor="t" anchorCtr="0" compatLnSpc="1">
            <a:prstTxWarp prst="textNoShape">
              <a:avLst/>
            </a:prstTxWarp>
          </a:bodyPr>
          <a:lstStyle>
            <a:lvl1pPr marL="228600" marR="0" indent="-228600" algn="l" defTabSz="914400" rtl="0" eaLnBrk="0" fontAlgn="base" latinLnBrk="0" hangingPunct="0">
              <a:lnSpc>
                <a:spcPct val="120000"/>
              </a:lnSpc>
              <a:spcBef>
                <a:spcPts val="1500"/>
              </a:spcBef>
              <a:spcAft>
                <a:spcPct val="0"/>
              </a:spcAft>
              <a:buClr>
                <a:schemeClr val="accent1"/>
              </a:buClr>
              <a:buSzTx/>
              <a:buFont typeface="Wingdings" charset="2"/>
              <a:buChar char="§"/>
              <a:tabLst/>
              <a:defRPr sz="2400">
                <a:solidFill>
                  <a:srgbClr val="000000"/>
                </a:solidFill>
                <a:latin typeface="Lato Regular"/>
                <a:ea typeface="MS PGothic" pitchFamily="34" charset="-128"/>
                <a:cs typeface="Lato Regular"/>
              </a:defRPr>
            </a:lvl1pPr>
            <a:lvl2pPr marL="457200" marR="0" indent="-228600" algn="l" defTabSz="914400" rtl="0" eaLnBrk="0" fontAlgn="base" latinLnBrk="0" hangingPunct="0">
              <a:lnSpc>
                <a:spcPct val="120000"/>
              </a:lnSpc>
              <a:spcBef>
                <a:spcPts val="1000"/>
              </a:spcBef>
              <a:spcAft>
                <a:spcPts val="0"/>
              </a:spcAft>
              <a:buClr>
                <a:schemeClr val="accent1"/>
              </a:buClr>
              <a:buSzTx/>
              <a:buFont typeface="Wingdings" charset="2"/>
              <a:buChar char="§"/>
              <a:tabLst/>
              <a:defRPr sz="2000">
                <a:solidFill>
                  <a:schemeClr val="tx1"/>
                </a:solidFill>
                <a:latin typeface="Lato Regular"/>
                <a:ea typeface="MS PGothic" pitchFamily="34" charset="-128"/>
                <a:cs typeface="Lato Regular"/>
              </a:defRPr>
            </a:lvl2pPr>
            <a:lvl3pPr marL="885825" marR="0" indent="-136525" algn="l" defTabSz="914400" rtl="0" eaLnBrk="0" fontAlgn="base" latinLnBrk="0" hangingPunct="0">
              <a:lnSpc>
                <a:spcPct val="120000"/>
              </a:lnSpc>
              <a:spcBef>
                <a:spcPts val="1000"/>
              </a:spcBef>
              <a:spcAft>
                <a:spcPct val="0"/>
              </a:spcAft>
              <a:buClr>
                <a:schemeClr val="accent1"/>
              </a:buClr>
              <a:buSzTx/>
              <a:buFont typeface="Wingdings" charset="2"/>
              <a:buChar char="§"/>
              <a:tabLst/>
              <a:defRPr sz="1800">
                <a:solidFill>
                  <a:schemeClr val="tx1"/>
                </a:solidFill>
                <a:latin typeface="Lato Regular"/>
                <a:ea typeface="MS PGothic" pitchFamily="34" charset="-128"/>
                <a:cs typeface="Lato Regular"/>
              </a:defRPr>
            </a:lvl3pPr>
            <a:lvl4pPr marL="1141413" marR="0" indent="-209550" algn="l" defTabSz="914400" rtl="0" eaLnBrk="0" fontAlgn="base" latinLnBrk="0" hangingPunct="0">
              <a:lnSpc>
                <a:spcPct val="120000"/>
              </a:lnSpc>
              <a:spcBef>
                <a:spcPts val="1000"/>
              </a:spcBef>
              <a:spcAft>
                <a:spcPct val="0"/>
              </a:spcAft>
              <a:buClr>
                <a:schemeClr val="accent1"/>
              </a:buClr>
              <a:buSzTx/>
              <a:buFont typeface="Wingdings" charset="2"/>
              <a:buChar char="§"/>
              <a:tabLst/>
              <a:defRPr sz="1800">
                <a:solidFill>
                  <a:schemeClr val="tx1"/>
                </a:solidFill>
                <a:latin typeface="Lato Regular"/>
                <a:ea typeface="MS PGothic" pitchFamily="34" charset="-128"/>
                <a:cs typeface="Lato Regular"/>
              </a:defRPr>
            </a:lvl4pPr>
            <a:lvl5pPr marL="1370013" marR="0" indent="-171450" algn="l" defTabSz="914400" rtl="0" eaLnBrk="0" fontAlgn="base" latinLnBrk="0" hangingPunct="0">
              <a:lnSpc>
                <a:spcPct val="120000"/>
              </a:lnSpc>
              <a:spcBef>
                <a:spcPts val="1000"/>
              </a:spcBef>
              <a:spcAft>
                <a:spcPct val="0"/>
              </a:spcAft>
              <a:buClr>
                <a:schemeClr val="accent1"/>
              </a:buClr>
              <a:buSzTx/>
              <a:buFont typeface="Wingdings" charset="2"/>
              <a:buChar char="§"/>
              <a:tabLst/>
              <a:defRPr sz="1800">
                <a:solidFill>
                  <a:schemeClr val="tx1"/>
                </a:solidFill>
                <a:latin typeface="Lato Regular"/>
                <a:ea typeface="MS PGothic" pitchFamily="34" charset="-128"/>
                <a:cs typeface="Lato Regular"/>
              </a:defRPr>
            </a:lvl5pPr>
            <a:lvl6pPr marL="2514600" indent="-228600" algn="l" rtl="0" fontAlgn="base">
              <a:lnSpc>
                <a:spcPct val="85000"/>
              </a:lnSpc>
              <a:spcBef>
                <a:spcPct val="20000"/>
              </a:spcBef>
              <a:spcAft>
                <a:spcPct val="0"/>
              </a:spcAft>
              <a:buChar char="»"/>
              <a:defRPr sz="2000">
                <a:solidFill>
                  <a:schemeClr val="tx1"/>
                </a:solidFill>
                <a:latin typeface="+mn-lt"/>
                <a:ea typeface="+mn-ea"/>
              </a:defRPr>
            </a:lvl6pPr>
            <a:lvl7pPr marL="2971800" indent="-228600" algn="l" rtl="0" fontAlgn="base">
              <a:lnSpc>
                <a:spcPct val="85000"/>
              </a:lnSpc>
              <a:spcBef>
                <a:spcPct val="20000"/>
              </a:spcBef>
              <a:spcAft>
                <a:spcPct val="0"/>
              </a:spcAft>
              <a:buChar char="»"/>
              <a:defRPr sz="2000">
                <a:solidFill>
                  <a:schemeClr val="tx1"/>
                </a:solidFill>
                <a:latin typeface="+mn-lt"/>
                <a:ea typeface="+mn-ea"/>
              </a:defRPr>
            </a:lvl7pPr>
            <a:lvl8pPr marL="3429000" indent="-228600" algn="l" rtl="0" fontAlgn="base">
              <a:lnSpc>
                <a:spcPct val="85000"/>
              </a:lnSpc>
              <a:spcBef>
                <a:spcPct val="20000"/>
              </a:spcBef>
              <a:spcAft>
                <a:spcPct val="0"/>
              </a:spcAft>
              <a:buChar char="»"/>
              <a:defRPr sz="2000">
                <a:solidFill>
                  <a:schemeClr val="tx1"/>
                </a:solidFill>
                <a:latin typeface="+mn-lt"/>
                <a:ea typeface="+mn-ea"/>
              </a:defRPr>
            </a:lvl8pPr>
            <a:lvl9pPr marL="3886200" indent="-228600" algn="l" rtl="0" fontAlgn="base">
              <a:lnSpc>
                <a:spcPct val="85000"/>
              </a:lnSpc>
              <a:spcBef>
                <a:spcPct val="20000"/>
              </a:spcBef>
              <a:spcAft>
                <a:spcPct val="0"/>
              </a:spcAft>
              <a:buChar char="»"/>
              <a:defRPr sz="2000">
                <a:solidFill>
                  <a:schemeClr val="tx1"/>
                </a:solidFill>
                <a:latin typeface="+mn-lt"/>
                <a:ea typeface="+mn-ea"/>
              </a:defRPr>
            </a:lvl9pPr>
          </a:lstStyle>
          <a:p>
            <a:endParaRPr lang="en-US" altLang="en-US" kern="0" dirty="0"/>
          </a:p>
        </p:txBody>
      </p:sp>
      <p:sp>
        <p:nvSpPr>
          <p:cNvPr id="9" name="Rectangle 8"/>
          <p:cNvSpPr/>
          <p:nvPr/>
        </p:nvSpPr>
        <p:spPr>
          <a:xfrm>
            <a:off x="546049" y="1219947"/>
            <a:ext cx="6096000" cy="1169551"/>
          </a:xfrm>
          <a:prstGeom prst="rect">
            <a:avLst/>
          </a:prstGeom>
        </p:spPr>
        <p:txBody>
          <a:bodyPr>
            <a:spAutoFit/>
          </a:bodyPr>
          <a:lstStyle/>
          <a:p>
            <a:pPr defTabSz="457200"/>
            <a:r>
              <a:rPr lang="en-US" sz="1400" b="1" dirty="0">
                <a:solidFill>
                  <a:srgbClr val="000080"/>
                </a:solidFill>
                <a:latin typeface="Courier New" panose="02070309020205020404" pitchFamily="49" charset="0"/>
              </a:rPr>
              <a:t>proc</a:t>
            </a:r>
            <a:r>
              <a:rPr lang="en-US" sz="1400" dirty="0">
                <a:solidFill>
                  <a:srgbClr val="000000"/>
                </a:solidFill>
                <a:latin typeface="Courier New" panose="02070309020205020404" pitchFamily="49" charset="0"/>
              </a:rPr>
              <a:t> </a:t>
            </a:r>
            <a:r>
              <a:rPr lang="en-US" sz="1400" b="1" dirty="0" err="1">
                <a:solidFill>
                  <a:srgbClr val="000080"/>
                </a:solidFill>
                <a:latin typeface="Courier New" panose="02070309020205020404" pitchFamily="49" charset="0"/>
              </a:rPr>
              <a:t>sql</a:t>
            </a:r>
            <a:r>
              <a:rPr lang="en-US" sz="1400" dirty="0">
                <a:solidFill>
                  <a:srgbClr val="000000"/>
                </a:solidFill>
                <a:latin typeface="Courier New" panose="02070309020205020404" pitchFamily="49" charset="0"/>
              </a:rPr>
              <a:t>;</a:t>
            </a:r>
          </a:p>
          <a:p>
            <a:pPr defTabSz="457200"/>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a.Name</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a.Age</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b.Score</a:t>
            </a:r>
            <a:endParaRPr lang="en-US" sz="1400" dirty="0">
              <a:solidFill>
                <a:srgbClr val="000000"/>
              </a:solidFill>
              <a:latin typeface="Courier New" panose="02070309020205020404" pitchFamily="49" charset="0"/>
            </a:endParaRPr>
          </a:p>
          <a:p>
            <a:pPr defTabSz="457200"/>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sashelp.class</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as</a:t>
            </a:r>
            <a:r>
              <a:rPr lang="en-US" sz="1400" dirty="0">
                <a:solidFill>
                  <a:srgbClr val="000000"/>
                </a:solidFill>
                <a:latin typeface="Courier New" panose="02070309020205020404" pitchFamily="49" charset="0"/>
              </a:rPr>
              <a:t> a </a:t>
            </a:r>
            <a:r>
              <a:rPr lang="en-US" sz="1400" dirty="0">
                <a:solidFill>
                  <a:srgbClr val="0000FF"/>
                </a:solidFill>
                <a:latin typeface="Courier New" panose="02070309020205020404" pitchFamily="49" charset="0"/>
              </a:rPr>
              <a:t>inner join </a:t>
            </a:r>
            <a:r>
              <a:rPr lang="en-US" sz="1400" dirty="0" err="1">
                <a:solidFill>
                  <a:srgbClr val="000000"/>
                </a:solidFill>
                <a:latin typeface="Courier New" panose="02070309020205020404" pitchFamily="49" charset="0"/>
              </a:rPr>
              <a:t>class_score</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as</a:t>
            </a:r>
            <a:r>
              <a:rPr lang="en-US" sz="1400" dirty="0">
                <a:solidFill>
                  <a:srgbClr val="000000"/>
                </a:solidFill>
                <a:latin typeface="Courier New" panose="02070309020205020404" pitchFamily="49" charset="0"/>
              </a:rPr>
              <a:t> b</a:t>
            </a:r>
          </a:p>
          <a:p>
            <a:pPr defTabSz="457200"/>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on</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a.Name</a:t>
            </a:r>
            <a:r>
              <a:rPr lang="en-US" sz="1400" dirty="0">
                <a:solidFill>
                  <a:srgbClr val="000000"/>
                </a:solidFill>
                <a:latin typeface="Courier New" panose="02070309020205020404" pitchFamily="49" charset="0"/>
              </a:rPr>
              <a:t> = </a:t>
            </a:r>
            <a:r>
              <a:rPr lang="en-US" sz="1400" dirty="0" err="1">
                <a:solidFill>
                  <a:srgbClr val="000000"/>
                </a:solidFill>
                <a:latin typeface="Courier New" panose="02070309020205020404" pitchFamily="49" charset="0"/>
              </a:rPr>
              <a:t>b.Person</a:t>
            </a:r>
            <a:r>
              <a:rPr lang="en-US" sz="1400" dirty="0">
                <a:solidFill>
                  <a:srgbClr val="000000"/>
                </a:solidFill>
                <a:latin typeface="Courier New" panose="02070309020205020404" pitchFamily="49" charset="0"/>
              </a:rPr>
              <a:t>;</a:t>
            </a:r>
          </a:p>
          <a:p>
            <a:pPr defTabSz="457200"/>
            <a:r>
              <a:rPr lang="en-US" sz="1400" b="1" dirty="0">
                <a:solidFill>
                  <a:srgbClr val="000080"/>
                </a:solidFill>
                <a:latin typeface="Courier New" panose="02070309020205020404" pitchFamily="49" charset="0"/>
              </a:rPr>
              <a:t>quit</a:t>
            </a:r>
            <a:r>
              <a:rPr lang="en-US" sz="1400" dirty="0">
                <a:solidFill>
                  <a:srgbClr val="000000"/>
                </a:solidFill>
                <a:latin typeface="Courier New" panose="02070309020205020404" pitchFamily="49" charset="0"/>
              </a:rPr>
              <a:t>;</a:t>
            </a:r>
          </a:p>
        </p:txBody>
      </p:sp>
      <p:grpSp>
        <p:nvGrpSpPr>
          <p:cNvPr id="10" name="Group 9"/>
          <p:cNvGrpSpPr/>
          <p:nvPr/>
        </p:nvGrpSpPr>
        <p:grpSpPr>
          <a:xfrm>
            <a:off x="7982712" y="502920"/>
            <a:ext cx="2666999" cy="1447799"/>
            <a:chOff x="7254008" y="685800"/>
            <a:chExt cx="2666999" cy="1447799"/>
          </a:xfrm>
        </p:grpSpPr>
        <p:grpSp>
          <p:nvGrpSpPr>
            <p:cNvPr id="14" name="Group 13"/>
            <p:cNvGrpSpPr/>
            <p:nvPr/>
          </p:nvGrpSpPr>
          <p:grpSpPr>
            <a:xfrm>
              <a:off x="7254008" y="685800"/>
              <a:ext cx="2666999" cy="1447799"/>
              <a:chOff x="2214879" y="1173479"/>
              <a:chExt cx="7762241" cy="4511039"/>
            </a:xfrm>
          </p:grpSpPr>
          <p:sp>
            <p:nvSpPr>
              <p:cNvPr id="15" name="Freeform 14"/>
              <p:cNvSpPr/>
              <p:nvPr/>
            </p:nvSpPr>
            <p:spPr>
              <a:xfrm>
                <a:off x="5466079" y="1173479"/>
                <a:ext cx="4511041" cy="4511039"/>
              </a:xfrm>
              <a:custGeom>
                <a:avLst/>
                <a:gdLst>
                  <a:gd name="connsiteX0" fmla="*/ 0 w 4511040"/>
                  <a:gd name="connsiteY0" fmla="*/ 2255520 h 4511039"/>
                  <a:gd name="connsiteX1" fmla="*/ 2255520 w 4511040"/>
                  <a:gd name="connsiteY1" fmla="*/ 0 h 4511039"/>
                  <a:gd name="connsiteX2" fmla="*/ 4511040 w 4511040"/>
                  <a:gd name="connsiteY2" fmla="*/ 2255520 h 4511039"/>
                  <a:gd name="connsiteX3" fmla="*/ 2255520 w 4511040"/>
                  <a:gd name="connsiteY3" fmla="*/ 4511040 h 4511039"/>
                  <a:gd name="connsiteX4" fmla="*/ 0 w 4511040"/>
                  <a:gd name="connsiteY4" fmla="*/ 2255520 h 4511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1040" h="4511039">
                    <a:moveTo>
                      <a:pt x="0" y="2255520"/>
                    </a:moveTo>
                    <a:cubicBezTo>
                      <a:pt x="0" y="1009831"/>
                      <a:pt x="1009831" y="0"/>
                      <a:pt x="2255520" y="0"/>
                    </a:cubicBezTo>
                    <a:cubicBezTo>
                      <a:pt x="3501209" y="0"/>
                      <a:pt x="4511040" y="1009831"/>
                      <a:pt x="4511040" y="2255520"/>
                    </a:cubicBezTo>
                    <a:cubicBezTo>
                      <a:pt x="4511040" y="3501209"/>
                      <a:pt x="3501209" y="4511040"/>
                      <a:pt x="2255520" y="4511040"/>
                    </a:cubicBezTo>
                    <a:cubicBezTo>
                      <a:pt x="1009831" y="4511040"/>
                      <a:pt x="0" y="3501209"/>
                      <a:pt x="0" y="2255520"/>
                    </a:cubicBezTo>
                    <a:close/>
                  </a:path>
                </a:pathLst>
              </a:custGeom>
              <a:solidFill>
                <a:schemeClr val="bg2"/>
              </a:solidFill>
              <a:ln>
                <a:solidFill>
                  <a:schemeClr val="tx1"/>
                </a:solid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spcFirstLastPara="0" vert="horz" wrap="none" lIns="640080" tIns="531949" rIns="629920" bIns="531948" numCol="1" spcCol="1270" anchor="ctr" anchorCtr="0">
                <a:noAutofit/>
              </a:bodyPr>
              <a:lstStyle/>
              <a:p>
                <a:pPr lvl="0" algn="ctr" defTabSz="2889250">
                  <a:lnSpc>
                    <a:spcPct val="90000"/>
                  </a:lnSpc>
                  <a:spcBef>
                    <a:spcPct val="0"/>
                  </a:spcBef>
                  <a:spcAft>
                    <a:spcPct val="35000"/>
                  </a:spcAft>
                  <a:buNone/>
                </a:pPr>
                <a:r>
                  <a:rPr lang="en-US" sz="1400" kern="1200" dirty="0"/>
                  <a:t>Table B</a:t>
                </a:r>
              </a:p>
            </p:txBody>
          </p:sp>
          <p:sp>
            <p:nvSpPr>
              <p:cNvPr id="16" name="Freeform 15"/>
              <p:cNvSpPr/>
              <p:nvPr/>
            </p:nvSpPr>
            <p:spPr>
              <a:xfrm>
                <a:off x="2214879" y="1173479"/>
                <a:ext cx="4511041" cy="4511039"/>
              </a:xfrm>
              <a:custGeom>
                <a:avLst/>
                <a:gdLst>
                  <a:gd name="connsiteX0" fmla="*/ 0 w 4511040"/>
                  <a:gd name="connsiteY0" fmla="*/ 2255520 h 4511039"/>
                  <a:gd name="connsiteX1" fmla="*/ 2255520 w 4511040"/>
                  <a:gd name="connsiteY1" fmla="*/ 0 h 4511039"/>
                  <a:gd name="connsiteX2" fmla="*/ 4511040 w 4511040"/>
                  <a:gd name="connsiteY2" fmla="*/ 2255520 h 4511039"/>
                  <a:gd name="connsiteX3" fmla="*/ 2255520 w 4511040"/>
                  <a:gd name="connsiteY3" fmla="*/ 4511040 h 4511039"/>
                  <a:gd name="connsiteX4" fmla="*/ 0 w 4511040"/>
                  <a:gd name="connsiteY4" fmla="*/ 2255520 h 4511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1040" h="4511039">
                    <a:moveTo>
                      <a:pt x="0" y="2255520"/>
                    </a:moveTo>
                    <a:cubicBezTo>
                      <a:pt x="0" y="1009831"/>
                      <a:pt x="1009831" y="0"/>
                      <a:pt x="2255520" y="0"/>
                    </a:cubicBezTo>
                    <a:cubicBezTo>
                      <a:pt x="3501209" y="0"/>
                      <a:pt x="4511040" y="1009831"/>
                      <a:pt x="4511040" y="2255520"/>
                    </a:cubicBezTo>
                    <a:cubicBezTo>
                      <a:pt x="4511040" y="3501209"/>
                      <a:pt x="3501209" y="4511040"/>
                      <a:pt x="2255520" y="4511040"/>
                    </a:cubicBezTo>
                    <a:cubicBezTo>
                      <a:pt x="1009831" y="4511040"/>
                      <a:pt x="0" y="3501209"/>
                      <a:pt x="0" y="2255520"/>
                    </a:cubicBezTo>
                    <a:close/>
                  </a:path>
                </a:pathLst>
              </a:custGeom>
              <a:solidFill>
                <a:schemeClr val="bg2">
                  <a:alpha val="50000"/>
                </a:schemeClr>
              </a:solidFill>
              <a:ln>
                <a:solidFill>
                  <a:srgbClr val="002060"/>
                </a:solidFill>
              </a:ln>
            </p:spPr>
            <p:style>
              <a:lnRef idx="2">
                <a:scrgbClr r="0" g="0" b="0"/>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65760" tIns="531949" rIns="548640" bIns="531948" numCol="1" spcCol="1270" anchor="ctr" anchorCtr="0">
                <a:noAutofit/>
              </a:bodyPr>
              <a:lstStyle/>
              <a:p>
                <a:pPr marL="0" lvl="0" indent="0" algn="ctr" defTabSz="2889250">
                  <a:lnSpc>
                    <a:spcPct val="90000"/>
                  </a:lnSpc>
                  <a:spcBef>
                    <a:spcPct val="0"/>
                  </a:spcBef>
                  <a:spcAft>
                    <a:spcPct val="35000"/>
                  </a:spcAft>
                  <a:buNone/>
                </a:pPr>
                <a:r>
                  <a:rPr lang="en-US" sz="1400" kern="1200" dirty="0"/>
                  <a:t>Table A</a:t>
                </a:r>
              </a:p>
            </p:txBody>
          </p:sp>
        </p:grpSp>
        <p:sp>
          <p:nvSpPr>
            <p:cNvPr id="17" name="Rectangle 16"/>
            <p:cNvSpPr/>
            <p:nvPr/>
          </p:nvSpPr>
          <p:spPr>
            <a:xfrm rot="3174418">
              <a:off x="8176691" y="1095213"/>
              <a:ext cx="817317" cy="635641"/>
            </a:xfrm>
            <a:custGeom>
              <a:avLst/>
              <a:gdLst>
                <a:gd name="connsiteX0" fmla="*/ 0 w 347510"/>
                <a:gd name="connsiteY0" fmla="*/ 0 h 396574"/>
                <a:gd name="connsiteX1" fmla="*/ 347510 w 347510"/>
                <a:gd name="connsiteY1" fmla="*/ 0 h 396574"/>
                <a:gd name="connsiteX2" fmla="*/ 347510 w 347510"/>
                <a:gd name="connsiteY2" fmla="*/ 396574 h 396574"/>
                <a:gd name="connsiteX3" fmla="*/ 0 w 347510"/>
                <a:gd name="connsiteY3" fmla="*/ 396574 h 396574"/>
                <a:gd name="connsiteX4" fmla="*/ 0 w 347510"/>
                <a:gd name="connsiteY4" fmla="*/ 0 h 396574"/>
                <a:gd name="connsiteX0" fmla="*/ 0 w 535832"/>
                <a:gd name="connsiteY0" fmla="*/ 0 h 467318"/>
                <a:gd name="connsiteX1" fmla="*/ 535832 w 535832"/>
                <a:gd name="connsiteY1" fmla="*/ 70744 h 467318"/>
                <a:gd name="connsiteX2" fmla="*/ 535832 w 535832"/>
                <a:gd name="connsiteY2" fmla="*/ 467318 h 467318"/>
                <a:gd name="connsiteX3" fmla="*/ 188322 w 535832"/>
                <a:gd name="connsiteY3" fmla="*/ 467318 h 467318"/>
                <a:gd name="connsiteX4" fmla="*/ 0 w 535832"/>
                <a:gd name="connsiteY4" fmla="*/ 0 h 467318"/>
                <a:gd name="connsiteX0" fmla="*/ 0 w 762558"/>
                <a:gd name="connsiteY0" fmla="*/ 0 h 582025"/>
                <a:gd name="connsiteX1" fmla="*/ 535832 w 762558"/>
                <a:gd name="connsiteY1" fmla="*/ 70744 h 582025"/>
                <a:gd name="connsiteX2" fmla="*/ 762558 w 762558"/>
                <a:gd name="connsiteY2" fmla="*/ 582025 h 582025"/>
                <a:gd name="connsiteX3" fmla="*/ 188322 w 762558"/>
                <a:gd name="connsiteY3" fmla="*/ 467318 h 582025"/>
                <a:gd name="connsiteX4" fmla="*/ 0 w 762558"/>
                <a:gd name="connsiteY4" fmla="*/ 0 h 582025"/>
                <a:gd name="connsiteX0" fmla="*/ 0 w 762558"/>
                <a:gd name="connsiteY0" fmla="*/ 0 h 582025"/>
                <a:gd name="connsiteX1" fmla="*/ 535832 w 762558"/>
                <a:gd name="connsiteY1" fmla="*/ 70744 h 582025"/>
                <a:gd name="connsiteX2" fmla="*/ 762558 w 762558"/>
                <a:gd name="connsiteY2" fmla="*/ 582025 h 582025"/>
                <a:gd name="connsiteX3" fmla="*/ 188322 w 762558"/>
                <a:gd name="connsiteY3" fmla="*/ 467318 h 582025"/>
                <a:gd name="connsiteX4" fmla="*/ 0 w 762558"/>
                <a:gd name="connsiteY4" fmla="*/ 0 h 582025"/>
                <a:gd name="connsiteX0" fmla="*/ 0 w 762558"/>
                <a:gd name="connsiteY0" fmla="*/ 0 h 582025"/>
                <a:gd name="connsiteX1" fmla="*/ 535832 w 762558"/>
                <a:gd name="connsiteY1" fmla="*/ 70744 h 582025"/>
                <a:gd name="connsiteX2" fmla="*/ 762558 w 762558"/>
                <a:gd name="connsiteY2" fmla="*/ 582025 h 582025"/>
                <a:gd name="connsiteX3" fmla="*/ 269255 w 762558"/>
                <a:gd name="connsiteY3" fmla="*/ 474776 h 582025"/>
                <a:gd name="connsiteX4" fmla="*/ 0 w 762558"/>
                <a:gd name="connsiteY4" fmla="*/ 0 h 582025"/>
                <a:gd name="connsiteX0" fmla="*/ 0 w 762558"/>
                <a:gd name="connsiteY0" fmla="*/ 0 h 582025"/>
                <a:gd name="connsiteX1" fmla="*/ 535832 w 762558"/>
                <a:gd name="connsiteY1" fmla="*/ 70744 h 582025"/>
                <a:gd name="connsiteX2" fmla="*/ 762558 w 762558"/>
                <a:gd name="connsiteY2" fmla="*/ 582025 h 582025"/>
                <a:gd name="connsiteX3" fmla="*/ 263511 w 762558"/>
                <a:gd name="connsiteY3" fmla="*/ 482374 h 582025"/>
                <a:gd name="connsiteX4" fmla="*/ 0 w 762558"/>
                <a:gd name="connsiteY4" fmla="*/ 0 h 582025"/>
                <a:gd name="connsiteX0" fmla="*/ 0 w 762558"/>
                <a:gd name="connsiteY0" fmla="*/ 0 h 582025"/>
                <a:gd name="connsiteX1" fmla="*/ 522257 w 762558"/>
                <a:gd name="connsiteY1" fmla="*/ 132127 h 582025"/>
                <a:gd name="connsiteX2" fmla="*/ 762558 w 762558"/>
                <a:gd name="connsiteY2" fmla="*/ 582025 h 582025"/>
                <a:gd name="connsiteX3" fmla="*/ 263511 w 762558"/>
                <a:gd name="connsiteY3" fmla="*/ 482374 h 582025"/>
                <a:gd name="connsiteX4" fmla="*/ 0 w 762558"/>
                <a:gd name="connsiteY4" fmla="*/ 0 h 582025"/>
                <a:gd name="connsiteX0" fmla="*/ 0 w 762558"/>
                <a:gd name="connsiteY0" fmla="*/ 0 h 582025"/>
                <a:gd name="connsiteX1" fmla="*/ 522257 w 762558"/>
                <a:gd name="connsiteY1" fmla="*/ 132127 h 582025"/>
                <a:gd name="connsiteX2" fmla="*/ 762558 w 762558"/>
                <a:gd name="connsiteY2" fmla="*/ 582025 h 582025"/>
                <a:gd name="connsiteX3" fmla="*/ 263511 w 762558"/>
                <a:gd name="connsiteY3" fmla="*/ 482374 h 582025"/>
                <a:gd name="connsiteX4" fmla="*/ 0 w 762558"/>
                <a:gd name="connsiteY4" fmla="*/ 0 h 582025"/>
                <a:gd name="connsiteX0" fmla="*/ 0 w 762558"/>
                <a:gd name="connsiteY0" fmla="*/ 0 h 582025"/>
                <a:gd name="connsiteX1" fmla="*/ 522257 w 762558"/>
                <a:gd name="connsiteY1" fmla="*/ 132127 h 582025"/>
                <a:gd name="connsiteX2" fmla="*/ 762558 w 762558"/>
                <a:gd name="connsiteY2" fmla="*/ 582025 h 582025"/>
                <a:gd name="connsiteX3" fmla="*/ 263511 w 762558"/>
                <a:gd name="connsiteY3" fmla="*/ 482374 h 582025"/>
                <a:gd name="connsiteX4" fmla="*/ 0 w 762558"/>
                <a:gd name="connsiteY4" fmla="*/ 0 h 582025"/>
                <a:gd name="connsiteX0" fmla="*/ 0 w 762558"/>
                <a:gd name="connsiteY0" fmla="*/ 0 h 582025"/>
                <a:gd name="connsiteX1" fmla="*/ 522257 w 762558"/>
                <a:gd name="connsiteY1" fmla="*/ 132127 h 582025"/>
                <a:gd name="connsiteX2" fmla="*/ 762558 w 762558"/>
                <a:gd name="connsiteY2" fmla="*/ 582025 h 582025"/>
                <a:gd name="connsiteX3" fmla="*/ 263511 w 762558"/>
                <a:gd name="connsiteY3" fmla="*/ 482374 h 582025"/>
                <a:gd name="connsiteX4" fmla="*/ 0 w 762558"/>
                <a:gd name="connsiteY4" fmla="*/ 0 h 582025"/>
                <a:gd name="connsiteX0" fmla="*/ 755 w 763313"/>
                <a:gd name="connsiteY0" fmla="*/ 35586 h 617611"/>
                <a:gd name="connsiteX1" fmla="*/ 322439 w 763313"/>
                <a:gd name="connsiteY1" fmla="*/ 49704 h 617611"/>
                <a:gd name="connsiteX2" fmla="*/ 523012 w 763313"/>
                <a:gd name="connsiteY2" fmla="*/ 167713 h 617611"/>
                <a:gd name="connsiteX3" fmla="*/ 763313 w 763313"/>
                <a:gd name="connsiteY3" fmla="*/ 617611 h 617611"/>
                <a:gd name="connsiteX4" fmla="*/ 264266 w 763313"/>
                <a:gd name="connsiteY4" fmla="*/ 517960 h 617611"/>
                <a:gd name="connsiteX5" fmla="*/ 755 w 763313"/>
                <a:gd name="connsiteY5" fmla="*/ 35586 h 617611"/>
                <a:gd name="connsiteX0" fmla="*/ 755 w 763313"/>
                <a:gd name="connsiteY0" fmla="*/ 35586 h 617611"/>
                <a:gd name="connsiteX1" fmla="*/ 322439 w 763313"/>
                <a:gd name="connsiteY1" fmla="*/ 49704 h 617611"/>
                <a:gd name="connsiteX2" fmla="*/ 523012 w 763313"/>
                <a:gd name="connsiteY2" fmla="*/ 167713 h 617611"/>
                <a:gd name="connsiteX3" fmla="*/ 763313 w 763313"/>
                <a:gd name="connsiteY3" fmla="*/ 617611 h 617611"/>
                <a:gd name="connsiteX4" fmla="*/ 264266 w 763313"/>
                <a:gd name="connsiteY4" fmla="*/ 517960 h 617611"/>
                <a:gd name="connsiteX5" fmla="*/ 755 w 763313"/>
                <a:gd name="connsiteY5" fmla="*/ 35586 h 617611"/>
                <a:gd name="connsiteX0" fmla="*/ 755 w 763313"/>
                <a:gd name="connsiteY0" fmla="*/ 35586 h 617611"/>
                <a:gd name="connsiteX1" fmla="*/ 322439 w 763313"/>
                <a:gd name="connsiteY1" fmla="*/ 49704 h 617611"/>
                <a:gd name="connsiteX2" fmla="*/ 523012 w 763313"/>
                <a:gd name="connsiteY2" fmla="*/ 167713 h 617611"/>
                <a:gd name="connsiteX3" fmla="*/ 763313 w 763313"/>
                <a:gd name="connsiteY3" fmla="*/ 617611 h 617611"/>
                <a:gd name="connsiteX4" fmla="*/ 264266 w 763313"/>
                <a:gd name="connsiteY4" fmla="*/ 517960 h 617611"/>
                <a:gd name="connsiteX5" fmla="*/ 7968 w 763313"/>
                <a:gd name="connsiteY5" fmla="*/ 208976 h 617611"/>
                <a:gd name="connsiteX6" fmla="*/ 755 w 763313"/>
                <a:gd name="connsiteY6" fmla="*/ 35586 h 617611"/>
                <a:gd name="connsiteX0" fmla="*/ 1598 w 764156"/>
                <a:gd name="connsiteY0" fmla="*/ 35586 h 617611"/>
                <a:gd name="connsiteX1" fmla="*/ 323282 w 764156"/>
                <a:gd name="connsiteY1" fmla="*/ 49704 h 617611"/>
                <a:gd name="connsiteX2" fmla="*/ 523855 w 764156"/>
                <a:gd name="connsiteY2" fmla="*/ 167713 h 617611"/>
                <a:gd name="connsiteX3" fmla="*/ 764156 w 764156"/>
                <a:gd name="connsiteY3" fmla="*/ 617611 h 617611"/>
                <a:gd name="connsiteX4" fmla="*/ 265109 w 764156"/>
                <a:gd name="connsiteY4" fmla="*/ 517960 h 617611"/>
                <a:gd name="connsiteX5" fmla="*/ 8811 w 764156"/>
                <a:gd name="connsiteY5" fmla="*/ 208976 h 617611"/>
                <a:gd name="connsiteX6" fmla="*/ 1598 w 764156"/>
                <a:gd name="connsiteY6" fmla="*/ 35586 h 617611"/>
                <a:gd name="connsiteX0" fmla="*/ 1598 w 764156"/>
                <a:gd name="connsiteY0" fmla="*/ 35586 h 617611"/>
                <a:gd name="connsiteX1" fmla="*/ 323282 w 764156"/>
                <a:gd name="connsiteY1" fmla="*/ 49704 h 617611"/>
                <a:gd name="connsiteX2" fmla="*/ 523855 w 764156"/>
                <a:gd name="connsiteY2" fmla="*/ 167713 h 617611"/>
                <a:gd name="connsiteX3" fmla="*/ 764156 w 764156"/>
                <a:gd name="connsiteY3" fmla="*/ 617611 h 617611"/>
                <a:gd name="connsiteX4" fmla="*/ 265109 w 764156"/>
                <a:gd name="connsiteY4" fmla="*/ 517960 h 617611"/>
                <a:gd name="connsiteX5" fmla="*/ 8811 w 764156"/>
                <a:gd name="connsiteY5" fmla="*/ 208976 h 617611"/>
                <a:gd name="connsiteX6" fmla="*/ 1598 w 764156"/>
                <a:gd name="connsiteY6" fmla="*/ 35586 h 617611"/>
                <a:gd name="connsiteX0" fmla="*/ 1598 w 764156"/>
                <a:gd name="connsiteY0" fmla="*/ 35586 h 617611"/>
                <a:gd name="connsiteX1" fmla="*/ 323282 w 764156"/>
                <a:gd name="connsiteY1" fmla="*/ 49704 h 617611"/>
                <a:gd name="connsiteX2" fmla="*/ 523855 w 764156"/>
                <a:gd name="connsiteY2" fmla="*/ 167713 h 617611"/>
                <a:gd name="connsiteX3" fmla="*/ 764156 w 764156"/>
                <a:gd name="connsiteY3" fmla="*/ 617611 h 617611"/>
                <a:gd name="connsiteX4" fmla="*/ 265109 w 764156"/>
                <a:gd name="connsiteY4" fmla="*/ 517960 h 617611"/>
                <a:gd name="connsiteX5" fmla="*/ 118699 w 764156"/>
                <a:gd name="connsiteY5" fmla="*/ 363710 h 617611"/>
                <a:gd name="connsiteX6" fmla="*/ 8811 w 764156"/>
                <a:gd name="connsiteY6" fmla="*/ 208976 h 617611"/>
                <a:gd name="connsiteX7" fmla="*/ 1598 w 764156"/>
                <a:gd name="connsiteY7" fmla="*/ 35586 h 617611"/>
                <a:gd name="connsiteX0" fmla="*/ 1598 w 764156"/>
                <a:gd name="connsiteY0" fmla="*/ 35586 h 617611"/>
                <a:gd name="connsiteX1" fmla="*/ 323282 w 764156"/>
                <a:gd name="connsiteY1" fmla="*/ 49704 h 617611"/>
                <a:gd name="connsiteX2" fmla="*/ 523855 w 764156"/>
                <a:gd name="connsiteY2" fmla="*/ 167713 h 617611"/>
                <a:gd name="connsiteX3" fmla="*/ 764156 w 764156"/>
                <a:gd name="connsiteY3" fmla="*/ 617611 h 617611"/>
                <a:gd name="connsiteX4" fmla="*/ 265109 w 764156"/>
                <a:gd name="connsiteY4" fmla="*/ 517960 h 617611"/>
                <a:gd name="connsiteX5" fmla="*/ 202134 w 764156"/>
                <a:gd name="connsiteY5" fmla="*/ 462620 h 617611"/>
                <a:gd name="connsiteX6" fmla="*/ 118699 w 764156"/>
                <a:gd name="connsiteY6" fmla="*/ 363710 h 617611"/>
                <a:gd name="connsiteX7" fmla="*/ 8811 w 764156"/>
                <a:gd name="connsiteY7" fmla="*/ 208976 h 617611"/>
                <a:gd name="connsiteX8" fmla="*/ 1598 w 764156"/>
                <a:gd name="connsiteY8" fmla="*/ 35586 h 617611"/>
                <a:gd name="connsiteX0" fmla="*/ 1598 w 764156"/>
                <a:gd name="connsiteY0" fmla="*/ 35586 h 617611"/>
                <a:gd name="connsiteX1" fmla="*/ 323282 w 764156"/>
                <a:gd name="connsiteY1" fmla="*/ 49704 h 617611"/>
                <a:gd name="connsiteX2" fmla="*/ 523855 w 764156"/>
                <a:gd name="connsiteY2" fmla="*/ 167713 h 617611"/>
                <a:gd name="connsiteX3" fmla="*/ 764156 w 764156"/>
                <a:gd name="connsiteY3" fmla="*/ 617611 h 617611"/>
                <a:gd name="connsiteX4" fmla="*/ 265109 w 764156"/>
                <a:gd name="connsiteY4" fmla="*/ 517960 h 617611"/>
                <a:gd name="connsiteX5" fmla="*/ 202134 w 764156"/>
                <a:gd name="connsiteY5" fmla="*/ 462620 h 617611"/>
                <a:gd name="connsiteX6" fmla="*/ 118699 w 764156"/>
                <a:gd name="connsiteY6" fmla="*/ 363710 h 617611"/>
                <a:gd name="connsiteX7" fmla="*/ 8811 w 764156"/>
                <a:gd name="connsiteY7" fmla="*/ 208976 h 617611"/>
                <a:gd name="connsiteX8" fmla="*/ 1598 w 764156"/>
                <a:gd name="connsiteY8" fmla="*/ 35586 h 617611"/>
                <a:gd name="connsiteX0" fmla="*/ 1598 w 764156"/>
                <a:gd name="connsiteY0" fmla="*/ 35586 h 617611"/>
                <a:gd name="connsiteX1" fmla="*/ 323282 w 764156"/>
                <a:gd name="connsiteY1" fmla="*/ 49704 h 617611"/>
                <a:gd name="connsiteX2" fmla="*/ 523855 w 764156"/>
                <a:gd name="connsiteY2" fmla="*/ 167713 h 617611"/>
                <a:gd name="connsiteX3" fmla="*/ 764156 w 764156"/>
                <a:gd name="connsiteY3" fmla="*/ 617611 h 617611"/>
                <a:gd name="connsiteX4" fmla="*/ 265109 w 764156"/>
                <a:gd name="connsiteY4" fmla="*/ 517960 h 617611"/>
                <a:gd name="connsiteX5" fmla="*/ 118699 w 764156"/>
                <a:gd name="connsiteY5" fmla="*/ 363710 h 617611"/>
                <a:gd name="connsiteX6" fmla="*/ 8811 w 764156"/>
                <a:gd name="connsiteY6" fmla="*/ 208976 h 617611"/>
                <a:gd name="connsiteX7" fmla="*/ 1598 w 764156"/>
                <a:gd name="connsiteY7" fmla="*/ 35586 h 617611"/>
                <a:gd name="connsiteX0" fmla="*/ 1598 w 764156"/>
                <a:gd name="connsiteY0" fmla="*/ 35586 h 617611"/>
                <a:gd name="connsiteX1" fmla="*/ 323282 w 764156"/>
                <a:gd name="connsiteY1" fmla="*/ 49704 h 617611"/>
                <a:gd name="connsiteX2" fmla="*/ 523855 w 764156"/>
                <a:gd name="connsiteY2" fmla="*/ 167713 h 617611"/>
                <a:gd name="connsiteX3" fmla="*/ 764156 w 764156"/>
                <a:gd name="connsiteY3" fmla="*/ 617611 h 617611"/>
                <a:gd name="connsiteX4" fmla="*/ 265109 w 764156"/>
                <a:gd name="connsiteY4" fmla="*/ 517960 h 617611"/>
                <a:gd name="connsiteX5" fmla="*/ 191711 w 764156"/>
                <a:gd name="connsiteY5" fmla="*/ 448767 h 617611"/>
                <a:gd name="connsiteX6" fmla="*/ 118699 w 764156"/>
                <a:gd name="connsiteY6" fmla="*/ 363710 h 617611"/>
                <a:gd name="connsiteX7" fmla="*/ 8811 w 764156"/>
                <a:gd name="connsiteY7" fmla="*/ 208976 h 617611"/>
                <a:gd name="connsiteX8" fmla="*/ 1598 w 764156"/>
                <a:gd name="connsiteY8" fmla="*/ 35586 h 617611"/>
                <a:gd name="connsiteX0" fmla="*/ 1598 w 764156"/>
                <a:gd name="connsiteY0" fmla="*/ 35586 h 617611"/>
                <a:gd name="connsiteX1" fmla="*/ 323282 w 764156"/>
                <a:gd name="connsiteY1" fmla="*/ 49704 h 617611"/>
                <a:gd name="connsiteX2" fmla="*/ 523855 w 764156"/>
                <a:gd name="connsiteY2" fmla="*/ 167713 h 617611"/>
                <a:gd name="connsiteX3" fmla="*/ 764156 w 764156"/>
                <a:gd name="connsiteY3" fmla="*/ 617611 h 617611"/>
                <a:gd name="connsiteX4" fmla="*/ 265109 w 764156"/>
                <a:gd name="connsiteY4" fmla="*/ 517960 h 617611"/>
                <a:gd name="connsiteX5" fmla="*/ 191711 w 764156"/>
                <a:gd name="connsiteY5" fmla="*/ 448767 h 617611"/>
                <a:gd name="connsiteX6" fmla="*/ 118699 w 764156"/>
                <a:gd name="connsiteY6" fmla="*/ 363710 h 617611"/>
                <a:gd name="connsiteX7" fmla="*/ 8811 w 764156"/>
                <a:gd name="connsiteY7" fmla="*/ 208976 h 617611"/>
                <a:gd name="connsiteX8" fmla="*/ 1598 w 764156"/>
                <a:gd name="connsiteY8" fmla="*/ 35586 h 617611"/>
                <a:gd name="connsiteX0" fmla="*/ 1598 w 764545"/>
                <a:gd name="connsiteY0" fmla="*/ 35586 h 619293"/>
                <a:gd name="connsiteX1" fmla="*/ 323282 w 764545"/>
                <a:gd name="connsiteY1" fmla="*/ 49704 h 619293"/>
                <a:gd name="connsiteX2" fmla="*/ 523855 w 764545"/>
                <a:gd name="connsiteY2" fmla="*/ 167713 h 619293"/>
                <a:gd name="connsiteX3" fmla="*/ 764156 w 764545"/>
                <a:gd name="connsiteY3" fmla="*/ 617611 h 619293"/>
                <a:gd name="connsiteX4" fmla="*/ 265109 w 764545"/>
                <a:gd name="connsiteY4" fmla="*/ 517960 h 619293"/>
                <a:gd name="connsiteX5" fmla="*/ 191711 w 764545"/>
                <a:gd name="connsiteY5" fmla="*/ 448767 h 619293"/>
                <a:gd name="connsiteX6" fmla="*/ 118699 w 764545"/>
                <a:gd name="connsiteY6" fmla="*/ 363710 h 619293"/>
                <a:gd name="connsiteX7" fmla="*/ 764156 w 764545"/>
                <a:gd name="connsiteY7" fmla="*/ 617612 h 619293"/>
                <a:gd name="connsiteX8" fmla="*/ 8811 w 764545"/>
                <a:gd name="connsiteY8" fmla="*/ 208976 h 619293"/>
                <a:gd name="connsiteX9" fmla="*/ 1598 w 764545"/>
                <a:gd name="connsiteY9" fmla="*/ 35586 h 619293"/>
                <a:gd name="connsiteX0" fmla="*/ 1598 w 764662"/>
                <a:gd name="connsiteY0" fmla="*/ 35586 h 618720"/>
                <a:gd name="connsiteX1" fmla="*/ 323282 w 764662"/>
                <a:gd name="connsiteY1" fmla="*/ 49704 h 618720"/>
                <a:gd name="connsiteX2" fmla="*/ 523855 w 764662"/>
                <a:gd name="connsiteY2" fmla="*/ 167713 h 618720"/>
                <a:gd name="connsiteX3" fmla="*/ 764156 w 764662"/>
                <a:gd name="connsiteY3" fmla="*/ 617611 h 618720"/>
                <a:gd name="connsiteX4" fmla="*/ 265109 w 764662"/>
                <a:gd name="connsiteY4" fmla="*/ 517960 h 618720"/>
                <a:gd name="connsiteX5" fmla="*/ 191711 w 764662"/>
                <a:gd name="connsiteY5" fmla="*/ 448767 h 618720"/>
                <a:gd name="connsiteX6" fmla="*/ 267412 w 764662"/>
                <a:gd name="connsiteY6" fmla="*/ 210459 h 618720"/>
                <a:gd name="connsiteX7" fmla="*/ 764156 w 764662"/>
                <a:gd name="connsiteY7" fmla="*/ 617612 h 618720"/>
                <a:gd name="connsiteX8" fmla="*/ 8811 w 764662"/>
                <a:gd name="connsiteY8" fmla="*/ 208976 h 618720"/>
                <a:gd name="connsiteX9" fmla="*/ 1598 w 764662"/>
                <a:gd name="connsiteY9" fmla="*/ 35586 h 618720"/>
                <a:gd name="connsiteX0" fmla="*/ 1598 w 783096"/>
                <a:gd name="connsiteY0" fmla="*/ 35586 h 629433"/>
                <a:gd name="connsiteX1" fmla="*/ 323282 w 783096"/>
                <a:gd name="connsiteY1" fmla="*/ 49704 h 629433"/>
                <a:gd name="connsiteX2" fmla="*/ 523855 w 783096"/>
                <a:gd name="connsiteY2" fmla="*/ 167713 h 629433"/>
                <a:gd name="connsiteX3" fmla="*/ 764156 w 783096"/>
                <a:gd name="connsiteY3" fmla="*/ 617611 h 629433"/>
                <a:gd name="connsiteX4" fmla="*/ 265109 w 783096"/>
                <a:gd name="connsiteY4" fmla="*/ 517960 h 629433"/>
                <a:gd name="connsiteX5" fmla="*/ 191711 w 783096"/>
                <a:gd name="connsiteY5" fmla="*/ 448767 h 629433"/>
                <a:gd name="connsiteX6" fmla="*/ 764663 w 783096"/>
                <a:gd name="connsiteY6" fmla="*/ 618720 h 629433"/>
                <a:gd name="connsiteX7" fmla="*/ 764156 w 783096"/>
                <a:gd name="connsiteY7" fmla="*/ 617612 h 629433"/>
                <a:gd name="connsiteX8" fmla="*/ 8811 w 783096"/>
                <a:gd name="connsiteY8" fmla="*/ 208976 h 629433"/>
                <a:gd name="connsiteX9" fmla="*/ 1598 w 783096"/>
                <a:gd name="connsiteY9" fmla="*/ 35586 h 629433"/>
                <a:gd name="connsiteX0" fmla="*/ 1598 w 783776"/>
                <a:gd name="connsiteY0" fmla="*/ 35586 h 632193"/>
                <a:gd name="connsiteX1" fmla="*/ 323282 w 783776"/>
                <a:gd name="connsiteY1" fmla="*/ 49704 h 632193"/>
                <a:gd name="connsiteX2" fmla="*/ 523855 w 783776"/>
                <a:gd name="connsiteY2" fmla="*/ 167713 h 632193"/>
                <a:gd name="connsiteX3" fmla="*/ 764156 w 783776"/>
                <a:gd name="connsiteY3" fmla="*/ 617611 h 632193"/>
                <a:gd name="connsiteX4" fmla="*/ 265109 w 783776"/>
                <a:gd name="connsiteY4" fmla="*/ 517960 h 632193"/>
                <a:gd name="connsiteX5" fmla="*/ 783096 w 783776"/>
                <a:gd name="connsiteY5" fmla="*/ 629433 h 632193"/>
                <a:gd name="connsiteX6" fmla="*/ 764663 w 783776"/>
                <a:gd name="connsiteY6" fmla="*/ 618720 h 632193"/>
                <a:gd name="connsiteX7" fmla="*/ 764156 w 783776"/>
                <a:gd name="connsiteY7" fmla="*/ 617612 h 632193"/>
                <a:gd name="connsiteX8" fmla="*/ 8811 w 783776"/>
                <a:gd name="connsiteY8" fmla="*/ 208976 h 632193"/>
                <a:gd name="connsiteX9" fmla="*/ 1598 w 783776"/>
                <a:gd name="connsiteY9" fmla="*/ 35586 h 632193"/>
                <a:gd name="connsiteX0" fmla="*/ 1598 w 783096"/>
                <a:gd name="connsiteY0" fmla="*/ 35586 h 629433"/>
                <a:gd name="connsiteX1" fmla="*/ 323282 w 783096"/>
                <a:gd name="connsiteY1" fmla="*/ 49704 h 629433"/>
                <a:gd name="connsiteX2" fmla="*/ 523855 w 783096"/>
                <a:gd name="connsiteY2" fmla="*/ 167713 h 629433"/>
                <a:gd name="connsiteX3" fmla="*/ 764156 w 783096"/>
                <a:gd name="connsiteY3" fmla="*/ 617611 h 629433"/>
                <a:gd name="connsiteX4" fmla="*/ 783096 w 783096"/>
                <a:gd name="connsiteY4" fmla="*/ 629433 h 629433"/>
                <a:gd name="connsiteX5" fmla="*/ 764663 w 783096"/>
                <a:gd name="connsiteY5" fmla="*/ 618720 h 629433"/>
                <a:gd name="connsiteX6" fmla="*/ 764156 w 783096"/>
                <a:gd name="connsiteY6" fmla="*/ 617612 h 629433"/>
                <a:gd name="connsiteX7" fmla="*/ 8811 w 783096"/>
                <a:gd name="connsiteY7" fmla="*/ 208976 h 629433"/>
                <a:gd name="connsiteX8" fmla="*/ 1598 w 783096"/>
                <a:gd name="connsiteY8" fmla="*/ 35586 h 629433"/>
                <a:gd name="connsiteX0" fmla="*/ 756 w 782254"/>
                <a:gd name="connsiteY0" fmla="*/ 35586 h 629433"/>
                <a:gd name="connsiteX1" fmla="*/ 322440 w 782254"/>
                <a:gd name="connsiteY1" fmla="*/ 49704 h 629433"/>
                <a:gd name="connsiteX2" fmla="*/ 523013 w 782254"/>
                <a:gd name="connsiteY2" fmla="*/ 167713 h 629433"/>
                <a:gd name="connsiteX3" fmla="*/ 763314 w 782254"/>
                <a:gd name="connsiteY3" fmla="*/ 617611 h 629433"/>
                <a:gd name="connsiteX4" fmla="*/ 782254 w 782254"/>
                <a:gd name="connsiteY4" fmla="*/ 629433 h 629433"/>
                <a:gd name="connsiteX5" fmla="*/ 763821 w 782254"/>
                <a:gd name="connsiteY5" fmla="*/ 618720 h 629433"/>
                <a:gd name="connsiteX6" fmla="*/ 763314 w 782254"/>
                <a:gd name="connsiteY6" fmla="*/ 617612 h 629433"/>
                <a:gd name="connsiteX7" fmla="*/ 756 w 782254"/>
                <a:gd name="connsiteY7" fmla="*/ 35586 h 629433"/>
                <a:gd name="connsiteX0" fmla="*/ 756 w 782254"/>
                <a:gd name="connsiteY0" fmla="*/ 35586 h 629433"/>
                <a:gd name="connsiteX1" fmla="*/ 322440 w 782254"/>
                <a:gd name="connsiteY1" fmla="*/ 49704 h 629433"/>
                <a:gd name="connsiteX2" fmla="*/ 523013 w 782254"/>
                <a:gd name="connsiteY2" fmla="*/ 167713 h 629433"/>
                <a:gd name="connsiteX3" fmla="*/ 763314 w 782254"/>
                <a:gd name="connsiteY3" fmla="*/ 617611 h 629433"/>
                <a:gd name="connsiteX4" fmla="*/ 782254 w 782254"/>
                <a:gd name="connsiteY4" fmla="*/ 629433 h 629433"/>
                <a:gd name="connsiteX5" fmla="*/ 763821 w 782254"/>
                <a:gd name="connsiteY5" fmla="*/ 618720 h 629433"/>
                <a:gd name="connsiteX6" fmla="*/ 219939 w 782254"/>
                <a:gd name="connsiteY6" fmla="*/ 487383 h 629433"/>
                <a:gd name="connsiteX7" fmla="*/ 756 w 782254"/>
                <a:gd name="connsiteY7" fmla="*/ 35586 h 629433"/>
                <a:gd name="connsiteX0" fmla="*/ 756 w 782254"/>
                <a:gd name="connsiteY0" fmla="*/ 35586 h 638195"/>
                <a:gd name="connsiteX1" fmla="*/ 322440 w 782254"/>
                <a:gd name="connsiteY1" fmla="*/ 49704 h 638195"/>
                <a:gd name="connsiteX2" fmla="*/ 523013 w 782254"/>
                <a:gd name="connsiteY2" fmla="*/ 167713 h 638195"/>
                <a:gd name="connsiteX3" fmla="*/ 763314 w 782254"/>
                <a:gd name="connsiteY3" fmla="*/ 617611 h 638195"/>
                <a:gd name="connsiteX4" fmla="*/ 782254 w 782254"/>
                <a:gd name="connsiteY4" fmla="*/ 629433 h 638195"/>
                <a:gd name="connsiteX5" fmla="*/ 763821 w 782254"/>
                <a:gd name="connsiteY5" fmla="*/ 618720 h 638195"/>
                <a:gd name="connsiteX6" fmla="*/ 219939 w 782254"/>
                <a:gd name="connsiteY6" fmla="*/ 487383 h 638195"/>
                <a:gd name="connsiteX7" fmla="*/ 756 w 782254"/>
                <a:gd name="connsiteY7" fmla="*/ 35586 h 638195"/>
                <a:gd name="connsiteX0" fmla="*/ 756 w 782254"/>
                <a:gd name="connsiteY0" fmla="*/ 35586 h 638195"/>
                <a:gd name="connsiteX1" fmla="*/ 322440 w 782254"/>
                <a:gd name="connsiteY1" fmla="*/ 49704 h 638195"/>
                <a:gd name="connsiteX2" fmla="*/ 523013 w 782254"/>
                <a:gd name="connsiteY2" fmla="*/ 167713 h 638195"/>
                <a:gd name="connsiteX3" fmla="*/ 763314 w 782254"/>
                <a:gd name="connsiteY3" fmla="*/ 617611 h 638195"/>
                <a:gd name="connsiteX4" fmla="*/ 782254 w 782254"/>
                <a:gd name="connsiteY4" fmla="*/ 629433 h 638195"/>
                <a:gd name="connsiteX5" fmla="*/ 763821 w 782254"/>
                <a:gd name="connsiteY5" fmla="*/ 618720 h 638195"/>
                <a:gd name="connsiteX6" fmla="*/ 219939 w 782254"/>
                <a:gd name="connsiteY6" fmla="*/ 487383 h 638195"/>
                <a:gd name="connsiteX7" fmla="*/ 756 w 782254"/>
                <a:gd name="connsiteY7" fmla="*/ 35586 h 638195"/>
                <a:gd name="connsiteX0" fmla="*/ 17507 w 799005"/>
                <a:gd name="connsiteY0" fmla="*/ 35586 h 638195"/>
                <a:gd name="connsiteX1" fmla="*/ 339191 w 799005"/>
                <a:gd name="connsiteY1" fmla="*/ 49704 h 638195"/>
                <a:gd name="connsiteX2" fmla="*/ 539764 w 799005"/>
                <a:gd name="connsiteY2" fmla="*/ 167713 h 638195"/>
                <a:gd name="connsiteX3" fmla="*/ 780065 w 799005"/>
                <a:gd name="connsiteY3" fmla="*/ 617611 h 638195"/>
                <a:gd name="connsiteX4" fmla="*/ 799005 w 799005"/>
                <a:gd name="connsiteY4" fmla="*/ 629433 h 638195"/>
                <a:gd name="connsiteX5" fmla="*/ 780572 w 799005"/>
                <a:gd name="connsiteY5" fmla="*/ 618720 h 638195"/>
                <a:gd name="connsiteX6" fmla="*/ 236690 w 799005"/>
                <a:gd name="connsiteY6" fmla="*/ 487383 h 638195"/>
                <a:gd name="connsiteX7" fmla="*/ 17507 w 799005"/>
                <a:gd name="connsiteY7" fmla="*/ 35586 h 638195"/>
                <a:gd name="connsiteX0" fmla="*/ 17507 w 799005"/>
                <a:gd name="connsiteY0" fmla="*/ 35586 h 629433"/>
                <a:gd name="connsiteX1" fmla="*/ 339191 w 799005"/>
                <a:gd name="connsiteY1" fmla="*/ 49704 h 629433"/>
                <a:gd name="connsiteX2" fmla="*/ 539764 w 799005"/>
                <a:gd name="connsiteY2" fmla="*/ 167713 h 629433"/>
                <a:gd name="connsiteX3" fmla="*/ 780065 w 799005"/>
                <a:gd name="connsiteY3" fmla="*/ 617611 h 629433"/>
                <a:gd name="connsiteX4" fmla="*/ 799005 w 799005"/>
                <a:gd name="connsiteY4" fmla="*/ 629433 h 629433"/>
                <a:gd name="connsiteX5" fmla="*/ 236690 w 799005"/>
                <a:gd name="connsiteY5" fmla="*/ 487383 h 629433"/>
                <a:gd name="connsiteX6" fmla="*/ 17507 w 799005"/>
                <a:gd name="connsiteY6" fmla="*/ 35586 h 629433"/>
                <a:gd name="connsiteX0" fmla="*/ 17507 w 806100"/>
                <a:gd name="connsiteY0" fmla="*/ 35586 h 629433"/>
                <a:gd name="connsiteX1" fmla="*/ 339191 w 806100"/>
                <a:gd name="connsiteY1" fmla="*/ 49704 h 629433"/>
                <a:gd name="connsiteX2" fmla="*/ 539764 w 806100"/>
                <a:gd name="connsiteY2" fmla="*/ 167713 h 629433"/>
                <a:gd name="connsiteX3" fmla="*/ 799005 w 806100"/>
                <a:gd name="connsiteY3" fmla="*/ 629433 h 629433"/>
                <a:gd name="connsiteX4" fmla="*/ 236690 w 806100"/>
                <a:gd name="connsiteY4" fmla="*/ 487383 h 629433"/>
                <a:gd name="connsiteX5" fmla="*/ 17507 w 806100"/>
                <a:gd name="connsiteY5" fmla="*/ 35586 h 629433"/>
                <a:gd name="connsiteX0" fmla="*/ 17507 w 806100"/>
                <a:gd name="connsiteY0" fmla="*/ 35586 h 646142"/>
                <a:gd name="connsiteX1" fmla="*/ 339191 w 806100"/>
                <a:gd name="connsiteY1" fmla="*/ 49704 h 646142"/>
                <a:gd name="connsiteX2" fmla="*/ 539764 w 806100"/>
                <a:gd name="connsiteY2" fmla="*/ 167713 h 646142"/>
                <a:gd name="connsiteX3" fmla="*/ 799005 w 806100"/>
                <a:gd name="connsiteY3" fmla="*/ 629433 h 646142"/>
                <a:gd name="connsiteX4" fmla="*/ 236690 w 806100"/>
                <a:gd name="connsiteY4" fmla="*/ 487383 h 646142"/>
                <a:gd name="connsiteX5" fmla="*/ 17507 w 806100"/>
                <a:gd name="connsiteY5" fmla="*/ 35586 h 646142"/>
                <a:gd name="connsiteX0" fmla="*/ 17507 w 802575"/>
                <a:gd name="connsiteY0" fmla="*/ 35586 h 646142"/>
                <a:gd name="connsiteX1" fmla="*/ 339191 w 802575"/>
                <a:gd name="connsiteY1" fmla="*/ 49704 h 646142"/>
                <a:gd name="connsiteX2" fmla="*/ 539764 w 802575"/>
                <a:gd name="connsiteY2" fmla="*/ 167713 h 646142"/>
                <a:gd name="connsiteX3" fmla="*/ 799005 w 802575"/>
                <a:gd name="connsiteY3" fmla="*/ 629433 h 646142"/>
                <a:gd name="connsiteX4" fmla="*/ 236690 w 802575"/>
                <a:gd name="connsiteY4" fmla="*/ 487383 h 646142"/>
                <a:gd name="connsiteX5" fmla="*/ 17507 w 802575"/>
                <a:gd name="connsiteY5" fmla="*/ 35586 h 646142"/>
                <a:gd name="connsiteX0" fmla="*/ 17507 w 803233"/>
                <a:gd name="connsiteY0" fmla="*/ 35586 h 646142"/>
                <a:gd name="connsiteX1" fmla="*/ 339191 w 803233"/>
                <a:gd name="connsiteY1" fmla="*/ 49704 h 646142"/>
                <a:gd name="connsiteX2" fmla="*/ 539764 w 803233"/>
                <a:gd name="connsiteY2" fmla="*/ 167713 h 646142"/>
                <a:gd name="connsiteX3" fmla="*/ 799005 w 803233"/>
                <a:gd name="connsiteY3" fmla="*/ 629433 h 646142"/>
                <a:gd name="connsiteX4" fmla="*/ 236690 w 803233"/>
                <a:gd name="connsiteY4" fmla="*/ 487383 h 646142"/>
                <a:gd name="connsiteX5" fmla="*/ 17507 w 803233"/>
                <a:gd name="connsiteY5" fmla="*/ 35586 h 646142"/>
                <a:gd name="connsiteX0" fmla="*/ 17507 w 803224"/>
                <a:gd name="connsiteY0" fmla="*/ 35586 h 646142"/>
                <a:gd name="connsiteX1" fmla="*/ 339191 w 803224"/>
                <a:gd name="connsiteY1" fmla="*/ 49704 h 646142"/>
                <a:gd name="connsiteX2" fmla="*/ 539764 w 803224"/>
                <a:gd name="connsiteY2" fmla="*/ 167713 h 646142"/>
                <a:gd name="connsiteX3" fmla="*/ 799005 w 803224"/>
                <a:gd name="connsiteY3" fmla="*/ 629433 h 646142"/>
                <a:gd name="connsiteX4" fmla="*/ 236690 w 803224"/>
                <a:gd name="connsiteY4" fmla="*/ 487383 h 646142"/>
                <a:gd name="connsiteX5" fmla="*/ 17507 w 803224"/>
                <a:gd name="connsiteY5" fmla="*/ 35586 h 646142"/>
                <a:gd name="connsiteX0" fmla="*/ 17507 w 803224"/>
                <a:gd name="connsiteY0" fmla="*/ 16260 h 626816"/>
                <a:gd name="connsiteX1" fmla="*/ 539764 w 803224"/>
                <a:gd name="connsiteY1" fmla="*/ 148387 h 626816"/>
                <a:gd name="connsiteX2" fmla="*/ 799005 w 803224"/>
                <a:gd name="connsiteY2" fmla="*/ 610107 h 626816"/>
                <a:gd name="connsiteX3" fmla="*/ 236690 w 803224"/>
                <a:gd name="connsiteY3" fmla="*/ 468057 h 626816"/>
                <a:gd name="connsiteX4" fmla="*/ 17507 w 803224"/>
                <a:gd name="connsiteY4" fmla="*/ 16260 h 626816"/>
                <a:gd name="connsiteX0" fmla="*/ 17507 w 803224"/>
                <a:gd name="connsiteY0" fmla="*/ 20878 h 631434"/>
                <a:gd name="connsiteX1" fmla="*/ 539764 w 803224"/>
                <a:gd name="connsiteY1" fmla="*/ 153005 h 631434"/>
                <a:gd name="connsiteX2" fmla="*/ 799005 w 803224"/>
                <a:gd name="connsiteY2" fmla="*/ 614725 h 631434"/>
                <a:gd name="connsiteX3" fmla="*/ 236690 w 803224"/>
                <a:gd name="connsiteY3" fmla="*/ 472675 h 631434"/>
                <a:gd name="connsiteX4" fmla="*/ 17507 w 803224"/>
                <a:gd name="connsiteY4" fmla="*/ 20878 h 631434"/>
                <a:gd name="connsiteX0" fmla="*/ 4928 w 571462"/>
                <a:gd name="connsiteY0" fmla="*/ 321154 h 479913"/>
                <a:gd name="connsiteX1" fmla="*/ 308002 w 571462"/>
                <a:gd name="connsiteY1" fmla="*/ 1484 h 479913"/>
                <a:gd name="connsiteX2" fmla="*/ 567243 w 571462"/>
                <a:gd name="connsiteY2" fmla="*/ 463204 h 479913"/>
                <a:gd name="connsiteX3" fmla="*/ 4928 w 571462"/>
                <a:gd name="connsiteY3" fmla="*/ 321154 h 479913"/>
                <a:gd name="connsiteX0" fmla="*/ 248853 w 815387"/>
                <a:gd name="connsiteY0" fmla="*/ 476499 h 635258"/>
                <a:gd name="connsiteX1" fmla="*/ 7606 w 815387"/>
                <a:gd name="connsiteY1" fmla="*/ 11763 h 635258"/>
                <a:gd name="connsiteX2" fmla="*/ 551927 w 815387"/>
                <a:gd name="connsiteY2" fmla="*/ 156829 h 635258"/>
                <a:gd name="connsiteX3" fmla="*/ 811168 w 815387"/>
                <a:gd name="connsiteY3" fmla="*/ 618549 h 635258"/>
                <a:gd name="connsiteX4" fmla="*/ 248853 w 815387"/>
                <a:gd name="connsiteY4" fmla="*/ 476499 h 635258"/>
                <a:gd name="connsiteX0" fmla="*/ 248853 w 815387"/>
                <a:gd name="connsiteY0" fmla="*/ 474376 h 633135"/>
                <a:gd name="connsiteX1" fmla="*/ 7606 w 815387"/>
                <a:gd name="connsiteY1" fmla="*/ 9640 h 633135"/>
                <a:gd name="connsiteX2" fmla="*/ 551927 w 815387"/>
                <a:gd name="connsiteY2" fmla="*/ 154706 h 633135"/>
                <a:gd name="connsiteX3" fmla="*/ 811168 w 815387"/>
                <a:gd name="connsiteY3" fmla="*/ 616426 h 633135"/>
                <a:gd name="connsiteX4" fmla="*/ 248853 w 815387"/>
                <a:gd name="connsiteY4" fmla="*/ 474376 h 633135"/>
                <a:gd name="connsiteX0" fmla="*/ 249553 w 816087"/>
                <a:gd name="connsiteY0" fmla="*/ 474376 h 633135"/>
                <a:gd name="connsiteX1" fmla="*/ 8306 w 816087"/>
                <a:gd name="connsiteY1" fmla="*/ 9640 h 633135"/>
                <a:gd name="connsiteX2" fmla="*/ 552627 w 816087"/>
                <a:gd name="connsiteY2" fmla="*/ 154706 h 633135"/>
                <a:gd name="connsiteX3" fmla="*/ 811868 w 816087"/>
                <a:gd name="connsiteY3" fmla="*/ 616426 h 633135"/>
                <a:gd name="connsiteX4" fmla="*/ 249553 w 816087"/>
                <a:gd name="connsiteY4" fmla="*/ 474376 h 633135"/>
                <a:gd name="connsiteX0" fmla="*/ 252358 w 818892"/>
                <a:gd name="connsiteY0" fmla="*/ 474376 h 633135"/>
                <a:gd name="connsiteX1" fmla="*/ 11111 w 818892"/>
                <a:gd name="connsiteY1" fmla="*/ 9640 h 633135"/>
                <a:gd name="connsiteX2" fmla="*/ 555432 w 818892"/>
                <a:gd name="connsiteY2" fmla="*/ 154706 h 633135"/>
                <a:gd name="connsiteX3" fmla="*/ 814673 w 818892"/>
                <a:gd name="connsiteY3" fmla="*/ 616426 h 633135"/>
                <a:gd name="connsiteX4" fmla="*/ 252358 w 818892"/>
                <a:gd name="connsiteY4" fmla="*/ 474376 h 633135"/>
                <a:gd name="connsiteX0" fmla="*/ 251398 w 817932"/>
                <a:gd name="connsiteY0" fmla="*/ 474376 h 633135"/>
                <a:gd name="connsiteX1" fmla="*/ 10151 w 817932"/>
                <a:gd name="connsiteY1" fmla="*/ 9640 h 633135"/>
                <a:gd name="connsiteX2" fmla="*/ 554472 w 817932"/>
                <a:gd name="connsiteY2" fmla="*/ 154706 h 633135"/>
                <a:gd name="connsiteX3" fmla="*/ 813713 w 817932"/>
                <a:gd name="connsiteY3" fmla="*/ 616426 h 633135"/>
                <a:gd name="connsiteX4" fmla="*/ 251398 w 817932"/>
                <a:gd name="connsiteY4" fmla="*/ 474376 h 633135"/>
                <a:gd name="connsiteX0" fmla="*/ 250672 w 817206"/>
                <a:gd name="connsiteY0" fmla="*/ 474376 h 633135"/>
                <a:gd name="connsiteX1" fmla="*/ 9425 w 817206"/>
                <a:gd name="connsiteY1" fmla="*/ 9640 h 633135"/>
                <a:gd name="connsiteX2" fmla="*/ 553746 w 817206"/>
                <a:gd name="connsiteY2" fmla="*/ 154706 h 633135"/>
                <a:gd name="connsiteX3" fmla="*/ 812987 w 817206"/>
                <a:gd name="connsiteY3" fmla="*/ 616426 h 633135"/>
                <a:gd name="connsiteX4" fmla="*/ 250672 w 817206"/>
                <a:gd name="connsiteY4" fmla="*/ 474376 h 633135"/>
                <a:gd name="connsiteX0" fmla="*/ 250672 w 817206"/>
                <a:gd name="connsiteY0" fmla="*/ 475603 h 634362"/>
                <a:gd name="connsiteX1" fmla="*/ 9425 w 817206"/>
                <a:gd name="connsiteY1" fmla="*/ 10867 h 634362"/>
                <a:gd name="connsiteX2" fmla="*/ 553746 w 817206"/>
                <a:gd name="connsiteY2" fmla="*/ 155933 h 634362"/>
                <a:gd name="connsiteX3" fmla="*/ 812987 w 817206"/>
                <a:gd name="connsiteY3" fmla="*/ 617653 h 634362"/>
                <a:gd name="connsiteX4" fmla="*/ 250672 w 817206"/>
                <a:gd name="connsiteY4" fmla="*/ 475603 h 634362"/>
                <a:gd name="connsiteX0" fmla="*/ 250672 w 817605"/>
                <a:gd name="connsiteY0" fmla="*/ 475603 h 634362"/>
                <a:gd name="connsiteX1" fmla="*/ 9425 w 817605"/>
                <a:gd name="connsiteY1" fmla="*/ 10867 h 634362"/>
                <a:gd name="connsiteX2" fmla="*/ 553746 w 817605"/>
                <a:gd name="connsiteY2" fmla="*/ 155933 h 634362"/>
                <a:gd name="connsiteX3" fmla="*/ 812987 w 817605"/>
                <a:gd name="connsiteY3" fmla="*/ 617653 h 634362"/>
                <a:gd name="connsiteX4" fmla="*/ 250672 w 817605"/>
                <a:gd name="connsiteY4" fmla="*/ 475603 h 634362"/>
                <a:gd name="connsiteX0" fmla="*/ 250672 w 817834"/>
                <a:gd name="connsiteY0" fmla="*/ 476191 h 634950"/>
                <a:gd name="connsiteX1" fmla="*/ 9425 w 817834"/>
                <a:gd name="connsiteY1" fmla="*/ 11455 h 634950"/>
                <a:gd name="connsiteX2" fmla="*/ 562826 w 817834"/>
                <a:gd name="connsiteY2" fmla="*/ 148460 h 634950"/>
                <a:gd name="connsiteX3" fmla="*/ 812987 w 817834"/>
                <a:gd name="connsiteY3" fmla="*/ 618241 h 634950"/>
                <a:gd name="connsiteX4" fmla="*/ 250672 w 817834"/>
                <a:gd name="connsiteY4" fmla="*/ 476191 h 634950"/>
                <a:gd name="connsiteX0" fmla="*/ 250672 w 817759"/>
                <a:gd name="connsiteY0" fmla="*/ 475908 h 634667"/>
                <a:gd name="connsiteX1" fmla="*/ 9425 w 817759"/>
                <a:gd name="connsiteY1" fmla="*/ 11172 h 634667"/>
                <a:gd name="connsiteX2" fmla="*/ 559953 w 817759"/>
                <a:gd name="connsiteY2" fmla="*/ 151976 h 634667"/>
                <a:gd name="connsiteX3" fmla="*/ 812987 w 817759"/>
                <a:gd name="connsiteY3" fmla="*/ 617958 h 634667"/>
                <a:gd name="connsiteX4" fmla="*/ 250672 w 817759"/>
                <a:gd name="connsiteY4" fmla="*/ 475908 h 634667"/>
                <a:gd name="connsiteX0" fmla="*/ 250672 w 817609"/>
                <a:gd name="connsiteY0" fmla="*/ 475908 h 634667"/>
                <a:gd name="connsiteX1" fmla="*/ 9425 w 817609"/>
                <a:gd name="connsiteY1" fmla="*/ 11172 h 634667"/>
                <a:gd name="connsiteX2" fmla="*/ 559953 w 817609"/>
                <a:gd name="connsiteY2" fmla="*/ 151976 h 634667"/>
                <a:gd name="connsiteX3" fmla="*/ 812987 w 817609"/>
                <a:gd name="connsiteY3" fmla="*/ 617958 h 634667"/>
                <a:gd name="connsiteX4" fmla="*/ 250672 w 817609"/>
                <a:gd name="connsiteY4" fmla="*/ 475908 h 634667"/>
                <a:gd name="connsiteX0" fmla="*/ 250672 w 817317"/>
                <a:gd name="connsiteY0" fmla="*/ 475908 h 634667"/>
                <a:gd name="connsiteX1" fmla="*/ 9425 w 817317"/>
                <a:gd name="connsiteY1" fmla="*/ 11172 h 634667"/>
                <a:gd name="connsiteX2" fmla="*/ 559953 w 817317"/>
                <a:gd name="connsiteY2" fmla="*/ 151976 h 634667"/>
                <a:gd name="connsiteX3" fmla="*/ 812987 w 817317"/>
                <a:gd name="connsiteY3" fmla="*/ 617958 h 634667"/>
                <a:gd name="connsiteX4" fmla="*/ 250672 w 817317"/>
                <a:gd name="connsiteY4" fmla="*/ 475908 h 634667"/>
                <a:gd name="connsiteX0" fmla="*/ 250672 w 817317"/>
                <a:gd name="connsiteY0" fmla="*/ 475908 h 635641"/>
                <a:gd name="connsiteX1" fmla="*/ 9425 w 817317"/>
                <a:gd name="connsiteY1" fmla="*/ 11172 h 635641"/>
                <a:gd name="connsiteX2" fmla="*/ 559953 w 817317"/>
                <a:gd name="connsiteY2" fmla="*/ 151976 h 635641"/>
                <a:gd name="connsiteX3" fmla="*/ 812987 w 817317"/>
                <a:gd name="connsiteY3" fmla="*/ 617958 h 635641"/>
                <a:gd name="connsiteX4" fmla="*/ 250672 w 817317"/>
                <a:gd name="connsiteY4" fmla="*/ 475908 h 635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317" h="635641">
                  <a:moveTo>
                    <a:pt x="250672" y="475908"/>
                  </a:moveTo>
                  <a:cubicBezTo>
                    <a:pt x="121848" y="389083"/>
                    <a:pt x="-41087" y="64450"/>
                    <a:pt x="9425" y="11172"/>
                  </a:cubicBezTo>
                  <a:cubicBezTo>
                    <a:pt x="281845" y="-35526"/>
                    <a:pt x="486816" y="74418"/>
                    <a:pt x="559953" y="151976"/>
                  </a:cubicBezTo>
                  <a:cubicBezTo>
                    <a:pt x="674345" y="214456"/>
                    <a:pt x="846868" y="555090"/>
                    <a:pt x="812987" y="617958"/>
                  </a:cubicBezTo>
                  <a:cubicBezTo>
                    <a:pt x="692591" y="675195"/>
                    <a:pt x="373742" y="584379"/>
                    <a:pt x="250672" y="475908"/>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Rectangle 18"/>
          <p:cNvSpPr/>
          <p:nvPr/>
        </p:nvSpPr>
        <p:spPr>
          <a:xfrm>
            <a:off x="603504" y="3602736"/>
            <a:ext cx="5640916" cy="2088163"/>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sz="1400" b="1" dirty="0">
                <a:solidFill>
                  <a:srgbClr val="000080"/>
                </a:solidFill>
                <a:latin typeface="Courier New" panose="02070309020205020404" pitchFamily="49" charset="0"/>
              </a:rPr>
              <a:t>data</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inner_join</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keep</a:t>
            </a:r>
            <a:r>
              <a:rPr lang="en-US" sz="1400" dirty="0">
                <a:solidFill>
                  <a:srgbClr val="000000"/>
                </a:solidFill>
                <a:latin typeface="Courier New" panose="02070309020205020404" pitchFamily="49" charset="0"/>
              </a:rPr>
              <a:t> = Name Age Score);</a:t>
            </a:r>
          </a:p>
          <a:p>
            <a:pPr defTabSz="457200"/>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merge</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sashelp_class</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in</a:t>
            </a:r>
            <a:r>
              <a:rPr lang="en-US" sz="1400" dirty="0">
                <a:solidFill>
                  <a:srgbClr val="000000"/>
                </a:solidFill>
                <a:latin typeface="Courier New" panose="02070309020205020404" pitchFamily="49" charset="0"/>
              </a:rPr>
              <a:t>=</a:t>
            </a:r>
            <a:r>
              <a:rPr lang="en-US" sz="1400" dirty="0" err="1">
                <a:solidFill>
                  <a:srgbClr val="000000"/>
                </a:solidFill>
                <a:latin typeface="Courier New" panose="02070309020205020404" pitchFamily="49" charset="0"/>
              </a:rPr>
              <a:t>insashelp</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score_sorted</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in</a:t>
            </a:r>
            <a:r>
              <a:rPr lang="en-US" sz="1400" dirty="0">
                <a:solidFill>
                  <a:srgbClr val="000000"/>
                </a:solidFill>
                <a:latin typeface="Courier New" panose="02070309020205020404" pitchFamily="49" charset="0"/>
              </a:rPr>
              <a:t> = </a:t>
            </a:r>
            <a:r>
              <a:rPr lang="en-US" sz="1400" dirty="0" err="1">
                <a:solidFill>
                  <a:srgbClr val="000000"/>
                </a:solidFill>
                <a:latin typeface="Courier New" panose="02070309020205020404" pitchFamily="49" charset="0"/>
              </a:rPr>
              <a:t>inclassscore</a:t>
            </a:r>
            <a:r>
              <a:rPr lang="en-US" sz="1400" dirty="0">
                <a:solidFill>
                  <a:srgbClr val="000000"/>
                </a:solidFill>
                <a:latin typeface="Courier New" panose="02070309020205020404" pitchFamily="49" charset="0"/>
              </a:rPr>
              <a:t>);</a:t>
            </a:r>
          </a:p>
          <a:p>
            <a:pPr defTabSz="457200"/>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by</a:t>
            </a:r>
            <a:r>
              <a:rPr lang="en-US" sz="1400" dirty="0">
                <a:solidFill>
                  <a:srgbClr val="000000"/>
                </a:solidFill>
                <a:latin typeface="Courier New" panose="02070309020205020404" pitchFamily="49" charset="0"/>
              </a:rPr>
              <a:t> Name;</a:t>
            </a:r>
          </a:p>
          <a:p>
            <a:pPr defTabSz="457200"/>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if</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insashelp</a:t>
            </a:r>
            <a:r>
              <a:rPr lang="en-US" sz="1400" dirty="0">
                <a:solidFill>
                  <a:srgbClr val="000000"/>
                </a:solidFill>
                <a:latin typeface="Courier New" panose="02070309020205020404" pitchFamily="49" charset="0"/>
              </a:rPr>
              <a:t> and </a:t>
            </a:r>
            <a:r>
              <a:rPr lang="en-US" sz="1400" dirty="0" err="1">
                <a:solidFill>
                  <a:srgbClr val="000000"/>
                </a:solidFill>
                <a:latin typeface="Courier New" panose="02070309020205020404" pitchFamily="49" charset="0"/>
              </a:rPr>
              <a:t>inclassscore</a:t>
            </a:r>
            <a:r>
              <a:rPr lang="en-US" sz="1400" dirty="0">
                <a:solidFill>
                  <a:srgbClr val="000000"/>
                </a:solidFill>
                <a:latin typeface="Courier New" panose="02070309020205020404" pitchFamily="49" charset="0"/>
              </a:rPr>
              <a:t>;</a:t>
            </a:r>
          </a:p>
          <a:p>
            <a:pPr defTabSz="457200"/>
            <a:r>
              <a:rPr lang="en-US" sz="1400" b="1" dirty="0">
                <a:solidFill>
                  <a:srgbClr val="000080"/>
                </a:solidFill>
                <a:latin typeface="Courier New" panose="02070309020205020404" pitchFamily="49" charset="0"/>
              </a:rPr>
              <a:t>run</a:t>
            </a:r>
            <a:r>
              <a:rPr lang="en-US" sz="1400" dirty="0">
                <a:solidFill>
                  <a:srgbClr val="000000"/>
                </a:solidFill>
                <a:latin typeface="Courier New" panose="02070309020205020404" pitchFamily="49" charset="0"/>
              </a:rPr>
              <a:t>;</a:t>
            </a:r>
          </a:p>
          <a:p>
            <a:pPr defTabSz="457200"/>
            <a:r>
              <a:rPr lang="en-US" sz="1400" b="1" dirty="0">
                <a:solidFill>
                  <a:srgbClr val="000080"/>
                </a:solidFill>
                <a:latin typeface="Courier New" panose="02070309020205020404" pitchFamily="49" charset="0"/>
              </a:rPr>
              <a:t>proc</a:t>
            </a:r>
            <a:r>
              <a:rPr lang="en-US" sz="1400"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print</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data</a:t>
            </a:r>
            <a:r>
              <a:rPr lang="en-US" sz="1400" dirty="0">
                <a:solidFill>
                  <a:srgbClr val="000000"/>
                </a:solidFill>
                <a:latin typeface="Courier New" panose="02070309020205020404" pitchFamily="49" charset="0"/>
              </a:rPr>
              <a:t>=</a:t>
            </a:r>
            <a:r>
              <a:rPr lang="en-US" sz="1400" dirty="0" err="1">
                <a:solidFill>
                  <a:srgbClr val="000000"/>
                </a:solidFill>
                <a:latin typeface="Courier New" panose="02070309020205020404" pitchFamily="49" charset="0"/>
              </a:rPr>
              <a:t>inner_join</a:t>
            </a:r>
            <a:r>
              <a:rPr lang="en-US" sz="1400" dirty="0">
                <a:solidFill>
                  <a:srgbClr val="000000"/>
                </a:solidFill>
                <a:latin typeface="Courier New" panose="02070309020205020404" pitchFamily="49" charset="0"/>
              </a:rPr>
              <a:t>;</a:t>
            </a:r>
          </a:p>
          <a:p>
            <a:pPr defTabSz="457200"/>
            <a:r>
              <a:rPr lang="en-US" sz="1400" b="1" dirty="0">
                <a:solidFill>
                  <a:srgbClr val="000080"/>
                </a:solidFill>
                <a:latin typeface="Courier New" panose="02070309020205020404" pitchFamily="49" charset="0"/>
              </a:rPr>
              <a:t>run</a:t>
            </a:r>
            <a:r>
              <a:rPr lang="en-US" sz="1400" dirty="0">
                <a:solidFill>
                  <a:srgbClr val="000000"/>
                </a:solidFill>
                <a:latin typeface="Courier New" panose="02070309020205020404" pitchFamily="49" charset="0"/>
              </a:rPr>
              <a:t>;</a:t>
            </a:r>
            <a:endParaRPr lang="en-US" sz="1400" dirty="0"/>
          </a:p>
        </p:txBody>
      </p:sp>
      <p:sp>
        <p:nvSpPr>
          <p:cNvPr id="20" name="Equal 19"/>
          <p:cNvSpPr/>
          <p:nvPr/>
        </p:nvSpPr>
        <p:spPr>
          <a:xfrm rot="5400000">
            <a:off x="3237442" y="2897043"/>
            <a:ext cx="381000" cy="341736"/>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Right Arrow 20"/>
          <p:cNvSpPr/>
          <p:nvPr/>
        </p:nvSpPr>
        <p:spPr>
          <a:xfrm>
            <a:off x="6674042" y="3030858"/>
            <a:ext cx="419047"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560111532"/>
              </p:ext>
            </p:extLst>
          </p:nvPr>
        </p:nvGraphicFramePr>
        <p:xfrm>
          <a:off x="7936992" y="2249424"/>
          <a:ext cx="2710347" cy="3973284"/>
        </p:xfrm>
        <a:graphic>
          <a:graphicData uri="http://schemas.openxmlformats.org/drawingml/2006/table">
            <a:tbl>
              <a:tblPr/>
              <a:tblGrid>
                <a:gridCol w="903449">
                  <a:extLst>
                    <a:ext uri="{9D8B030D-6E8A-4147-A177-3AD203B41FA5}">
                      <a16:colId xmlns:a16="http://schemas.microsoft.com/office/drawing/2014/main" val="897668282"/>
                    </a:ext>
                  </a:extLst>
                </a:gridCol>
                <a:gridCol w="557113">
                  <a:extLst>
                    <a:ext uri="{9D8B030D-6E8A-4147-A177-3AD203B41FA5}">
                      <a16:colId xmlns:a16="http://schemas.microsoft.com/office/drawing/2014/main" val="1388014356"/>
                    </a:ext>
                  </a:extLst>
                </a:gridCol>
                <a:gridCol w="1249785">
                  <a:extLst>
                    <a:ext uri="{9D8B030D-6E8A-4147-A177-3AD203B41FA5}">
                      <a16:colId xmlns:a16="http://schemas.microsoft.com/office/drawing/2014/main" val="1446685587"/>
                    </a:ext>
                  </a:extLst>
                </a:gridCol>
              </a:tblGrid>
              <a:tr h="206022">
                <a:tc>
                  <a:txBody>
                    <a:bodyPr/>
                    <a:lstStyle/>
                    <a:p>
                      <a:pPr fontAlgn="t"/>
                      <a:r>
                        <a:rPr lang="en-US" sz="1100" b="1" i="0">
                          <a:solidFill>
                            <a:srgbClr val="000000"/>
                          </a:solidFill>
                          <a:effectLst/>
                          <a:latin typeface="Arial" panose="020B0604020202020204" pitchFamily="34" charset="0"/>
                        </a:rPr>
                        <a:t>Name</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Age</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dirty="0">
                          <a:solidFill>
                            <a:srgbClr val="000000"/>
                          </a:solidFill>
                          <a:effectLst/>
                          <a:latin typeface="Arial" panose="020B0604020202020204" pitchFamily="34" charset="0"/>
                        </a:rPr>
                        <a:t>Score</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77073932"/>
                  </a:ext>
                </a:extLst>
              </a:tr>
              <a:tr h="206022">
                <a:tc>
                  <a:txBody>
                    <a:bodyPr/>
                    <a:lstStyle/>
                    <a:p>
                      <a:pPr fontAlgn="t"/>
                      <a:r>
                        <a:rPr lang="en-US" sz="1100" b="0" i="0">
                          <a:solidFill>
                            <a:srgbClr val="000000"/>
                          </a:solidFill>
                          <a:effectLst/>
                          <a:latin typeface="Arial" panose="020B0604020202020204" pitchFamily="34" charset="0"/>
                        </a:rPr>
                        <a:t>Alfred</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85</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645669282"/>
                  </a:ext>
                </a:extLst>
              </a:tr>
              <a:tr h="206022">
                <a:tc>
                  <a:txBody>
                    <a:bodyPr/>
                    <a:lstStyle/>
                    <a:p>
                      <a:pPr fontAlgn="t"/>
                      <a:r>
                        <a:rPr lang="en-US" sz="1100" b="0" i="0">
                          <a:solidFill>
                            <a:srgbClr val="000000"/>
                          </a:solidFill>
                          <a:effectLst/>
                          <a:latin typeface="Arial" panose="020B0604020202020204" pitchFamily="34" charset="0"/>
                        </a:rPr>
                        <a:t>Alice</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80</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83320735"/>
                  </a:ext>
                </a:extLst>
              </a:tr>
              <a:tr h="206022">
                <a:tc>
                  <a:txBody>
                    <a:bodyPr/>
                    <a:lstStyle/>
                    <a:p>
                      <a:pPr fontAlgn="t"/>
                      <a:r>
                        <a:rPr lang="en-US" sz="1100" b="0" i="0">
                          <a:solidFill>
                            <a:srgbClr val="000000"/>
                          </a:solidFill>
                          <a:effectLst/>
                          <a:latin typeface="Arial" panose="020B0604020202020204" pitchFamily="34" charset="0"/>
                        </a:rPr>
                        <a:t>Barbara</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95</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546665118"/>
                  </a:ext>
                </a:extLst>
              </a:tr>
              <a:tr h="206022">
                <a:tc>
                  <a:txBody>
                    <a:bodyPr/>
                    <a:lstStyle/>
                    <a:p>
                      <a:pPr fontAlgn="t"/>
                      <a:r>
                        <a:rPr lang="en-US" sz="1100" b="0" i="0">
                          <a:solidFill>
                            <a:srgbClr val="000000"/>
                          </a:solidFill>
                          <a:effectLst/>
                          <a:latin typeface="Arial" panose="020B0604020202020204" pitchFamily="34" charset="0"/>
                        </a:rPr>
                        <a:t>Carol</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50</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523537111"/>
                  </a:ext>
                </a:extLst>
              </a:tr>
              <a:tr h="206022">
                <a:tc>
                  <a:txBody>
                    <a:bodyPr/>
                    <a:lstStyle/>
                    <a:p>
                      <a:pPr fontAlgn="t"/>
                      <a:r>
                        <a:rPr lang="en-US" sz="1100" b="0" i="0">
                          <a:solidFill>
                            <a:srgbClr val="000000"/>
                          </a:solidFill>
                          <a:effectLst/>
                          <a:latin typeface="Arial" panose="020B0604020202020204" pitchFamily="34" charset="0"/>
                        </a:rPr>
                        <a:t>Henry</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90</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804576133"/>
                  </a:ext>
                </a:extLst>
              </a:tr>
              <a:tr h="206022">
                <a:tc>
                  <a:txBody>
                    <a:bodyPr/>
                    <a:lstStyle/>
                    <a:p>
                      <a:pPr fontAlgn="t"/>
                      <a:r>
                        <a:rPr lang="en-US" sz="1100" b="0" i="0">
                          <a:solidFill>
                            <a:srgbClr val="000000"/>
                          </a:solidFill>
                          <a:effectLst/>
                          <a:latin typeface="Arial" panose="020B0604020202020204" pitchFamily="34" charset="0"/>
                        </a:rPr>
                        <a:t>James</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75</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602629202"/>
                  </a:ext>
                </a:extLst>
              </a:tr>
              <a:tr h="206022">
                <a:tc>
                  <a:txBody>
                    <a:bodyPr/>
                    <a:lstStyle/>
                    <a:p>
                      <a:pPr fontAlgn="t"/>
                      <a:r>
                        <a:rPr lang="en-US" sz="1100" b="0" i="0">
                          <a:solidFill>
                            <a:srgbClr val="000000"/>
                          </a:solidFill>
                          <a:effectLst/>
                          <a:latin typeface="Arial" panose="020B0604020202020204" pitchFamily="34" charset="0"/>
                        </a:rPr>
                        <a:t>Jane</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60</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557858668"/>
                  </a:ext>
                </a:extLst>
              </a:tr>
              <a:tr h="206022">
                <a:tc>
                  <a:txBody>
                    <a:bodyPr/>
                    <a:lstStyle/>
                    <a:p>
                      <a:pPr fontAlgn="t"/>
                      <a:r>
                        <a:rPr lang="en-US" sz="1100" b="0" i="0">
                          <a:solidFill>
                            <a:srgbClr val="000000"/>
                          </a:solidFill>
                          <a:effectLst/>
                          <a:latin typeface="Arial" panose="020B0604020202020204" pitchFamily="34" charset="0"/>
                        </a:rPr>
                        <a:t>Janet</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70</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587475666"/>
                  </a:ext>
                </a:extLst>
              </a:tr>
              <a:tr h="206022">
                <a:tc>
                  <a:txBody>
                    <a:bodyPr/>
                    <a:lstStyle/>
                    <a:p>
                      <a:pPr fontAlgn="t"/>
                      <a:r>
                        <a:rPr lang="en-US" sz="1100" b="0" i="0">
                          <a:solidFill>
                            <a:srgbClr val="000000"/>
                          </a:solidFill>
                          <a:effectLst/>
                          <a:latin typeface="Arial" panose="020B0604020202020204" pitchFamily="34" charset="0"/>
                        </a:rPr>
                        <a:t>Jeffrey</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60</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261678263"/>
                  </a:ext>
                </a:extLst>
              </a:tr>
              <a:tr h="206022">
                <a:tc>
                  <a:txBody>
                    <a:bodyPr/>
                    <a:lstStyle/>
                    <a:p>
                      <a:pPr fontAlgn="t"/>
                      <a:r>
                        <a:rPr lang="en-US" sz="1100" b="0" i="0">
                          <a:solidFill>
                            <a:srgbClr val="000000"/>
                          </a:solidFill>
                          <a:effectLst/>
                          <a:latin typeface="Arial" panose="020B0604020202020204" pitchFamily="34" charset="0"/>
                        </a:rPr>
                        <a:t>John</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45</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610616500"/>
                  </a:ext>
                </a:extLst>
              </a:tr>
              <a:tr h="206022">
                <a:tc>
                  <a:txBody>
                    <a:bodyPr/>
                    <a:lstStyle/>
                    <a:p>
                      <a:pPr fontAlgn="t"/>
                      <a:r>
                        <a:rPr lang="en-US" sz="1100" b="0" i="0">
                          <a:solidFill>
                            <a:srgbClr val="000000"/>
                          </a:solidFill>
                          <a:effectLst/>
                          <a:latin typeface="Arial" panose="020B0604020202020204" pitchFamily="34" charset="0"/>
                        </a:rPr>
                        <a:t>Joyce</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90</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817199791"/>
                  </a:ext>
                </a:extLst>
              </a:tr>
              <a:tr h="206022">
                <a:tc>
                  <a:txBody>
                    <a:bodyPr/>
                    <a:lstStyle/>
                    <a:p>
                      <a:pPr fontAlgn="t"/>
                      <a:r>
                        <a:rPr lang="en-US" sz="1100" b="0" i="0">
                          <a:solidFill>
                            <a:srgbClr val="000000"/>
                          </a:solidFill>
                          <a:effectLst/>
                          <a:latin typeface="Arial" panose="020B0604020202020204" pitchFamily="34" charset="0"/>
                        </a:rPr>
                        <a:t>Judy</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75</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611698496"/>
                  </a:ext>
                </a:extLst>
              </a:tr>
              <a:tr h="206022">
                <a:tc>
                  <a:txBody>
                    <a:bodyPr/>
                    <a:lstStyle/>
                    <a:p>
                      <a:pPr fontAlgn="t"/>
                      <a:r>
                        <a:rPr lang="en-US" sz="1100" b="0" i="0">
                          <a:solidFill>
                            <a:srgbClr val="000000"/>
                          </a:solidFill>
                          <a:effectLst/>
                          <a:latin typeface="Arial" panose="020B0604020202020204" pitchFamily="34" charset="0"/>
                        </a:rPr>
                        <a:t>Louise</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95</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68449738"/>
                  </a:ext>
                </a:extLst>
              </a:tr>
              <a:tr h="206022">
                <a:tc>
                  <a:txBody>
                    <a:bodyPr/>
                    <a:lstStyle/>
                    <a:p>
                      <a:pPr fontAlgn="t"/>
                      <a:r>
                        <a:rPr lang="en-US" sz="1100" b="0" i="0">
                          <a:solidFill>
                            <a:srgbClr val="000000"/>
                          </a:solidFill>
                          <a:effectLst/>
                          <a:latin typeface="Arial" panose="020B0604020202020204" pitchFamily="34" charset="0"/>
                        </a:rPr>
                        <a:t>Robert</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65</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82300587"/>
                  </a:ext>
                </a:extLst>
              </a:tr>
              <a:tr h="206022">
                <a:tc>
                  <a:txBody>
                    <a:bodyPr/>
                    <a:lstStyle/>
                    <a:p>
                      <a:pPr fontAlgn="t"/>
                      <a:r>
                        <a:rPr lang="en-US" sz="1100" b="0" i="0">
                          <a:solidFill>
                            <a:srgbClr val="000000"/>
                          </a:solidFill>
                          <a:effectLst/>
                          <a:latin typeface="Arial" panose="020B0604020202020204" pitchFamily="34" charset="0"/>
                        </a:rPr>
                        <a:t>Ronald</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95</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626104726"/>
                  </a:ext>
                </a:extLst>
              </a:tr>
              <a:tr h="206022">
                <a:tc>
                  <a:txBody>
                    <a:bodyPr/>
                    <a:lstStyle/>
                    <a:p>
                      <a:pPr fontAlgn="t"/>
                      <a:r>
                        <a:rPr lang="en-US" sz="1100" b="0" i="0">
                          <a:solidFill>
                            <a:srgbClr val="000000"/>
                          </a:solidFill>
                          <a:effectLst/>
                          <a:latin typeface="Arial" panose="020B0604020202020204" pitchFamily="34" charset="0"/>
                        </a:rPr>
                        <a:t>Thomas</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85</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975295162"/>
                  </a:ext>
                </a:extLst>
              </a:tr>
              <a:tr h="206022">
                <a:tc>
                  <a:txBody>
                    <a:bodyPr/>
                    <a:lstStyle/>
                    <a:p>
                      <a:pPr fontAlgn="t"/>
                      <a:r>
                        <a:rPr lang="en-US" sz="1100" b="0" i="0">
                          <a:solidFill>
                            <a:srgbClr val="000000"/>
                          </a:solidFill>
                          <a:effectLst/>
                          <a:latin typeface="Arial" panose="020B0604020202020204" pitchFamily="34" charset="0"/>
                        </a:rPr>
                        <a:t>William</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dirty="0">
                          <a:solidFill>
                            <a:srgbClr val="000000"/>
                          </a:solidFill>
                          <a:effectLst/>
                          <a:latin typeface="Arial" panose="020B0604020202020204" pitchFamily="34" charset="0"/>
                        </a:rPr>
                        <a:t>70</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33838349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these equivalent?</a:t>
            </a:r>
          </a:p>
        </p:txBody>
      </p:sp>
      <p:sp>
        <p:nvSpPr>
          <p:cNvPr id="3" name="Content Placeholder 2"/>
          <p:cNvSpPr>
            <a:spLocks noGrp="1"/>
          </p:cNvSpPr>
          <p:nvPr>
            <p:ph idx="1"/>
          </p:nvPr>
        </p:nvSpPr>
        <p:spPr>
          <a:xfrm>
            <a:off x="585396" y="1752600"/>
            <a:ext cx="10547349" cy="3511550"/>
          </a:xfrm>
        </p:spPr>
        <p:txBody>
          <a:bodyPr/>
          <a:lstStyle/>
          <a:p>
            <a:pPr marL="0" lvl="0" indent="0" defTabSz="457200" eaLnBrk="1" hangingPunct="1">
              <a:lnSpc>
                <a:spcPct val="100000"/>
              </a:lnSpc>
              <a:spcBef>
                <a:spcPct val="0"/>
              </a:spcBef>
              <a:buClrTx/>
              <a:buNone/>
            </a:pPr>
            <a:r>
              <a:rPr lang="en-US" sz="1400" b="1" kern="1200" dirty="0">
                <a:solidFill>
                  <a:srgbClr val="000080"/>
                </a:solidFill>
                <a:latin typeface="Courier New" panose="02070309020205020404" pitchFamily="49" charset="0"/>
                <a:ea typeface="MS PGothic" charset="-128"/>
                <a:cs typeface="+mn-cs"/>
              </a:rPr>
              <a:t>proc</a:t>
            </a:r>
            <a:r>
              <a:rPr lang="en-US" sz="1400" kern="1200" dirty="0">
                <a:latin typeface="Courier New" panose="02070309020205020404" pitchFamily="49" charset="0"/>
                <a:ea typeface="MS PGothic" charset="-128"/>
                <a:cs typeface="+mn-cs"/>
              </a:rPr>
              <a:t> </a:t>
            </a:r>
            <a:r>
              <a:rPr lang="en-US" sz="1400" b="1" kern="1200" dirty="0" err="1">
                <a:solidFill>
                  <a:srgbClr val="000080"/>
                </a:solidFill>
                <a:latin typeface="Courier New" panose="02070309020205020404" pitchFamily="49" charset="0"/>
                <a:ea typeface="MS PGothic" charset="-128"/>
                <a:cs typeface="+mn-cs"/>
              </a:rPr>
              <a:t>sql</a:t>
            </a:r>
            <a:r>
              <a:rPr lang="en-US" sz="1400" kern="1200" dirty="0">
                <a:latin typeface="Courier New" panose="02070309020205020404" pitchFamily="49" charset="0"/>
                <a:ea typeface="MS PGothic" charset="-128"/>
                <a:cs typeface="+mn-cs"/>
              </a:rPr>
              <a:t>;</a:t>
            </a:r>
          </a:p>
          <a:p>
            <a:pPr marL="0" lvl="0" indent="0" defTabSz="457200" eaLnBrk="1" hangingPunct="1">
              <a:lnSpc>
                <a:spcPct val="100000"/>
              </a:lnSpc>
              <a:spcBef>
                <a:spcPct val="0"/>
              </a:spcBef>
              <a:buClrTx/>
              <a:buNone/>
            </a:pPr>
            <a:r>
              <a:rPr lang="en-US" sz="1400" kern="1200" dirty="0">
                <a:latin typeface="Courier New" panose="02070309020205020404" pitchFamily="49" charset="0"/>
                <a:ea typeface="MS PGothic" charset="-128"/>
                <a:cs typeface="+mn-cs"/>
              </a:rPr>
              <a:t>	</a:t>
            </a:r>
            <a:r>
              <a:rPr lang="en-US" sz="1400" kern="1200" dirty="0">
                <a:solidFill>
                  <a:srgbClr val="0000FF"/>
                </a:solidFill>
                <a:latin typeface="Courier New" panose="02070309020205020404" pitchFamily="49" charset="0"/>
                <a:ea typeface="MS PGothic" charset="-128"/>
                <a:cs typeface="+mn-cs"/>
              </a:rPr>
              <a:t>select</a:t>
            </a:r>
            <a:r>
              <a:rPr lang="en-US" sz="1400" kern="1200" dirty="0">
                <a:latin typeface="Courier New" panose="02070309020205020404" pitchFamily="49" charset="0"/>
                <a:ea typeface="MS PGothic" charset="-128"/>
                <a:cs typeface="+mn-cs"/>
              </a:rPr>
              <a:t> </a:t>
            </a:r>
            <a:r>
              <a:rPr lang="en-US" sz="1400" kern="1200" dirty="0" err="1">
                <a:latin typeface="Courier New" panose="02070309020205020404" pitchFamily="49" charset="0"/>
                <a:ea typeface="MS PGothic" charset="-128"/>
                <a:cs typeface="+mn-cs"/>
              </a:rPr>
              <a:t>a.Name</a:t>
            </a:r>
            <a:r>
              <a:rPr lang="en-US" sz="1400" kern="1200" dirty="0">
                <a:latin typeface="Courier New" panose="02070309020205020404" pitchFamily="49" charset="0"/>
                <a:ea typeface="MS PGothic" charset="-128"/>
                <a:cs typeface="+mn-cs"/>
              </a:rPr>
              <a:t>, </a:t>
            </a:r>
            <a:r>
              <a:rPr lang="en-US" sz="1400" kern="1200" dirty="0" err="1">
                <a:latin typeface="Courier New" panose="02070309020205020404" pitchFamily="49" charset="0"/>
                <a:ea typeface="MS PGothic" charset="-128"/>
                <a:cs typeface="+mn-cs"/>
              </a:rPr>
              <a:t>a.Age</a:t>
            </a:r>
            <a:r>
              <a:rPr lang="en-US" sz="1400" kern="1200" dirty="0">
                <a:latin typeface="Courier New" panose="02070309020205020404" pitchFamily="49" charset="0"/>
                <a:ea typeface="MS PGothic" charset="-128"/>
                <a:cs typeface="+mn-cs"/>
              </a:rPr>
              <a:t>, </a:t>
            </a:r>
            <a:r>
              <a:rPr lang="en-US" sz="1400" kern="1200" dirty="0" err="1">
                <a:latin typeface="Courier New" panose="02070309020205020404" pitchFamily="49" charset="0"/>
                <a:ea typeface="MS PGothic" charset="-128"/>
                <a:cs typeface="+mn-cs"/>
              </a:rPr>
              <a:t>b.Score</a:t>
            </a:r>
            <a:endParaRPr lang="en-US" sz="1400" kern="1200" dirty="0">
              <a:latin typeface="Courier New" panose="02070309020205020404" pitchFamily="49" charset="0"/>
              <a:ea typeface="MS PGothic" charset="-128"/>
              <a:cs typeface="+mn-cs"/>
            </a:endParaRPr>
          </a:p>
          <a:p>
            <a:pPr marL="0" lvl="0" indent="0" defTabSz="457200" eaLnBrk="1" hangingPunct="1">
              <a:lnSpc>
                <a:spcPct val="100000"/>
              </a:lnSpc>
              <a:spcBef>
                <a:spcPct val="0"/>
              </a:spcBef>
              <a:buClrTx/>
              <a:buNone/>
            </a:pPr>
            <a:r>
              <a:rPr lang="en-US" sz="1400" kern="1200" dirty="0">
                <a:latin typeface="Courier New" panose="02070309020205020404" pitchFamily="49" charset="0"/>
                <a:ea typeface="MS PGothic" charset="-128"/>
                <a:cs typeface="+mn-cs"/>
              </a:rPr>
              <a:t>	</a:t>
            </a:r>
            <a:r>
              <a:rPr lang="en-US" sz="1400" kern="1200" dirty="0">
                <a:solidFill>
                  <a:srgbClr val="0000FF"/>
                </a:solidFill>
                <a:latin typeface="Courier New" panose="02070309020205020404" pitchFamily="49" charset="0"/>
                <a:ea typeface="MS PGothic" charset="-128"/>
                <a:cs typeface="+mn-cs"/>
              </a:rPr>
              <a:t>from</a:t>
            </a:r>
            <a:r>
              <a:rPr lang="en-US" sz="1400" kern="1200" dirty="0">
                <a:latin typeface="Courier New" panose="02070309020205020404" pitchFamily="49" charset="0"/>
                <a:ea typeface="MS PGothic" charset="-128"/>
                <a:cs typeface="+mn-cs"/>
              </a:rPr>
              <a:t> </a:t>
            </a:r>
            <a:r>
              <a:rPr lang="en-US" sz="1400" kern="1200" dirty="0" err="1">
                <a:latin typeface="Courier New" panose="02070309020205020404" pitchFamily="49" charset="0"/>
                <a:ea typeface="MS PGothic" charset="-128"/>
                <a:cs typeface="+mn-cs"/>
              </a:rPr>
              <a:t>sashelp.class</a:t>
            </a:r>
            <a:r>
              <a:rPr lang="en-US" sz="1400" kern="1200" dirty="0">
                <a:latin typeface="Courier New" panose="02070309020205020404" pitchFamily="49" charset="0"/>
                <a:ea typeface="MS PGothic" charset="-128"/>
                <a:cs typeface="+mn-cs"/>
              </a:rPr>
              <a:t> </a:t>
            </a:r>
            <a:r>
              <a:rPr lang="en-US" sz="1400" kern="1200" dirty="0">
                <a:solidFill>
                  <a:srgbClr val="0000FF"/>
                </a:solidFill>
                <a:latin typeface="Courier New" panose="02070309020205020404" pitchFamily="49" charset="0"/>
                <a:ea typeface="MS PGothic" charset="-128"/>
                <a:cs typeface="+mn-cs"/>
              </a:rPr>
              <a:t>as</a:t>
            </a:r>
            <a:r>
              <a:rPr lang="en-US" sz="1400" kern="1200" dirty="0">
                <a:latin typeface="Courier New" panose="02070309020205020404" pitchFamily="49" charset="0"/>
                <a:ea typeface="MS PGothic" charset="-128"/>
                <a:cs typeface="+mn-cs"/>
              </a:rPr>
              <a:t> a </a:t>
            </a:r>
            <a:r>
              <a:rPr lang="en-US" sz="1400" kern="1200" dirty="0">
                <a:solidFill>
                  <a:srgbClr val="0000FF"/>
                </a:solidFill>
                <a:latin typeface="Courier New" panose="02070309020205020404" pitchFamily="49" charset="0"/>
                <a:ea typeface="MS PGothic" charset="-128"/>
                <a:cs typeface="+mn-cs"/>
              </a:rPr>
              <a:t>inner join </a:t>
            </a:r>
            <a:r>
              <a:rPr lang="en-US" sz="1400" kern="1200" dirty="0" err="1">
                <a:latin typeface="Courier New" panose="02070309020205020404" pitchFamily="49" charset="0"/>
                <a:ea typeface="MS PGothic" charset="-128"/>
                <a:cs typeface="+mn-cs"/>
              </a:rPr>
              <a:t>class_score</a:t>
            </a:r>
            <a:r>
              <a:rPr lang="en-US" sz="1400" kern="1200" dirty="0">
                <a:latin typeface="Courier New" panose="02070309020205020404" pitchFamily="49" charset="0"/>
                <a:ea typeface="MS PGothic" charset="-128"/>
                <a:cs typeface="+mn-cs"/>
              </a:rPr>
              <a:t> </a:t>
            </a:r>
            <a:r>
              <a:rPr lang="en-US" sz="1400" kern="1200" dirty="0">
                <a:solidFill>
                  <a:srgbClr val="0000FF"/>
                </a:solidFill>
                <a:latin typeface="Courier New" panose="02070309020205020404" pitchFamily="49" charset="0"/>
                <a:ea typeface="MS PGothic" charset="-128"/>
                <a:cs typeface="+mn-cs"/>
              </a:rPr>
              <a:t>as</a:t>
            </a:r>
            <a:r>
              <a:rPr lang="en-US" sz="1400" kern="1200" dirty="0">
                <a:latin typeface="Courier New" panose="02070309020205020404" pitchFamily="49" charset="0"/>
                <a:ea typeface="MS PGothic" charset="-128"/>
                <a:cs typeface="+mn-cs"/>
              </a:rPr>
              <a:t> b</a:t>
            </a:r>
          </a:p>
          <a:p>
            <a:pPr marL="0" lvl="0" indent="0" defTabSz="457200" eaLnBrk="1" hangingPunct="1">
              <a:lnSpc>
                <a:spcPct val="100000"/>
              </a:lnSpc>
              <a:spcBef>
                <a:spcPct val="0"/>
              </a:spcBef>
              <a:buClrTx/>
              <a:buNone/>
            </a:pPr>
            <a:r>
              <a:rPr lang="en-US" sz="1400" kern="1200" dirty="0">
                <a:latin typeface="Courier New" panose="02070309020205020404" pitchFamily="49" charset="0"/>
                <a:ea typeface="MS PGothic" charset="-128"/>
                <a:cs typeface="+mn-cs"/>
              </a:rPr>
              <a:t>	</a:t>
            </a:r>
            <a:r>
              <a:rPr lang="en-US" sz="1400" kern="1200" dirty="0">
                <a:solidFill>
                  <a:srgbClr val="0000FF"/>
                </a:solidFill>
                <a:latin typeface="Courier New" panose="02070309020205020404" pitchFamily="49" charset="0"/>
                <a:ea typeface="MS PGothic" charset="-128"/>
                <a:cs typeface="+mn-cs"/>
              </a:rPr>
              <a:t>on</a:t>
            </a:r>
            <a:r>
              <a:rPr lang="en-US" sz="1400" kern="1200" dirty="0">
                <a:latin typeface="Courier New" panose="02070309020205020404" pitchFamily="49" charset="0"/>
                <a:ea typeface="MS PGothic" charset="-128"/>
                <a:cs typeface="+mn-cs"/>
              </a:rPr>
              <a:t> </a:t>
            </a:r>
            <a:r>
              <a:rPr lang="en-US" sz="1400" kern="1200" dirty="0" err="1">
                <a:latin typeface="Courier New" panose="02070309020205020404" pitchFamily="49" charset="0"/>
                <a:ea typeface="MS PGothic" charset="-128"/>
                <a:cs typeface="+mn-cs"/>
              </a:rPr>
              <a:t>a.Name</a:t>
            </a:r>
            <a:r>
              <a:rPr lang="en-US" sz="1400" kern="1200" dirty="0">
                <a:latin typeface="Courier New" panose="02070309020205020404" pitchFamily="49" charset="0"/>
                <a:ea typeface="MS PGothic" charset="-128"/>
                <a:cs typeface="+mn-cs"/>
              </a:rPr>
              <a:t> = </a:t>
            </a:r>
            <a:r>
              <a:rPr lang="en-US" sz="1400" kern="1200" dirty="0" err="1">
                <a:latin typeface="Courier New" panose="02070309020205020404" pitchFamily="49" charset="0"/>
                <a:ea typeface="MS PGothic" charset="-128"/>
                <a:cs typeface="+mn-cs"/>
              </a:rPr>
              <a:t>b.Person</a:t>
            </a:r>
            <a:r>
              <a:rPr lang="en-US" sz="1400" kern="1200" dirty="0">
                <a:latin typeface="Courier New" panose="02070309020205020404" pitchFamily="49" charset="0"/>
                <a:ea typeface="MS PGothic" charset="-128"/>
                <a:cs typeface="+mn-cs"/>
              </a:rPr>
              <a:t>;</a:t>
            </a:r>
          </a:p>
          <a:p>
            <a:pPr marL="0" lvl="0" indent="0" defTabSz="457200" eaLnBrk="1" hangingPunct="1">
              <a:lnSpc>
                <a:spcPct val="100000"/>
              </a:lnSpc>
              <a:spcBef>
                <a:spcPct val="0"/>
              </a:spcBef>
              <a:buClrTx/>
              <a:buNone/>
            </a:pPr>
            <a:r>
              <a:rPr lang="en-US" sz="1400" b="1" kern="1200" dirty="0">
                <a:solidFill>
                  <a:srgbClr val="000080"/>
                </a:solidFill>
                <a:latin typeface="Courier New" panose="02070309020205020404" pitchFamily="49" charset="0"/>
                <a:ea typeface="MS PGothic" charset="-128"/>
                <a:cs typeface="+mn-cs"/>
              </a:rPr>
              <a:t>quit</a:t>
            </a:r>
            <a:r>
              <a:rPr lang="en-US" sz="1400" kern="1200" dirty="0">
                <a:latin typeface="Courier New" panose="02070309020205020404" pitchFamily="49" charset="0"/>
                <a:ea typeface="MS PGothic" charset="-128"/>
                <a:cs typeface="+mn-cs"/>
              </a:rPr>
              <a:t>;</a:t>
            </a:r>
          </a:p>
          <a:p>
            <a:pPr marL="0" lvl="0" indent="0" defTabSz="457200" eaLnBrk="1" hangingPunct="1">
              <a:lnSpc>
                <a:spcPct val="100000"/>
              </a:lnSpc>
              <a:spcBef>
                <a:spcPct val="0"/>
              </a:spcBef>
              <a:buClrTx/>
              <a:buNone/>
            </a:pPr>
            <a:endParaRPr lang="en-US" sz="1400" kern="1200" dirty="0">
              <a:latin typeface="Courier New" panose="02070309020205020404" pitchFamily="49" charset="0"/>
              <a:ea typeface="MS PGothic" charset="-128"/>
              <a:cs typeface="+mn-cs"/>
            </a:endParaRPr>
          </a:p>
          <a:p>
            <a:pPr marL="0" lvl="0" indent="0" defTabSz="457200" eaLnBrk="1" hangingPunct="1">
              <a:lnSpc>
                <a:spcPct val="100000"/>
              </a:lnSpc>
              <a:spcBef>
                <a:spcPct val="0"/>
              </a:spcBef>
              <a:buClrTx/>
              <a:buNone/>
            </a:pPr>
            <a:endParaRPr lang="en-US" sz="1400" kern="1200" dirty="0">
              <a:latin typeface="Courier New" panose="02070309020205020404" pitchFamily="49" charset="0"/>
              <a:ea typeface="MS PGothic" charset="-128"/>
              <a:cs typeface="+mn-cs"/>
            </a:endParaRPr>
          </a:p>
          <a:p>
            <a:pPr marL="0" lvl="0" indent="0" defTabSz="457200" eaLnBrk="1" hangingPunct="1">
              <a:lnSpc>
                <a:spcPct val="100000"/>
              </a:lnSpc>
              <a:spcBef>
                <a:spcPct val="0"/>
              </a:spcBef>
              <a:buClrTx/>
              <a:buNone/>
            </a:pPr>
            <a:endParaRPr lang="en-US" sz="1400" kern="1200" dirty="0">
              <a:latin typeface="Courier New" panose="02070309020205020404" pitchFamily="49" charset="0"/>
              <a:ea typeface="MS PGothic" charset="-128"/>
              <a:cs typeface="+mn-cs"/>
            </a:endParaRPr>
          </a:p>
          <a:p>
            <a:pPr marL="0" lvl="0" indent="0" defTabSz="457200" eaLnBrk="1" hangingPunct="1">
              <a:lnSpc>
                <a:spcPct val="100000"/>
              </a:lnSpc>
              <a:spcBef>
                <a:spcPct val="0"/>
              </a:spcBef>
              <a:buClrTx/>
              <a:buNone/>
            </a:pPr>
            <a:r>
              <a:rPr lang="en-US" sz="1400" b="1" kern="1200" dirty="0">
                <a:solidFill>
                  <a:srgbClr val="000080"/>
                </a:solidFill>
                <a:latin typeface="Courier New" panose="02070309020205020404" pitchFamily="49" charset="0"/>
                <a:ea typeface="MS PGothic" charset="-128"/>
              </a:rPr>
              <a:t>proc</a:t>
            </a:r>
            <a:r>
              <a:rPr lang="en-US" sz="1400" kern="1200" dirty="0">
                <a:latin typeface="Courier New" panose="02070309020205020404" pitchFamily="49" charset="0"/>
                <a:ea typeface="MS PGothic" charset="-128"/>
              </a:rPr>
              <a:t> </a:t>
            </a:r>
            <a:r>
              <a:rPr lang="en-US" sz="1400" b="1" kern="1200" dirty="0" err="1">
                <a:solidFill>
                  <a:srgbClr val="000080"/>
                </a:solidFill>
                <a:latin typeface="Courier New" panose="02070309020205020404" pitchFamily="49" charset="0"/>
                <a:ea typeface="MS PGothic" charset="-128"/>
              </a:rPr>
              <a:t>sql</a:t>
            </a:r>
            <a:r>
              <a:rPr lang="en-US" sz="1400" kern="1200" dirty="0">
                <a:latin typeface="Courier New" panose="02070309020205020404" pitchFamily="49" charset="0"/>
                <a:ea typeface="MS PGothic" charset="-128"/>
              </a:rPr>
              <a:t>;</a:t>
            </a:r>
          </a:p>
          <a:p>
            <a:pPr marL="0" lvl="0" indent="0" defTabSz="457200" eaLnBrk="1" hangingPunct="1">
              <a:lnSpc>
                <a:spcPct val="100000"/>
              </a:lnSpc>
              <a:spcBef>
                <a:spcPct val="0"/>
              </a:spcBef>
              <a:buClrTx/>
              <a:buNone/>
            </a:pPr>
            <a:r>
              <a:rPr lang="en-US" sz="1400" kern="1200" dirty="0">
                <a:latin typeface="Courier New" panose="02070309020205020404" pitchFamily="49" charset="0"/>
                <a:ea typeface="MS PGothic" charset="-128"/>
              </a:rPr>
              <a:t>	</a:t>
            </a:r>
            <a:r>
              <a:rPr lang="en-US" sz="1400" kern="1200" dirty="0">
                <a:solidFill>
                  <a:srgbClr val="0000FF"/>
                </a:solidFill>
                <a:latin typeface="Courier New" panose="02070309020205020404" pitchFamily="49" charset="0"/>
                <a:ea typeface="MS PGothic" charset="-128"/>
              </a:rPr>
              <a:t>select</a:t>
            </a:r>
            <a:r>
              <a:rPr lang="en-US" sz="1400" kern="1200" dirty="0">
                <a:latin typeface="Courier New" panose="02070309020205020404" pitchFamily="49" charset="0"/>
                <a:ea typeface="MS PGothic" charset="-128"/>
              </a:rPr>
              <a:t> </a:t>
            </a:r>
            <a:r>
              <a:rPr lang="en-US" sz="1400" kern="1200" dirty="0" err="1">
                <a:latin typeface="Courier New" panose="02070309020205020404" pitchFamily="49" charset="0"/>
                <a:ea typeface="MS PGothic" charset="-128"/>
              </a:rPr>
              <a:t>a.Name</a:t>
            </a:r>
            <a:r>
              <a:rPr lang="en-US" sz="1400" kern="1200" dirty="0">
                <a:latin typeface="Courier New" panose="02070309020205020404" pitchFamily="49" charset="0"/>
                <a:ea typeface="MS PGothic" charset="-128"/>
              </a:rPr>
              <a:t>, </a:t>
            </a:r>
            <a:r>
              <a:rPr lang="en-US" sz="1400" kern="1200" dirty="0" err="1">
                <a:latin typeface="Courier New" panose="02070309020205020404" pitchFamily="49" charset="0"/>
                <a:ea typeface="MS PGothic" charset="-128"/>
              </a:rPr>
              <a:t>a.Age</a:t>
            </a:r>
            <a:r>
              <a:rPr lang="en-US" sz="1400" kern="1200" dirty="0">
                <a:latin typeface="Courier New" panose="02070309020205020404" pitchFamily="49" charset="0"/>
                <a:ea typeface="MS PGothic" charset="-128"/>
              </a:rPr>
              <a:t>, </a:t>
            </a:r>
            <a:r>
              <a:rPr lang="en-US" sz="1400" kern="1200" dirty="0" err="1">
                <a:latin typeface="Courier New" panose="02070309020205020404" pitchFamily="49" charset="0"/>
                <a:ea typeface="MS PGothic" charset="-128"/>
              </a:rPr>
              <a:t>b.Score</a:t>
            </a:r>
            <a:endParaRPr lang="en-US" sz="1400" kern="1200" dirty="0">
              <a:latin typeface="Courier New" panose="02070309020205020404" pitchFamily="49" charset="0"/>
              <a:ea typeface="MS PGothic" charset="-128"/>
            </a:endParaRPr>
          </a:p>
          <a:p>
            <a:pPr marL="0" lvl="0" indent="0" defTabSz="457200" eaLnBrk="1" hangingPunct="1">
              <a:lnSpc>
                <a:spcPct val="100000"/>
              </a:lnSpc>
              <a:spcBef>
                <a:spcPct val="0"/>
              </a:spcBef>
              <a:buClrTx/>
              <a:buNone/>
            </a:pPr>
            <a:r>
              <a:rPr lang="en-US" sz="1400" kern="1200" dirty="0">
                <a:latin typeface="Courier New" panose="02070309020205020404" pitchFamily="49" charset="0"/>
                <a:ea typeface="MS PGothic" charset="-128"/>
              </a:rPr>
              <a:t>	</a:t>
            </a:r>
            <a:r>
              <a:rPr lang="en-US" sz="1400" kern="1200" dirty="0">
                <a:solidFill>
                  <a:srgbClr val="0000FF"/>
                </a:solidFill>
                <a:latin typeface="Courier New" panose="02070309020205020404" pitchFamily="49" charset="0"/>
                <a:ea typeface="MS PGothic" charset="-128"/>
              </a:rPr>
              <a:t>from</a:t>
            </a:r>
            <a:r>
              <a:rPr lang="en-US" sz="1400" kern="1200" dirty="0">
                <a:latin typeface="Courier New" panose="02070309020205020404" pitchFamily="49" charset="0"/>
                <a:ea typeface="MS PGothic" charset="-128"/>
              </a:rPr>
              <a:t> </a:t>
            </a:r>
            <a:r>
              <a:rPr lang="en-US" sz="1400" kern="1200" dirty="0" err="1">
                <a:latin typeface="Courier New" panose="02070309020205020404" pitchFamily="49" charset="0"/>
                <a:ea typeface="MS PGothic" charset="-128"/>
              </a:rPr>
              <a:t>sashelp.class</a:t>
            </a:r>
            <a:r>
              <a:rPr lang="en-US" sz="1400" kern="1200" dirty="0">
                <a:latin typeface="Courier New" panose="02070309020205020404" pitchFamily="49" charset="0"/>
                <a:ea typeface="MS PGothic" charset="-128"/>
              </a:rPr>
              <a:t> </a:t>
            </a:r>
            <a:r>
              <a:rPr lang="en-US" sz="1400" kern="1200" dirty="0">
                <a:solidFill>
                  <a:srgbClr val="0000FF"/>
                </a:solidFill>
                <a:latin typeface="Courier New" panose="02070309020205020404" pitchFamily="49" charset="0"/>
                <a:ea typeface="MS PGothic" charset="-128"/>
              </a:rPr>
              <a:t>as</a:t>
            </a:r>
            <a:r>
              <a:rPr lang="en-US" sz="1400" kern="1200" dirty="0">
                <a:latin typeface="Courier New" panose="02070309020205020404" pitchFamily="49" charset="0"/>
                <a:ea typeface="MS PGothic" charset="-128"/>
              </a:rPr>
              <a:t> a, </a:t>
            </a:r>
            <a:r>
              <a:rPr lang="en-US" sz="1400" kern="1200" dirty="0" err="1">
                <a:latin typeface="Courier New" panose="02070309020205020404" pitchFamily="49" charset="0"/>
                <a:ea typeface="MS PGothic" charset="-128"/>
              </a:rPr>
              <a:t>class_score</a:t>
            </a:r>
            <a:r>
              <a:rPr lang="en-US" sz="1400" kern="1200" dirty="0">
                <a:latin typeface="Courier New" panose="02070309020205020404" pitchFamily="49" charset="0"/>
                <a:ea typeface="MS PGothic" charset="-128"/>
              </a:rPr>
              <a:t> </a:t>
            </a:r>
            <a:r>
              <a:rPr lang="en-US" sz="1400" kern="1200" dirty="0">
                <a:solidFill>
                  <a:srgbClr val="0000FF"/>
                </a:solidFill>
                <a:latin typeface="Courier New" panose="02070309020205020404" pitchFamily="49" charset="0"/>
                <a:ea typeface="MS PGothic" charset="-128"/>
              </a:rPr>
              <a:t>as</a:t>
            </a:r>
            <a:r>
              <a:rPr lang="en-US" sz="1400" kern="1200" dirty="0">
                <a:latin typeface="Courier New" panose="02070309020205020404" pitchFamily="49" charset="0"/>
                <a:ea typeface="MS PGothic" charset="-128"/>
              </a:rPr>
              <a:t> b</a:t>
            </a:r>
          </a:p>
          <a:p>
            <a:pPr marL="0" lvl="0" indent="0" defTabSz="457200" eaLnBrk="1" hangingPunct="1">
              <a:lnSpc>
                <a:spcPct val="100000"/>
              </a:lnSpc>
              <a:spcBef>
                <a:spcPct val="0"/>
              </a:spcBef>
              <a:buClrTx/>
              <a:buNone/>
            </a:pPr>
            <a:r>
              <a:rPr lang="en-US" sz="1400" kern="1200" dirty="0">
                <a:latin typeface="Courier New" panose="02070309020205020404" pitchFamily="49" charset="0"/>
                <a:ea typeface="MS PGothic" charset="-128"/>
              </a:rPr>
              <a:t>	</a:t>
            </a:r>
            <a:r>
              <a:rPr lang="en-US" sz="1400" kern="1200" dirty="0">
                <a:solidFill>
                  <a:srgbClr val="0000FF"/>
                </a:solidFill>
                <a:latin typeface="Courier New" panose="02070309020205020404" pitchFamily="49" charset="0"/>
                <a:ea typeface="MS PGothic" charset="-128"/>
              </a:rPr>
              <a:t>where</a:t>
            </a:r>
            <a:r>
              <a:rPr lang="en-US" sz="1400" kern="1200" dirty="0">
                <a:latin typeface="Courier New" panose="02070309020205020404" pitchFamily="49" charset="0"/>
                <a:ea typeface="MS PGothic" charset="-128"/>
              </a:rPr>
              <a:t> </a:t>
            </a:r>
            <a:r>
              <a:rPr lang="en-US" sz="1400" kern="1200" dirty="0" err="1">
                <a:latin typeface="Courier New" panose="02070309020205020404" pitchFamily="49" charset="0"/>
                <a:ea typeface="MS PGothic" charset="-128"/>
              </a:rPr>
              <a:t>a.Name</a:t>
            </a:r>
            <a:r>
              <a:rPr lang="en-US" sz="1400" kern="1200" dirty="0">
                <a:latin typeface="Courier New" panose="02070309020205020404" pitchFamily="49" charset="0"/>
                <a:ea typeface="MS PGothic" charset="-128"/>
              </a:rPr>
              <a:t> = </a:t>
            </a:r>
            <a:r>
              <a:rPr lang="en-US" sz="1400" kern="1200" dirty="0" err="1">
                <a:latin typeface="Courier New" panose="02070309020205020404" pitchFamily="49" charset="0"/>
                <a:ea typeface="MS PGothic" charset="-128"/>
              </a:rPr>
              <a:t>b.Person</a:t>
            </a:r>
            <a:r>
              <a:rPr lang="en-US" sz="1400" kern="1200" dirty="0">
                <a:latin typeface="Courier New" panose="02070309020205020404" pitchFamily="49" charset="0"/>
                <a:ea typeface="MS PGothic" charset="-128"/>
              </a:rPr>
              <a:t>;</a:t>
            </a:r>
          </a:p>
          <a:p>
            <a:pPr marL="0" lvl="0" indent="0" defTabSz="457200" eaLnBrk="1" hangingPunct="1">
              <a:lnSpc>
                <a:spcPct val="100000"/>
              </a:lnSpc>
              <a:spcBef>
                <a:spcPct val="0"/>
              </a:spcBef>
              <a:buClrTx/>
              <a:buNone/>
            </a:pPr>
            <a:r>
              <a:rPr lang="en-US" sz="1400" b="1" kern="1200" dirty="0">
                <a:solidFill>
                  <a:srgbClr val="000080"/>
                </a:solidFill>
                <a:latin typeface="Courier New" panose="02070309020205020404" pitchFamily="49" charset="0"/>
                <a:ea typeface="MS PGothic" charset="-128"/>
              </a:rPr>
              <a:t>quit</a:t>
            </a:r>
            <a:r>
              <a:rPr lang="en-US" sz="1400" kern="1200" dirty="0">
                <a:latin typeface="Courier New" panose="02070309020205020404" pitchFamily="49" charset="0"/>
                <a:ea typeface="MS PGothic" charset="-128"/>
              </a:rPr>
              <a:t>;</a:t>
            </a:r>
          </a:p>
          <a:p>
            <a:pPr marL="0" indent="0">
              <a:buNone/>
            </a:pPr>
            <a:endParaRPr lang="en-US" dirty="0"/>
          </a:p>
        </p:txBody>
      </p:sp>
    </p:spTree>
    <p:extLst>
      <p:ext uri="{BB962C8B-B14F-4D97-AF65-F5344CB8AC3E}">
        <p14:creationId xmlns:p14="http://schemas.microsoft.com/office/powerpoint/2010/main" val="1595970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Vertical Text Placeholder 4"/>
          <p:cNvSpPr>
            <a:spLocks noGrp="1"/>
          </p:cNvSpPr>
          <p:nvPr>
            <p:ph idx="1"/>
          </p:nvPr>
        </p:nvSpPr>
        <p:spPr>
          <a:xfrm>
            <a:off x="607484" y="1132206"/>
            <a:ext cx="10547349" cy="4273550"/>
          </a:xfrm>
        </p:spPr>
        <p:txBody>
          <a:bodyPr/>
          <a:lstStyle/>
          <a:p>
            <a:endParaRPr lang="en-US" dirty="0"/>
          </a:p>
          <a:p>
            <a:endParaRPr lang="en-US" dirty="0"/>
          </a:p>
          <a:p>
            <a:endParaRPr lang="en-US" dirty="0"/>
          </a:p>
          <a:p>
            <a:endParaRPr lang="en-US" dirty="0"/>
          </a:p>
        </p:txBody>
      </p:sp>
      <p:sp>
        <p:nvSpPr>
          <p:cNvPr id="4" name="Title 3"/>
          <p:cNvSpPr>
            <a:spLocks noGrp="1"/>
          </p:cNvSpPr>
          <p:nvPr>
            <p:ph type="title"/>
          </p:nvPr>
        </p:nvSpPr>
        <p:spPr/>
        <p:txBody>
          <a:bodyPr/>
          <a:lstStyle/>
          <a:p>
            <a:r>
              <a:rPr lang="en-US" dirty="0"/>
              <a:t>Outer Join - Full</a:t>
            </a:r>
          </a:p>
        </p:txBody>
      </p:sp>
      <p:sp>
        <p:nvSpPr>
          <p:cNvPr id="7" name="Rectangle 6"/>
          <p:cNvSpPr/>
          <p:nvPr/>
        </p:nvSpPr>
        <p:spPr>
          <a:xfrm>
            <a:off x="607484" y="1444752"/>
            <a:ext cx="6361814" cy="1723549"/>
          </a:xfrm>
          <a:prstGeom prst="rect">
            <a:avLst/>
          </a:prstGeom>
        </p:spPr>
        <p:txBody>
          <a:bodyPr wrap="square" numCol="1">
            <a:spAutoFit/>
          </a:bodyPr>
          <a:lstStyle/>
          <a:p>
            <a:pPr defTabSz="169863"/>
            <a:r>
              <a:rPr lang="en-US" sz="1400" b="1" dirty="0">
                <a:solidFill>
                  <a:srgbClr val="000080"/>
                </a:solidFill>
                <a:latin typeface="Courier New" panose="02070309020205020404" pitchFamily="49" charset="0"/>
              </a:rPr>
              <a:t>proc</a:t>
            </a:r>
            <a:r>
              <a:rPr lang="en-US" sz="1400" dirty="0">
                <a:solidFill>
                  <a:srgbClr val="000000"/>
                </a:solidFill>
                <a:latin typeface="Courier New" panose="02070309020205020404" pitchFamily="49" charset="0"/>
              </a:rPr>
              <a:t> </a:t>
            </a:r>
            <a:r>
              <a:rPr lang="en-US" sz="1400" b="1" dirty="0" err="1">
                <a:solidFill>
                  <a:srgbClr val="000080"/>
                </a:solidFill>
                <a:latin typeface="Courier New" panose="02070309020205020404" pitchFamily="49" charset="0"/>
              </a:rPr>
              <a:t>sql</a:t>
            </a:r>
            <a:r>
              <a:rPr lang="en-US" sz="1400" dirty="0">
                <a:solidFill>
                  <a:srgbClr val="000000"/>
                </a:solidFill>
                <a:latin typeface="Courier New" panose="02070309020205020404" pitchFamily="49" charset="0"/>
              </a:rPr>
              <a:t>;</a:t>
            </a:r>
          </a:p>
          <a:p>
            <a:pPr defTabSz="169863"/>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a.Name</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a.Age</a:t>
            </a:r>
            <a:r>
              <a:rPr lang="en-US" sz="1400" dirty="0">
                <a:solidFill>
                  <a:srgbClr val="000000"/>
                </a:solidFill>
                <a:latin typeface="Courier New" panose="02070309020205020404" pitchFamily="49" charset="0"/>
              </a:rPr>
              <a:t>, </a:t>
            </a:r>
            <a:r>
              <a:rPr lang="en-US" sz="1400" dirty="0">
                <a:solidFill>
                  <a:srgbClr val="008080"/>
                </a:solidFill>
                <a:latin typeface="Courier New" panose="02070309020205020404" pitchFamily="49" charset="0"/>
              </a:rPr>
              <a:t>b.</a:t>
            </a:r>
            <a:r>
              <a:rPr lang="en-US" sz="1400" dirty="0">
                <a:solidFill>
                  <a:srgbClr val="000000"/>
                </a:solidFill>
                <a:latin typeface="Courier New" panose="02070309020205020404" pitchFamily="49" charset="0"/>
              </a:rPr>
              <a:t>*	</a:t>
            </a:r>
          </a:p>
          <a:p>
            <a:pPr defTabSz="169863"/>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sashelp.class</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as </a:t>
            </a:r>
            <a:r>
              <a:rPr lang="en-US" sz="1400" dirty="0">
                <a:solidFill>
                  <a:srgbClr val="000000"/>
                </a:solidFill>
                <a:latin typeface="Courier New" panose="02070309020205020404" pitchFamily="49" charset="0"/>
              </a:rPr>
              <a:t>a </a:t>
            </a:r>
            <a:r>
              <a:rPr lang="en-US" sz="1400" dirty="0">
                <a:solidFill>
                  <a:srgbClr val="0000FF"/>
                </a:solidFill>
                <a:latin typeface="Courier New" panose="02070309020205020404" pitchFamily="49" charset="0"/>
              </a:rPr>
              <a:t>full</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join</a:t>
            </a:r>
            <a:r>
              <a:rPr lang="en-US" sz="1400" dirty="0">
                <a:solidFill>
                  <a:srgbClr val="000000"/>
                </a:solidFill>
                <a:latin typeface="Courier New" panose="02070309020205020404" pitchFamily="49" charset="0"/>
              </a:rPr>
              <a:t> score </a:t>
            </a:r>
            <a:r>
              <a:rPr lang="en-US" sz="1400" dirty="0">
                <a:solidFill>
                  <a:srgbClr val="0000FF"/>
                </a:solidFill>
                <a:latin typeface="Courier New" panose="02070309020205020404" pitchFamily="49" charset="0"/>
              </a:rPr>
              <a:t>as </a:t>
            </a:r>
            <a:r>
              <a:rPr lang="en-US" sz="1400" dirty="0">
                <a:solidFill>
                  <a:srgbClr val="000000"/>
                </a:solidFill>
                <a:latin typeface="Courier New" panose="02070309020205020404" pitchFamily="49" charset="0"/>
              </a:rPr>
              <a:t>b</a:t>
            </a:r>
          </a:p>
          <a:p>
            <a:pPr defTabSz="169863"/>
            <a:r>
              <a:rPr lang="en-US" sz="1400" dirty="0">
                <a:solidFill>
                  <a:srgbClr val="000000"/>
                </a:solidFill>
                <a:latin typeface="Courier New" panose="02070309020205020404" pitchFamily="49" charset="0"/>
              </a:rPr>
              <a:t>	on </a:t>
            </a:r>
            <a:r>
              <a:rPr lang="en-US" sz="1400" dirty="0" err="1">
                <a:solidFill>
                  <a:srgbClr val="000000"/>
                </a:solidFill>
                <a:latin typeface="Courier New" panose="02070309020205020404" pitchFamily="49" charset="0"/>
              </a:rPr>
              <a:t>a.Name</a:t>
            </a:r>
            <a:r>
              <a:rPr lang="en-US" sz="1400" dirty="0">
                <a:solidFill>
                  <a:srgbClr val="000000"/>
                </a:solidFill>
                <a:latin typeface="Courier New" panose="02070309020205020404" pitchFamily="49" charset="0"/>
              </a:rPr>
              <a:t> = </a:t>
            </a:r>
            <a:r>
              <a:rPr lang="en-US" sz="1400" dirty="0" err="1">
                <a:solidFill>
                  <a:srgbClr val="000000"/>
                </a:solidFill>
                <a:latin typeface="Courier New" panose="02070309020205020404" pitchFamily="49" charset="0"/>
              </a:rPr>
              <a:t>b.Person</a:t>
            </a:r>
            <a:r>
              <a:rPr lang="en-US" sz="1400" dirty="0">
                <a:solidFill>
                  <a:srgbClr val="000000"/>
                </a:solidFill>
                <a:latin typeface="Courier New" panose="02070309020205020404" pitchFamily="49" charset="0"/>
              </a:rPr>
              <a:t>;</a:t>
            </a:r>
          </a:p>
          <a:p>
            <a:pPr defTabSz="169863"/>
            <a:r>
              <a:rPr lang="en-US" sz="1400" b="1" dirty="0">
                <a:solidFill>
                  <a:srgbClr val="000080"/>
                </a:solidFill>
                <a:latin typeface="Courier New" panose="02070309020205020404" pitchFamily="49" charset="0"/>
              </a:rPr>
              <a:t>quit</a:t>
            </a:r>
            <a:r>
              <a:rPr lang="en-US" sz="1400" dirty="0">
                <a:solidFill>
                  <a:srgbClr val="000000"/>
                </a:solidFill>
                <a:latin typeface="Courier New" panose="02070309020205020404" pitchFamily="49" charset="0"/>
              </a:rPr>
              <a:t>;</a:t>
            </a:r>
            <a:endParaRPr lang="en-US" sz="1400" dirty="0"/>
          </a:p>
          <a:p>
            <a:pPr defTabSz="169863"/>
            <a:endParaRPr lang="en-US" sz="14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p:txBody>
      </p:sp>
      <p:grpSp>
        <p:nvGrpSpPr>
          <p:cNvPr id="19" name="Group 18"/>
          <p:cNvGrpSpPr/>
          <p:nvPr/>
        </p:nvGrpSpPr>
        <p:grpSpPr>
          <a:xfrm>
            <a:off x="1752600" y="3339843"/>
            <a:ext cx="2666999" cy="1475360"/>
            <a:chOff x="1691150" y="2627562"/>
            <a:chExt cx="2666999" cy="1475360"/>
          </a:xfrm>
        </p:grpSpPr>
        <p:grpSp>
          <p:nvGrpSpPr>
            <p:cNvPr id="20" name="Group 19"/>
            <p:cNvGrpSpPr/>
            <p:nvPr/>
          </p:nvGrpSpPr>
          <p:grpSpPr>
            <a:xfrm>
              <a:off x="1691150" y="2641343"/>
              <a:ext cx="2666999" cy="1447799"/>
              <a:chOff x="2214879" y="1173479"/>
              <a:chExt cx="7762241" cy="4511039"/>
            </a:xfrm>
          </p:grpSpPr>
          <p:sp>
            <p:nvSpPr>
              <p:cNvPr id="22" name="Freeform 21"/>
              <p:cNvSpPr/>
              <p:nvPr/>
            </p:nvSpPr>
            <p:spPr>
              <a:xfrm>
                <a:off x="5466079" y="1173479"/>
                <a:ext cx="4511041" cy="4511039"/>
              </a:xfrm>
              <a:custGeom>
                <a:avLst/>
                <a:gdLst>
                  <a:gd name="connsiteX0" fmla="*/ 0 w 4511040"/>
                  <a:gd name="connsiteY0" fmla="*/ 2255520 h 4511039"/>
                  <a:gd name="connsiteX1" fmla="*/ 2255520 w 4511040"/>
                  <a:gd name="connsiteY1" fmla="*/ 0 h 4511039"/>
                  <a:gd name="connsiteX2" fmla="*/ 4511040 w 4511040"/>
                  <a:gd name="connsiteY2" fmla="*/ 2255520 h 4511039"/>
                  <a:gd name="connsiteX3" fmla="*/ 2255520 w 4511040"/>
                  <a:gd name="connsiteY3" fmla="*/ 4511040 h 4511039"/>
                  <a:gd name="connsiteX4" fmla="*/ 0 w 4511040"/>
                  <a:gd name="connsiteY4" fmla="*/ 2255520 h 4511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1040" h="4511039">
                    <a:moveTo>
                      <a:pt x="0" y="2255520"/>
                    </a:moveTo>
                    <a:cubicBezTo>
                      <a:pt x="0" y="1009831"/>
                      <a:pt x="1009831" y="0"/>
                      <a:pt x="2255520" y="0"/>
                    </a:cubicBezTo>
                    <a:cubicBezTo>
                      <a:pt x="3501209" y="0"/>
                      <a:pt x="4511040" y="1009831"/>
                      <a:pt x="4511040" y="2255520"/>
                    </a:cubicBezTo>
                    <a:cubicBezTo>
                      <a:pt x="4511040" y="3501209"/>
                      <a:pt x="3501209" y="4511040"/>
                      <a:pt x="2255520" y="4511040"/>
                    </a:cubicBezTo>
                    <a:cubicBezTo>
                      <a:pt x="1009831" y="4511040"/>
                      <a:pt x="0" y="3501209"/>
                      <a:pt x="0" y="2255520"/>
                    </a:cubicBezTo>
                    <a:close/>
                  </a:path>
                </a:pathLst>
              </a:custGeom>
              <a:solidFill>
                <a:srgbClr val="249EE9"/>
              </a:solidFill>
              <a:ln>
                <a:solidFill>
                  <a:schemeClr val="tx1"/>
                </a:solid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spcFirstLastPara="0" vert="horz" wrap="none" lIns="640080" tIns="531949" rIns="629920" bIns="531948" numCol="1" spcCol="1270" anchor="ctr" anchorCtr="0">
                <a:noAutofit/>
              </a:bodyPr>
              <a:lstStyle/>
              <a:p>
                <a:pPr lvl="0" algn="ctr" defTabSz="2889250">
                  <a:lnSpc>
                    <a:spcPct val="90000"/>
                  </a:lnSpc>
                  <a:spcBef>
                    <a:spcPct val="0"/>
                  </a:spcBef>
                  <a:spcAft>
                    <a:spcPct val="35000"/>
                  </a:spcAft>
                  <a:buNone/>
                </a:pPr>
                <a:r>
                  <a:rPr lang="en-US" sz="1400" kern="1200" dirty="0">
                    <a:solidFill>
                      <a:schemeClr val="bg1"/>
                    </a:solidFill>
                  </a:rPr>
                  <a:t>Table B</a:t>
                </a:r>
              </a:p>
            </p:txBody>
          </p:sp>
          <p:sp>
            <p:nvSpPr>
              <p:cNvPr id="23" name="Freeform 22"/>
              <p:cNvSpPr/>
              <p:nvPr/>
            </p:nvSpPr>
            <p:spPr>
              <a:xfrm>
                <a:off x="2214879" y="1173479"/>
                <a:ext cx="4511041" cy="4511039"/>
              </a:xfrm>
              <a:custGeom>
                <a:avLst/>
                <a:gdLst>
                  <a:gd name="connsiteX0" fmla="*/ 0 w 4511040"/>
                  <a:gd name="connsiteY0" fmla="*/ 2255520 h 4511039"/>
                  <a:gd name="connsiteX1" fmla="*/ 2255520 w 4511040"/>
                  <a:gd name="connsiteY1" fmla="*/ 0 h 4511039"/>
                  <a:gd name="connsiteX2" fmla="*/ 4511040 w 4511040"/>
                  <a:gd name="connsiteY2" fmla="*/ 2255520 h 4511039"/>
                  <a:gd name="connsiteX3" fmla="*/ 2255520 w 4511040"/>
                  <a:gd name="connsiteY3" fmla="*/ 4511040 h 4511039"/>
                  <a:gd name="connsiteX4" fmla="*/ 0 w 4511040"/>
                  <a:gd name="connsiteY4" fmla="*/ 2255520 h 4511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1040" h="4511039">
                    <a:moveTo>
                      <a:pt x="0" y="2255520"/>
                    </a:moveTo>
                    <a:cubicBezTo>
                      <a:pt x="0" y="1009831"/>
                      <a:pt x="1009831" y="0"/>
                      <a:pt x="2255520" y="0"/>
                    </a:cubicBezTo>
                    <a:cubicBezTo>
                      <a:pt x="3501209" y="0"/>
                      <a:pt x="4511040" y="1009831"/>
                      <a:pt x="4511040" y="2255520"/>
                    </a:cubicBezTo>
                    <a:cubicBezTo>
                      <a:pt x="4511040" y="3501209"/>
                      <a:pt x="3501209" y="4511040"/>
                      <a:pt x="2255520" y="4511040"/>
                    </a:cubicBezTo>
                    <a:cubicBezTo>
                      <a:pt x="1009831" y="4511040"/>
                      <a:pt x="0" y="3501209"/>
                      <a:pt x="0" y="2255520"/>
                    </a:cubicBezTo>
                    <a:close/>
                  </a:path>
                </a:pathLst>
              </a:custGeom>
              <a:solidFill>
                <a:schemeClr val="accent1">
                  <a:hueOff val="0"/>
                  <a:satOff val="0"/>
                  <a:lumOff val="0"/>
                </a:schemeClr>
              </a:solidFill>
              <a:ln>
                <a:solidFill>
                  <a:srgbClr val="002060"/>
                </a:solidFill>
              </a:ln>
            </p:spPr>
            <p:style>
              <a:lnRef idx="2">
                <a:scrgbClr r="0" g="0" b="0"/>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65760" tIns="531949" rIns="548640" bIns="531948" numCol="1" spcCol="1270" anchor="ctr" anchorCtr="0">
                <a:noAutofit/>
              </a:bodyPr>
              <a:lstStyle/>
              <a:p>
                <a:pPr marL="0" lvl="0" indent="0" algn="ctr" defTabSz="2889250">
                  <a:lnSpc>
                    <a:spcPct val="90000"/>
                  </a:lnSpc>
                  <a:spcBef>
                    <a:spcPct val="0"/>
                  </a:spcBef>
                  <a:spcAft>
                    <a:spcPct val="35000"/>
                  </a:spcAft>
                  <a:buNone/>
                </a:pPr>
                <a:r>
                  <a:rPr lang="en-US" sz="1400" kern="1200" dirty="0">
                    <a:solidFill>
                      <a:schemeClr val="bg1"/>
                    </a:solidFill>
                  </a:rPr>
                  <a:t>Table A</a:t>
                </a:r>
              </a:p>
            </p:txBody>
          </p:sp>
        </p:grpSp>
        <p:pic>
          <p:nvPicPr>
            <p:cNvPr id="21" name="Picture 20"/>
            <p:cNvPicPr>
              <a:picLocks noChangeAspect="1"/>
            </p:cNvPicPr>
            <p:nvPr/>
          </p:nvPicPr>
          <p:blipFill rotWithShape="1">
            <a:blip r:embed="rId3"/>
            <a:srcRect r="84814"/>
            <a:stretch/>
          </p:blipFill>
          <p:spPr>
            <a:xfrm>
              <a:off x="2808218" y="2627562"/>
              <a:ext cx="239782" cy="1475360"/>
            </a:xfrm>
            <a:prstGeom prst="rect">
              <a:avLst/>
            </a:prstGeom>
          </p:spPr>
        </p:pic>
      </p:grpSp>
      <p:graphicFrame>
        <p:nvGraphicFramePr>
          <p:cNvPr id="24" name="Table 23"/>
          <p:cNvGraphicFramePr>
            <a:graphicFrameLocks noGrp="1"/>
          </p:cNvGraphicFramePr>
          <p:nvPr>
            <p:extLst>
              <p:ext uri="{D42A27DB-BD31-4B8C-83A1-F6EECF244321}">
                <p14:modId xmlns:p14="http://schemas.microsoft.com/office/powerpoint/2010/main" val="3994659485"/>
              </p:ext>
            </p:extLst>
          </p:nvPr>
        </p:nvGraphicFramePr>
        <p:xfrm>
          <a:off x="7546617" y="1132206"/>
          <a:ext cx="3030896" cy="4476234"/>
        </p:xfrm>
        <a:graphic>
          <a:graphicData uri="http://schemas.openxmlformats.org/drawingml/2006/table">
            <a:tbl>
              <a:tblPr/>
              <a:tblGrid>
                <a:gridCol w="757724">
                  <a:extLst>
                    <a:ext uri="{9D8B030D-6E8A-4147-A177-3AD203B41FA5}">
                      <a16:colId xmlns:a16="http://schemas.microsoft.com/office/drawing/2014/main" val="3022910709"/>
                    </a:ext>
                  </a:extLst>
                </a:gridCol>
                <a:gridCol w="757724">
                  <a:extLst>
                    <a:ext uri="{9D8B030D-6E8A-4147-A177-3AD203B41FA5}">
                      <a16:colId xmlns:a16="http://schemas.microsoft.com/office/drawing/2014/main" val="2252328119"/>
                    </a:ext>
                  </a:extLst>
                </a:gridCol>
                <a:gridCol w="757724">
                  <a:extLst>
                    <a:ext uri="{9D8B030D-6E8A-4147-A177-3AD203B41FA5}">
                      <a16:colId xmlns:a16="http://schemas.microsoft.com/office/drawing/2014/main" val="3882293601"/>
                    </a:ext>
                  </a:extLst>
                </a:gridCol>
                <a:gridCol w="757724">
                  <a:extLst>
                    <a:ext uri="{9D8B030D-6E8A-4147-A177-3AD203B41FA5}">
                      <a16:colId xmlns:a16="http://schemas.microsoft.com/office/drawing/2014/main" val="2030416797"/>
                    </a:ext>
                  </a:extLst>
                </a:gridCol>
              </a:tblGrid>
              <a:tr h="176590">
                <a:tc>
                  <a:txBody>
                    <a:bodyPr/>
                    <a:lstStyle/>
                    <a:p>
                      <a:pPr fontAlgn="t"/>
                      <a:r>
                        <a:rPr lang="en-US" sz="1100" b="1" i="0">
                          <a:solidFill>
                            <a:srgbClr val="000000"/>
                          </a:solidFill>
                          <a:effectLst/>
                          <a:latin typeface="Arial" panose="020B0604020202020204" pitchFamily="34" charset="0"/>
                        </a:rPr>
                        <a:t>Name</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Age</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Person</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dirty="0">
                          <a:solidFill>
                            <a:srgbClr val="000000"/>
                          </a:solidFill>
                          <a:effectLst/>
                          <a:latin typeface="Arial" panose="020B0604020202020204" pitchFamily="34" charset="0"/>
                        </a:rPr>
                        <a:t>Score</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511311524"/>
                  </a:ext>
                </a:extLst>
              </a:tr>
              <a:tr h="176590">
                <a:tc>
                  <a:txBody>
                    <a:bodyPr/>
                    <a:lstStyle/>
                    <a:p>
                      <a:pPr fontAlgn="t"/>
                      <a:r>
                        <a:rPr lang="en-US" sz="1100" b="0" i="0">
                          <a:solidFill>
                            <a:srgbClr val="000000"/>
                          </a:solidFill>
                          <a:effectLst/>
                          <a:latin typeface="Arial" panose="020B0604020202020204" pitchFamily="34" charset="0"/>
                        </a:rPr>
                        <a:t>Alfred</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Alfred</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85</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51343965"/>
                  </a:ext>
                </a:extLst>
              </a:tr>
              <a:tr h="176590">
                <a:tc>
                  <a:txBody>
                    <a:bodyPr/>
                    <a:lstStyle/>
                    <a:p>
                      <a:pPr fontAlgn="t"/>
                      <a:r>
                        <a:rPr lang="en-US" sz="1100" b="0" i="0">
                          <a:solidFill>
                            <a:srgbClr val="000000"/>
                          </a:solidFill>
                          <a:effectLst/>
                          <a:latin typeface="Arial" panose="020B0604020202020204" pitchFamily="34" charset="0"/>
                        </a:rPr>
                        <a:t>Alice</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Alice</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80</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075966990"/>
                  </a:ext>
                </a:extLst>
              </a:tr>
              <a:tr h="176590">
                <a:tc>
                  <a:txBody>
                    <a:bodyPr/>
                    <a:lstStyle/>
                    <a:p>
                      <a:pPr fontAlgn="t"/>
                      <a:r>
                        <a:rPr lang="en-US" sz="1100" b="0" i="0">
                          <a:solidFill>
                            <a:srgbClr val="000000"/>
                          </a:solidFill>
                          <a:effectLst/>
                          <a:latin typeface="Arial" panose="020B0604020202020204" pitchFamily="34" charset="0"/>
                        </a:rPr>
                        <a:t>Barbara</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Barbara</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95</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182913678"/>
                  </a:ext>
                </a:extLst>
              </a:tr>
              <a:tr h="176590">
                <a:tc>
                  <a:txBody>
                    <a:bodyPr/>
                    <a:lstStyle/>
                    <a:p>
                      <a:pPr fontAlgn="t"/>
                      <a:r>
                        <a:rPr lang="en-US" sz="1100" b="0" i="0">
                          <a:solidFill>
                            <a:srgbClr val="000000"/>
                          </a:solidFill>
                          <a:effectLst/>
                          <a:latin typeface="Arial" panose="020B0604020202020204" pitchFamily="34" charset="0"/>
                        </a:rPr>
                        <a:t>Carol</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Carol</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50</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880627257"/>
                  </a:ext>
                </a:extLst>
              </a:tr>
              <a:tr h="176590">
                <a:tc>
                  <a:txBody>
                    <a:bodyPr/>
                    <a:lstStyle/>
                    <a:p>
                      <a:pPr fontAlgn="t"/>
                      <a:r>
                        <a:rPr lang="en-US" sz="1100" b="0" i="0">
                          <a:solidFill>
                            <a:srgbClr val="000000"/>
                          </a:solidFill>
                          <a:effectLst/>
                          <a:latin typeface="Arial" panose="020B0604020202020204" pitchFamily="34" charset="0"/>
                        </a:rPr>
                        <a:t>Henry</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Henry</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90</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166073309"/>
                  </a:ext>
                </a:extLst>
              </a:tr>
              <a:tr h="176590">
                <a:tc>
                  <a:txBody>
                    <a:bodyPr/>
                    <a:lstStyle/>
                    <a:p>
                      <a:pPr fontAlgn="t"/>
                      <a:r>
                        <a:rPr lang="en-US" sz="1100" b="0" i="0">
                          <a:solidFill>
                            <a:srgbClr val="000000"/>
                          </a:solidFill>
                          <a:effectLst/>
                          <a:latin typeface="Arial" panose="020B0604020202020204" pitchFamily="34" charset="0"/>
                        </a:rPr>
                        <a:t>James</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12</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James</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75</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740786518"/>
                  </a:ext>
                </a:extLst>
              </a:tr>
              <a:tr h="176590">
                <a:tc>
                  <a:txBody>
                    <a:bodyPr/>
                    <a:lstStyle/>
                    <a:p>
                      <a:pPr fontAlgn="t"/>
                      <a:r>
                        <a:rPr lang="en-US" sz="1100" b="0" i="0">
                          <a:solidFill>
                            <a:srgbClr val="000000"/>
                          </a:solidFill>
                          <a:effectLst/>
                          <a:latin typeface="Arial" panose="020B0604020202020204" pitchFamily="34" charset="0"/>
                        </a:rPr>
                        <a:t>Jane</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Jane</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60</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032268496"/>
                  </a:ext>
                </a:extLst>
              </a:tr>
              <a:tr h="176590">
                <a:tc>
                  <a:txBody>
                    <a:bodyPr/>
                    <a:lstStyle/>
                    <a:p>
                      <a:pPr fontAlgn="t"/>
                      <a:r>
                        <a:rPr lang="en-US" sz="1100" b="0" i="0">
                          <a:solidFill>
                            <a:srgbClr val="000000"/>
                          </a:solidFill>
                          <a:effectLst/>
                          <a:latin typeface="Arial" panose="020B0604020202020204" pitchFamily="34" charset="0"/>
                        </a:rPr>
                        <a:t>Janet</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Janet</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70</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842849766"/>
                  </a:ext>
                </a:extLst>
              </a:tr>
              <a:tr h="176590">
                <a:tc>
                  <a:txBody>
                    <a:bodyPr/>
                    <a:lstStyle/>
                    <a:p>
                      <a:pPr fontAlgn="t"/>
                      <a:r>
                        <a:rPr lang="en-US" sz="1100" b="0" i="0">
                          <a:solidFill>
                            <a:srgbClr val="000000"/>
                          </a:solidFill>
                          <a:effectLst/>
                          <a:latin typeface="Arial" panose="020B0604020202020204" pitchFamily="34" charset="0"/>
                        </a:rPr>
                        <a:t>Jeffrey</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Jeffrey</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60</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445964205"/>
                  </a:ext>
                </a:extLst>
              </a:tr>
              <a:tr h="176590">
                <a:tc>
                  <a:txBody>
                    <a:bodyPr/>
                    <a:lstStyle/>
                    <a:p>
                      <a:pPr fontAlgn="t"/>
                      <a:r>
                        <a:rPr lang="en-US" sz="1100" b="0" i="0">
                          <a:solidFill>
                            <a:srgbClr val="000000"/>
                          </a:solidFill>
                          <a:effectLst/>
                          <a:latin typeface="Arial" panose="020B0604020202020204" pitchFamily="34" charset="0"/>
                        </a:rPr>
                        <a:t>John</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John</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45</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474002396"/>
                  </a:ext>
                </a:extLst>
              </a:tr>
              <a:tr h="176590">
                <a:tc>
                  <a:txBody>
                    <a:bodyPr/>
                    <a:lstStyle/>
                    <a:p>
                      <a:pPr fontAlgn="t"/>
                      <a:r>
                        <a:rPr lang="en-US" sz="1100" b="0" i="0">
                          <a:solidFill>
                            <a:srgbClr val="000000"/>
                          </a:solidFill>
                          <a:effectLst/>
                          <a:latin typeface="Arial" panose="020B0604020202020204" pitchFamily="34" charset="0"/>
                        </a:rPr>
                        <a:t>Joyce</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Joyce</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90</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887357626"/>
                  </a:ext>
                </a:extLst>
              </a:tr>
              <a:tr h="176590">
                <a:tc>
                  <a:txBody>
                    <a:bodyPr/>
                    <a:lstStyle/>
                    <a:p>
                      <a:pPr fontAlgn="t"/>
                      <a:r>
                        <a:rPr lang="en-US" sz="1100" b="0" i="0">
                          <a:solidFill>
                            <a:srgbClr val="000000"/>
                          </a:solidFill>
                          <a:effectLst/>
                          <a:latin typeface="Arial" panose="020B0604020202020204" pitchFamily="34" charset="0"/>
                        </a:rPr>
                        <a:t>Judy</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Judy</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75</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390674658"/>
                  </a:ext>
                </a:extLst>
              </a:tr>
              <a:tr h="176590">
                <a:tc>
                  <a:txBody>
                    <a:bodyPr/>
                    <a:lstStyle/>
                    <a:p>
                      <a:pPr fontAlgn="t"/>
                      <a:r>
                        <a:rPr lang="en-US" sz="1100" b="0" i="0">
                          <a:solidFill>
                            <a:srgbClr val="000000"/>
                          </a:solidFill>
                          <a:effectLst/>
                          <a:latin typeface="Arial" panose="020B0604020202020204" pitchFamily="34" charset="0"/>
                        </a:rPr>
                        <a:t>Louise</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Louise</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95</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664051762"/>
                  </a:ext>
                </a:extLst>
              </a:tr>
              <a:tr h="176590">
                <a:tc>
                  <a:txBody>
                    <a:bodyPr/>
                    <a:lstStyle/>
                    <a:p>
                      <a:pPr fontAlgn="t"/>
                      <a:r>
                        <a:rPr lang="en-US" sz="1100" b="0" i="0">
                          <a:solidFill>
                            <a:srgbClr val="000000"/>
                          </a:solidFill>
                          <a:effectLst/>
                          <a:latin typeface="Arial" panose="020B0604020202020204" pitchFamily="34" charset="0"/>
                        </a:rPr>
                        <a:t>Mary</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20000"/>
                        <a:lumOff val="80000"/>
                      </a:schemeClr>
                    </a:solidFill>
                  </a:tcPr>
                </a:tc>
                <a:tc>
                  <a:txBody>
                    <a:bodyPr/>
                    <a:lstStyle/>
                    <a:p>
                      <a:pPr fontAlgn="t"/>
                      <a:r>
                        <a:rPr lang="en-US" sz="1100" b="0" i="0">
                          <a:solidFill>
                            <a:srgbClr val="000000"/>
                          </a:solidFill>
                          <a:effectLst/>
                          <a:latin typeface="Arial" panose="020B0604020202020204" pitchFamily="34" charset="0"/>
                        </a:rPr>
                        <a:t>15</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20000"/>
                        <a:lumOff val="80000"/>
                      </a:schemeClr>
                    </a:solidFill>
                  </a:tcPr>
                </a:tc>
                <a:tc>
                  <a:txBody>
                    <a:bodyPr/>
                    <a:lstStyle/>
                    <a:p>
                      <a:pPr fontAlgn="t"/>
                      <a:r>
                        <a:rPr lang="en-US" sz="1100" b="0" i="0">
                          <a:solidFill>
                            <a:srgbClr val="000000"/>
                          </a:solidFill>
                          <a:effectLst/>
                          <a:latin typeface="Arial" panose="020B0604020202020204" pitchFamily="34" charset="0"/>
                        </a:rPr>
                        <a:t> </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20000"/>
                        <a:lumOff val="80000"/>
                      </a:schemeClr>
                    </a:solidFill>
                  </a:tcPr>
                </a:tc>
                <a:tc>
                  <a:txBody>
                    <a:bodyPr/>
                    <a:lstStyle/>
                    <a:p>
                      <a:pPr fontAlgn="t"/>
                      <a:r>
                        <a:rPr lang="en-US" sz="1100" b="0" i="0">
                          <a:solidFill>
                            <a:srgbClr val="000000"/>
                          </a:solidFill>
                          <a:effectLst/>
                          <a:latin typeface="Arial" panose="020B0604020202020204" pitchFamily="34" charset="0"/>
                        </a:rPr>
                        <a:t>.</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163016773"/>
                  </a:ext>
                </a:extLst>
              </a:tr>
              <a:tr h="176590">
                <a:tc>
                  <a:txBody>
                    <a:bodyPr/>
                    <a:lstStyle/>
                    <a:p>
                      <a:pPr fontAlgn="t"/>
                      <a:r>
                        <a:rPr lang="en-US" sz="1100" b="0" i="0">
                          <a:solidFill>
                            <a:srgbClr val="000000"/>
                          </a:solidFill>
                          <a:effectLst/>
                          <a:latin typeface="Arial" panose="020B0604020202020204" pitchFamily="34" charset="0"/>
                        </a:rPr>
                        <a:t>Philip</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20000"/>
                        <a:lumOff val="80000"/>
                      </a:schemeClr>
                    </a:solidFill>
                  </a:tcPr>
                </a:tc>
                <a:tc>
                  <a:txBody>
                    <a:bodyPr/>
                    <a:lstStyle/>
                    <a:p>
                      <a:pPr fontAlgn="t"/>
                      <a:r>
                        <a:rPr lang="en-US" sz="1100" b="0" i="0">
                          <a:solidFill>
                            <a:srgbClr val="000000"/>
                          </a:solidFill>
                          <a:effectLst/>
                          <a:latin typeface="Arial" panose="020B0604020202020204" pitchFamily="34" charset="0"/>
                        </a:rPr>
                        <a:t>16</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20000"/>
                        <a:lumOff val="80000"/>
                      </a:schemeClr>
                    </a:solidFill>
                  </a:tcPr>
                </a:tc>
                <a:tc>
                  <a:txBody>
                    <a:bodyPr/>
                    <a:lstStyle/>
                    <a:p>
                      <a:pPr fontAlgn="t"/>
                      <a:r>
                        <a:rPr lang="en-US" sz="1100" b="0" i="0">
                          <a:solidFill>
                            <a:srgbClr val="000000"/>
                          </a:solidFill>
                          <a:effectLst/>
                          <a:latin typeface="Arial" panose="020B0604020202020204" pitchFamily="34" charset="0"/>
                        </a:rPr>
                        <a:t> </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20000"/>
                        <a:lumOff val="80000"/>
                      </a:schemeClr>
                    </a:solidFill>
                  </a:tcPr>
                </a:tc>
                <a:tc>
                  <a:txBody>
                    <a:bodyPr/>
                    <a:lstStyle/>
                    <a:p>
                      <a:pPr fontAlgn="t"/>
                      <a:r>
                        <a:rPr lang="en-US" sz="1100" b="0" i="0" dirty="0">
                          <a:solidFill>
                            <a:srgbClr val="000000"/>
                          </a:solidFill>
                          <a:effectLst/>
                          <a:latin typeface="Arial" panose="020B0604020202020204" pitchFamily="34" charset="0"/>
                        </a:rPr>
                        <a:t>.</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268004186"/>
                  </a:ext>
                </a:extLst>
              </a:tr>
              <a:tr h="176590">
                <a:tc>
                  <a:txBody>
                    <a:bodyPr/>
                    <a:lstStyle/>
                    <a:p>
                      <a:pPr fontAlgn="t"/>
                      <a:r>
                        <a:rPr lang="en-US" sz="1100" b="0" i="0">
                          <a:solidFill>
                            <a:srgbClr val="000000"/>
                          </a:solidFill>
                          <a:effectLst/>
                          <a:latin typeface="Arial" panose="020B0604020202020204" pitchFamily="34" charset="0"/>
                        </a:rPr>
                        <a:t>Robert</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Robert</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65</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792766860"/>
                  </a:ext>
                </a:extLst>
              </a:tr>
              <a:tr h="176590">
                <a:tc>
                  <a:txBody>
                    <a:bodyPr/>
                    <a:lstStyle/>
                    <a:p>
                      <a:pPr fontAlgn="t"/>
                      <a:r>
                        <a:rPr lang="en-US" sz="1100" b="0" i="0">
                          <a:solidFill>
                            <a:srgbClr val="000000"/>
                          </a:solidFill>
                          <a:effectLst/>
                          <a:latin typeface="Arial" panose="020B0604020202020204" pitchFamily="34" charset="0"/>
                        </a:rPr>
                        <a:t>Ronald</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Ronald</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95</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039594826"/>
                  </a:ext>
                </a:extLst>
              </a:tr>
              <a:tr h="176590">
                <a:tc>
                  <a:txBody>
                    <a:bodyPr/>
                    <a:lstStyle/>
                    <a:p>
                      <a:pPr fontAlgn="t"/>
                      <a:r>
                        <a:rPr lang="en-US" sz="1100" b="0" i="0">
                          <a:solidFill>
                            <a:srgbClr val="000000"/>
                          </a:solidFill>
                          <a:effectLst/>
                          <a:latin typeface="Arial" panose="020B0604020202020204" pitchFamily="34" charset="0"/>
                        </a:rPr>
                        <a:t>Thomas</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Thomas</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85</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78246049"/>
                  </a:ext>
                </a:extLst>
              </a:tr>
              <a:tr h="176590">
                <a:tc>
                  <a:txBody>
                    <a:bodyPr/>
                    <a:lstStyle/>
                    <a:p>
                      <a:pPr fontAlgn="t"/>
                      <a:r>
                        <a:rPr lang="en-US" sz="1100" b="0" i="0">
                          <a:solidFill>
                            <a:srgbClr val="000000"/>
                          </a:solidFill>
                          <a:effectLst/>
                          <a:latin typeface="Arial" panose="020B0604020202020204" pitchFamily="34" charset="0"/>
                        </a:rPr>
                        <a:t> </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bg2">
                        <a:lumMod val="85000"/>
                      </a:schemeClr>
                    </a:solidFill>
                  </a:tcPr>
                </a:tc>
                <a:tc>
                  <a:txBody>
                    <a:bodyPr/>
                    <a:lstStyle/>
                    <a:p>
                      <a:pPr fontAlgn="t"/>
                      <a:r>
                        <a:rPr lang="en-US" sz="1100" b="0" i="0">
                          <a:solidFill>
                            <a:srgbClr val="000000"/>
                          </a:solidFill>
                          <a:effectLst/>
                          <a:latin typeface="Arial" panose="020B0604020202020204" pitchFamily="34" charset="0"/>
                        </a:rPr>
                        <a:t>.</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bg2">
                        <a:lumMod val="85000"/>
                      </a:schemeClr>
                    </a:solidFill>
                  </a:tcPr>
                </a:tc>
                <a:tc>
                  <a:txBody>
                    <a:bodyPr/>
                    <a:lstStyle/>
                    <a:p>
                      <a:pPr fontAlgn="t"/>
                      <a:r>
                        <a:rPr lang="en-US" sz="1100" b="0" i="0">
                          <a:solidFill>
                            <a:srgbClr val="000000"/>
                          </a:solidFill>
                          <a:effectLst/>
                          <a:latin typeface="Arial" panose="020B0604020202020204" pitchFamily="34" charset="0"/>
                        </a:rPr>
                        <a:t>Tiffany</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bg2">
                        <a:lumMod val="85000"/>
                      </a:schemeClr>
                    </a:solidFill>
                  </a:tcPr>
                </a:tc>
                <a:tc>
                  <a:txBody>
                    <a:bodyPr/>
                    <a:lstStyle/>
                    <a:p>
                      <a:pPr fontAlgn="t"/>
                      <a:r>
                        <a:rPr lang="en-US" sz="1100" b="0" i="0" dirty="0">
                          <a:solidFill>
                            <a:srgbClr val="000000"/>
                          </a:solidFill>
                          <a:effectLst/>
                          <a:latin typeface="Arial" panose="020B0604020202020204" pitchFamily="34" charset="0"/>
                        </a:rPr>
                        <a:t>85</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bg2">
                        <a:lumMod val="85000"/>
                      </a:schemeClr>
                    </a:solidFill>
                  </a:tcPr>
                </a:tc>
                <a:extLst>
                  <a:ext uri="{0D108BD9-81ED-4DB2-BD59-A6C34878D82A}">
                    <a16:rowId xmlns:a16="http://schemas.microsoft.com/office/drawing/2014/main" val="1910293806"/>
                  </a:ext>
                </a:extLst>
              </a:tr>
              <a:tr h="176590">
                <a:tc>
                  <a:txBody>
                    <a:bodyPr/>
                    <a:lstStyle/>
                    <a:p>
                      <a:pPr fontAlgn="t"/>
                      <a:r>
                        <a:rPr lang="en-US" sz="1100" b="0" i="0">
                          <a:solidFill>
                            <a:srgbClr val="000000"/>
                          </a:solidFill>
                          <a:effectLst/>
                          <a:latin typeface="Arial" panose="020B0604020202020204" pitchFamily="34" charset="0"/>
                        </a:rPr>
                        <a:t>William</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William</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dirty="0">
                          <a:solidFill>
                            <a:srgbClr val="000000"/>
                          </a:solidFill>
                          <a:effectLst/>
                          <a:latin typeface="Arial" panose="020B0604020202020204" pitchFamily="34" charset="0"/>
                        </a:rPr>
                        <a:t>70</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3364163058"/>
                  </a:ext>
                </a:extLst>
              </a:tr>
            </a:tbl>
          </a:graphicData>
        </a:graphic>
      </p:graphicFrame>
      <p:sp>
        <p:nvSpPr>
          <p:cNvPr id="25" name="Right Arrow 24"/>
          <p:cNvSpPr/>
          <p:nvPr/>
        </p:nvSpPr>
        <p:spPr>
          <a:xfrm>
            <a:off x="6610376" y="2630357"/>
            <a:ext cx="419047"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585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558798" y="1258047"/>
            <a:ext cx="5461001" cy="2973221"/>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lstStyle/>
          <a:p>
            <a:r>
              <a:rPr lang="en-US" dirty="0"/>
              <a:t>Merge</a:t>
            </a:r>
          </a:p>
        </p:txBody>
      </p:sp>
      <p:sp>
        <p:nvSpPr>
          <p:cNvPr id="9" name="Rectangle 8"/>
          <p:cNvSpPr/>
          <p:nvPr/>
        </p:nvSpPr>
        <p:spPr>
          <a:xfrm>
            <a:off x="546049" y="1219947"/>
            <a:ext cx="6096000" cy="3108543"/>
          </a:xfrm>
          <a:prstGeom prst="rect">
            <a:avLst/>
          </a:prstGeom>
        </p:spPr>
        <p:txBody>
          <a:bodyPr>
            <a:spAutoFit/>
          </a:bodyPr>
          <a:lstStyle/>
          <a:p>
            <a:pPr defTabSz="457200"/>
            <a:r>
              <a:rPr lang="en-US" sz="1400" b="1" dirty="0">
                <a:solidFill>
                  <a:srgbClr val="000080"/>
                </a:solidFill>
                <a:latin typeface="Courier New" panose="02070309020205020404" pitchFamily="49" charset="0"/>
              </a:rPr>
              <a:t>proc</a:t>
            </a:r>
            <a:r>
              <a:rPr lang="en-US" sz="1400"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sort</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data</a:t>
            </a:r>
            <a:r>
              <a:rPr lang="en-US" sz="1400" dirty="0">
                <a:solidFill>
                  <a:srgbClr val="000000"/>
                </a:solidFill>
                <a:latin typeface="Courier New" panose="02070309020205020404" pitchFamily="49" charset="0"/>
              </a:rPr>
              <a:t>=</a:t>
            </a:r>
            <a:r>
              <a:rPr lang="en-US" sz="1400" dirty="0" err="1">
                <a:solidFill>
                  <a:srgbClr val="000000"/>
                </a:solidFill>
                <a:latin typeface="Courier New" panose="02070309020205020404" pitchFamily="49" charset="0"/>
              </a:rPr>
              <a:t>sashelp_class</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out</a:t>
            </a:r>
            <a:r>
              <a:rPr lang="en-US" sz="1400" dirty="0">
                <a:solidFill>
                  <a:srgbClr val="000000"/>
                </a:solidFill>
                <a:latin typeface="Courier New" panose="02070309020205020404" pitchFamily="49" charset="0"/>
              </a:rPr>
              <a:t>=</a:t>
            </a:r>
            <a:r>
              <a:rPr lang="en-US" sz="1400" dirty="0" err="1">
                <a:solidFill>
                  <a:srgbClr val="000000"/>
                </a:solidFill>
                <a:latin typeface="Courier New" panose="02070309020205020404" pitchFamily="49" charset="0"/>
              </a:rPr>
              <a:t>sashelp_class</a:t>
            </a:r>
            <a:r>
              <a:rPr lang="en-US" sz="1400" dirty="0">
                <a:solidFill>
                  <a:srgbClr val="000000"/>
                </a:solidFill>
                <a:latin typeface="Courier New" panose="02070309020205020404" pitchFamily="49" charset="0"/>
              </a:rPr>
              <a:t>;</a:t>
            </a:r>
          </a:p>
          <a:p>
            <a:pPr defTabSz="457200"/>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by</a:t>
            </a:r>
            <a:r>
              <a:rPr lang="en-US" sz="1400" dirty="0">
                <a:solidFill>
                  <a:srgbClr val="000000"/>
                </a:solidFill>
                <a:latin typeface="Courier New" panose="02070309020205020404" pitchFamily="49" charset="0"/>
              </a:rPr>
              <a:t> Name;</a:t>
            </a:r>
          </a:p>
          <a:p>
            <a:pPr defTabSz="457200"/>
            <a:r>
              <a:rPr lang="en-US" sz="1400" b="1" dirty="0">
                <a:solidFill>
                  <a:srgbClr val="000080"/>
                </a:solidFill>
                <a:latin typeface="Courier New" panose="02070309020205020404" pitchFamily="49" charset="0"/>
              </a:rPr>
              <a:t>run</a:t>
            </a:r>
            <a:r>
              <a:rPr lang="en-US" sz="1400" dirty="0">
                <a:solidFill>
                  <a:srgbClr val="000000"/>
                </a:solidFill>
                <a:latin typeface="Courier New" panose="02070309020205020404" pitchFamily="49" charset="0"/>
              </a:rPr>
              <a:t>;	</a:t>
            </a:r>
          </a:p>
          <a:p>
            <a:pPr defTabSz="457200"/>
            <a:r>
              <a:rPr lang="en-US" sz="1400" b="1" dirty="0">
                <a:solidFill>
                  <a:srgbClr val="000080"/>
                </a:solidFill>
                <a:latin typeface="Courier New" panose="02070309020205020404" pitchFamily="49" charset="0"/>
              </a:rPr>
              <a:t>proc</a:t>
            </a:r>
            <a:r>
              <a:rPr lang="en-US" sz="1400"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sort</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data</a:t>
            </a:r>
            <a:r>
              <a:rPr lang="en-US" sz="1400" dirty="0">
                <a:solidFill>
                  <a:srgbClr val="000000"/>
                </a:solidFill>
                <a:latin typeface="Courier New" panose="02070309020205020404" pitchFamily="49" charset="0"/>
              </a:rPr>
              <a:t>=score (rename=(Person=Name))</a:t>
            </a:r>
          </a:p>
          <a:p>
            <a:pPr defTabSz="457200"/>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out</a:t>
            </a:r>
            <a:r>
              <a:rPr lang="en-US" sz="1400" dirty="0">
                <a:solidFill>
                  <a:srgbClr val="000000"/>
                </a:solidFill>
                <a:latin typeface="Courier New" panose="02070309020205020404" pitchFamily="49" charset="0"/>
              </a:rPr>
              <a:t> = </a:t>
            </a:r>
            <a:r>
              <a:rPr lang="en-US" sz="1400" dirty="0" err="1">
                <a:solidFill>
                  <a:srgbClr val="000000"/>
                </a:solidFill>
                <a:latin typeface="Courier New" panose="02070309020205020404" pitchFamily="49" charset="0"/>
              </a:rPr>
              <a:t>score_sorted</a:t>
            </a:r>
            <a:r>
              <a:rPr lang="en-US" sz="1400" dirty="0">
                <a:solidFill>
                  <a:srgbClr val="000000"/>
                </a:solidFill>
                <a:latin typeface="Courier New" panose="02070309020205020404" pitchFamily="49" charset="0"/>
              </a:rPr>
              <a:t>;</a:t>
            </a:r>
          </a:p>
          <a:p>
            <a:pPr defTabSz="457200"/>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by</a:t>
            </a:r>
            <a:r>
              <a:rPr lang="en-US" sz="1400" dirty="0">
                <a:solidFill>
                  <a:srgbClr val="000000"/>
                </a:solidFill>
                <a:latin typeface="Courier New" panose="02070309020205020404" pitchFamily="49" charset="0"/>
              </a:rPr>
              <a:t> Name;</a:t>
            </a:r>
          </a:p>
          <a:p>
            <a:pPr defTabSz="457200"/>
            <a:r>
              <a:rPr lang="en-US" sz="1400" b="1" dirty="0">
                <a:solidFill>
                  <a:srgbClr val="000080"/>
                </a:solidFill>
                <a:latin typeface="Courier New" panose="02070309020205020404" pitchFamily="49" charset="0"/>
              </a:rPr>
              <a:t>run</a:t>
            </a:r>
            <a:r>
              <a:rPr lang="en-US" sz="1400" dirty="0">
                <a:solidFill>
                  <a:srgbClr val="000000"/>
                </a:solidFill>
                <a:latin typeface="Courier New" panose="02070309020205020404" pitchFamily="49" charset="0"/>
              </a:rPr>
              <a:t>;</a:t>
            </a:r>
          </a:p>
          <a:p>
            <a:pPr defTabSz="457200"/>
            <a:r>
              <a:rPr lang="en-US" sz="1400" dirty="0">
                <a:solidFill>
                  <a:srgbClr val="000000"/>
                </a:solidFill>
                <a:latin typeface="Courier New" panose="02070309020205020404" pitchFamily="49" charset="0"/>
              </a:rPr>
              <a:t> </a:t>
            </a:r>
          </a:p>
          <a:p>
            <a:pPr defTabSz="457200"/>
            <a:r>
              <a:rPr lang="en-US" sz="1400" b="1" dirty="0">
                <a:solidFill>
                  <a:srgbClr val="000080"/>
                </a:solidFill>
                <a:latin typeface="Courier New" panose="02070309020205020404" pitchFamily="49" charset="0"/>
              </a:rPr>
              <a:t>data</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full_outer_merge</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keep </a:t>
            </a:r>
            <a:r>
              <a:rPr lang="en-US" sz="1400" dirty="0">
                <a:solidFill>
                  <a:srgbClr val="000000"/>
                </a:solidFill>
                <a:latin typeface="Courier New" panose="02070309020205020404" pitchFamily="49" charset="0"/>
              </a:rPr>
              <a:t>= Name Age Score);</a:t>
            </a:r>
          </a:p>
          <a:p>
            <a:pPr defTabSz="457200"/>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merge</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sashelp_class</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score_sorted</a:t>
            </a:r>
            <a:r>
              <a:rPr lang="en-US" sz="1400" dirty="0">
                <a:solidFill>
                  <a:srgbClr val="000000"/>
                </a:solidFill>
                <a:latin typeface="Courier New" panose="02070309020205020404" pitchFamily="49" charset="0"/>
              </a:rPr>
              <a:t>;</a:t>
            </a:r>
          </a:p>
          <a:p>
            <a:pPr defTabSz="457200"/>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by</a:t>
            </a:r>
            <a:r>
              <a:rPr lang="en-US" sz="1400" dirty="0">
                <a:solidFill>
                  <a:srgbClr val="000000"/>
                </a:solidFill>
                <a:latin typeface="Courier New" panose="02070309020205020404" pitchFamily="49" charset="0"/>
              </a:rPr>
              <a:t> Name;</a:t>
            </a:r>
          </a:p>
          <a:p>
            <a:pPr defTabSz="457200"/>
            <a:r>
              <a:rPr lang="en-US" sz="1400" b="1" dirty="0">
                <a:solidFill>
                  <a:srgbClr val="000080"/>
                </a:solidFill>
                <a:latin typeface="Courier New" panose="02070309020205020404" pitchFamily="49" charset="0"/>
              </a:rPr>
              <a:t>run</a:t>
            </a:r>
            <a:r>
              <a:rPr lang="en-US" sz="1400" dirty="0">
                <a:solidFill>
                  <a:srgbClr val="000000"/>
                </a:solidFill>
                <a:latin typeface="Courier New" panose="02070309020205020404" pitchFamily="49" charset="0"/>
              </a:rPr>
              <a:t>;</a:t>
            </a:r>
          </a:p>
          <a:p>
            <a:pPr defTabSz="457200"/>
            <a:r>
              <a:rPr lang="en-US" sz="1400" b="1" dirty="0">
                <a:solidFill>
                  <a:srgbClr val="000080"/>
                </a:solidFill>
                <a:latin typeface="Courier New" panose="02070309020205020404" pitchFamily="49" charset="0"/>
              </a:rPr>
              <a:t>proc</a:t>
            </a:r>
            <a:r>
              <a:rPr lang="en-US" sz="1400"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print</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data</a:t>
            </a:r>
            <a:r>
              <a:rPr lang="en-US" sz="1400" dirty="0">
                <a:solidFill>
                  <a:srgbClr val="000000"/>
                </a:solidFill>
                <a:latin typeface="Courier New" panose="02070309020205020404" pitchFamily="49" charset="0"/>
              </a:rPr>
              <a:t>=</a:t>
            </a:r>
            <a:r>
              <a:rPr lang="en-US" sz="1400" dirty="0" err="1">
                <a:solidFill>
                  <a:srgbClr val="000000"/>
                </a:solidFill>
                <a:latin typeface="Courier New" panose="02070309020205020404" pitchFamily="49" charset="0"/>
              </a:rPr>
              <a:t>full_outer_merge</a:t>
            </a:r>
            <a:r>
              <a:rPr lang="en-US" sz="1400" dirty="0">
                <a:solidFill>
                  <a:srgbClr val="000000"/>
                </a:solidFill>
                <a:latin typeface="Courier New" panose="02070309020205020404" pitchFamily="49" charset="0"/>
              </a:rPr>
              <a:t>;</a:t>
            </a:r>
          </a:p>
          <a:p>
            <a:pPr defTabSz="457200"/>
            <a:r>
              <a:rPr lang="en-US" sz="1400" b="1" dirty="0">
                <a:solidFill>
                  <a:srgbClr val="000080"/>
                </a:solidFill>
                <a:latin typeface="Courier New" panose="02070309020205020404" pitchFamily="49" charset="0"/>
              </a:rPr>
              <a:t>run</a:t>
            </a:r>
            <a:r>
              <a:rPr lang="en-US" sz="1400" dirty="0">
                <a:solidFill>
                  <a:srgbClr val="000000"/>
                </a:solidFill>
                <a:latin typeface="Courier New" panose="02070309020205020404" pitchFamily="49" charset="0"/>
              </a:rPr>
              <a:t>;</a:t>
            </a:r>
          </a:p>
        </p:txBody>
      </p:sp>
      <p:sp>
        <p:nvSpPr>
          <p:cNvPr id="28" name="Right Arrow 27"/>
          <p:cNvSpPr/>
          <p:nvPr/>
        </p:nvSpPr>
        <p:spPr>
          <a:xfrm>
            <a:off x="6610376" y="2630357"/>
            <a:ext cx="419047"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1955798" y="4495800"/>
            <a:ext cx="2666999" cy="1475360"/>
            <a:chOff x="1691150" y="2627562"/>
            <a:chExt cx="2666999" cy="1475360"/>
          </a:xfrm>
        </p:grpSpPr>
        <p:grpSp>
          <p:nvGrpSpPr>
            <p:cNvPr id="8" name="Group 7"/>
            <p:cNvGrpSpPr/>
            <p:nvPr/>
          </p:nvGrpSpPr>
          <p:grpSpPr>
            <a:xfrm>
              <a:off x="1691150" y="2641343"/>
              <a:ext cx="2666999" cy="1447799"/>
              <a:chOff x="2214879" y="1173479"/>
              <a:chExt cx="7762241" cy="4511039"/>
            </a:xfrm>
          </p:grpSpPr>
          <p:sp>
            <p:nvSpPr>
              <p:cNvPr id="11" name="Freeform 10"/>
              <p:cNvSpPr/>
              <p:nvPr/>
            </p:nvSpPr>
            <p:spPr>
              <a:xfrm>
                <a:off x="5466079" y="1173479"/>
                <a:ext cx="4511041" cy="4511039"/>
              </a:xfrm>
              <a:custGeom>
                <a:avLst/>
                <a:gdLst>
                  <a:gd name="connsiteX0" fmla="*/ 0 w 4511040"/>
                  <a:gd name="connsiteY0" fmla="*/ 2255520 h 4511039"/>
                  <a:gd name="connsiteX1" fmla="*/ 2255520 w 4511040"/>
                  <a:gd name="connsiteY1" fmla="*/ 0 h 4511039"/>
                  <a:gd name="connsiteX2" fmla="*/ 4511040 w 4511040"/>
                  <a:gd name="connsiteY2" fmla="*/ 2255520 h 4511039"/>
                  <a:gd name="connsiteX3" fmla="*/ 2255520 w 4511040"/>
                  <a:gd name="connsiteY3" fmla="*/ 4511040 h 4511039"/>
                  <a:gd name="connsiteX4" fmla="*/ 0 w 4511040"/>
                  <a:gd name="connsiteY4" fmla="*/ 2255520 h 4511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1040" h="4511039">
                    <a:moveTo>
                      <a:pt x="0" y="2255520"/>
                    </a:moveTo>
                    <a:cubicBezTo>
                      <a:pt x="0" y="1009831"/>
                      <a:pt x="1009831" y="0"/>
                      <a:pt x="2255520" y="0"/>
                    </a:cubicBezTo>
                    <a:cubicBezTo>
                      <a:pt x="3501209" y="0"/>
                      <a:pt x="4511040" y="1009831"/>
                      <a:pt x="4511040" y="2255520"/>
                    </a:cubicBezTo>
                    <a:cubicBezTo>
                      <a:pt x="4511040" y="3501209"/>
                      <a:pt x="3501209" y="4511040"/>
                      <a:pt x="2255520" y="4511040"/>
                    </a:cubicBezTo>
                    <a:cubicBezTo>
                      <a:pt x="1009831" y="4511040"/>
                      <a:pt x="0" y="3501209"/>
                      <a:pt x="0" y="2255520"/>
                    </a:cubicBezTo>
                    <a:close/>
                  </a:path>
                </a:pathLst>
              </a:custGeom>
              <a:solidFill>
                <a:srgbClr val="249EE9"/>
              </a:solidFill>
              <a:ln>
                <a:solidFill>
                  <a:schemeClr val="tx1"/>
                </a:solid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spcFirstLastPara="0" vert="horz" wrap="none" lIns="640080" tIns="531949" rIns="629920" bIns="531948" numCol="1" spcCol="1270" anchor="ctr" anchorCtr="0">
                <a:noAutofit/>
              </a:bodyPr>
              <a:lstStyle/>
              <a:p>
                <a:pPr lvl="0" algn="ctr" defTabSz="2889250">
                  <a:lnSpc>
                    <a:spcPct val="90000"/>
                  </a:lnSpc>
                  <a:spcBef>
                    <a:spcPct val="0"/>
                  </a:spcBef>
                  <a:spcAft>
                    <a:spcPct val="35000"/>
                  </a:spcAft>
                  <a:buNone/>
                </a:pPr>
                <a:r>
                  <a:rPr lang="en-US" sz="1400" kern="1200" dirty="0">
                    <a:solidFill>
                      <a:schemeClr val="bg1"/>
                    </a:solidFill>
                  </a:rPr>
                  <a:t>Table B</a:t>
                </a:r>
              </a:p>
            </p:txBody>
          </p:sp>
          <p:sp>
            <p:nvSpPr>
              <p:cNvPr id="12" name="Freeform 11"/>
              <p:cNvSpPr/>
              <p:nvPr/>
            </p:nvSpPr>
            <p:spPr>
              <a:xfrm>
                <a:off x="2214879" y="1173479"/>
                <a:ext cx="4511041" cy="4511039"/>
              </a:xfrm>
              <a:custGeom>
                <a:avLst/>
                <a:gdLst>
                  <a:gd name="connsiteX0" fmla="*/ 0 w 4511040"/>
                  <a:gd name="connsiteY0" fmla="*/ 2255520 h 4511039"/>
                  <a:gd name="connsiteX1" fmla="*/ 2255520 w 4511040"/>
                  <a:gd name="connsiteY1" fmla="*/ 0 h 4511039"/>
                  <a:gd name="connsiteX2" fmla="*/ 4511040 w 4511040"/>
                  <a:gd name="connsiteY2" fmla="*/ 2255520 h 4511039"/>
                  <a:gd name="connsiteX3" fmla="*/ 2255520 w 4511040"/>
                  <a:gd name="connsiteY3" fmla="*/ 4511040 h 4511039"/>
                  <a:gd name="connsiteX4" fmla="*/ 0 w 4511040"/>
                  <a:gd name="connsiteY4" fmla="*/ 2255520 h 4511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1040" h="4511039">
                    <a:moveTo>
                      <a:pt x="0" y="2255520"/>
                    </a:moveTo>
                    <a:cubicBezTo>
                      <a:pt x="0" y="1009831"/>
                      <a:pt x="1009831" y="0"/>
                      <a:pt x="2255520" y="0"/>
                    </a:cubicBezTo>
                    <a:cubicBezTo>
                      <a:pt x="3501209" y="0"/>
                      <a:pt x="4511040" y="1009831"/>
                      <a:pt x="4511040" y="2255520"/>
                    </a:cubicBezTo>
                    <a:cubicBezTo>
                      <a:pt x="4511040" y="3501209"/>
                      <a:pt x="3501209" y="4511040"/>
                      <a:pt x="2255520" y="4511040"/>
                    </a:cubicBezTo>
                    <a:cubicBezTo>
                      <a:pt x="1009831" y="4511040"/>
                      <a:pt x="0" y="3501209"/>
                      <a:pt x="0" y="2255520"/>
                    </a:cubicBezTo>
                    <a:close/>
                  </a:path>
                </a:pathLst>
              </a:custGeom>
              <a:solidFill>
                <a:schemeClr val="accent1">
                  <a:hueOff val="0"/>
                  <a:satOff val="0"/>
                  <a:lumOff val="0"/>
                </a:schemeClr>
              </a:solidFill>
              <a:ln>
                <a:solidFill>
                  <a:srgbClr val="002060"/>
                </a:solidFill>
              </a:ln>
            </p:spPr>
            <p:style>
              <a:lnRef idx="2">
                <a:scrgbClr r="0" g="0" b="0"/>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65760" tIns="531949" rIns="548640" bIns="531948" numCol="1" spcCol="1270" anchor="ctr" anchorCtr="0">
                <a:noAutofit/>
              </a:bodyPr>
              <a:lstStyle/>
              <a:p>
                <a:pPr marL="0" lvl="0" indent="0" algn="ctr" defTabSz="2889250">
                  <a:lnSpc>
                    <a:spcPct val="90000"/>
                  </a:lnSpc>
                  <a:spcBef>
                    <a:spcPct val="0"/>
                  </a:spcBef>
                  <a:spcAft>
                    <a:spcPct val="35000"/>
                  </a:spcAft>
                  <a:buNone/>
                </a:pPr>
                <a:r>
                  <a:rPr lang="en-US" sz="1400" kern="1200" dirty="0">
                    <a:solidFill>
                      <a:schemeClr val="bg1"/>
                    </a:solidFill>
                  </a:rPr>
                  <a:t>Table A</a:t>
                </a:r>
              </a:p>
            </p:txBody>
          </p:sp>
        </p:grpSp>
        <p:pic>
          <p:nvPicPr>
            <p:cNvPr id="10" name="Picture 9"/>
            <p:cNvPicPr>
              <a:picLocks noChangeAspect="1"/>
            </p:cNvPicPr>
            <p:nvPr/>
          </p:nvPicPr>
          <p:blipFill rotWithShape="1">
            <a:blip r:embed="rId3"/>
            <a:srcRect r="84814"/>
            <a:stretch/>
          </p:blipFill>
          <p:spPr>
            <a:xfrm>
              <a:off x="2808218" y="2627562"/>
              <a:ext cx="239782" cy="1475360"/>
            </a:xfrm>
            <a:prstGeom prst="rect">
              <a:avLst/>
            </a:prstGeom>
          </p:spPr>
        </p:pic>
      </p:grpSp>
      <p:graphicFrame>
        <p:nvGraphicFramePr>
          <p:cNvPr id="2" name="Table 1"/>
          <p:cNvGraphicFramePr>
            <a:graphicFrameLocks noGrp="1"/>
          </p:cNvGraphicFramePr>
          <p:nvPr>
            <p:extLst>
              <p:ext uri="{D42A27DB-BD31-4B8C-83A1-F6EECF244321}">
                <p14:modId xmlns:p14="http://schemas.microsoft.com/office/powerpoint/2010/main" val="745979889"/>
              </p:ext>
            </p:extLst>
          </p:nvPr>
        </p:nvGraphicFramePr>
        <p:xfrm>
          <a:off x="7620000" y="1101726"/>
          <a:ext cx="2117988" cy="4476234"/>
        </p:xfrm>
        <a:graphic>
          <a:graphicData uri="http://schemas.openxmlformats.org/drawingml/2006/table">
            <a:tbl>
              <a:tblPr/>
              <a:tblGrid>
                <a:gridCol w="345237">
                  <a:extLst>
                    <a:ext uri="{9D8B030D-6E8A-4147-A177-3AD203B41FA5}">
                      <a16:colId xmlns:a16="http://schemas.microsoft.com/office/drawing/2014/main" val="3708045349"/>
                    </a:ext>
                  </a:extLst>
                </a:gridCol>
                <a:gridCol w="712012">
                  <a:extLst>
                    <a:ext uri="{9D8B030D-6E8A-4147-A177-3AD203B41FA5}">
                      <a16:colId xmlns:a16="http://schemas.microsoft.com/office/drawing/2014/main" val="2796343645"/>
                    </a:ext>
                  </a:extLst>
                </a:gridCol>
                <a:gridCol w="348727">
                  <a:extLst>
                    <a:ext uri="{9D8B030D-6E8A-4147-A177-3AD203B41FA5}">
                      <a16:colId xmlns:a16="http://schemas.microsoft.com/office/drawing/2014/main" val="499453555"/>
                    </a:ext>
                  </a:extLst>
                </a:gridCol>
                <a:gridCol w="712012">
                  <a:extLst>
                    <a:ext uri="{9D8B030D-6E8A-4147-A177-3AD203B41FA5}">
                      <a16:colId xmlns:a16="http://schemas.microsoft.com/office/drawing/2014/main" val="2934097075"/>
                    </a:ext>
                  </a:extLst>
                </a:gridCol>
              </a:tblGrid>
              <a:tr h="176590">
                <a:tc>
                  <a:txBody>
                    <a:bodyPr/>
                    <a:lstStyle/>
                    <a:p>
                      <a:pPr fontAlgn="t"/>
                      <a:r>
                        <a:rPr lang="en-US" sz="1100" b="1" i="0">
                          <a:solidFill>
                            <a:srgbClr val="000000"/>
                          </a:solidFill>
                          <a:effectLst/>
                          <a:latin typeface="Arial" panose="020B0604020202020204" pitchFamily="34" charset="0"/>
                        </a:rPr>
                        <a:t>Obs</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Name</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Age</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dirty="0">
                          <a:solidFill>
                            <a:srgbClr val="000000"/>
                          </a:solidFill>
                          <a:effectLst/>
                          <a:latin typeface="Arial" panose="020B0604020202020204" pitchFamily="34" charset="0"/>
                        </a:rPr>
                        <a:t>Score</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782811617"/>
                  </a:ext>
                </a:extLst>
              </a:tr>
              <a:tr h="176590">
                <a:tc>
                  <a:txBody>
                    <a:bodyPr/>
                    <a:lstStyle/>
                    <a:p>
                      <a:pPr fontAlgn="t"/>
                      <a:r>
                        <a:rPr lang="en-US" sz="1100" b="0" i="0">
                          <a:solidFill>
                            <a:srgbClr val="000000"/>
                          </a:solidFill>
                          <a:effectLst/>
                          <a:latin typeface="Arial" panose="020B0604020202020204" pitchFamily="34" charset="0"/>
                        </a:rPr>
                        <a:t>1</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Alfred</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85</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732780882"/>
                  </a:ext>
                </a:extLst>
              </a:tr>
              <a:tr h="176590">
                <a:tc>
                  <a:txBody>
                    <a:bodyPr/>
                    <a:lstStyle/>
                    <a:p>
                      <a:pPr fontAlgn="t"/>
                      <a:r>
                        <a:rPr lang="en-US" sz="1100" b="0" i="0">
                          <a:solidFill>
                            <a:srgbClr val="000000"/>
                          </a:solidFill>
                          <a:effectLst/>
                          <a:latin typeface="Arial" panose="020B0604020202020204" pitchFamily="34" charset="0"/>
                        </a:rPr>
                        <a:t>2</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Alice</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80</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990786385"/>
                  </a:ext>
                </a:extLst>
              </a:tr>
              <a:tr h="176590">
                <a:tc>
                  <a:txBody>
                    <a:bodyPr/>
                    <a:lstStyle/>
                    <a:p>
                      <a:pPr fontAlgn="t"/>
                      <a:r>
                        <a:rPr lang="en-US" sz="1100" b="0" i="0">
                          <a:solidFill>
                            <a:srgbClr val="000000"/>
                          </a:solidFill>
                          <a:effectLst/>
                          <a:latin typeface="Arial" panose="020B0604020202020204" pitchFamily="34" charset="0"/>
                        </a:rPr>
                        <a:t>3</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Barbara</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13</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95</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413119966"/>
                  </a:ext>
                </a:extLst>
              </a:tr>
              <a:tr h="176590">
                <a:tc>
                  <a:txBody>
                    <a:bodyPr/>
                    <a:lstStyle/>
                    <a:p>
                      <a:pPr fontAlgn="t"/>
                      <a:r>
                        <a:rPr lang="en-US" sz="1100" b="0" i="0">
                          <a:solidFill>
                            <a:srgbClr val="000000"/>
                          </a:solidFill>
                          <a:effectLst/>
                          <a:latin typeface="Arial" panose="020B0604020202020204" pitchFamily="34" charset="0"/>
                        </a:rPr>
                        <a:t>4</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Carol</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50</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894565839"/>
                  </a:ext>
                </a:extLst>
              </a:tr>
              <a:tr h="176590">
                <a:tc>
                  <a:txBody>
                    <a:bodyPr/>
                    <a:lstStyle/>
                    <a:p>
                      <a:pPr fontAlgn="t"/>
                      <a:r>
                        <a:rPr lang="en-US" sz="1100" b="0" i="0">
                          <a:solidFill>
                            <a:srgbClr val="000000"/>
                          </a:solidFill>
                          <a:effectLst/>
                          <a:latin typeface="Arial" panose="020B0604020202020204" pitchFamily="34" charset="0"/>
                        </a:rPr>
                        <a:t>5</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Henry</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90</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677888850"/>
                  </a:ext>
                </a:extLst>
              </a:tr>
              <a:tr h="176590">
                <a:tc>
                  <a:txBody>
                    <a:bodyPr/>
                    <a:lstStyle/>
                    <a:p>
                      <a:pPr fontAlgn="t"/>
                      <a:r>
                        <a:rPr lang="en-US" sz="1100" b="0" i="0">
                          <a:solidFill>
                            <a:srgbClr val="000000"/>
                          </a:solidFill>
                          <a:effectLst/>
                          <a:latin typeface="Arial" panose="020B0604020202020204" pitchFamily="34" charset="0"/>
                        </a:rPr>
                        <a:t>6</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James</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75</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25573860"/>
                  </a:ext>
                </a:extLst>
              </a:tr>
              <a:tr h="176590">
                <a:tc>
                  <a:txBody>
                    <a:bodyPr/>
                    <a:lstStyle/>
                    <a:p>
                      <a:pPr fontAlgn="t"/>
                      <a:r>
                        <a:rPr lang="en-US" sz="1100" b="0" i="0">
                          <a:solidFill>
                            <a:srgbClr val="000000"/>
                          </a:solidFill>
                          <a:effectLst/>
                          <a:latin typeface="Arial" panose="020B0604020202020204" pitchFamily="34" charset="0"/>
                        </a:rPr>
                        <a:t>7</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Jane</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60</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847459720"/>
                  </a:ext>
                </a:extLst>
              </a:tr>
              <a:tr h="176590">
                <a:tc>
                  <a:txBody>
                    <a:bodyPr/>
                    <a:lstStyle/>
                    <a:p>
                      <a:pPr fontAlgn="t"/>
                      <a:r>
                        <a:rPr lang="en-US" sz="1100" b="0" i="0">
                          <a:solidFill>
                            <a:srgbClr val="000000"/>
                          </a:solidFill>
                          <a:effectLst/>
                          <a:latin typeface="Arial" panose="020B0604020202020204" pitchFamily="34" charset="0"/>
                        </a:rPr>
                        <a:t>8</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Janet</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70</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205296303"/>
                  </a:ext>
                </a:extLst>
              </a:tr>
              <a:tr h="176590">
                <a:tc>
                  <a:txBody>
                    <a:bodyPr/>
                    <a:lstStyle/>
                    <a:p>
                      <a:pPr fontAlgn="t"/>
                      <a:r>
                        <a:rPr lang="en-US" sz="1100" b="0" i="0">
                          <a:solidFill>
                            <a:srgbClr val="000000"/>
                          </a:solidFill>
                          <a:effectLst/>
                          <a:latin typeface="Arial" panose="020B0604020202020204" pitchFamily="34" charset="0"/>
                        </a:rPr>
                        <a:t>9</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Jeffrey</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60</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937128058"/>
                  </a:ext>
                </a:extLst>
              </a:tr>
              <a:tr h="176590">
                <a:tc>
                  <a:txBody>
                    <a:bodyPr/>
                    <a:lstStyle/>
                    <a:p>
                      <a:pPr fontAlgn="t"/>
                      <a:r>
                        <a:rPr lang="en-US" sz="1100" b="0" i="0">
                          <a:solidFill>
                            <a:srgbClr val="000000"/>
                          </a:solidFill>
                          <a:effectLst/>
                          <a:latin typeface="Arial" panose="020B0604020202020204" pitchFamily="34" charset="0"/>
                        </a:rPr>
                        <a:t>10</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John</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45</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959735963"/>
                  </a:ext>
                </a:extLst>
              </a:tr>
              <a:tr h="176590">
                <a:tc>
                  <a:txBody>
                    <a:bodyPr/>
                    <a:lstStyle/>
                    <a:p>
                      <a:pPr fontAlgn="t"/>
                      <a:r>
                        <a:rPr lang="en-US" sz="1100" b="0" i="0">
                          <a:solidFill>
                            <a:srgbClr val="000000"/>
                          </a:solidFill>
                          <a:effectLst/>
                          <a:latin typeface="Arial" panose="020B0604020202020204" pitchFamily="34" charset="0"/>
                        </a:rPr>
                        <a:t>11</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Joyce</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90</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858395394"/>
                  </a:ext>
                </a:extLst>
              </a:tr>
              <a:tr h="176590">
                <a:tc>
                  <a:txBody>
                    <a:bodyPr/>
                    <a:lstStyle/>
                    <a:p>
                      <a:pPr fontAlgn="t"/>
                      <a:r>
                        <a:rPr lang="en-US" sz="1100" b="0" i="0">
                          <a:solidFill>
                            <a:srgbClr val="000000"/>
                          </a:solidFill>
                          <a:effectLst/>
                          <a:latin typeface="Arial" panose="020B0604020202020204" pitchFamily="34" charset="0"/>
                        </a:rPr>
                        <a:t>12</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Judy</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75</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200379106"/>
                  </a:ext>
                </a:extLst>
              </a:tr>
              <a:tr h="176590">
                <a:tc>
                  <a:txBody>
                    <a:bodyPr/>
                    <a:lstStyle/>
                    <a:p>
                      <a:pPr fontAlgn="t"/>
                      <a:r>
                        <a:rPr lang="en-US" sz="1100" b="0" i="0">
                          <a:solidFill>
                            <a:srgbClr val="000000"/>
                          </a:solidFill>
                          <a:effectLst/>
                          <a:latin typeface="Arial" panose="020B0604020202020204" pitchFamily="34" charset="0"/>
                        </a:rPr>
                        <a:t>13</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Louise</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95</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976248729"/>
                  </a:ext>
                </a:extLst>
              </a:tr>
              <a:tr h="176590">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14</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fontAlgn="t" latinLnBrk="0" hangingPunct="1"/>
                      <a:r>
                        <a:rPr lang="en-US" sz="1100" b="0" i="0" kern="1200" dirty="0">
                          <a:solidFill>
                            <a:srgbClr val="000000"/>
                          </a:solidFill>
                          <a:effectLst/>
                          <a:latin typeface="Arial" panose="020B0604020202020204" pitchFamily="34" charset="0"/>
                          <a:ea typeface="+mn-ea"/>
                          <a:cs typeface="+mn-cs"/>
                        </a:rPr>
                        <a:t>Mary</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15</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619229550"/>
                  </a:ext>
                </a:extLst>
              </a:tr>
              <a:tr h="176590">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15</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Philip</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fontAlgn="t" latinLnBrk="0" hangingPunct="1"/>
                      <a:r>
                        <a:rPr lang="en-US" sz="1100" b="0" i="0" kern="1200">
                          <a:solidFill>
                            <a:srgbClr val="000000"/>
                          </a:solidFill>
                          <a:effectLst/>
                          <a:latin typeface="Arial" panose="020B0604020202020204" pitchFamily="34" charset="0"/>
                          <a:ea typeface="+mn-ea"/>
                          <a:cs typeface="+mn-cs"/>
                        </a:rPr>
                        <a:t>16</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fontAlgn="t" latinLnBrk="0" hangingPunct="1"/>
                      <a:r>
                        <a:rPr lang="en-US" sz="1100" b="0" i="0" kern="1200" dirty="0">
                          <a:solidFill>
                            <a:srgbClr val="000000"/>
                          </a:solidFill>
                          <a:effectLst/>
                          <a:latin typeface="Arial" panose="020B0604020202020204" pitchFamily="34" charset="0"/>
                          <a:ea typeface="+mn-ea"/>
                          <a:cs typeface="+mn-cs"/>
                        </a:rPr>
                        <a:t>.</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92860949"/>
                  </a:ext>
                </a:extLst>
              </a:tr>
              <a:tr h="176590">
                <a:tc>
                  <a:txBody>
                    <a:bodyPr/>
                    <a:lstStyle/>
                    <a:p>
                      <a:pPr fontAlgn="t"/>
                      <a:r>
                        <a:rPr lang="en-US" sz="1100" b="0" i="0">
                          <a:solidFill>
                            <a:srgbClr val="000000"/>
                          </a:solidFill>
                          <a:effectLst/>
                          <a:latin typeface="Arial" panose="020B0604020202020204" pitchFamily="34" charset="0"/>
                        </a:rPr>
                        <a:t>16</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Robert</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65</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373618926"/>
                  </a:ext>
                </a:extLst>
              </a:tr>
              <a:tr h="176590">
                <a:tc>
                  <a:txBody>
                    <a:bodyPr/>
                    <a:lstStyle/>
                    <a:p>
                      <a:pPr fontAlgn="t"/>
                      <a:r>
                        <a:rPr lang="en-US" sz="1100" b="0" i="0">
                          <a:solidFill>
                            <a:srgbClr val="000000"/>
                          </a:solidFill>
                          <a:effectLst/>
                          <a:latin typeface="Arial" panose="020B0604020202020204" pitchFamily="34" charset="0"/>
                        </a:rPr>
                        <a:t>17</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Ronald</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95</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686678696"/>
                  </a:ext>
                </a:extLst>
              </a:tr>
              <a:tr h="176590">
                <a:tc>
                  <a:txBody>
                    <a:bodyPr/>
                    <a:lstStyle/>
                    <a:p>
                      <a:pPr fontAlgn="t"/>
                      <a:r>
                        <a:rPr lang="en-US" sz="1100" b="0" i="0">
                          <a:solidFill>
                            <a:srgbClr val="000000"/>
                          </a:solidFill>
                          <a:effectLst/>
                          <a:latin typeface="Arial" panose="020B0604020202020204" pitchFamily="34" charset="0"/>
                        </a:rPr>
                        <a:t>18</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Thomas</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11</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85</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492004006"/>
                  </a:ext>
                </a:extLst>
              </a:tr>
              <a:tr h="176590">
                <a:tc>
                  <a:txBody>
                    <a:bodyPr/>
                    <a:lstStyle/>
                    <a:p>
                      <a:pPr fontAlgn="t"/>
                      <a:r>
                        <a:rPr lang="en-US" sz="1100" b="0" i="0">
                          <a:solidFill>
                            <a:srgbClr val="000000"/>
                          </a:solidFill>
                          <a:effectLst/>
                          <a:latin typeface="Arial" panose="020B0604020202020204" pitchFamily="34" charset="0"/>
                        </a:rPr>
                        <a:t>19</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bg2">
                        <a:lumMod val="85000"/>
                      </a:schemeClr>
                    </a:solidFill>
                  </a:tcPr>
                </a:tc>
                <a:tc>
                  <a:txBody>
                    <a:bodyPr/>
                    <a:lstStyle/>
                    <a:p>
                      <a:pPr fontAlgn="t"/>
                      <a:r>
                        <a:rPr lang="en-US" sz="1100" b="0" i="0">
                          <a:solidFill>
                            <a:srgbClr val="000000"/>
                          </a:solidFill>
                          <a:effectLst/>
                          <a:latin typeface="Arial" panose="020B0604020202020204" pitchFamily="34" charset="0"/>
                        </a:rPr>
                        <a:t>Tiffany</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bg2">
                        <a:lumMod val="85000"/>
                      </a:schemeClr>
                    </a:solidFill>
                  </a:tcPr>
                </a:tc>
                <a:tc>
                  <a:txBody>
                    <a:bodyPr/>
                    <a:lstStyle/>
                    <a:p>
                      <a:pPr fontAlgn="t"/>
                      <a:r>
                        <a:rPr lang="en-US" sz="1100" b="0" i="0">
                          <a:solidFill>
                            <a:srgbClr val="000000"/>
                          </a:solidFill>
                          <a:effectLst/>
                          <a:latin typeface="Arial" panose="020B0604020202020204" pitchFamily="34" charset="0"/>
                        </a:rPr>
                        <a:t>.</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bg2">
                        <a:lumMod val="85000"/>
                      </a:schemeClr>
                    </a:solidFill>
                  </a:tcPr>
                </a:tc>
                <a:tc>
                  <a:txBody>
                    <a:bodyPr/>
                    <a:lstStyle/>
                    <a:p>
                      <a:pPr fontAlgn="t"/>
                      <a:r>
                        <a:rPr lang="en-US" sz="1100" b="0" i="0" dirty="0">
                          <a:solidFill>
                            <a:srgbClr val="000000"/>
                          </a:solidFill>
                          <a:effectLst/>
                          <a:latin typeface="Arial" panose="020B0604020202020204" pitchFamily="34" charset="0"/>
                        </a:rPr>
                        <a:t>85</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bg2">
                        <a:lumMod val="85000"/>
                      </a:schemeClr>
                    </a:solidFill>
                  </a:tcPr>
                </a:tc>
                <a:extLst>
                  <a:ext uri="{0D108BD9-81ED-4DB2-BD59-A6C34878D82A}">
                    <a16:rowId xmlns:a16="http://schemas.microsoft.com/office/drawing/2014/main" val="2769364093"/>
                  </a:ext>
                </a:extLst>
              </a:tr>
              <a:tr h="176590">
                <a:tc>
                  <a:txBody>
                    <a:bodyPr/>
                    <a:lstStyle/>
                    <a:p>
                      <a:pPr fontAlgn="t"/>
                      <a:r>
                        <a:rPr lang="en-US" sz="1100" b="0" i="0">
                          <a:solidFill>
                            <a:srgbClr val="000000"/>
                          </a:solidFill>
                          <a:effectLst/>
                          <a:latin typeface="Arial" panose="020B0604020202020204" pitchFamily="34" charset="0"/>
                        </a:rPr>
                        <a:t>20</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William</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22757" marR="22757" marT="22757" marB="2275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dirty="0">
                          <a:solidFill>
                            <a:srgbClr val="000000"/>
                          </a:solidFill>
                          <a:effectLst/>
                          <a:latin typeface="Arial" panose="020B0604020202020204" pitchFamily="34" charset="0"/>
                        </a:rPr>
                        <a:t>70</a:t>
                      </a:r>
                    </a:p>
                  </a:txBody>
                  <a:tcPr marL="22757" marR="22757" marT="22757" marB="2275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667018941"/>
                  </a:ext>
                </a:extLst>
              </a:tr>
            </a:tbl>
          </a:graphicData>
        </a:graphic>
      </p:graphicFrame>
    </p:spTree>
    <p:extLst>
      <p:ext uri="{BB962C8B-B14F-4D97-AF65-F5344CB8AC3E}">
        <p14:creationId xmlns:p14="http://schemas.microsoft.com/office/powerpoint/2010/main" val="30213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607484" y="3600465"/>
            <a:ext cx="5640916" cy="2088163"/>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lstStyle/>
          <a:p>
            <a:r>
              <a:rPr lang="en-US" dirty="0"/>
              <a:t>Outer Join - Left</a:t>
            </a:r>
          </a:p>
        </p:txBody>
      </p:sp>
      <p:sp>
        <p:nvSpPr>
          <p:cNvPr id="20482" name="Vertical Text Placeholder 4"/>
          <p:cNvSpPr>
            <a:spLocks noGrp="1"/>
          </p:cNvSpPr>
          <p:nvPr>
            <p:ph idx="1"/>
          </p:nvPr>
        </p:nvSpPr>
        <p:spPr/>
        <p:txBody>
          <a:bodyPr/>
          <a:lstStyle/>
          <a:p>
            <a:endParaRPr lang="en-US" dirty="0"/>
          </a:p>
          <a:p>
            <a:endParaRPr lang="en-US" dirty="0"/>
          </a:p>
          <a:p>
            <a:endParaRPr lang="en-US" dirty="0"/>
          </a:p>
          <a:p>
            <a:endParaRPr lang="en-US" dirty="0"/>
          </a:p>
        </p:txBody>
      </p:sp>
      <p:sp>
        <p:nvSpPr>
          <p:cNvPr id="7" name="Rectangle 6"/>
          <p:cNvSpPr/>
          <p:nvPr/>
        </p:nvSpPr>
        <p:spPr>
          <a:xfrm>
            <a:off x="607484" y="1684615"/>
            <a:ext cx="8061226" cy="3877985"/>
          </a:xfrm>
          <a:prstGeom prst="rect">
            <a:avLst/>
          </a:prstGeom>
        </p:spPr>
        <p:txBody>
          <a:bodyPr wrap="square" numCol="1">
            <a:spAutoFit/>
          </a:bodyPr>
          <a:lstStyle/>
          <a:p>
            <a:pPr defTabSz="233363"/>
            <a:r>
              <a:rPr lang="en-US" sz="1400" b="1" dirty="0">
                <a:solidFill>
                  <a:srgbClr val="000080"/>
                </a:solidFill>
                <a:latin typeface="Courier New" panose="02070309020205020404" pitchFamily="49" charset="0"/>
              </a:rPr>
              <a:t>proc</a:t>
            </a:r>
            <a:r>
              <a:rPr lang="en-US" sz="1400" dirty="0">
                <a:solidFill>
                  <a:srgbClr val="000000"/>
                </a:solidFill>
                <a:latin typeface="Courier New" panose="02070309020205020404" pitchFamily="49" charset="0"/>
              </a:rPr>
              <a:t> </a:t>
            </a:r>
            <a:r>
              <a:rPr lang="en-US" sz="1400" b="1" dirty="0" err="1">
                <a:solidFill>
                  <a:srgbClr val="000080"/>
                </a:solidFill>
                <a:latin typeface="Courier New" panose="02070309020205020404" pitchFamily="49" charset="0"/>
              </a:rPr>
              <a:t>sql</a:t>
            </a:r>
            <a:r>
              <a:rPr lang="en-US" sz="1400" dirty="0">
                <a:solidFill>
                  <a:srgbClr val="000000"/>
                </a:solidFill>
                <a:latin typeface="Courier New" panose="02070309020205020404" pitchFamily="49" charset="0"/>
              </a:rPr>
              <a:t>;</a:t>
            </a:r>
          </a:p>
          <a:p>
            <a:pPr defTabSz="233363"/>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solidFill>
                  <a:srgbClr val="000000"/>
                </a:solidFill>
                <a:latin typeface="Courier New" panose="02070309020205020404" pitchFamily="49" charset="0"/>
              </a:rPr>
              <a:t> </a:t>
            </a:r>
            <a:r>
              <a:rPr lang="en-US" sz="1400" dirty="0">
                <a:solidFill>
                  <a:srgbClr val="008080"/>
                </a:solidFill>
                <a:latin typeface="Courier New" panose="02070309020205020404" pitchFamily="49" charset="0"/>
              </a:rPr>
              <a:t>a.</a:t>
            </a:r>
            <a:r>
              <a:rPr lang="en-US" sz="1400" dirty="0">
                <a:solidFill>
                  <a:srgbClr val="000000"/>
                </a:solidFill>
                <a:latin typeface="Courier New" panose="02070309020205020404" pitchFamily="49" charset="0"/>
              </a:rPr>
              <a:t>*,</a:t>
            </a:r>
            <a:r>
              <a:rPr lang="en-US" sz="1400" dirty="0" err="1">
                <a:solidFill>
                  <a:srgbClr val="000000"/>
                </a:solidFill>
                <a:latin typeface="Courier New" panose="02070309020205020404" pitchFamily="49" charset="0"/>
              </a:rPr>
              <a:t>b.Score</a:t>
            </a:r>
            <a:endParaRPr lang="en-US" sz="1400" dirty="0">
              <a:solidFill>
                <a:srgbClr val="000000"/>
              </a:solidFill>
              <a:latin typeface="Courier New" panose="02070309020205020404" pitchFamily="49" charset="0"/>
            </a:endParaRPr>
          </a:p>
          <a:p>
            <a:pPr defTabSz="233363"/>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sashelp.class</a:t>
            </a:r>
            <a:r>
              <a:rPr lang="en-US" sz="1400" dirty="0">
                <a:solidFill>
                  <a:srgbClr val="000000"/>
                </a:solidFill>
                <a:latin typeface="Courier New" panose="02070309020205020404" pitchFamily="49" charset="0"/>
              </a:rPr>
              <a:t> a </a:t>
            </a:r>
            <a:r>
              <a:rPr lang="en-US" sz="1400" dirty="0">
                <a:solidFill>
                  <a:srgbClr val="0000FF"/>
                </a:solidFill>
                <a:latin typeface="Courier New" panose="02070309020205020404" pitchFamily="49" charset="0"/>
              </a:rPr>
              <a:t>left</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join</a:t>
            </a:r>
            <a:r>
              <a:rPr lang="en-US" sz="1400" dirty="0">
                <a:solidFill>
                  <a:srgbClr val="000000"/>
                </a:solidFill>
                <a:latin typeface="Courier New" panose="02070309020205020404" pitchFamily="49" charset="0"/>
              </a:rPr>
              <a:t> score b</a:t>
            </a:r>
          </a:p>
          <a:p>
            <a:pPr defTabSz="233363"/>
            <a:r>
              <a:rPr lang="en-US" sz="1400" dirty="0">
                <a:solidFill>
                  <a:srgbClr val="000000"/>
                </a:solidFill>
                <a:latin typeface="Courier New" panose="02070309020205020404" pitchFamily="49" charset="0"/>
              </a:rPr>
              <a:t>	on </a:t>
            </a:r>
            <a:r>
              <a:rPr lang="en-US" sz="1400" dirty="0" err="1">
                <a:solidFill>
                  <a:srgbClr val="000000"/>
                </a:solidFill>
                <a:latin typeface="Courier New" panose="02070309020205020404" pitchFamily="49" charset="0"/>
              </a:rPr>
              <a:t>a.Name</a:t>
            </a:r>
            <a:r>
              <a:rPr lang="en-US" sz="1400" dirty="0">
                <a:solidFill>
                  <a:srgbClr val="000000"/>
                </a:solidFill>
                <a:latin typeface="Courier New" panose="02070309020205020404" pitchFamily="49" charset="0"/>
              </a:rPr>
              <a:t> = </a:t>
            </a:r>
            <a:r>
              <a:rPr lang="en-US" sz="1400" dirty="0" err="1">
                <a:solidFill>
                  <a:srgbClr val="000000"/>
                </a:solidFill>
                <a:latin typeface="Courier New" panose="02070309020205020404" pitchFamily="49" charset="0"/>
              </a:rPr>
              <a:t>b.Person</a:t>
            </a:r>
            <a:r>
              <a:rPr lang="en-US" sz="1400" dirty="0">
                <a:solidFill>
                  <a:srgbClr val="000000"/>
                </a:solidFill>
                <a:latin typeface="Courier New" panose="02070309020205020404" pitchFamily="49" charset="0"/>
              </a:rPr>
              <a:t>;</a:t>
            </a:r>
          </a:p>
          <a:p>
            <a:pPr defTabSz="233363"/>
            <a:r>
              <a:rPr lang="en-US" sz="1400" b="1" dirty="0">
                <a:solidFill>
                  <a:srgbClr val="000080"/>
                </a:solidFill>
                <a:latin typeface="Courier New" panose="02070309020205020404" pitchFamily="49" charset="0"/>
              </a:rPr>
              <a:t>quit</a:t>
            </a:r>
            <a:r>
              <a:rPr lang="en-US" sz="1400" dirty="0">
                <a:solidFill>
                  <a:srgbClr val="000000"/>
                </a:solidFill>
                <a:latin typeface="Courier New" panose="02070309020205020404" pitchFamily="49" charset="0"/>
              </a:rPr>
              <a:t>;</a:t>
            </a:r>
          </a:p>
          <a:p>
            <a:pPr defTabSz="457200"/>
            <a:endParaRPr lang="en-US" sz="11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p:txBody>
      </p:sp>
      <p:sp>
        <p:nvSpPr>
          <p:cNvPr id="2" name="Rectangle 1"/>
          <p:cNvSpPr/>
          <p:nvPr/>
        </p:nvSpPr>
        <p:spPr>
          <a:xfrm>
            <a:off x="607484" y="3903573"/>
            <a:ext cx="5913273" cy="1815882"/>
          </a:xfrm>
          <a:prstGeom prst="rect">
            <a:avLst/>
          </a:prstGeom>
        </p:spPr>
        <p:txBody>
          <a:bodyPr wrap="square">
            <a:spAutoFit/>
          </a:bodyPr>
          <a:lstStyle/>
          <a:p>
            <a:pPr defTabSz="457200"/>
            <a:r>
              <a:rPr lang="en-US" sz="1400" b="1" dirty="0">
                <a:solidFill>
                  <a:srgbClr val="000080"/>
                </a:solidFill>
                <a:latin typeface="Courier New" panose="02070309020205020404" pitchFamily="49" charset="0"/>
              </a:rPr>
              <a:t>data</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left_merge</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keep</a:t>
            </a:r>
            <a:r>
              <a:rPr lang="en-US" sz="1400" dirty="0">
                <a:solidFill>
                  <a:srgbClr val="000000"/>
                </a:solidFill>
                <a:latin typeface="Courier New" panose="02070309020205020404" pitchFamily="49" charset="0"/>
              </a:rPr>
              <a:t> = Name Age Score);</a:t>
            </a:r>
          </a:p>
          <a:p>
            <a:pPr defTabSz="457200"/>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merge</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sashelp_class</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in</a:t>
            </a:r>
            <a:r>
              <a:rPr lang="en-US" sz="1400" dirty="0">
                <a:solidFill>
                  <a:srgbClr val="000000"/>
                </a:solidFill>
                <a:latin typeface="Courier New" panose="02070309020205020404" pitchFamily="49" charset="0"/>
              </a:rPr>
              <a:t>=</a:t>
            </a:r>
            <a:r>
              <a:rPr lang="en-US" sz="1400" dirty="0" err="1">
                <a:solidFill>
                  <a:srgbClr val="000000"/>
                </a:solidFill>
                <a:latin typeface="Courier New" panose="02070309020205020404" pitchFamily="49" charset="0"/>
              </a:rPr>
              <a:t>insashelp</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score_sorted</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in</a:t>
            </a:r>
            <a:r>
              <a:rPr lang="en-US" sz="1400" dirty="0">
                <a:solidFill>
                  <a:srgbClr val="000000"/>
                </a:solidFill>
                <a:latin typeface="Courier New" panose="02070309020205020404" pitchFamily="49" charset="0"/>
              </a:rPr>
              <a:t> = </a:t>
            </a:r>
            <a:r>
              <a:rPr lang="en-US" sz="1400" dirty="0" err="1">
                <a:solidFill>
                  <a:srgbClr val="000000"/>
                </a:solidFill>
                <a:latin typeface="Courier New" panose="02070309020205020404" pitchFamily="49" charset="0"/>
              </a:rPr>
              <a:t>inclassscore</a:t>
            </a:r>
            <a:r>
              <a:rPr lang="en-US" sz="1400" dirty="0">
                <a:solidFill>
                  <a:srgbClr val="000000"/>
                </a:solidFill>
                <a:latin typeface="Courier New" panose="02070309020205020404" pitchFamily="49" charset="0"/>
              </a:rPr>
              <a:t>);</a:t>
            </a:r>
          </a:p>
          <a:p>
            <a:pPr defTabSz="457200"/>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by</a:t>
            </a:r>
            <a:r>
              <a:rPr lang="en-US" sz="1400" dirty="0">
                <a:solidFill>
                  <a:srgbClr val="000000"/>
                </a:solidFill>
                <a:latin typeface="Courier New" panose="02070309020205020404" pitchFamily="49" charset="0"/>
              </a:rPr>
              <a:t> Name;</a:t>
            </a:r>
          </a:p>
          <a:p>
            <a:pPr defTabSz="457200"/>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if</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insashelp</a:t>
            </a:r>
            <a:r>
              <a:rPr lang="en-US" sz="1400" dirty="0">
                <a:solidFill>
                  <a:srgbClr val="000000"/>
                </a:solidFill>
                <a:latin typeface="Courier New" panose="02070309020205020404" pitchFamily="49" charset="0"/>
              </a:rPr>
              <a:t>;</a:t>
            </a:r>
          </a:p>
          <a:p>
            <a:pPr defTabSz="457200"/>
            <a:r>
              <a:rPr lang="en-US" sz="1400" b="1" dirty="0">
                <a:solidFill>
                  <a:srgbClr val="000080"/>
                </a:solidFill>
                <a:latin typeface="Courier New" panose="02070309020205020404" pitchFamily="49" charset="0"/>
              </a:rPr>
              <a:t>run</a:t>
            </a:r>
            <a:r>
              <a:rPr lang="en-US" sz="1400" dirty="0">
                <a:solidFill>
                  <a:srgbClr val="000000"/>
                </a:solidFill>
                <a:latin typeface="Courier New" panose="02070309020205020404" pitchFamily="49" charset="0"/>
              </a:rPr>
              <a:t>;</a:t>
            </a:r>
          </a:p>
          <a:p>
            <a:pPr defTabSz="457200"/>
            <a:r>
              <a:rPr lang="en-US" sz="1400" b="1" dirty="0">
                <a:solidFill>
                  <a:srgbClr val="000080"/>
                </a:solidFill>
                <a:latin typeface="Courier New" panose="02070309020205020404" pitchFamily="49" charset="0"/>
              </a:rPr>
              <a:t>proc</a:t>
            </a:r>
            <a:r>
              <a:rPr lang="en-US" sz="1400"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print</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data</a:t>
            </a:r>
            <a:r>
              <a:rPr lang="en-US" sz="1400" dirty="0">
                <a:solidFill>
                  <a:srgbClr val="000000"/>
                </a:solidFill>
                <a:latin typeface="Courier New" panose="02070309020205020404" pitchFamily="49" charset="0"/>
              </a:rPr>
              <a:t>=</a:t>
            </a:r>
            <a:r>
              <a:rPr lang="en-US" sz="1400" dirty="0" err="1">
                <a:solidFill>
                  <a:srgbClr val="000000"/>
                </a:solidFill>
                <a:latin typeface="Courier New" panose="02070309020205020404" pitchFamily="49" charset="0"/>
              </a:rPr>
              <a:t>left_merge</a:t>
            </a:r>
            <a:r>
              <a:rPr lang="en-US" sz="1400" dirty="0">
                <a:solidFill>
                  <a:srgbClr val="000000"/>
                </a:solidFill>
                <a:latin typeface="Courier New" panose="02070309020205020404" pitchFamily="49" charset="0"/>
              </a:rPr>
              <a:t>;</a:t>
            </a:r>
          </a:p>
          <a:p>
            <a:pPr defTabSz="457200"/>
            <a:r>
              <a:rPr lang="en-US" sz="1400" b="1" dirty="0">
                <a:solidFill>
                  <a:srgbClr val="000080"/>
                </a:solidFill>
                <a:latin typeface="Courier New" panose="02070309020205020404" pitchFamily="49" charset="0"/>
              </a:rPr>
              <a:t>run</a:t>
            </a:r>
            <a:r>
              <a:rPr lang="en-US" sz="1400" dirty="0">
                <a:solidFill>
                  <a:srgbClr val="000000"/>
                </a:solidFill>
                <a:latin typeface="Courier New" panose="02070309020205020404" pitchFamily="49" charset="0"/>
              </a:rPr>
              <a:t>;</a:t>
            </a:r>
            <a:endParaRPr lang="en-US" sz="1400" dirty="0"/>
          </a:p>
        </p:txBody>
      </p:sp>
      <p:sp>
        <p:nvSpPr>
          <p:cNvPr id="5" name="Rectangle 4"/>
          <p:cNvSpPr/>
          <p:nvPr/>
        </p:nvSpPr>
        <p:spPr>
          <a:xfrm>
            <a:off x="607484" y="3569638"/>
            <a:ext cx="2627642" cy="400110"/>
          </a:xfrm>
          <a:prstGeom prst="rect">
            <a:avLst/>
          </a:prstGeom>
        </p:spPr>
        <p:txBody>
          <a:bodyPr wrap="none">
            <a:spAutoFit/>
          </a:bodyPr>
          <a:lstStyle/>
          <a:p>
            <a:r>
              <a:rPr lang="en-US" sz="2000" dirty="0"/>
              <a:t>After sorting/renaming</a:t>
            </a:r>
          </a:p>
        </p:txBody>
      </p:sp>
      <p:sp>
        <p:nvSpPr>
          <p:cNvPr id="17" name="Equal 16"/>
          <p:cNvSpPr/>
          <p:nvPr/>
        </p:nvSpPr>
        <p:spPr>
          <a:xfrm rot="5400000">
            <a:off x="3237442" y="2897043"/>
            <a:ext cx="381000" cy="341736"/>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ight Arrow 17"/>
          <p:cNvSpPr/>
          <p:nvPr/>
        </p:nvSpPr>
        <p:spPr>
          <a:xfrm>
            <a:off x="6674042" y="3030858"/>
            <a:ext cx="419047"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7985531" y="505840"/>
            <a:ext cx="2666999" cy="1475360"/>
            <a:chOff x="2034070" y="4876801"/>
            <a:chExt cx="2666999" cy="1475360"/>
          </a:xfrm>
        </p:grpSpPr>
        <p:grpSp>
          <p:nvGrpSpPr>
            <p:cNvPr id="3" name="Group 2"/>
            <p:cNvGrpSpPr/>
            <p:nvPr/>
          </p:nvGrpSpPr>
          <p:grpSpPr>
            <a:xfrm>
              <a:off x="2034070" y="4876801"/>
              <a:ext cx="2666999" cy="1447799"/>
              <a:chOff x="2214879" y="1173479"/>
              <a:chExt cx="7762241" cy="4511039"/>
            </a:xfrm>
          </p:grpSpPr>
          <p:sp>
            <p:nvSpPr>
              <p:cNvPr id="12" name="Freeform 11"/>
              <p:cNvSpPr/>
              <p:nvPr/>
            </p:nvSpPr>
            <p:spPr>
              <a:xfrm>
                <a:off x="5466079" y="1173479"/>
                <a:ext cx="4511041" cy="4511039"/>
              </a:xfrm>
              <a:custGeom>
                <a:avLst/>
                <a:gdLst>
                  <a:gd name="connsiteX0" fmla="*/ 0 w 4511040"/>
                  <a:gd name="connsiteY0" fmla="*/ 2255520 h 4511039"/>
                  <a:gd name="connsiteX1" fmla="*/ 2255520 w 4511040"/>
                  <a:gd name="connsiteY1" fmla="*/ 0 h 4511039"/>
                  <a:gd name="connsiteX2" fmla="*/ 4511040 w 4511040"/>
                  <a:gd name="connsiteY2" fmla="*/ 2255520 h 4511039"/>
                  <a:gd name="connsiteX3" fmla="*/ 2255520 w 4511040"/>
                  <a:gd name="connsiteY3" fmla="*/ 4511040 h 4511039"/>
                  <a:gd name="connsiteX4" fmla="*/ 0 w 4511040"/>
                  <a:gd name="connsiteY4" fmla="*/ 2255520 h 4511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1040" h="4511039">
                    <a:moveTo>
                      <a:pt x="0" y="2255520"/>
                    </a:moveTo>
                    <a:cubicBezTo>
                      <a:pt x="0" y="1009831"/>
                      <a:pt x="1009831" y="0"/>
                      <a:pt x="2255520" y="0"/>
                    </a:cubicBezTo>
                    <a:cubicBezTo>
                      <a:pt x="3501209" y="0"/>
                      <a:pt x="4511040" y="1009831"/>
                      <a:pt x="4511040" y="2255520"/>
                    </a:cubicBezTo>
                    <a:cubicBezTo>
                      <a:pt x="4511040" y="3501209"/>
                      <a:pt x="3501209" y="4511040"/>
                      <a:pt x="2255520" y="4511040"/>
                    </a:cubicBezTo>
                    <a:cubicBezTo>
                      <a:pt x="1009831" y="4511040"/>
                      <a:pt x="0" y="3501209"/>
                      <a:pt x="0" y="2255520"/>
                    </a:cubicBezTo>
                    <a:close/>
                  </a:path>
                </a:pathLst>
              </a:custGeom>
              <a:solidFill>
                <a:schemeClr val="bg2"/>
              </a:solidFill>
              <a:ln>
                <a:solidFill>
                  <a:schemeClr val="tx1"/>
                </a:solid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spcFirstLastPara="0" vert="horz" wrap="none" lIns="640080" tIns="531949" rIns="629920" bIns="531948" numCol="1" spcCol="1270" anchor="ctr" anchorCtr="0">
                <a:noAutofit/>
              </a:bodyPr>
              <a:lstStyle/>
              <a:p>
                <a:pPr lvl="0" algn="ctr" defTabSz="2889250">
                  <a:lnSpc>
                    <a:spcPct val="90000"/>
                  </a:lnSpc>
                  <a:spcBef>
                    <a:spcPct val="0"/>
                  </a:spcBef>
                  <a:spcAft>
                    <a:spcPct val="35000"/>
                  </a:spcAft>
                  <a:buNone/>
                </a:pPr>
                <a:r>
                  <a:rPr lang="en-US" sz="1400" kern="1200" dirty="0"/>
                  <a:t>Table B</a:t>
                </a:r>
              </a:p>
            </p:txBody>
          </p:sp>
          <p:sp>
            <p:nvSpPr>
              <p:cNvPr id="10" name="Freeform 9"/>
              <p:cNvSpPr/>
              <p:nvPr/>
            </p:nvSpPr>
            <p:spPr>
              <a:xfrm>
                <a:off x="2214879" y="1173479"/>
                <a:ext cx="4511041" cy="4511039"/>
              </a:xfrm>
              <a:custGeom>
                <a:avLst/>
                <a:gdLst>
                  <a:gd name="connsiteX0" fmla="*/ 0 w 4511040"/>
                  <a:gd name="connsiteY0" fmla="*/ 2255520 h 4511039"/>
                  <a:gd name="connsiteX1" fmla="*/ 2255520 w 4511040"/>
                  <a:gd name="connsiteY1" fmla="*/ 0 h 4511039"/>
                  <a:gd name="connsiteX2" fmla="*/ 4511040 w 4511040"/>
                  <a:gd name="connsiteY2" fmla="*/ 2255520 h 4511039"/>
                  <a:gd name="connsiteX3" fmla="*/ 2255520 w 4511040"/>
                  <a:gd name="connsiteY3" fmla="*/ 4511040 h 4511039"/>
                  <a:gd name="connsiteX4" fmla="*/ 0 w 4511040"/>
                  <a:gd name="connsiteY4" fmla="*/ 2255520 h 4511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1040" h="4511039">
                    <a:moveTo>
                      <a:pt x="0" y="2255520"/>
                    </a:moveTo>
                    <a:cubicBezTo>
                      <a:pt x="0" y="1009831"/>
                      <a:pt x="1009831" y="0"/>
                      <a:pt x="2255520" y="0"/>
                    </a:cubicBezTo>
                    <a:cubicBezTo>
                      <a:pt x="3501209" y="0"/>
                      <a:pt x="4511040" y="1009831"/>
                      <a:pt x="4511040" y="2255520"/>
                    </a:cubicBezTo>
                    <a:cubicBezTo>
                      <a:pt x="4511040" y="3501209"/>
                      <a:pt x="3501209" y="4511040"/>
                      <a:pt x="2255520" y="4511040"/>
                    </a:cubicBezTo>
                    <a:cubicBezTo>
                      <a:pt x="1009831" y="4511040"/>
                      <a:pt x="0" y="3501209"/>
                      <a:pt x="0" y="2255520"/>
                    </a:cubicBezTo>
                    <a:close/>
                  </a:path>
                </a:pathLst>
              </a:custGeom>
              <a:solidFill>
                <a:schemeClr val="accent1">
                  <a:hueOff val="0"/>
                  <a:satOff val="0"/>
                  <a:lumOff val="0"/>
                </a:schemeClr>
              </a:solidFill>
              <a:ln>
                <a:solidFill>
                  <a:srgbClr val="002060"/>
                </a:solidFill>
              </a:ln>
            </p:spPr>
            <p:style>
              <a:lnRef idx="2">
                <a:scrgbClr r="0" g="0" b="0"/>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65760" tIns="531949" rIns="548640" bIns="531948" numCol="1" spcCol="1270" anchor="ctr" anchorCtr="0">
                <a:noAutofit/>
              </a:bodyPr>
              <a:lstStyle/>
              <a:p>
                <a:pPr marL="0" lvl="0" indent="0" algn="ctr" defTabSz="2889250">
                  <a:lnSpc>
                    <a:spcPct val="90000"/>
                  </a:lnSpc>
                  <a:spcBef>
                    <a:spcPct val="0"/>
                  </a:spcBef>
                  <a:spcAft>
                    <a:spcPct val="35000"/>
                  </a:spcAft>
                  <a:buNone/>
                </a:pPr>
                <a:r>
                  <a:rPr lang="en-US" sz="1400" kern="1200" dirty="0">
                    <a:solidFill>
                      <a:schemeClr val="bg1"/>
                    </a:solidFill>
                  </a:rPr>
                  <a:t>Table A</a:t>
                </a:r>
              </a:p>
            </p:txBody>
          </p:sp>
        </p:grpSp>
        <p:pic>
          <p:nvPicPr>
            <p:cNvPr id="14" name="Picture 13"/>
            <p:cNvPicPr>
              <a:picLocks noChangeAspect="1"/>
            </p:cNvPicPr>
            <p:nvPr/>
          </p:nvPicPr>
          <p:blipFill rotWithShape="1">
            <a:blip r:embed="rId3"/>
            <a:srcRect r="84814"/>
            <a:stretch/>
          </p:blipFill>
          <p:spPr>
            <a:xfrm>
              <a:off x="3151138" y="4876801"/>
              <a:ext cx="239782" cy="1475360"/>
            </a:xfrm>
            <a:prstGeom prst="rect">
              <a:avLst/>
            </a:prstGeom>
          </p:spPr>
        </p:pic>
      </p:grpSp>
      <p:graphicFrame>
        <p:nvGraphicFramePr>
          <p:cNvPr id="6" name="Table 5"/>
          <p:cNvGraphicFramePr>
            <a:graphicFrameLocks noGrp="1"/>
          </p:cNvGraphicFramePr>
          <p:nvPr>
            <p:extLst>
              <p:ext uri="{D42A27DB-BD31-4B8C-83A1-F6EECF244321}">
                <p14:modId xmlns:p14="http://schemas.microsoft.com/office/powerpoint/2010/main" val="2042669478"/>
              </p:ext>
            </p:extLst>
          </p:nvPr>
        </p:nvGraphicFramePr>
        <p:xfrm>
          <a:off x="7937779" y="2244640"/>
          <a:ext cx="2714751" cy="4308560"/>
        </p:xfrm>
        <a:graphic>
          <a:graphicData uri="http://schemas.openxmlformats.org/drawingml/2006/table">
            <a:tbl>
              <a:tblPr/>
              <a:tblGrid>
                <a:gridCol w="357351">
                  <a:extLst>
                    <a:ext uri="{9D8B030D-6E8A-4147-A177-3AD203B41FA5}">
                      <a16:colId xmlns:a16="http://schemas.microsoft.com/office/drawing/2014/main" val="3281411237"/>
                    </a:ext>
                  </a:extLst>
                </a:gridCol>
                <a:gridCol w="785800">
                  <a:extLst>
                    <a:ext uri="{9D8B030D-6E8A-4147-A177-3AD203B41FA5}">
                      <a16:colId xmlns:a16="http://schemas.microsoft.com/office/drawing/2014/main" val="2969194351"/>
                    </a:ext>
                  </a:extLst>
                </a:gridCol>
                <a:gridCol w="785800">
                  <a:extLst>
                    <a:ext uri="{9D8B030D-6E8A-4147-A177-3AD203B41FA5}">
                      <a16:colId xmlns:a16="http://schemas.microsoft.com/office/drawing/2014/main" val="1088682389"/>
                    </a:ext>
                  </a:extLst>
                </a:gridCol>
                <a:gridCol w="785800">
                  <a:extLst>
                    <a:ext uri="{9D8B030D-6E8A-4147-A177-3AD203B41FA5}">
                      <a16:colId xmlns:a16="http://schemas.microsoft.com/office/drawing/2014/main" val="1983088453"/>
                    </a:ext>
                  </a:extLst>
                </a:gridCol>
              </a:tblGrid>
              <a:tr h="185420">
                <a:tc>
                  <a:txBody>
                    <a:bodyPr/>
                    <a:lstStyle/>
                    <a:p>
                      <a:pPr fontAlgn="t"/>
                      <a:r>
                        <a:rPr lang="en-US" sz="1100" b="1" i="0">
                          <a:solidFill>
                            <a:srgbClr val="000000"/>
                          </a:solidFill>
                          <a:effectLst/>
                          <a:latin typeface="Arial" panose="020B0604020202020204" pitchFamily="34" charset="0"/>
                        </a:rPr>
                        <a:t>Obs</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dirty="0">
                          <a:solidFill>
                            <a:srgbClr val="000000"/>
                          </a:solidFill>
                          <a:effectLst/>
                          <a:latin typeface="Arial" panose="020B0604020202020204" pitchFamily="34" charset="0"/>
                        </a:rPr>
                        <a:t>Name</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dirty="0">
                          <a:solidFill>
                            <a:srgbClr val="000000"/>
                          </a:solidFill>
                          <a:effectLst/>
                          <a:latin typeface="Arial" panose="020B0604020202020204" pitchFamily="34" charset="0"/>
                        </a:rPr>
                        <a:t>Age</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dirty="0">
                          <a:solidFill>
                            <a:srgbClr val="000000"/>
                          </a:solidFill>
                          <a:effectLst/>
                          <a:latin typeface="Arial" panose="020B0604020202020204" pitchFamily="34" charset="0"/>
                        </a:rPr>
                        <a:t>Score</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899404866"/>
                  </a:ext>
                </a:extLst>
              </a:tr>
              <a:tr h="185420">
                <a:tc>
                  <a:txBody>
                    <a:bodyPr/>
                    <a:lstStyle/>
                    <a:p>
                      <a:pPr fontAlgn="t"/>
                      <a:r>
                        <a:rPr lang="en-US" sz="1100" b="0" i="0">
                          <a:solidFill>
                            <a:srgbClr val="000000"/>
                          </a:solidFill>
                          <a:effectLst/>
                          <a:latin typeface="Arial" panose="020B0604020202020204" pitchFamily="34" charset="0"/>
                        </a:rPr>
                        <a:t>1</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Alfred</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85</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800536932"/>
                  </a:ext>
                </a:extLst>
              </a:tr>
              <a:tr h="185420">
                <a:tc>
                  <a:txBody>
                    <a:bodyPr/>
                    <a:lstStyle/>
                    <a:p>
                      <a:pPr fontAlgn="t"/>
                      <a:r>
                        <a:rPr lang="en-US" sz="1100" b="0" i="0">
                          <a:solidFill>
                            <a:srgbClr val="000000"/>
                          </a:solidFill>
                          <a:effectLst/>
                          <a:latin typeface="Arial" panose="020B0604020202020204" pitchFamily="34" charset="0"/>
                        </a:rPr>
                        <a:t>2</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Alice</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80</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366037519"/>
                  </a:ext>
                </a:extLst>
              </a:tr>
              <a:tr h="185420">
                <a:tc>
                  <a:txBody>
                    <a:bodyPr/>
                    <a:lstStyle/>
                    <a:p>
                      <a:pPr fontAlgn="t"/>
                      <a:r>
                        <a:rPr lang="en-US" sz="1100" b="0" i="0" dirty="0">
                          <a:solidFill>
                            <a:srgbClr val="000000"/>
                          </a:solidFill>
                          <a:effectLst/>
                          <a:latin typeface="Arial" panose="020B0604020202020204" pitchFamily="34" charset="0"/>
                        </a:rPr>
                        <a:t>3</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Barbara</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95</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00658580"/>
                  </a:ext>
                </a:extLst>
              </a:tr>
              <a:tr h="185420">
                <a:tc>
                  <a:txBody>
                    <a:bodyPr/>
                    <a:lstStyle/>
                    <a:p>
                      <a:pPr fontAlgn="t"/>
                      <a:r>
                        <a:rPr lang="en-US" sz="1100" b="0" i="0">
                          <a:solidFill>
                            <a:srgbClr val="000000"/>
                          </a:solidFill>
                          <a:effectLst/>
                          <a:latin typeface="Arial" panose="020B0604020202020204" pitchFamily="34" charset="0"/>
                        </a:rPr>
                        <a:t>4</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Carol</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50</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187634649"/>
                  </a:ext>
                </a:extLst>
              </a:tr>
              <a:tr h="185420">
                <a:tc>
                  <a:txBody>
                    <a:bodyPr/>
                    <a:lstStyle/>
                    <a:p>
                      <a:pPr fontAlgn="t"/>
                      <a:r>
                        <a:rPr lang="en-US" sz="1100" b="0" i="0">
                          <a:solidFill>
                            <a:srgbClr val="000000"/>
                          </a:solidFill>
                          <a:effectLst/>
                          <a:latin typeface="Arial" panose="020B0604020202020204" pitchFamily="34" charset="0"/>
                        </a:rPr>
                        <a:t>5</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Henry</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90</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933530600"/>
                  </a:ext>
                </a:extLst>
              </a:tr>
              <a:tr h="185420">
                <a:tc>
                  <a:txBody>
                    <a:bodyPr/>
                    <a:lstStyle/>
                    <a:p>
                      <a:pPr fontAlgn="t"/>
                      <a:r>
                        <a:rPr lang="en-US" sz="1100" b="0" i="0">
                          <a:solidFill>
                            <a:srgbClr val="000000"/>
                          </a:solidFill>
                          <a:effectLst/>
                          <a:latin typeface="Arial" panose="020B0604020202020204" pitchFamily="34" charset="0"/>
                        </a:rPr>
                        <a:t>6</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James</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75</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034995379"/>
                  </a:ext>
                </a:extLst>
              </a:tr>
              <a:tr h="185420">
                <a:tc>
                  <a:txBody>
                    <a:bodyPr/>
                    <a:lstStyle/>
                    <a:p>
                      <a:pPr fontAlgn="t"/>
                      <a:r>
                        <a:rPr lang="en-US" sz="1100" b="0" i="0">
                          <a:solidFill>
                            <a:srgbClr val="000000"/>
                          </a:solidFill>
                          <a:effectLst/>
                          <a:latin typeface="Arial" panose="020B0604020202020204" pitchFamily="34" charset="0"/>
                        </a:rPr>
                        <a:t>7</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Jane</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60</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248913249"/>
                  </a:ext>
                </a:extLst>
              </a:tr>
              <a:tr h="185420">
                <a:tc>
                  <a:txBody>
                    <a:bodyPr/>
                    <a:lstStyle/>
                    <a:p>
                      <a:pPr fontAlgn="t"/>
                      <a:r>
                        <a:rPr lang="en-US" sz="1100" b="0" i="0">
                          <a:solidFill>
                            <a:srgbClr val="000000"/>
                          </a:solidFill>
                          <a:effectLst/>
                          <a:latin typeface="Arial" panose="020B0604020202020204" pitchFamily="34" charset="0"/>
                        </a:rPr>
                        <a:t>8</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Janet</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70</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180693180"/>
                  </a:ext>
                </a:extLst>
              </a:tr>
              <a:tr h="185420">
                <a:tc>
                  <a:txBody>
                    <a:bodyPr/>
                    <a:lstStyle/>
                    <a:p>
                      <a:pPr fontAlgn="t"/>
                      <a:r>
                        <a:rPr lang="en-US" sz="1100" b="0" i="0">
                          <a:solidFill>
                            <a:srgbClr val="000000"/>
                          </a:solidFill>
                          <a:effectLst/>
                          <a:latin typeface="Arial" panose="020B0604020202020204" pitchFamily="34" charset="0"/>
                        </a:rPr>
                        <a:t>9</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Jeffrey</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60</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607263546"/>
                  </a:ext>
                </a:extLst>
              </a:tr>
              <a:tr h="185420">
                <a:tc>
                  <a:txBody>
                    <a:bodyPr/>
                    <a:lstStyle/>
                    <a:p>
                      <a:pPr fontAlgn="t"/>
                      <a:r>
                        <a:rPr lang="en-US" sz="1100" b="0" i="0">
                          <a:solidFill>
                            <a:srgbClr val="000000"/>
                          </a:solidFill>
                          <a:effectLst/>
                          <a:latin typeface="Arial" panose="020B0604020202020204" pitchFamily="34" charset="0"/>
                        </a:rPr>
                        <a:t>10</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John</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45</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32894922"/>
                  </a:ext>
                </a:extLst>
              </a:tr>
              <a:tr h="185420">
                <a:tc>
                  <a:txBody>
                    <a:bodyPr/>
                    <a:lstStyle/>
                    <a:p>
                      <a:pPr fontAlgn="t"/>
                      <a:r>
                        <a:rPr lang="en-US" sz="1100" b="0" i="0">
                          <a:solidFill>
                            <a:srgbClr val="000000"/>
                          </a:solidFill>
                          <a:effectLst/>
                          <a:latin typeface="Arial" panose="020B0604020202020204" pitchFamily="34" charset="0"/>
                        </a:rPr>
                        <a:t>11</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Joyce</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90</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231022549"/>
                  </a:ext>
                </a:extLst>
              </a:tr>
              <a:tr h="185420">
                <a:tc>
                  <a:txBody>
                    <a:bodyPr/>
                    <a:lstStyle/>
                    <a:p>
                      <a:pPr fontAlgn="t"/>
                      <a:r>
                        <a:rPr lang="en-US" sz="1100" b="0" i="0">
                          <a:solidFill>
                            <a:srgbClr val="000000"/>
                          </a:solidFill>
                          <a:effectLst/>
                          <a:latin typeface="Arial" panose="020B0604020202020204" pitchFamily="34" charset="0"/>
                        </a:rPr>
                        <a:t>12</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Judy</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75</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088709388"/>
                  </a:ext>
                </a:extLst>
              </a:tr>
              <a:tr h="185420">
                <a:tc>
                  <a:txBody>
                    <a:bodyPr/>
                    <a:lstStyle/>
                    <a:p>
                      <a:pPr fontAlgn="t"/>
                      <a:r>
                        <a:rPr lang="en-US" sz="1100" b="0" i="0">
                          <a:solidFill>
                            <a:srgbClr val="000000"/>
                          </a:solidFill>
                          <a:effectLst/>
                          <a:latin typeface="Arial" panose="020B0604020202020204" pitchFamily="34" charset="0"/>
                        </a:rPr>
                        <a:t>13</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Louise</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95</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709369268"/>
                  </a:ext>
                </a:extLst>
              </a:tr>
              <a:tr h="185420">
                <a:tc>
                  <a:txBody>
                    <a:bodyPr/>
                    <a:lstStyle/>
                    <a:p>
                      <a:pPr fontAlgn="t"/>
                      <a:r>
                        <a:rPr lang="en-US" sz="1100" b="0" i="0">
                          <a:solidFill>
                            <a:srgbClr val="000000"/>
                          </a:solidFill>
                          <a:effectLst/>
                          <a:latin typeface="Arial" panose="020B0604020202020204" pitchFamily="34" charset="0"/>
                        </a:rPr>
                        <a:t>14</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20000"/>
                        <a:lumOff val="80000"/>
                      </a:schemeClr>
                    </a:solidFill>
                  </a:tcPr>
                </a:tc>
                <a:tc>
                  <a:txBody>
                    <a:bodyPr/>
                    <a:lstStyle/>
                    <a:p>
                      <a:pPr fontAlgn="t"/>
                      <a:r>
                        <a:rPr lang="en-US" sz="1100" b="0" i="0">
                          <a:solidFill>
                            <a:srgbClr val="000000"/>
                          </a:solidFill>
                          <a:effectLst/>
                          <a:latin typeface="Arial" panose="020B0604020202020204" pitchFamily="34" charset="0"/>
                        </a:rPr>
                        <a:t>Mary</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20000"/>
                        <a:lumOff val="80000"/>
                      </a:schemeClr>
                    </a:solidFill>
                  </a:tcPr>
                </a:tc>
                <a:tc>
                  <a:txBody>
                    <a:bodyPr/>
                    <a:lstStyle/>
                    <a:p>
                      <a:pPr fontAlgn="t"/>
                      <a:r>
                        <a:rPr lang="en-US" sz="1100" b="0" i="0">
                          <a:solidFill>
                            <a:srgbClr val="000000"/>
                          </a:solidFill>
                          <a:effectLst/>
                          <a:latin typeface="Arial" panose="020B0604020202020204" pitchFamily="34" charset="0"/>
                        </a:rPr>
                        <a:t>15</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20000"/>
                        <a:lumOff val="80000"/>
                      </a:schemeClr>
                    </a:solidFill>
                  </a:tcPr>
                </a:tc>
                <a:tc>
                  <a:txBody>
                    <a:bodyPr/>
                    <a:lstStyle/>
                    <a:p>
                      <a:pPr fontAlgn="t"/>
                      <a:r>
                        <a:rPr lang="en-US" sz="1100" b="0" i="0">
                          <a:solidFill>
                            <a:srgbClr val="000000"/>
                          </a:solidFill>
                          <a:effectLst/>
                          <a:latin typeface="Arial" panose="020B0604020202020204" pitchFamily="34" charset="0"/>
                        </a:rPr>
                        <a:t>.</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902144955"/>
                  </a:ext>
                </a:extLst>
              </a:tr>
              <a:tr h="185420">
                <a:tc>
                  <a:txBody>
                    <a:bodyPr/>
                    <a:lstStyle/>
                    <a:p>
                      <a:pPr fontAlgn="t"/>
                      <a:r>
                        <a:rPr lang="en-US" sz="1100" b="0" i="0">
                          <a:solidFill>
                            <a:srgbClr val="000000"/>
                          </a:solidFill>
                          <a:effectLst/>
                          <a:latin typeface="Arial" panose="020B0604020202020204" pitchFamily="34" charset="0"/>
                        </a:rPr>
                        <a:t>15</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20000"/>
                        <a:lumOff val="80000"/>
                      </a:schemeClr>
                    </a:solidFill>
                  </a:tcPr>
                </a:tc>
                <a:tc>
                  <a:txBody>
                    <a:bodyPr/>
                    <a:lstStyle/>
                    <a:p>
                      <a:pPr fontAlgn="t"/>
                      <a:r>
                        <a:rPr lang="en-US" sz="1100" b="0" i="0">
                          <a:solidFill>
                            <a:srgbClr val="000000"/>
                          </a:solidFill>
                          <a:effectLst/>
                          <a:latin typeface="Arial" panose="020B0604020202020204" pitchFamily="34" charset="0"/>
                        </a:rPr>
                        <a:t>Philip</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20000"/>
                        <a:lumOff val="80000"/>
                      </a:schemeClr>
                    </a:solidFill>
                  </a:tcPr>
                </a:tc>
                <a:tc>
                  <a:txBody>
                    <a:bodyPr/>
                    <a:lstStyle/>
                    <a:p>
                      <a:pPr fontAlgn="t"/>
                      <a:r>
                        <a:rPr lang="en-US" sz="1100" b="0" i="0">
                          <a:solidFill>
                            <a:srgbClr val="000000"/>
                          </a:solidFill>
                          <a:effectLst/>
                          <a:latin typeface="Arial" panose="020B0604020202020204" pitchFamily="34" charset="0"/>
                        </a:rPr>
                        <a:t>16</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20000"/>
                        <a:lumOff val="80000"/>
                      </a:schemeClr>
                    </a:solidFill>
                  </a:tcPr>
                </a:tc>
                <a:tc>
                  <a:txBody>
                    <a:bodyPr/>
                    <a:lstStyle/>
                    <a:p>
                      <a:pPr fontAlgn="t"/>
                      <a:r>
                        <a:rPr lang="en-US" sz="1100" b="0" i="0" dirty="0">
                          <a:solidFill>
                            <a:srgbClr val="000000"/>
                          </a:solidFill>
                          <a:effectLst/>
                          <a:latin typeface="Arial" panose="020B0604020202020204" pitchFamily="34" charset="0"/>
                        </a:rPr>
                        <a:t>.</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600736089"/>
                  </a:ext>
                </a:extLst>
              </a:tr>
              <a:tr h="185420">
                <a:tc>
                  <a:txBody>
                    <a:bodyPr/>
                    <a:lstStyle/>
                    <a:p>
                      <a:pPr fontAlgn="t"/>
                      <a:r>
                        <a:rPr lang="en-US" sz="1100" b="0" i="0">
                          <a:solidFill>
                            <a:srgbClr val="000000"/>
                          </a:solidFill>
                          <a:effectLst/>
                          <a:latin typeface="Arial" panose="020B0604020202020204" pitchFamily="34" charset="0"/>
                        </a:rPr>
                        <a:t>16</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Robert</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65</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784022738"/>
                  </a:ext>
                </a:extLst>
              </a:tr>
              <a:tr h="185420">
                <a:tc>
                  <a:txBody>
                    <a:bodyPr/>
                    <a:lstStyle/>
                    <a:p>
                      <a:pPr fontAlgn="t"/>
                      <a:r>
                        <a:rPr lang="en-US" sz="1100" b="0" i="0">
                          <a:solidFill>
                            <a:srgbClr val="000000"/>
                          </a:solidFill>
                          <a:effectLst/>
                          <a:latin typeface="Arial" panose="020B0604020202020204" pitchFamily="34" charset="0"/>
                        </a:rPr>
                        <a:t>17</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Ronald</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95</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481013138"/>
                  </a:ext>
                </a:extLst>
              </a:tr>
              <a:tr h="185420">
                <a:tc>
                  <a:txBody>
                    <a:bodyPr/>
                    <a:lstStyle/>
                    <a:p>
                      <a:pPr fontAlgn="t"/>
                      <a:r>
                        <a:rPr lang="en-US" sz="1100" b="0" i="0">
                          <a:solidFill>
                            <a:srgbClr val="000000"/>
                          </a:solidFill>
                          <a:effectLst/>
                          <a:latin typeface="Arial" panose="020B0604020202020204" pitchFamily="34" charset="0"/>
                        </a:rPr>
                        <a:t>18</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Thomas</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11</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85</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715057687"/>
                  </a:ext>
                </a:extLst>
              </a:tr>
              <a:tr h="185420">
                <a:tc>
                  <a:txBody>
                    <a:bodyPr/>
                    <a:lstStyle/>
                    <a:p>
                      <a:pPr fontAlgn="t"/>
                      <a:r>
                        <a:rPr lang="en-US" sz="1100" b="0" i="0">
                          <a:solidFill>
                            <a:srgbClr val="000000"/>
                          </a:solidFill>
                          <a:effectLst/>
                          <a:latin typeface="Arial" panose="020B0604020202020204" pitchFamily="34" charset="0"/>
                        </a:rPr>
                        <a:t>19</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William</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dirty="0">
                          <a:solidFill>
                            <a:srgbClr val="000000"/>
                          </a:solidFill>
                          <a:effectLst/>
                          <a:latin typeface="Arial" panose="020B0604020202020204" pitchFamily="34" charset="0"/>
                        </a:rPr>
                        <a:t>70</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57575270"/>
                  </a:ext>
                </a:extLst>
              </a:tr>
            </a:tbl>
          </a:graphicData>
        </a:graphic>
      </p:graphicFrame>
    </p:spTree>
    <p:extLst>
      <p:ext uri="{BB962C8B-B14F-4D97-AF65-F5344CB8AC3E}">
        <p14:creationId xmlns:p14="http://schemas.microsoft.com/office/powerpoint/2010/main" val="4033721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Outer Join - Right</a:t>
            </a:r>
          </a:p>
        </p:txBody>
      </p:sp>
      <p:sp>
        <p:nvSpPr>
          <p:cNvPr id="20482" name="Vertical Text Placeholder 4"/>
          <p:cNvSpPr>
            <a:spLocks noGrp="1"/>
          </p:cNvSpPr>
          <p:nvPr>
            <p:ph idx="1"/>
          </p:nvPr>
        </p:nvSpPr>
        <p:spPr>
          <a:xfrm>
            <a:off x="607484" y="1219200"/>
            <a:ext cx="10547349" cy="1424119"/>
          </a:xfrm>
        </p:spPr>
        <p:txBody>
          <a:bodyPr/>
          <a:lstStyle/>
          <a:p>
            <a:endParaRPr lang="en-US" dirty="0"/>
          </a:p>
          <a:p>
            <a:endParaRPr lang="en-US" dirty="0"/>
          </a:p>
          <a:p>
            <a:endParaRPr lang="en-US" dirty="0"/>
          </a:p>
          <a:p>
            <a:endParaRPr lang="en-US" dirty="0"/>
          </a:p>
        </p:txBody>
      </p:sp>
      <p:sp>
        <p:nvSpPr>
          <p:cNvPr id="7" name="Rectangle 6"/>
          <p:cNvSpPr/>
          <p:nvPr/>
        </p:nvSpPr>
        <p:spPr>
          <a:xfrm>
            <a:off x="607484" y="1682496"/>
            <a:ext cx="6361814" cy="1723549"/>
          </a:xfrm>
          <a:prstGeom prst="rect">
            <a:avLst/>
          </a:prstGeom>
        </p:spPr>
        <p:txBody>
          <a:bodyPr wrap="square" numCol="1">
            <a:spAutoFit/>
          </a:bodyPr>
          <a:lstStyle/>
          <a:p>
            <a:pPr defTabSz="457200"/>
            <a:r>
              <a:rPr lang="en-US" sz="1400" b="1" dirty="0">
                <a:solidFill>
                  <a:srgbClr val="000080"/>
                </a:solidFill>
                <a:latin typeface="Courier New" panose="02070309020205020404" pitchFamily="49" charset="0"/>
              </a:rPr>
              <a:t>proc</a:t>
            </a:r>
            <a:r>
              <a:rPr lang="en-US" sz="1400" dirty="0">
                <a:solidFill>
                  <a:srgbClr val="000000"/>
                </a:solidFill>
                <a:latin typeface="Courier New" panose="02070309020205020404" pitchFamily="49" charset="0"/>
              </a:rPr>
              <a:t> </a:t>
            </a:r>
            <a:r>
              <a:rPr lang="en-US" sz="1400" b="1" dirty="0" err="1">
                <a:solidFill>
                  <a:srgbClr val="000080"/>
                </a:solidFill>
                <a:latin typeface="Courier New" panose="02070309020205020404" pitchFamily="49" charset="0"/>
              </a:rPr>
              <a:t>sql</a:t>
            </a:r>
            <a:r>
              <a:rPr lang="en-US" sz="1400" dirty="0">
                <a:solidFill>
                  <a:srgbClr val="000000"/>
                </a:solidFill>
                <a:latin typeface="Courier New" panose="02070309020205020404" pitchFamily="49" charset="0"/>
              </a:rPr>
              <a:t>;</a:t>
            </a:r>
          </a:p>
          <a:p>
            <a:pPr defTabSz="457200"/>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a.Name</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a.Age</a:t>
            </a:r>
            <a:r>
              <a:rPr lang="en-US" sz="1400" dirty="0">
                <a:solidFill>
                  <a:srgbClr val="000000"/>
                </a:solidFill>
                <a:latin typeface="Courier New" panose="02070309020205020404" pitchFamily="49" charset="0"/>
              </a:rPr>
              <a:t>, </a:t>
            </a:r>
            <a:r>
              <a:rPr lang="en-US" sz="1400" dirty="0">
                <a:solidFill>
                  <a:srgbClr val="008080"/>
                </a:solidFill>
                <a:latin typeface="Courier New" panose="02070309020205020404" pitchFamily="49" charset="0"/>
              </a:rPr>
              <a:t>b.</a:t>
            </a:r>
            <a:r>
              <a:rPr lang="en-US" sz="1400" dirty="0">
                <a:solidFill>
                  <a:srgbClr val="000000"/>
                </a:solidFill>
                <a:latin typeface="Courier New" panose="02070309020205020404" pitchFamily="49" charset="0"/>
              </a:rPr>
              <a:t>*</a:t>
            </a:r>
          </a:p>
          <a:p>
            <a:pPr defTabSz="457200"/>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sashelp.class</a:t>
            </a:r>
            <a:r>
              <a:rPr lang="en-US" sz="1400" dirty="0">
                <a:solidFill>
                  <a:srgbClr val="000000"/>
                </a:solidFill>
                <a:latin typeface="Courier New" panose="02070309020205020404" pitchFamily="49" charset="0"/>
              </a:rPr>
              <a:t> a </a:t>
            </a:r>
            <a:r>
              <a:rPr lang="en-US" sz="1400" dirty="0">
                <a:solidFill>
                  <a:srgbClr val="0000FF"/>
                </a:solidFill>
                <a:latin typeface="Courier New" panose="02070309020205020404" pitchFamily="49" charset="0"/>
              </a:rPr>
              <a:t>right</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join</a:t>
            </a:r>
            <a:r>
              <a:rPr lang="en-US" sz="1400" dirty="0">
                <a:solidFill>
                  <a:srgbClr val="000000"/>
                </a:solidFill>
                <a:latin typeface="Courier New" panose="02070309020205020404" pitchFamily="49" charset="0"/>
              </a:rPr>
              <a:t> score b</a:t>
            </a:r>
          </a:p>
          <a:p>
            <a:pPr defTabSz="457200"/>
            <a:r>
              <a:rPr lang="en-US" sz="1400" dirty="0">
                <a:solidFill>
                  <a:srgbClr val="000000"/>
                </a:solidFill>
                <a:latin typeface="Courier New" panose="02070309020205020404" pitchFamily="49" charset="0"/>
              </a:rPr>
              <a:t>	on </a:t>
            </a:r>
            <a:r>
              <a:rPr lang="en-US" sz="1400" dirty="0" err="1">
                <a:solidFill>
                  <a:srgbClr val="000000"/>
                </a:solidFill>
                <a:latin typeface="Courier New" panose="02070309020205020404" pitchFamily="49" charset="0"/>
              </a:rPr>
              <a:t>a.Name</a:t>
            </a:r>
            <a:r>
              <a:rPr lang="en-US" sz="1400" dirty="0">
                <a:solidFill>
                  <a:srgbClr val="000000"/>
                </a:solidFill>
                <a:latin typeface="Courier New" panose="02070309020205020404" pitchFamily="49" charset="0"/>
              </a:rPr>
              <a:t> = </a:t>
            </a:r>
            <a:r>
              <a:rPr lang="en-US" sz="1400" dirty="0" err="1">
                <a:solidFill>
                  <a:srgbClr val="000000"/>
                </a:solidFill>
                <a:latin typeface="Courier New" panose="02070309020205020404" pitchFamily="49" charset="0"/>
              </a:rPr>
              <a:t>b.Person</a:t>
            </a:r>
            <a:r>
              <a:rPr lang="en-US" sz="1400" dirty="0">
                <a:solidFill>
                  <a:srgbClr val="000000"/>
                </a:solidFill>
                <a:latin typeface="Courier New" panose="02070309020205020404" pitchFamily="49" charset="0"/>
              </a:rPr>
              <a:t>;</a:t>
            </a:r>
          </a:p>
          <a:p>
            <a:pPr defTabSz="457200"/>
            <a:r>
              <a:rPr lang="en-US" sz="1400" b="1" dirty="0">
                <a:solidFill>
                  <a:srgbClr val="000080"/>
                </a:solidFill>
                <a:latin typeface="Courier New" panose="02070309020205020404" pitchFamily="49" charset="0"/>
              </a:rPr>
              <a:t>quit</a:t>
            </a:r>
            <a:r>
              <a:rPr lang="en-US" sz="1400" dirty="0">
                <a:solidFill>
                  <a:srgbClr val="000000"/>
                </a:solidFill>
                <a:latin typeface="Courier New" panose="02070309020205020404" pitchFamily="49" charset="0"/>
              </a:rPr>
              <a:t>;</a:t>
            </a:r>
          </a:p>
          <a:p>
            <a:pPr defTabSz="169863"/>
            <a:endParaRPr lang="en-US" sz="14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p:txBody>
      </p:sp>
      <p:sp>
        <p:nvSpPr>
          <p:cNvPr id="9" name="Rectangle 8"/>
          <p:cNvSpPr/>
          <p:nvPr/>
        </p:nvSpPr>
        <p:spPr>
          <a:xfrm>
            <a:off x="603504" y="3602736"/>
            <a:ext cx="5640916" cy="2088163"/>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16204" y="3902027"/>
            <a:ext cx="5913273" cy="1815882"/>
          </a:xfrm>
          <a:prstGeom prst="rect">
            <a:avLst/>
          </a:prstGeom>
        </p:spPr>
        <p:txBody>
          <a:bodyPr wrap="square">
            <a:spAutoFit/>
          </a:bodyPr>
          <a:lstStyle/>
          <a:p>
            <a:pPr defTabSz="457200"/>
            <a:r>
              <a:rPr lang="en-US" sz="1400" b="1" dirty="0">
                <a:solidFill>
                  <a:srgbClr val="000080"/>
                </a:solidFill>
                <a:latin typeface="Courier New" panose="02070309020205020404" pitchFamily="49" charset="0"/>
              </a:rPr>
              <a:t>data</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right_merge</a:t>
            </a:r>
            <a:r>
              <a:rPr lang="en-US" sz="1400" dirty="0">
                <a:solidFill>
                  <a:srgbClr val="000000"/>
                </a:solidFill>
                <a:latin typeface="Courier New" panose="02070309020205020404" pitchFamily="49" charset="0"/>
              </a:rPr>
              <a:t>;</a:t>
            </a:r>
          </a:p>
          <a:p>
            <a:pPr defTabSz="457200"/>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merge</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sashelp_class</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in</a:t>
            </a:r>
            <a:r>
              <a:rPr lang="en-US" sz="1400" dirty="0">
                <a:solidFill>
                  <a:srgbClr val="000000"/>
                </a:solidFill>
                <a:latin typeface="Courier New" panose="02070309020205020404" pitchFamily="49" charset="0"/>
              </a:rPr>
              <a:t>=</a:t>
            </a:r>
            <a:r>
              <a:rPr lang="en-US" sz="1400" dirty="0" err="1">
                <a:solidFill>
                  <a:srgbClr val="000000"/>
                </a:solidFill>
                <a:latin typeface="Courier New" panose="02070309020205020404" pitchFamily="49" charset="0"/>
              </a:rPr>
              <a:t>insashelp</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score_sorted</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in</a:t>
            </a:r>
            <a:r>
              <a:rPr lang="en-US" sz="1400" dirty="0">
                <a:solidFill>
                  <a:srgbClr val="000000"/>
                </a:solidFill>
                <a:latin typeface="Courier New" panose="02070309020205020404" pitchFamily="49" charset="0"/>
              </a:rPr>
              <a:t> = </a:t>
            </a:r>
            <a:r>
              <a:rPr lang="en-US" sz="1400" dirty="0" err="1">
                <a:solidFill>
                  <a:srgbClr val="000000"/>
                </a:solidFill>
                <a:latin typeface="Courier New" panose="02070309020205020404" pitchFamily="49" charset="0"/>
              </a:rPr>
              <a:t>inclassscore</a:t>
            </a:r>
            <a:r>
              <a:rPr lang="en-US" sz="1400" dirty="0">
                <a:solidFill>
                  <a:srgbClr val="000000"/>
                </a:solidFill>
                <a:latin typeface="Courier New" panose="02070309020205020404" pitchFamily="49" charset="0"/>
              </a:rPr>
              <a:t>);</a:t>
            </a:r>
          </a:p>
          <a:p>
            <a:pPr defTabSz="457200"/>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by</a:t>
            </a:r>
            <a:r>
              <a:rPr lang="en-US" sz="1400" dirty="0">
                <a:solidFill>
                  <a:srgbClr val="000000"/>
                </a:solidFill>
                <a:latin typeface="Courier New" panose="02070309020205020404" pitchFamily="49" charset="0"/>
              </a:rPr>
              <a:t> Name;</a:t>
            </a:r>
          </a:p>
          <a:p>
            <a:pPr defTabSz="457200"/>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if</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inclassscore</a:t>
            </a:r>
            <a:r>
              <a:rPr lang="en-US" sz="1400" dirty="0">
                <a:solidFill>
                  <a:srgbClr val="000000"/>
                </a:solidFill>
                <a:latin typeface="Courier New" panose="02070309020205020404" pitchFamily="49" charset="0"/>
              </a:rPr>
              <a:t>;</a:t>
            </a:r>
          </a:p>
          <a:p>
            <a:pPr defTabSz="457200"/>
            <a:r>
              <a:rPr lang="en-US" sz="1400" b="1" dirty="0">
                <a:solidFill>
                  <a:srgbClr val="000080"/>
                </a:solidFill>
                <a:latin typeface="Courier New" panose="02070309020205020404" pitchFamily="49" charset="0"/>
              </a:rPr>
              <a:t>run</a:t>
            </a:r>
            <a:r>
              <a:rPr lang="en-US" sz="1400" dirty="0">
                <a:solidFill>
                  <a:srgbClr val="000000"/>
                </a:solidFill>
                <a:latin typeface="Courier New" panose="02070309020205020404" pitchFamily="49" charset="0"/>
              </a:rPr>
              <a:t>;</a:t>
            </a:r>
          </a:p>
          <a:p>
            <a:pPr defTabSz="457200"/>
            <a:r>
              <a:rPr lang="en-US" sz="1400" b="1" dirty="0">
                <a:solidFill>
                  <a:srgbClr val="000080"/>
                </a:solidFill>
                <a:latin typeface="Courier New" panose="02070309020205020404" pitchFamily="49" charset="0"/>
              </a:rPr>
              <a:t>proc</a:t>
            </a:r>
            <a:r>
              <a:rPr lang="en-US" sz="1400"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print</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data</a:t>
            </a:r>
            <a:r>
              <a:rPr lang="en-US" sz="1400" dirty="0">
                <a:solidFill>
                  <a:srgbClr val="000000"/>
                </a:solidFill>
                <a:latin typeface="Courier New" panose="02070309020205020404" pitchFamily="49" charset="0"/>
              </a:rPr>
              <a:t>=</a:t>
            </a:r>
            <a:r>
              <a:rPr lang="en-US" sz="1400" dirty="0" err="1">
                <a:solidFill>
                  <a:srgbClr val="000000"/>
                </a:solidFill>
                <a:latin typeface="Courier New" panose="02070309020205020404" pitchFamily="49" charset="0"/>
              </a:rPr>
              <a:t>right_merge</a:t>
            </a:r>
            <a:r>
              <a:rPr lang="en-US" sz="1400" dirty="0">
                <a:solidFill>
                  <a:srgbClr val="000000"/>
                </a:solidFill>
                <a:latin typeface="Courier New" panose="02070309020205020404" pitchFamily="49" charset="0"/>
              </a:rPr>
              <a:t>;</a:t>
            </a:r>
          </a:p>
          <a:p>
            <a:pPr defTabSz="457200"/>
            <a:r>
              <a:rPr lang="en-US" sz="1400" b="1" dirty="0">
                <a:solidFill>
                  <a:srgbClr val="000080"/>
                </a:solidFill>
                <a:latin typeface="Courier New" panose="02070309020205020404" pitchFamily="49" charset="0"/>
              </a:rPr>
              <a:t>run</a:t>
            </a:r>
            <a:r>
              <a:rPr lang="en-US" sz="1400" dirty="0">
                <a:solidFill>
                  <a:srgbClr val="000000"/>
                </a:solidFill>
                <a:latin typeface="Courier New" panose="02070309020205020404" pitchFamily="49" charset="0"/>
              </a:rPr>
              <a:t>;</a:t>
            </a:r>
            <a:endParaRPr lang="en-US" sz="1400" dirty="0"/>
          </a:p>
        </p:txBody>
      </p:sp>
      <p:sp>
        <p:nvSpPr>
          <p:cNvPr id="11" name="Rectangle 10"/>
          <p:cNvSpPr/>
          <p:nvPr/>
        </p:nvSpPr>
        <p:spPr>
          <a:xfrm>
            <a:off x="616204" y="3602327"/>
            <a:ext cx="2627642" cy="400110"/>
          </a:xfrm>
          <a:prstGeom prst="rect">
            <a:avLst/>
          </a:prstGeom>
        </p:spPr>
        <p:txBody>
          <a:bodyPr wrap="none">
            <a:spAutoFit/>
          </a:bodyPr>
          <a:lstStyle/>
          <a:p>
            <a:r>
              <a:rPr lang="en-US" sz="2000" dirty="0"/>
              <a:t>After sorting/renaming</a:t>
            </a:r>
          </a:p>
        </p:txBody>
      </p:sp>
      <p:grpSp>
        <p:nvGrpSpPr>
          <p:cNvPr id="2" name="Group 1"/>
          <p:cNvGrpSpPr/>
          <p:nvPr/>
        </p:nvGrpSpPr>
        <p:grpSpPr>
          <a:xfrm>
            <a:off x="7982712" y="502920"/>
            <a:ext cx="2666999" cy="1475360"/>
            <a:chOff x="2029968" y="4859971"/>
            <a:chExt cx="2666999" cy="1475360"/>
          </a:xfrm>
        </p:grpSpPr>
        <p:grpSp>
          <p:nvGrpSpPr>
            <p:cNvPr id="14" name="Group 13"/>
            <p:cNvGrpSpPr/>
            <p:nvPr/>
          </p:nvGrpSpPr>
          <p:grpSpPr>
            <a:xfrm>
              <a:off x="2029968" y="4873752"/>
              <a:ext cx="2666999" cy="1447799"/>
              <a:chOff x="2214879" y="1173479"/>
              <a:chExt cx="7762241" cy="4511039"/>
            </a:xfrm>
          </p:grpSpPr>
          <p:sp>
            <p:nvSpPr>
              <p:cNvPr id="16" name="Freeform 15"/>
              <p:cNvSpPr/>
              <p:nvPr/>
            </p:nvSpPr>
            <p:spPr>
              <a:xfrm>
                <a:off x="2214879" y="1173479"/>
                <a:ext cx="4511040" cy="4511039"/>
              </a:xfrm>
              <a:custGeom>
                <a:avLst/>
                <a:gdLst>
                  <a:gd name="connsiteX0" fmla="*/ 0 w 4511040"/>
                  <a:gd name="connsiteY0" fmla="*/ 2255520 h 4511039"/>
                  <a:gd name="connsiteX1" fmla="*/ 2255520 w 4511040"/>
                  <a:gd name="connsiteY1" fmla="*/ 0 h 4511039"/>
                  <a:gd name="connsiteX2" fmla="*/ 4511040 w 4511040"/>
                  <a:gd name="connsiteY2" fmla="*/ 2255520 h 4511039"/>
                  <a:gd name="connsiteX3" fmla="*/ 2255520 w 4511040"/>
                  <a:gd name="connsiteY3" fmla="*/ 4511040 h 4511039"/>
                  <a:gd name="connsiteX4" fmla="*/ 0 w 4511040"/>
                  <a:gd name="connsiteY4" fmla="*/ 2255520 h 4511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1040" h="4511039">
                    <a:moveTo>
                      <a:pt x="0" y="2255520"/>
                    </a:moveTo>
                    <a:cubicBezTo>
                      <a:pt x="0" y="1009831"/>
                      <a:pt x="1009831" y="0"/>
                      <a:pt x="2255520" y="0"/>
                    </a:cubicBezTo>
                    <a:cubicBezTo>
                      <a:pt x="3501209" y="0"/>
                      <a:pt x="4511040" y="1009831"/>
                      <a:pt x="4511040" y="2255520"/>
                    </a:cubicBezTo>
                    <a:cubicBezTo>
                      <a:pt x="4511040" y="3501209"/>
                      <a:pt x="3501209" y="4511040"/>
                      <a:pt x="2255520" y="4511040"/>
                    </a:cubicBezTo>
                    <a:cubicBezTo>
                      <a:pt x="1009831" y="4511040"/>
                      <a:pt x="0" y="3501209"/>
                      <a:pt x="0" y="2255520"/>
                    </a:cubicBezTo>
                    <a:close/>
                  </a:path>
                </a:pathLst>
              </a:custGeom>
              <a:solidFill>
                <a:schemeClr val="bg1">
                  <a:alpha val="50000"/>
                </a:schemeClr>
              </a:solidFill>
              <a:ln>
                <a:solidFill>
                  <a:srgbClr val="002060"/>
                </a:solidFill>
              </a:ln>
            </p:spPr>
            <p:style>
              <a:lnRef idx="2">
                <a:scrgbClr r="0" g="0" b="0"/>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65760" tIns="531949" rIns="548640" bIns="531948" numCol="1" spcCol="1270" anchor="ctr" anchorCtr="0">
                <a:noAutofit/>
              </a:bodyPr>
              <a:lstStyle/>
              <a:p>
                <a:pPr marL="0" lvl="0" indent="0" algn="ctr" defTabSz="2889250">
                  <a:lnSpc>
                    <a:spcPct val="90000"/>
                  </a:lnSpc>
                  <a:spcBef>
                    <a:spcPct val="0"/>
                  </a:spcBef>
                  <a:spcAft>
                    <a:spcPct val="35000"/>
                  </a:spcAft>
                  <a:buNone/>
                </a:pPr>
                <a:r>
                  <a:rPr lang="en-US" sz="1400" kern="1200" dirty="0"/>
                  <a:t>Table A</a:t>
                </a:r>
              </a:p>
            </p:txBody>
          </p:sp>
          <p:sp>
            <p:nvSpPr>
              <p:cNvPr id="15" name="Freeform 14"/>
              <p:cNvSpPr/>
              <p:nvPr/>
            </p:nvSpPr>
            <p:spPr>
              <a:xfrm>
                <a:off x="5466079" y="1173479"/>
                <a:ext cx="4511041" cy="4511039"/>
              </a:xfrm>
              <a:custGeom>
                <a:avLst/>
                <a:gdLst>
                  <a:gd name="connsiteX0" fmla="*/ 0 w 4511040"/>
                  <a:gd name="connsiteY0" fmla="*/ 2255520 h 4511039"/>
                  <a:gd name="connsiteX1" fmla="*/ 2255520 w 4511040"/>
                  <a:gd name="connsiteY1" fmla="*/ 0 h 4511039"/>
                  <a:gd name="connsiteX2" fmla="*/ 4511040 w 4511040"/>
                  <a:gd name="connsiteY2" fmla="*/ 2255520 h 4511039"/>
                  <a:gd name="connsiteX3" fmla="*/ 2255520 w 4511040"/>
                  <a:gd name="connsiteY3" fmla="*/ 4511040 h 4511039"/>
                  <a:gd name="connsiteX4" fmla="*/ 0 w 4511040"/>
                  <a:gd name="connsiteY4" fmla="*/ 2255520 h 4511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1040" h="4511039">
                    <a:moveTo>
                      <a:pt x="0" y="2255520"/>
                    </a:moveTo>
                    <a:cubicBezTo>
                      <a:pt x="0" y="1009831"/>
                      <a:pt x="1009831" y="0"/>
                      <a:pt x="2255520" y="0"/>
                    </a:cubicBezTo>
                    <a:cubicBezTo>
                      <a:pt x="3501209" y="0"/>
                      <a:pt x="4511040" y="1009831"/>
                      <a:pt x="4511040" y="2255520"/>
                    </a:cubicBezTo>
                    <a:cubicBezTo>
                      <a:pt x="4511040" y="3501209"/>
                      <a:pt x="3501209" y="4511040"/>
                      <a:pt x="2255520" y="4511040"/>
                    </a:cubicBezTo>
                    <a:cubicBezTo>
                      <a:pt x="1009831" y="4511040"/>
                      <a:pt x="0" y="3501209"/>
                      <a:pt x="0" y="2255520"/>
                    </a:cubicBezTo>
                    <a:close/>
                  </a:path>
                </a:pathLst>
              </a:custGeom>
              <a:solidFill>
                <a:srgbClr val="249EE9"/>
              </a:solidFill>
              <a:ln>
                <a:solidFill>
                  <a:schemeClr val="tx1"/>
                </a:solid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spcFirstLastPara="0" vert="horz" wrap="none" lIns="640080" tIns="531949" rIns="629920" bIns="531948" numCol="1" spcCol="1270" anchor="ctr" anchorCtr="0">
                <a:noAutofit/>
              </a:bodyPr>
              <a:lstStyle/>
              <a:p>
                <a:pPr lvl="0" algn="ctr" defTabSz="2889250">
                  <a:lnSpc>
                    <a:spcPct val="90000"/>
                  </a:lnSpc>
                  <a:spcBef>
                    <a:spcPct val="0"/>
                  </a:spcBef>
                  <a:spcAft>
                    <a:spcPct val="35000"/>
                  </a:spcAft>
                  <a:buNone/>
                </a:pPr>
                <a:r>
                  <a:rPr lang="en-US" sz="1400" kern="1200" dirty="0"/>
                  <a:t>Table B</a:t>
                </a:r>
              </a:p>
            </p:txBody>
          </p:sp>
        </p:grpSp>
        <p:pic>
          <p:nvPicPr>
            <p:cNvPr id="17" name="Picture 16"/>
            <p:cNvPicPr>
              <a:picLocks noChangeAspect="1"/>
            </p:cNvPicPr>
            <p:nvPr/>
          </p:nvPicPr>
          <p:blipFill rotWithShape="1">
            <a:blip r:embed="rId3"/>
            <a:srcRect r="84814"/>
            <a:stretch/>
          </p:blipFill>
          <p:spPr>
            <a:xfrm rot="10800000">
              <a:off x="3350048" y="4859971"/>
              <a:ext cx="239782" cy="1475360"/>
            </a:xfrm>
            <a:prstGeom prst="rect">
              <a:avLst/>
            </a:prstGeom>
          </p:spPr>
        </p:pic>
      </p:grpSp>
      <p:sp>
        <p:nvSpPr>
          <p:cNvPr id="18" name="Equal 17"/>
          <p:cNvSpPr/>
          <p:nvPr/>
        </p:nvSpPr>
        <p:spPr>
          <a:xfrm rot="5400000">
            <a:off x="3237442" y="2897043"/>
            <a:ext cx="381000" cy="341736"/>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Right Arrow 20"/>
          <p:cNvSpPr/>
          <p:nvPr/>
        </p:nvSpPr>
        <p:spPr>
          <a:xfrm>
            <a:off x="6674042" y="3030858"/>
            <a:ext cx="419047"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772030013"/>
              </p:ext>
            </p:extLst>
          </p:nvPr>
        </p:nvGraphicFramePr>
        <p:xfrm>
          <a:off x="7936992" y="2249424"/>
          <a:ext cx="3122916" cy="4140936"/>
        </p:xfrm>
        <a:graphic>
          <a:graphicData uri="http://schemas.openxmlformats.org/drawingml/2006/table">
            <a:tbl>
              <a:tblPr/>
              <a:tblGrid>
                <a:gridCol w="780729">
                  <a:extLst>
                    <a:ext uri="{9D8B030D-6E8A-4147-A177-3AD203B41FA5}">
                      <a16:colId xmlns:a16="http://schemas.microsoft.com/office/drawing/2014/main" val="3714281726"/>
                    </a:ext>
                  </a:extLst>
                </a:gridCol>
                <a:gridCol w="780729">
                  <a:extLst>
                    <a:ext uri="{9D8B030D-6E8A-4147-A177-3AD203B41FA5}">
                      <a16:colId xmlns:a16="http://schemas.microsoft.com/office/drawing/2014/main" val="3142523348"/>
                    </a:ext>
                  </a:extLst>
                </a:gridCol>
                <a:gridCol w="780729">
                  <a:extLst>
                    <a:ext uri="{9D8B030D-6E8A-4147-A177-3AD203B41FA5}">
                      <a16:colId xmlns:a16="http://schemas.microsoft.com/office/drawing/2014/main" val="2184124215"/>
                    </a:ext>
                  </a:extLst>
                </a:gridCol>
                <a:gridCol w="780729">
                  <a:extLst>
                    <a:ext uri="{9D8B030D-6E8A-4147-A177-3AD203B41FA5}">
                      <a16:colId xmlns:a16="http://schemas.microsoft.com/office/drawing/2014/main" val="2445007816"/>
                    </a:ext>
                  </a:extLst>
                </a:gridCol>
              </a:tblGrid>
              <a:tr h="195179">
                <a:tc>
                  <a:txBody>
                    <a:bodyPr/>
                    <a:lstStyle/>
                    <a:p>
                      <a:pPr fontAlgn="t"/>
                      <a:r>
                        <a:rPr lang="en-US" sz="1100" b="1" i="0">
                          <a:solidFill>
                            <a:srgbClr val="000000"/>
                          </a:solidFill>
                          <a:effectLst/>
                          <a:latin typeface="Arial" panose="020B0604020202020204" pitchFamily="34" charset="0"/>
                        </a:rPr>
                        <a:t>Name</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Age</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Person</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dirty="0">
                          <a:solidFill>
                            <a:srgbClr val="000000"/>
                          </a:solidFill>
                          <a:effectLst/>
                          <a:latin typeface="Arial" panose="020B0604020202020204" pitchFamily="34" charset="0"/>
                        </a:rPr>
                        <a:t>Score</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696735063"/>
                  </a:ext>
                </a:extLst>
              </a:tr>
              <a:tr h="195179">
                <a:tc>
                  <a:txBody>
                    <a:bodyPr/>
                    <a:lstStyle/>
                    <a:p>
                      <a:pPr fontAlgn="t"/>
                      <a:r>
                        <a:rPr lang="en-US" sz="1100" b="0" i="0">
                          <a:solidFill>
                            <a:srgbClr val="000000"/>
                          </a:solidFill>
                          <a:effectLst/>
                          <a:latin typeface="Arial" panose="020B0604020202020204" pitchFamily="34" charset="0"/>
                        </a:rPr>
                        <a:t>Alfred</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Alfred</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85</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50695973"/>
                  </a:ext>
                </a:extLst>
              </a:tr>
              <a:tr h="195179">
                <a:tc>
                  <a:txBody>
                    <a:bodyPr/>
                    <a:lstStyle/>
                    <a:p>
                      <a:pPr fontAlgn="t"/>
                      <a:r>
                        <a:rPr lang="en-US" sz="1100" b="0" i="0">
                          <a:solidFill>
                            <a:srgbClr val="000000"/>
                          </a:solidFill>
                          <a:effectLst/>
                          <a:latin typeface="Arial" panose="020B0604020202020204" pitchFamily="34" charset="0"/>
                        </a:rPr>
                        <a:t>Alice</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Alice</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80</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316887775"/>
                  </a:ext>
                </a:extLst>
              </a:tr>
              <a:tr h="195179">
                <a:tc>
                  <a:txBody>
                    <a:bodyPr/>
                    <a:lstStyle/>
                    <a:p>
                      <a:pPr fontAlgn="t"/>
                      <a:r>
                        <a:rPr lang="en-US" sz="1100" b="0" i="0">
                          <a:solidFill>
                            <a:srgbClr val="000000"/>
                          </a:solidFill>
                          <a:effectLst/>
                          <a:latin typeface="Arial" panose="020B0604020202020204" pitchFamily="34" charset="0"/>
                        </a:rPr>
                        <a:t>Barbara</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Barbara</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95</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694822325"/>
                  </a:ext>
                </a:extLst>
              </a:tr>
              <a:tr h="195179">
                <a:tc>
                  <a:txBody>
                    <a:bodyPr/>
                    <a:lstStyle/>
                    <a:p>
                      <a:pPr fontAlgn="t"/>
                      <a:r>
                        <a:rPr lang="en-US" sz="1100" b="0" i="0">
                          <a:solidFill>
                            <a:srgbClr val="000000"/>
                          </a:solidFill>
                          <a:effectLst/>
                          <a:latin typeface="Arial" panose="020B0604020202020204" pitchFamily="34" charset="0"/>
                        </a:rPr>
                        <a:t>Carol</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Carol</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50</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535470081"/>
                  </a:ext>
                </a:extLst>
              </a:tr>
              <a:tr h="195179">
                <a:tc>
                  <a:txBody>
                    <a:bodyPr/>
                    <a:lstStyle/>
                    <a:p>
                      <a:pPr fontAlgn="t"/>
                      <a:r>
                        <a:rPr lang="en-US" sz="1100" b="0" i="0">
                          <a:solidFill>
                            <a:srgbClr val="000000"/>
                          </a:solidFill>
                          <a:effectLst/>
                          <a:latin typeface="Arial" panose="020B0604020202020204" pitchFamily="34" charset="0"/>
                        </a:rPr>
                        <a:t>Henry</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Henry</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90</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117756195"/>
                  </a:ext>
                </a:extLst>
              </a:tr>
              <a:tr h="195179">
                <a:tc>
                  <a:txBody>
                    <a:bodyPr/>
                    <a:lstStyle/>
                    <a:p>
                      <a:pPr fontAlgn="t"/>
                      <a:r>
                        <a:rPr lang="en-US" sz="1100" b="0" i="0">
                          <a:solidFill>
                            <a:srgbClr val="000000"/>
                          </a:solidFill>
                          <a:effectLst/>
                          <a:latin typeface="Arial" panose="020B0604020202020204" pitchFamily="34" charset="0"/>
                        </a:rPr>
                        <a:t>James</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James</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75</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303345905"/>
                  </a:ext>
                </a:extLst>
              </a:tr>
              <a:tr h="195179">
                <a:tc>
                  <a:txBody>
                    <a:bodyPr/>
                    <a:lstStyle/>
                    <a:p>
                      <a:pPr fontAlgn="t"/>
                      <a:r>
                        <a:rPr lang="en-US" sz="1100" b="0" i="0">
                          <a:solidFill>
                            <a:srgbClr val="000000"/>
                          </a:solidFill>
                          <a:effectLst/>
                          <a:latin typeface="Arial" panose="020B0604020202020204" pitchFamily="34" charset="0"/>
                        </a:rPr>
                        <a:t>Jane</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Jane</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60</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30711979"/>
                  </a:ext>
                </a:extLst>
              </a:tr>
              <a:tr h="195179">
                <a:tc>
                  <a:txBody>
                    <a:bodyPr/>
                    <a:lstStyle/>
                    <a:p>
                      <a:pPr fontAlgn="t"/>
                      <a:r>
                        <a:rPr lang="en-US" sz="1100" b="0" i="0">
                          <a:solidFill>
                            <a:srgbClr val="000000"/>
                          </a:solidFill>
                          <a:effectLst/>
                          <a:latin typeface="Arial" panose="020B0604020202020204" pitchFamily="34" charset="0"/>
                        </a:rPr>
                        <a:t>Janet</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15</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Janet</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70</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610900951"/>
                  </a:ext>
                </a:extLst>
              </a:tr>
              <a:tr h="195179">
                <a:tc>
                  <a:txBody>
                    <a:bodyPr/>
                    <a:lstStyle/>
                    <a:p>
                      <a:pPr fontAlgn="t"/>
                      <a:r>
                        <a:rPr lang="en-US" sz="1100" b="0" i="0">
                          <a:solidFill>
                            <a:srgbClr val="000000"/>
                          </a:solidFill>
                          <a:effectLst/>
                          <a:latin typeface="Arial" panose="020B0604020202020204" pitchFamily="34" charset="0"/>
                        </a:rPr>
                        <a:t>Jeffrey</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Jeffrey</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60</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37686956"/>
                  </a:ext>
                </a:extLst>
              </a:tr>
              <a:tr h="195179">
                <a:tc>
                  <a:txBody>
                    <a:bodyPr/>
                    <a:lstStyle/>
                    <a:p>
                      <a:pPr fontAlgn="t"/>
                      <a:r>
                        <a:rPr lang="en-US" sz="1100" b="0" i="0" dirty="0">
                          <a:solidFill>
                            <a:srgbClr val="000000"/>
                          </a:solidFill>
                          <a:effectLst/>
                          <a:latin typeface="Arial" panose="020B0604020202020204" pitchFamily="34" charset="0"/>
                        </a:rPr>
                        <a:t>John</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John</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45</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109887322"/>
                  </a:ext>
                </a:extLst>
              </a:tr>
              <a:tr h="195179">
                <a:tc>
                  <a:txBody>
                    <a:bodyPr/>
                    <a:lstStyle/>
                    <a:p>
                      <a:pPr fontAlgn="t"/>
                      <a:r>
                        <a:rPr lang="en-US" sz="1100" b="0" i="0">
                          <a:solidFill>
                            <a:srgbClr val="000000"/>
                          </a:solidFill>
                          <a:effectLst/>
                          <a:latin typeface="Arial" panose="020B0604020202020204" pitchFamily="34" charset="0"/>
                        </a:rPr>
                        <a:t>Joyce</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Joyce</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90</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497946593"/>
                  </a:ext>
                </a:extLst>
              </a:tr>
              <a:tr h="195179">
                <a:tc>
                  <a:txBody>
                    <a:bodyPr/>
                    <a:lstStyle/>
                    <a:p>
                      <a:pPr fontAlgn="t"/>
                      <a:r>
                        <a:rPr lang="en-US" sz="1100" b="0" i="0">
                          <a:solidFill>
                            <a:srgbClr val="000000"/>
                          </a:solidFill>
                          <a:effectLst/>
                          <a:latin typeface="Arial" panose="020B0604020202020204" pitchFamily="34" charset="0"/>
                        </a:rPr>
                        <a:t>Judy</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Judy</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75</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389031257"/>
                  </a:ext>
                </a:extLst>
              </a:tr>
              <a:tr h="195179">
                <a:tc>
                  <a:txBody>
                    <a:bodyPr/>
                    <a:lstStyle/>
                    <a:p>
                      <a:pPr fontAlgn="t"/>
                      <a:r>
                        <a:rPr lang="en-US" sz="1100" b="0" i="0">
                          <a:solidFill>
                            <a:srgbClr val="000000"/>
                          </a:solidFill>
                          <a:effectLst/>
                          <a:latin typeface="Arial" panose="020B0604020202020204" pitchFamily="34" charset="0"/>
                        </a:rPr>
                        <a:t>Louise</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Louise</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95</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808592220"/>
                  </a:ext>
                </a:extLst>
              </a:tr>
              <a:tr h="195179">
                <a:tc>
                  <a:txBody>
                    <a:bodyPr/>
                    <a:lstStyle/>
                    <a:p>
                      <a:pPr fontAlgn="t"/>
                      <a:r>
                        <a:rPr lang="en-US" sz="1100" b="0" i="0">
                          <a:solidFill>
                            <a:srgbClr val="000000"/>
                          </a:solidFill>
                          <a:effectLst/>
                          <a:latin typeface="Arial" panose="020B0604020202020204" pitchFamily="34" charset="0"/>
                        </a:rPr>
                        <a:t>Robert</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Robert</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65</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515468348"/>
                  </a:ext>
                </a:extLst>
              </a:tr>
              <a:tr h="195179">
                <a:tc>
                  <a:txBody>
                    <a:bodyPr/>
                    <a:lstStyle/>
                    <a:p>
                      <a:pPr fontAlgn="t"/>
                      <a:r>
                        <a:rPr lang="en-US" sz="1100" b="0" i="0">
                          <a:solidFill>
                            <a:srgbClr val="000000"/>
                          </a:solidFill>
                          <a:effectLst/>
                          <a:latin typeface="Arial" panose="020B0604020202020204" pitchFamily="34" charset="0"/>
                        </a:rPr>
                        <a:t>Ronald</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Ronald</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95</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446197769"/>
                  </a:ext>
                </a:extLst>
              </a:tr>
              <a:tr h="195179">
                <a:tc>
                  <a:txBody>
                    <a:bodyPr/>
                    <a:lstStyle/>
                    <a:p>
                      <a:pPr fontAlgn="t"/>
                      <a:r>
                        <a:rPr lang="en-US" sz="1100" b="0" i="0">
                          <a:solidFill>
                            <a:srgbClr val="000000"/>
                          </a:solidFill>
                          <a:effectLst/>
                          <a:latin typeface="Arial" panose="020B0604020202020204" pitchFamily="34" charset="0"/>
                        </a:rPr>
                        <a:t>Thomas</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Thomas</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85</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801303752"/>
                  </a:ext>
                </a:extLst>
              </a:tr>
              <a:tr h="195179">
                <a:tc>
                  <a:txBody>
                    <a:bodyPr/>
                    <a:lstStyle/>
                    <a:p>
                      <a:pPr fontAlgn="t"/>
                      <a:r>
                        <a:rPr lang="en-US" sz="1100" b="0" i="0">
                          <a:solidFill>
                            <a:srgbClr val="000000"/>
                          </a:solidFill>
                          <a:effectLst/>
                          <a:latin typeface="Arial" panose="020B0604020202020204" pitchFamily="34" charset="0"/>
                        </a:rPr>
                        <a:t> </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bg2">
                        <a:lumMod val="85000"/>
                      </a:schemeClr>
                    </a:solidFill>
                  </a:tcPr>
                </a:tc>
                <a:tc>
                  <a:txBody>
                    <a:bodyPr/>
                    <a:lstStyle/>
                    <a:p>
                      <a:pPr fontAlgn="t"/>
                      <a:r>
                        <a:rPr lang="en-US" sz="1100" b="0" i="0">
                          <a:solidFill>
                            <a:srgbClr val="000000"/>
                          </a:solidFill>
                          <a:effectLst/>
                          <a:latin typeface="Arial" panose="020B0604020202020204" pitchFamily="34" charset="0"/>
                        </a:rPr>
                        <a:t>.</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bg2">
                        <a:lumMod val="85000"/>
                      </a:schemeClr>
                    </a:solidFill>
                  </a:tcPr>
                </a:tc>
                <a:tc>
                  <a:txBody>
                    <a:bodyPr/>
                    <a:lstStyle/>
                    <a:p>
                      <a:pPr fontAlgn="t"/>
                      <a:r>
                        <a:rPr lang="en-US" sz="1100" b="0" i="0">
                          <a:solidFill>
                            <a:srgbClr val="000000"/>
                          </a:solidFill>
                          <a:effectLst/>
                          <a:latin typeface="Arial" panose="020B0604020202020204" pitchFamily="34" charset="0"/>
                        </a:rPr>
                        <a:t>Tiffany</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bg2">
                        <a:lumMod val="85000"/>
                      </a:schemeClr>
                    </a:solidFill>
                  </a:tcPr>
                </a:tc>
                <a:tc>
                  <a:txBody>
                    <a:bodyPr/>
                    <a:lstStyle/>
                    <a:p>
                      <a:pPr fontAlgn="t"/>
                      <a:r>
                        <a:rPr lang="en-US" sz="1100" b="0" i="0" dirty="0">
                          <a:solidFill>
                            <a:srgbClr val="000000"/>
                          </a:solidFill>
                          <a:effectLst/>
                          <a:latin typeface="Arial" panose="020B0604020202020204" pitchFamily="34" charset="0"/>
                        </a:rPr>
                        <a:t>85</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chemeClr val="bg2">
                        <a:lumMod val="85000"/>
                      </a:schemeClr>
                    </a:solidFill>
                  </a:tcPr>
                </a:tc>
                <a:extLst>
                  <a:ext uri="{0D108BD9-81ED-4DB2-BD59-A6C34878D82A}">
                    <a16:rowId xmlns:a16="http://schemas.microsoft.com/office/drawing/2014/main" val="1797812727"/>
                  </a:ext>
                </a:extLst>
              </a:tr>
              <a:tr h="195179">
                <a:tc>
                  <a:txBody>
                    <a:bodyPr/>
                    <a:lstStyle/>
                    <a:p>
                      <a:pPr fontAlgn="t"/>
                      <a:r>
                        <a:rPr lang="en-US" sz="1100" b="0" i="0">
                          <a:solidFill>
                            <a:srgbClr val="000000"/>
                          </a:solidFill>
                          <a:effectLst/>
                          <a:latin typeface="Arial" panose="020B0604020202020204" pitchFamily="34" charset="0"/>
                        </a:rPr>
                        <a:t>William</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William</a:t>
                      </a:r>
                    </a:p>
                  </a:txBody>
                  <a:tcPr marL="25152" marR="25152" marT="25152" marB="2515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dirty="0">
                          <a:solidFill>
                            <a:srgbClr val="000000"/>
                          </a:solidFill>
                          <a:effectLst/>
                          <a:latin typeface="Arial" panose="020B0604020202020204" pitchFamily="34" charset="0"/>
                        </a:rPr>
                        <a:t>70</a:t>
                      </a:r>
                    </a:p>
                  </a:txBody>
                  <a:tcPr marL="25152" marR="25152" marT="25152" marB="2515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492114281"/>
                  </a:ext>
                </a:extLst>
              </a:tr>
            </a:tbl>
          </a:graphicData>
        </a:graphic>
      </p:graphicFrame>
    </p:spTree>
    <p:extLst>
      <p:ext uri="{BB962C8B-B14F-4D97-AF65-F5344CB8AC3E}">
        <p14:creationId xmlns:p14="http://schemas.microsoft.com/office/powerpoint/2010/main" val="2357868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proc </a:t>
            </a:r>
            <a:r>
              <a:rPr lang="en-US" dirty="0" err="1"/>
              <a:t>sql</a:t>
            </a:r>
            <a:r>
              <a:rPr lang="en-US" dirty="0"/>
              <a:t>?</a:t>
            </a:r>
          </a:p>
        </p:txBody>
      </p:sp>
      <p:sp>
        <p:nvSpPr>
          <p:cNvPr id="17411" name="Content Placeholder 2"/>
          <p:cNvSpPr>
            <a:spLocks noGrp="1"/>
          </p:cNvSpPr>
          <p:nvPr>
            <p:ph idx="1"/>
          </p:nvPr>
        </p:nvSpPr>
        <p:spPr/>
        <p:txBody>
          <a:bodyPr/>
          <a:lstStyle/>
          <a:p>
            <a:r>
              <a:rPr lang="en-US" altLang="en-US" dirty="0"/>
              <a:t>Query data with fewer and shorter statements more efficiently</a:t>
            </a:r>
          </a:p>
          <a:p>
            <a:pPr lvl="1"/>
            <a:r>
              <a:rPr lang="en-US" altLang="en-US" dirty="0"/>
              <a:t>Quickly retrieve, update, and report on info in SAS data sets</a:t>
            </a:r>
          </a:p>
          <a:p>
            <a:r>
              <a:rPr lang="en-US" altLang="en-US" dirty="0"/>
              <a:t>Access other databases</a:t>
            </a:r>
          </a:p>
          <a:p>
            <a:pPr lvl="1"/>
            <a:r>
              <a:rPr lang="en-US" altLang="en-US" dirty="0"/>
              <a:t>Only way to join a SAS table and an Oracle table, can be useful with other RDMS</a:t>
            </a:r>
          </a:p>
          <a:p>
            <a:r>
              <a:rPr lang="en-US" altLang="en-US" dirty="0"/>
              <a:t>Easier joins*</a:t>
            </a:r>
          </a:p>
          <a:p>
            <a:pPr lvl="1"/>
            <a:r>
              <a:rPr lang="en-US" altLang="en-US" dirty="0"/>
              <a:t>No sorting needed! Can join on different variable names!</a:t>
            </a:r>
          </a:p>
          <a:p>
            <a:r>
              <a:rPr lang="en-US" altLang="en-US" dirty="0"/>
              <a:t>Increased flexibility in your SAS code</a:t>
            </a:r>
          </a:p>
          <a:p>
            <a:pPr lvl="1"/>
            <a:r>
              <a:rPr lang="en-US" altLang="en-US" dirty="0"/>
              <a:t>Data/proc steps vs. proc </a:t>
            </a:r>
            <a:r>
              <a:rPr lang="en-US" altLang="en-US" dirty="0" err="1"/>
              <a:t>sql</a:t>
            </a:r>
            <a:endParaRPr lang="en-US" altLang="en-US" dirty="0"/>
          </a:p>
          <a:p>
            <a:endParaRPr lang="en-US" altLang="en-US" dirty="0"/>
          </a:p>
        </p:txBody>
      </p:sp>
      <p:sp>
        <p:nvSpPr>
          <p:cNvPr id="5" name="TextBox 4"/>
          <p:cNvSpPr txBox="1"/>
          <p:nvPr/>
        </p:nvSpPr>
        <p:spPr>
          <a:xfrm>
            <a:off x="10210800" y="6172200"/>
            <a:ext cx="900568" cy="369332"/>
          </a:xfrm>
          <a:prstGeom prst="rect">
            <a:avLst/>
          </a:prstGeom>
          <a:noFill/>
        </p:spPr>
        <p:txBody>
          <a:bodyPr wrap="none" rtlCol="0">
            <a:spAutoFit/>
          </a:bodyPr>
          <a:lstStyle/>
          <a:p>
            <a:r>
              <a:rPr lang="en-US" sz="1800" dirty="0"/>
              <a:t>*mostly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411">
                                            <p:txEl>
                                              <p:pRg st="4" end="4"/>
                                            </p:txEl>
                                          </p:spTgt>
                                        </p:tgtEl>
                                        <p:attrNameLst>
                                          <p:attrName>style.visibility</p:attrName>
                                        </p:attrNameLst>
                                      </p:cBhvr>
                                      <p:to>
                                        <p:strVal val="visible"/>
                                      </p:to>
                                    </p:set>
                                    <p:animEffect transition="in" filter="fade">
                                      <p:cBhvr>
                                        <p:cTn id="7" dur="500"/>
                                        <p:tgtEl>
                                          <p:spTgt spid="17411">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411">
                                            <p:txEl>
                                              <p:pRg st="0" end="0"/>
                                            </p:txEl>
                                          </p:spTgt>
                                        </p:tgtEl>
                                        <p:attrNameLst>
                                          <p:attrName>style.visibility</p:attrName>
                                        </p:attrNameLst>
                                      </p:cBhvr>
                                      <p:to>
                                        <p:strVal val="visible"/>
                                      </p:to>
                                    </p:set>
                                    <p:animEffect transition="in" filter="fade">
                                      <p:cBhvr>
                                        <p:cTn id="10" dur="500"/>
                                        <p:tgtEl>
                                          <p:spTgt spid="17411">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7411">
                                            <p:txEl>
                                              <p:pRg st="1" end="1"/>
                                            </p:txEl>
                                          </p:spTgt>
                                        </p:tgtEl>
                                        <p:attrNameLst>
                                          <p:attrName>style.visibility</p:attrName>
                                        </p:attrNameLst>
                                      </p:cBhvr>
                                      <p:to>
                                        <p:strVal val="visible"/>
                                      </p:to>
                                    </p:set>
                                    <p:animEffect transition="in" filter="fade">
                                      <p:cBhvr>
                                        <p:cTn id="13" dur="500"/>
                                        <p:tgtEl>
                                          <p:spTgt spid="17411">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7411">
                                            <p:txEl>
                                              <p:pRg st="2" end="2"/>
                                            </p:txEl>
                                          </p:spTgt>
                                        </p:tgtEl>
                                        <p:attrNameLst>
                                          <p:attrName>style.visibility</p:attrName>
                                        </p:attrNameLst>
                                      </p:cBhvr>
                                      <p:to>
                                        <p:strVal val="visible"/>
                                      </p:to>
                                    </p:set>
                                    <p:animEffect transition="in" filter="fade">
                                      <p:cBhvr>
                                        <p:cTn id="16" dur="500"/>
                                        <p:tgtEl>
                                          <p:spTgt spid="17411">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animEffect transition="in" filter="fade">
                                      <p:cBhvr>
                                        <p:cTn id="19" dur="500"/>
                                        <p:tgtEl>
                                          <p:spTgt spid="17411">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7411">
                                            <p:txEl>
                                              <p:pRg st="5" end="5"/>
                                            </p:txEl>
                                          </p:spTgt>
                                        </p:tgtEl>
                                        <p:attrNameLst>
                                          <p:attrName>style.visibility</p:attrName>
                                        </p:attrNameLst>
                                      </p:cBhvr>
                                      <p:to>
                                        <p:strVal val="visible"/>
                                      </p:to>
                                    </p:set>
                                    <p:animEffect transition="in" filter="fade">
                                      <p:cBhvr>
                                        <p:cTn id="22" dur="500"/>
                                        <p:tgtEl>
                                          <p:spTgt spid="17411">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7411">
                                            <p:txEl>
                                              <p:pRg st="6" end="6"/>
                                            </p:txEl>
                                          </p:spTgt>
                                        </p:tgtEl>
                                        <p:attrNameLst>
                                          <p:attrName>style.visibility</p:attrName>
                                        </p:attrNameLst>
                                      </p:cBhvr>
                                      <p:to>
                                        <p:strVal val="visible"/>
                                      </p:to>
                                    </p:set>
                                    <p:animEffect transition="in" filter="fade">
                                      <p:cBhvr>
                                        <p:cTn id="25" dur="500"/>
                                        <p:tgtEl>
                                          <p:spTgt spid="17411">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7411">
                                            <p:txEl>
                                              <p:pRg st="7" end="7"/>
                                            </p:txEl>
                                          </p:spTgt>
                                        </p:tgtEl>
                                        <p:attrNameLst>
                                          <p:attrName>style.visibility</p:attrName>
                                        </p:attrNameLst>
                                      </p:cBhvr>
                                      <p:to>
                                        <p:strVal val="visible"/>
                                      </p:to>
                                    </p:set>
                                    <p:animEffect transition="in" filter="fade">
                                      <p:cBhvr>
                                        <p:cTn id="28" dur="500"/>
                                        <p:tgtEl>
                                          <p:spTgt spid="174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Join multiple tables</a:t>
            </a:r>
          </a:p>
        </p:txBody>
      </p:sp>
      <p:sp>
        <p:nvSpPr>
          <p:cNvPr id="20482" name="Vertical Text Placeholder 4"/>
          <p:cNvSpPr>
            <a:spLocks noGrp="1"/>
          </p:cNvSpPr>
          <p:nvPr>
            <p:ph idx="1"/>
          </p:nvPr>
        </p:nvSpPr>
        <p:spPr/>
        <p:txBody>
          <a:bodyPr/>
          <a:lstStyle/>
          <a:p>
            <a:endParaRPr lang="en-US" dirty="0"/>
          </a:p>
          <a:p>
            <a:endParaRPr lang="en-US" dirty="0"/>
          </a:p>
          <a:p>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15813258"/>
              </p:ext>
            </p:extLst>
          </p:nvPr>
        </p:nvGraphicFramePr>
        <p:xfrm>
          <a:off x="3837396" y="3742780"/>
          <a:ext cx="2211387" cy="1648272"/>
        </p:xfrm>
        <a:graphic>
          <a:graphicData uri="http://schemas.openxmlformats.org/drawingml/2006/table">
            <a:tbl>
              <a:tblPr/>
              <a:tblGrid>
                <a:gridCol w="737129">
                  <a:extLst>
                    <a:ext uri="{9D8B030D-6E8A-4147-A177-3AD203B41FA5}">
                      <a16:colId xmlns:a16="http://schemas.microsoft.com/office/drawing/2014/main" val="752884661"/>
                    </a:ext>
                  </a:extLst>
                </a:gridCol>
                <a:gridCol w="737129">
                  <a:extLst>
                    <a:ext uri="{9D8B030D-6E8A-4147-A177-3AD203B41FA5}">
                      <a16:colId xmlns:a16="http://schemas.microsoft.com/office/drawing/2014/main" val="377156797"/>
                    </a:ext>
                  </a:extLst>
                </a:gridCol>
                <a:gridCol w="737129">
                  <a:extLst>
                    <a:ext uri="{9D8B030D-6E8A-4147-A177-3AD203B41FA5}">
                      <a16:colId xmlns:a16="http://schemas.microsoft.com/office/drawing/2014/main" val="686475643"/>
                    </a:ext>
                  </a:extLst>
                </a:gridCol>
              </a:tblGrid>
              <a:tr h="269700">
                <a:tc>
                  <a:txBody>
                    <a:bodyPr/>
                    <a:lstStyle/>
                    <a:p>
                      <a:pPr fontAlgn="t"/>
                      <a:r>
                        <a:rPr lang="en-US" sz="1100" b="1" i="0">
                          <a:solidFill>
                            <a:srgbClr val="000000"/>
                          </a:solidFill>
                          <a:effectLst/>
                          <a:latin typeface="Arial" panose="020B0604020202020204" pitchFamily="34" charset="0"/>
                        </a:rPr>
                        <a:t>Obs</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dirty="0">
                          <a:solidFill>
                            <a:srgbClr val="000000"/>
                          </a:solidFill>
                          <a:effectLst/>
                          <a:latin typeface="Arial" panose="020B0604020202020204" pitchFamily="34" charset="0"/>
                        </a:rPr>
                        <a:t>Age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dirty="0">
                          <a:solidFill>
                            <a:srgbClr val="000000"/>
                          </a:solidFill>
                          <a:effectLst/>
                          <a:latin typeface="Arial" panose="020B0604020202020204" pitchFamily="34" charset="0"/>
                        </a:rPr>
                        <a:t>Group</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139232452"/>
                  </a:ext>
                </a:extLst>
              </a:tr>
              <a:tr h="227835">
                <a:tc>
                  <a:txBody>
                    <a:bodyPr/>
                    <a:lstStyle/>
                    <a:p>
                      <a:pPr fontAlgn="t"/>
                      <a:r>
                        <a:rPr lang="en-US" sz="1100" b="0" i="0">
                          <a:solidFill>
                            <a:srgbClr val="000000"/>
                          </a:solidFill>
                          <a:effectLst/>
                          <a:latin typeface="Arial" panose="020B0604020202020204" pitchFamily="34" charset="0"/>
                        </a:rPr>
                        <a:t>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Apples</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943493669"/>
                  </a:ext>
                </a:extLst>
              </a:tr>
              <a:tr h="227835">
                <a:tc>
                  <a:txBody>
                    <a:bodyPr/>
                    <a:lstStyle/>
                    <a:p>
                      <a:pPr fontAlgn="t"/>
                      <a:r>
                        <a:rPr lang="en-US" sz="1100" b="0" i="0">
                          <a:solidFill>
                            <a:srgbClr val="000000"/>
                          </a:solidFill>
                          <a:effectLst/>
                          <a:latin typeface="Arial" panose="020B0604020202020204" pitchFamily="34" charset="0"/>
                        </a:rPr>
                        <a:t>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Pears</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841540352"/>
                  </a:ext>
                </a:extLst>
              </a:tr>
              <a:tr h="227835">
                <a:tc>
                  <a:txBody>
                    <a:bodyPr/>
                    <a:lstStyle/>
                    <a:p>
                      <a:pPr fontAlgn="t"/>
                      <a:r>
                        <a:rPr lang="en-US" sz="1100" b="0" i="0">
                          <a:solidFill>
                            <a:srgbClr val="000000"/>
                          </a:solidFill>
                          <a:effectLst/>
                          <a:latin typeface="Arial" panose="020B0604020202020204" pitchFamily="34" charset="0"/>
                        </a:rPr>
                        <a:t>3</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Oranges</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554746998"/>
                  </a:ext>
                </a:extLst>
              </a:tr>
              <a:tr h="227835">
                <a:tc>
                  <a:txBody>
                    <a:bodyPr/>
                    <a:lstStyle/>
                    <a:p>
                      <a:pPr fontAlgn="t"/>
                      <a:r>
                        <a:rPr lang="en-US" sz="1100" b="0" i="0">
                          <a:solidFill>
                            <a:srgbClr val="000000"/>
                          </a:solidFill>
                          <a:effectLst/>
                          <a:latin typeface="Arial" panose="020B0604020202020204" pitchFamily="34" charset="0"/>
                        </a:rPr>
                        <a:t>4</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Bananas</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518342083"/>
                  </a:ext>
                </a:extLst>
              </a:tr>
              <a:tr h="327012">
                <a:tc>
                  <a:txBody>
                    <a:bodyPr/>
                    <a:lstStyle/>
                    <a:p>
                      <a:pPr fontAlgn="t"/>
                      <a:r>
                        <a:rPr lang="en-US" sz="1100" b="0" i="0">
                          <a:solidFill>
                            <a:srgbClr val="000000"/>
                          </a:solidFill>
                          <a:effectLst/>
                          <a:latin typeface="Arial" panose="020B0604020202020204" pitchFamily="34" charset="0"/>
                        </a:rPr>
                        <a:t>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dirty="0">
                          <a:solidFill>
                            <a:srgbClr val="000000"/>
                          </a:solidFill>
                          <a:effectLst/>
                          <a:latin typeface="Arial" panose="020B0604020202020204" pitchFamily="34" charset="0"/>
                        </a:rPr>
                        <a:t>Kiwis</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3099983729"/>
                  </a:ext>
                </a:extLst>
              </a:tr>
            </a:tbl>
          </a:graphicData>
        </a:graphic>
      </p:graphicFrame>
      <p:sp>
        <p:nvSpPr>
          <p:cNvPr id="7" name="Rectangle 6"/>
          <p:cNvSpPr/>
          <p:nvPr/>
        </p:nvSpPr>
        <p:spPr>
          <a:xfrm>
            <a:off x="607484" y="1172610"/>
            <a:ext cx="7543800" cy="1600438"/>
          </a:xfrm>
          <a:prstGeom prst="rect">
            <a:avLst/>
          </a:prstGeom>
        </p:spPr>
        <p:txBody>
          <a:bodyPr wrap="square">
            <a:spAutoFit/>
          </a:bodyPr>
          <a:lstStyle/>
          <a:p>
            <a:endParaRPr lang="en-US" sz="1400" dirty="0">
              <a:solidFill>
                <a:srgbClr val="000000"/>
              </a:solidFill>
              <a:latin typeface="Courier New" panose="02070309020205020404" pitchFamily="49" charset="0"/>
            </a:endParaRPr>
          </a:p>
          <a:p>
            <a:r>
              <a:rPr lang="en-US" sz="1400" b="1" dirty="0">
                <a:solidFill>
                  <a:srgbClr val="000080"/>
                </a:solidFill>
                <a:latin typeface="Courier New" panose="02070309020205020404" pitchFamily="49" charset="0"/>
              </a:rPr>
              <a:t>proc</a:t>
            </a:r>
            <a:r>
              <a:rPr lang="en-US" sz="1400" dirty="0">
                <a:solidFill>
                  <a:srgbClr val="000000"/>
                </a:solidFill>
                <a:latin typeface="Courier New" panose="02070309020205020404" pitchFamily="49" charset="0"/>
              </a:rPr>
              <a:t> </a:t>
            </a:r>
            <a:r>
              <a:rPr lang="en-US" sz="1400" b="1" dirty="0" err="1">
                <a:solidFill>
                  <a:srgbClr val="000080"/>
                </a:solidFill>
                <a:latin typeface="Courier New" panose="02070309020205020404" pitchFamily="49" charset="0"/>
              </a:rPr>
              <a:t>sql</a:t>
            </a:r>
            <a:r>
              <a:rPr lang="en-US" sz="1400"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a.Name,a.Age</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b.Score</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c.Fruit</a:t>
            </a:r>
            <a:endParaRPr lang="en-US" sz="1400" dirty="0">
              <a:solidFill>
                <a:srgbClr val="000000"/>
              </a:solidFill>
              <a:latin typeface="Courier New" panose="02070309020205020404" pitchFamily="49" charset="0"/>
            </a:endParaRPr>
          </a:p>
          <a:p>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sashelp_class</a:t>
            </a:r>
            <a:r>
              <a:rPr lang="en-US" sz="1400" dirty="0">
                <a:solidFill>
                  <a:srgbClr val="000000"/>
                </a:solidFill>
                <a:latin typeface="Courier New" panose="02070309020205020404" pitchFamily="49" charset="0"/>
              </a:rPr>
              <a:t> a, score b, </a:t>
            </a:r>
            <a:r>
              <a:rPr lang="en-US" sz="1400" dirty="0" err="1">
                <a:solidFill>
                  <a:srgbClr val="000000"/>
                </a:solidFill>
                <a:latin typeface="Courier New" panose="02070309020205020404" pitchFamily="49" charset="0"/>
              </a:rPr>
              <a:t>assign_fruit</a:t>
            </a:r>
            <a:r>
              <a:rPr lang="en-US" sz="1400" dirty="0">
                <a:solidFill>
                  <a:srgbClr val="000000"/>
                </a:solidFill>
                <a:latin typeface="Courier New" panose="02070309020205020404" pitchFamily="49" charset="0"/>
              </a:rPr>
              <a:t> c</a:t>
            </a:r>
          </a:p>
          <a:p>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where</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a.Name</a:t>
            </a:r>
            <a:r>
              <a:rPr lang="en-US" sz="1400" dirty="0">
                <a:solidFill>
                  <a:srgbClr val="000000"/>
                </a:solidFill>
                <a:latin typeface="Courier New" panose="02070309020205020404" pitchFamily="49" charset="0"/>
              </a:rPr>
              <a:t> = </a:t>
            </a:r>
            <a:r>
              <a:rPr lang="en-US" sz="1400" dirty="0" err="1">
                <a:solidFill>
                  <a:srgbClr val="000000"/>
                </a:solidFill>
                <a:latin typeface="Courier New" panose="02070309020205020404" pitchFamily="49" charset="0"/>
              </a:rPr>
              <a:t>b.Person</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and</a:t>
            </a:r>
            <a:endParaRPr lang="en-US" sz="1400" dirty="0">
              <a:solidFill>
                <a:srgbClr val="000000"/>
              </a:solidFill>
              <a:latin typeface="Courier New" panose="02070309020205020404" pitchFamily="49" charset="0"/>
            </a:endParaRPr>
          </a:p>
          <a:p>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a.Age</a:t>
            </a:r>
            <a:r>
              <a:rPr lang="en-US" sz="1400" dirty="0">
                <a:solidFill>
                  <a:srgbClr val="000000"/>
                </a:solidFill>
                <a:latin typeface="Courier New" panose="02070309020205020404" pitchFamily="49" charset="0"/>
              </a:rPr>
              <a:t> = </a:t>
            </a:r>
            <a:r>
              <a:rPr lang="en-US" sz="1400" dirty="0" err="1">
                <a:solidFill>
                  <a:srgbClr val="000000"/>
                </a:solidFill>
                <a:latin typeface="Courier New" panose="02070309020205020404" pitchFamily="49" charset="0"/>
              </a:rPr>
              <a:t>c.Age</a:t>
            </a:r>
            <a:r>
              <a:rPr lang="en-US" sz="1400" dirty="0">
                <a:solidFill>
                  <a:srgbClr val="000000"/>
                </a:solidFill>
                <a:latin typeface="Courier New" panose="02070309020205020404" pitchFamily="49" charset="0"/>
              </a:rPr>
              <a:t>;</a:t>
            </a:r>
          </a:p>
          <a:p>
            <a:r>
              <a:rPr lang="en-US" sz="1400" b="1" dirty="0">
                <a:solidFill>
                  <a:srgbClr val="000080"/>
                </a:solidFill>
                <a:latin typeface="Courier New" panose="02070309020205020404" pitchFamily="49" charset="0"/>
              </a:rPr>
              <a:t>quit</a:t>
            </a:r>
            <a:r>
              <a:rPr lang="en-US" sz="1400" dirty="0">
                <a:solidFill>
                  <a:srgbClr val="000000"/>
                </a:solidFill>
                <a:latin typeface="Courier New" panose="02070309020205020404" pitchFamily="49" charset="0"/>
              </a:rPr>
              <a:t>;</a:t>
            </a:r>
            <a:endParaRPr lang="en-US" sz="1400" dirty="0"/>
          </a:p>
        </p:txBody>
      </p:sp>
      <p:sp>
        <p:nvSpPr>
          <p:cNvPr id="8" name="Right Arrow 7"/>
          <p:cNvSpPr/>
          <p:nvPr/>
        </p:nvSpPr>
        <p:spPr>
          <a:xfrm>
            <a:off x="6529559" y="42672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010386" y="3789027"/>
            <a:ext cx="1580443" cy="646331"/>
          </a:xfrm>
          <a:prstGeom prst="rect">
            <a:avLst/>
          </a:prstGeom>
          <a:noFill/>
        </p:spPr>
        <p:txBody>
          <a:bodyPr wrap="square" rtlCol="0">
            <a:spAutoFit/>
          </a:bodyPr>
          <a:lstStyle/>
          <a:p>
            <a:pPr algn="ctr"/>
            <a:r>
              <a:rPr lang="en-US" sz="1800" dirty="0" err="1"/>
              <a:t>sashelp_class</a:t>
            </a:r>
            <a:r>
              <a:rPr lang="en-US" sz="1800" dirty="0"/>
              <a:t> &amp; score tables</a:t>
            </a:r>
          </a:p>
        </p:txBody>
      </p:sp>
      <p:sp>
        <p:nvSpPr>
          <p:cNvPr id="11" name="Cross 10"/>
          <p:cNvSpPr/>
          <p:nvPr/>
        </p:nvSpPr>
        <p:spPr>
          <a:xfrm>
            <a:off x="2927511" y="4264218"/>
            <a:ext cx="236521" cy="249948"/>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262454" y="3334453"/>
            <a:ext cx="1361270" cy="400110"/>
          </a:xfrm>
          <a:prstGeom prst="rect">
            <a:avLst/>
          </a:prstGeom>
          <a:noFill/>
        </p:spPr>
        <p:txBody>
          <a:bodyPr wrap="none" rtlCol="0">
            <a:spAutoFit/>
          </a:bodyPr>
          <a:lstStyle/>
          <a:p>
            <a:r>
              <a:rPr lang="en-US" sz="2000" dirty="0" err="1"/>
              <a:t>assign_fruit</a:t>
            </a:r>
            <a:endParaRPr lang="en-US" sz="2000" dirty="0"/>
          </a:p>
        </p:txBody>
      </p:sp>
      <p:graphicFrame>
        <p:nvGraphicFramePr>
          <p:cNvPr id="6" name="Table 5"/>
          <p:cNvGraphicFramePr>
            <a:graphicFrameLocks noGrp="1"/>
          </p:cNvGraphicFramePr>
          <p:nvPr>
            <p:extLst>
              <p:ext uri="{D42A27DB-BD31-4B8C-83A1-F6EECF244321}">
                <p14:modId xmlns:p14="http://schemas.microsoft.com/office/powerpoint/2010/main" val="1993587940"/>
              </p:ext>
            </p:extLst>
          </p:nvPr>
        </p:nvGraphicFramePr>
        <p:xfrm>
          <a:off x="7315136" y="2394858"/>
          <a:ext cx="3594164" cy="3973284"/>
        </p:xfrm>
        <a:graphic>
          <a:graphicData uri="http://schemas.openxmlformats.org/drawingml/2006/table">
            <a:tbl>
              <a:tblPr/>
              <a:tblGrid>
                <a:gridCol w="898541">
                  <a:extLst>
                    <a:ext uri="{9D8B030D-6E8A-4147-A177-3AD203B41FA5}">
                      <a16:colId xmlns:a16="http://schemas.microsoft.com/office/drawing/2014/main" val="626063738"/>
                    </a:ext>
                  </a:extLst>
                </a:gridCol>
                <a:gridCol w="898541">
                  <a:extLst>
                    <a:ext uri="{9D8B030D-6E8A-4147-A177-3AD203B41FA5}">
                      <a16:colId xmlns:a16="http://schemas.microsoft.com/office/drawing/2014/main" val="799491213"/>
                    </a:ext>
                  </a:extLst>
                </a:gridCol>
                <a:gridCol w="898541">
                  <a:extLst>
                    <a:ext uri="{9D8B030D-6E8A-4147-A177-3AD203B41FA5}">
                      <a16:colId xmlns:a16="http://schemas.microsoft.com/office/drawing/2014/main" val="3694399837"/>
                    </a:ext>
                  </a:extLst>
                </a:gridCol>
                <a:gridCol w="898541">
                  <a:extLst>
                    <a:ext uri="{9D8B030D-6E8A-4147-A177-3AD203B41FA5}">
                      <a16:colId xmlns:a16="http://schemas.microsoft.com/office/drawing/2014/main" val="2182859166"/>
                    </a:ext>
                  </a:extLst>
                </a:gridCol>
              </a:tblGrid>
              <a:tr h="206022">
                <a:tc>
                  <a:txBody>
                    <a:bodyPr/>
                    <a:lstStyle/>
                    <a:p>
                      <a:pPr fontAlgn="t"/>
                      <a:r>
                        <a:rPr lang="en-US" sz="1100" b="1" i="0">
                          <a:solidFill>
                            <a:srgbClr val="000000"/>
                          </a:solidFill>
                          <a:effectLst/>
                          <a:latin typeface="Arial" panose="020B0604020202020204" pitchFamily="34" charset="0"/>
                        </a:rPr>
                        <a:t>Name</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Age</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Score</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dirty="0">
                          <a:solidFill>
                            <a:srgbClr val="000000"/>
                          </a:solidFill>
                          <a:effectLst/>
                          <a:latin typeface="Arial" panose="020B0604020202020204" pitchFamily="34" charset="0"/>
                        </a:rPr>
                        <a:t>Fruit</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478860644"/>
                  </a:ext>
                </a:extLst>
              </a:tr>
              <a:tr h="206022">
                <a:tc>
                  <a:txBody>
                    <a:bodyPr/>
                    <a:lstStyle/>
                    <a:p>
                      <a:pPr fontAlgn="t"/>
                      <a:r>
                        <a:rPr lang="en-US" sz="1100" b="0" i="0">
                          <a:solidFill>
                            <a:srgbClr val="000000"/>
                          </a:solidFill>
                          <a:effectLst/>
                          <a:latin typeface="Arial" panose="020B0604020202020204" pitchFamily="34" charset="0"/>
                        </a:rPr>
                        <a:t>Alfred</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85</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Bananas</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825913598"/>
                  </a:ext>
                </a:extLst>
              </a:tr>
              <a:tr h="206022">
                <a:tc>
                  <a:txBody>
                    <a:bodyPr/>
                    <a:lstStyle/>
                    <a:p>
                      <a:pPr fontAlgn="t"/>
                      <a:r>
                        <a:rPr lang="en-US" sz="1100" b="0" i="0">
                          <a:solidFill>
                            <a:srgbClr val="000000"/>
                          </a:solidFill>
                          <a:effectLst/>
                          <a:latin typeface="Arial" panose="020B0604020202020204" pitchFamily="34" charset="0"/>
                        </a:rPr>
                        <a:t>Alice</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80</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Oranges</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587650834"/>
                  </a:ext>
                </a:extLst>
              </a:tr>
              <a:tr h="206022">
                <a:tc>
                  <a:txBody>
                    <a:bodyPr/>
                    <a:lstStyle/>
                    <a:p>
                      <a:pPr fontAlgn="t"/>
                      <a:r>
                        <a:rPr lang="en-US" sz="1100" b="0" i="0">
                          <a:solidFill>
                            <a:srgbClr val="000000"/>
                          </a:solidFill>
                          <a:effectLst/>
                          <a:latin typeface="Arial" panose="020B0604020202020204" pitchFamily="34" charset="0"/>
                        </a:rPr>
                        <a:t>Barbara</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95</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Oranges</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218441680"/>
                  </a:ext>
                </a:extLst>
              </a:tr>
              <a:tr h="206022">
                <a:tc>
                  <a:txBody>
                    <a:bodyPr/>
                    <a:lstStyle/>
                    <a:p>
                      <a:pPr fontAlgn="t"/>
                      <a:r>
                        <a:rPr lang="en-US" sz="1100" b="0" i="0">
                          <a:solidFill>
                            <a:srgbClr val="000000"/>
                          </a:solidFill>
                          <a:effectLst/>
                          <a:latin typeface="Arial" panose="020B0604020202020204" pitchFamily="34" charset="0"/>
                        </a:rPr>
                        <a:t>Carol</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50</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Bananas</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452438142"/>
                  </a:ext>
                </a:extLst>
              </a:tr>
              <a:tr h="206022">
                <a:tc>
                  <a:txBody>
                    <a:bodyPr/>
                    <a:lstStyle/>
                    <a:p>
                      <a:pPr fontAlgn="t"/>
                      <a:r>
                        <a:rPr lang="en-US" sz="1100" b="0" i="0">
                          <a:solidFill>
                            <a:srgbClr val="000000"/>
                          </a:solidFill>
                          <a:effectLst/>
                          <a:latin typeface="Arial" panose="020B0604020202020204" pitchFamily="34" charset="0"/>
                        </a:rPr>
                        <a:t>Henry</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90</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Bananas</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203565939"/>
                  </a:ext>
                </a:extLst>
              </a:tr>
              <a:tr h="206022">
                <a:tc>
                  <a:txBody>
                    <a:bodyPr/>
                    <a:lstStyle/>
                    <a:p>
                      <a:pPr fontAlgn="t"/>
                      <a:r>
                        <a:rPr lang="en-US" sz="1100" b="0" i="0">
                          <a:solidFill>
                            <a:srgbClr val="000000"/>
                          </a:solidFill>
                          <a:effectLst/>
                          <a:latin typeface="Arial" panose="020B0604020202020204" pitchFamily="34" charset="0"/>
                        </a:rPr>
                        <a:t>James</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75</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Pears</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764614847"/>
                  </a:ext>
                </a:extLst>
              </a:tr>
              <a:tr h="206022">
                <a:tc>
                  <a:txBody>
                    <a:bodyPr/>
                    <a:lstStyle/>
                    <a:p>
                      <a:pPr fontAlgn="t"/>
                      <a:r>
                        <a:rPr lang="en-US" sz="1100" b="0" i="0">
                          <a:solidFill>
                            <a:srgbClr val="000000"/>
                          </a:solidFill>
                          <a:effectLst/>
                          <a:latin typeface="Arial" panose="020B0604020202020204" pitchFamily="34" charset="0"/>
                        </a:rPr>
                        <a:t>Jane</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60</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Pears</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630173231"/>
                  </a:ext>
                </a:extLst>
              </a:tr>
              <a:tr h="206022">
                <a:tc>
                  <a:txBody>
                    <a:bodyPr/>
                    <a:lstStyle/>
                    <a:p>
                      <a:pPr fontAlgn="t"/>
                      <a:r>
                        <a:rPr lang="en-US" sz="1100" b="0" i="0">
                          <a:solidFill>
                            <a:srgbClr val="000000"/>
                          </a:solidFill>
                          <a:effectLst/>
                          <a:latin typeface="Arial" panose="020B0604020202020204" pitchFamily="34" charset="0"/>
                        </a:rPr>
                        <a:t>Janet</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70</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Kiwis</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27326442"/>
                  </a:ext>
                </a:extLst>
              </a:tr>
              <a:tr h="206022">
                <a:tc>
                  <a:txBody>
                    <a:bodyPr/>
                    <a:lstStyle/>
                    <a:p>
                      <a:pPr fontAlgn="t"/>
                      <a:r>
                        <a:rPr lang="en-US" sz="1100" b="0" i="0">
                          <a:solidFill>
                            <a:srgbClr val="000000"/>
                          </a:solidFill>
                          <a:effectLst/>
                          <a:latin typeface="Arial" panose="020B0604020202020204" pitchFamily="34" charset="0"/>
                        </a:rPr>
                        <a:t>Jeffrey</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60</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Oranges</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866912070"/>
                  </a:ext>
                </a:extLst>
              </a:tr>
              <a:tr h="206022">
                <a:tc>
                  <a:txBody>
                    <a:bodyPr/>
                    <a:lstStyle/>
                    <a:p>
                      <a:pPr fontAlgn="t"/>
                      <a:r>
                        <a:rPr lang="en-US" sz="1100" b="0" i="0">
                          <a:solidFill>
                            <a:srgbClr val="000000"/>
                          </a:solidFill>
                          <a:effectLst/>
                          <a:latin typeface="Arial" panose="020B0604020202020204" pitchFamily="34" charset="0"/>
                        </a:rPr>
                        <a:t>John</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45</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Pears</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607807408"/>
                  </a:ext>
                </a:extLst>
              </a:tr>
              <a:tr h="206022">
                <a:tc>
                  <a:txBody>
                    <a:bodyPr/>
                    <a:lstStyle/>
                    <a:p>
                      <a:pPr fontAlgn="t"/>
                      <a:r>
                        <a:rPr lang="en-US" sz="1100" b="0" i="0">
                          <a:solidFill>
                            <a:srgbClr val="000000"/>
                          </a:solidFill>
                          <a:effectLst/>
                          <a:latin typeface="Arial" panose="020B0604020202020204" pitchFamily="34" charset="0"/>
                        </a:rPr>
                        <a:t>Joyce</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90</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Apples</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260935835"/>
                  </a:ext>
                </a:extLst>
              </a:tr>
              <a:tr h="206022">
                <a:tc>
                  <a:txBody>
                    <a:bodyPr/>
                    <a:lstStyle/>
                    <a:p>
                      <a:pPr fontAlgn="t"/>
                      <a:r>
                        <a:rPr lang="en-US" sz="1100" b="0" i="0">
                          <a:solidFill>
                            <a:srgbClr val="000000"/>
                          </a:solidFill>
                          <a:effectLst/>
                          <a:latin typeface="Arial" panose="020B0604020202020204" pitchFamily="34" charset="0"/>
                        </a:rPr>
                        <a:t>Judy</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75</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Bananas</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669459571"/>
                  </a:ext>
                </a:extLst>
              </a:tr>
              <a:tr h="206022">
                <a:tc>
                  <a:txBody>
                    <a:bodyPr/>
                    <a:lstStyle/>
                    <a:p>
                      <a:pPr fontAlgn="t"/>
                      <a:r>
                        <a:rPr lang="en-US" sz="1100" b="0" i="0">
                          <a:solidFill>
                            <a:srgbClr val="000000"/>
                          </a:solidFill>
                          <a:effectLst/>
                          <a:latin typeface="Arial" panose="020B0604020202020204" pitchFamily="34" charset="0"/>
                        </a:rPr>
                        <a:t>Louise</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95</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Pears</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947047607"/>
                  </a:ext>
                </a:extLst>
              </a:tr>
              <a:tr h="206022">
                <a:tc>
                  <a:txBody>
                    <a:bodyPr/>
                    <a:lstStyle/>
                    <a:p>
                      <a:pPr fontAlgn="t"/>
                      <a:r>
                        <a:rPr lang="en-US" sz="1100" b="0" i="0">
                          <a:solidFill>
                            <a:srgbClr val="000000"/>
                          </a:solidFill>
                          <a:effectLst/>
                          <a:latin typeface="Arial" panose="020B0604020202020204" pitchFamily="34" charset="0"/>
                        </a:rPr>
                        <a:t>Robert</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65</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Pears</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149206632"/>
                  </a:ext>
                </a:extLst>
              </a:tr>
              <a:tr h="206022">
                <a:tc>
                  <a:txBody>
                    <a:bodyPr/>
                    <a:lstStyle/>
                    <a:p>
                      <a:pPr fontAlgn="t"/>
                      <a:r>
                        <a:rPr lang="en-US" sz="1100" b="0" i="0">
                          <a:solidFill>
                            <a:srgbClr val="000000"/>
                          </a:solidFill>
                          <a:effectLst/>
                          <a:latin typeface="Arial" panose="020B0604020202020204" pitchFamily="34" charset="0"/>
                        </a:rPr>
                        <a:t>Ronald</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95</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Kiwis</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030417682"/>
                  </a:ext>
                </a:extLst>
              </a:tr>
              <a:tr h="206022">
                <a:tc>
                  <a:txBody>
                    <a:bodyPr/>
                    <a:lstStyle/>
                    <a:p>
                      <a:pPr fontAlgn="t"/>
                      <a:r>
                        <a:rPr lang="en-US" sz="1100" b="0" i="0">
                          <a:solidFill>
                            <a:srgbClr val="000000"/>
                          </a:solidFill>
                          <a:effectLst/>
                          <a:latin typeface="Arial" panose="020B0604020202020204" pitchFamily="34" charset="0"/>
                        </a:rPr>
                        <a:t>Thomas</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85</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Apples</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525839510"/>
                  </a:ext>
                </a:extLst>
              </a:tr>
              <a:tr h="206022">
                <a:tc>
                  <a:txBody>
                    <a:bodyPr/>
                    <a:lstStyle/>
                    <a:p>
                      <a:pPr fontAlgn="t"/>
                      <a:r>
                        <a:rPr lang="en-US" sz="1100" b="0" i="0">
                          <a:solidFill>
                            <a:srgbClr val="000000"/>
                          </a:solidFill>
                          <a:effectLst/>
                          <a:latin typeface="Arial" panose="020B0604020202020204" pitchFamily="34" charset="0"/>
                        </a:rPr>
                        <a:t>William</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70</a:t>
                      </a:r>
                    </a:p>
                  </a:txBody>
                  <a:tcPr marL="26549" marR="26549" marT="26549" marB="2654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dirty="0">
                          <a:solidFill>
                            <a:srgbClr val="000000"/>
                          </a:solidFill>
                          <a:effectLst/>
                          <a:latin typeface="Arial" panose="020B0604020202020204" pitchFamily="34" charset="0"/>
                        </a:rPr>
                        <a:t>Kiwis</a:t>
                      </a:r>
                    </a:p>
                  </a:txBody>
                  <a:tcPr marL="26549" marR="26549" marT="26549" marB="2654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317641691"/>
                  </a:ext>
                </a:extLst>
              </a:tr>
            </a:tbl>
          </a:graphicData>
        </a:graphic>
      </p:graphicFrame>
      <p:sp>
        <p:nvSpPr>
          <p:cNvPr id="12" name="Line Callout 1 (Accent Bar) 11"/>
          <p:cNvSpPr/>
          <p:nvPr/>
        </p:nvSpPr>
        <p:spPr>
          <a:xfrm>
            <a:off x="6529558" y="1292126"/>
            <a:ext cx="2385842" cy="370123"/>
          </a:xfrm>
          <a:prstGeom prst="accentCallout1">
            <a:avLst>
              <a:gd name="adj1" fmla="val 18750"/>
              <a:gd name="adj2" fmla="val -4075"/>
              <a:gd name="adj3" fmla="val 143382"/>
              <a:gd name="adj4" fmla="val -25741"/>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Putting an </a:t>
            </a:r>
            <a:r>
              <a:rPr lang="en-US" sz="1200" b="1" dirty="0">
                <a:solidFill>
                  <a:schemeClr val="tx1"/>
                </a:solidFill>
              </a:rPr>
              <a:t>as</a:t>
            </a:r>
            <a:r>
              <a:rPr lang="en-US" sz="1200" b="1" i="1" dirty="0">
                <a:solidFill>
                  <a:schemeClr val="tx1"/>
                </a:solidFill>
              </a:rPr>
              <a:t> </a:t>
            </a:r>
            <a:r>
              <a:rPr lang="en-US" sz="1200" dirty="0">
                <a:solidFill>
                  <a:schemeClr val="tx1"/>
                </a:solidFill>
              </a:rPr>
              <a:t>in between a table and its alias for a join is optional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defRPr/>
            </a:pPr>
            <a:r>
              <a:rPr lang="en-US"/>
              <a:t>Set Operators</a:t>
            </a:r>
            <a:endParaRPr lang="en-US" dirty="0"/>
          </a:p>
        </p:txBody>
      </p:sp>
    </p:spTree>
    <p:extLst>
      <p:ext uri="{BB962C8B-B14F-4D97-AF65-F5344CB8AC3E}">
        <p14:creationId xmlns:p14="http://schemas.microsoft.com/office/powerpoint/2010/main" val="1989485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Operators</a:t>
            </a:r>
          </a:p>
        </p:txBody>
      </p:sp>
      <p:sp>
        <p:nvSpPr>
          <p:cNvPr id="3" name="Content Placeholder 2"/>
          <p:cNvSpPr>
            <a:spLocks noGrp="1"/>
          </p:cNvSpPr>
          <p:nvPr>
            <p:ph idx="1"/>
          </p:nvPr>
        </p:nvSpPr>
        <p:spPr>
          <a:xfrm>
            <a:off x="607484" y="1219200"/>
            <a:ext cx="10547349" cy="4419600"/>
          </a:xfrm>
        </p:spPr>
        <p:txBody>
          <a:bodyPr/>
          <a:lstStyle/>
          <a:p>
            <a:r>
              <a:rPr lang="en-US" dirty="0"/>
              <a:t>Set operators use the intermediate result sets from two queries to create a final result set</a:t>
            </a:r>
          </a:p>
          <a:p>
            <a:pPr lvl="1"/>
            <a:r>
              <a:rPr lang="en-US" dirty="0"/>
              <a:t>Or…another useful way to join data sets</a:t>
            </a:r>
          </a:p>
          <a:p>
            <a:r>
              <a:rPr lang="en-US" dirty="0"/>
              <a:t>Set operators: UNION, OUTER UNION, EXCEPT, INTERSECT</a:t>
            </a:r>
          </a:p>
          <a:p>
            <a:r>
              <a:rPr lang="en-US" dirty="0"/>
              <a:t>Default behavior for rows is modified by adding ALL </a:t>
            </a:r>
          </a:p>
          <a:p>
            <a:r>
              <a:rPr lang="en-US" dirty="0"/>
              <a:t>Default behavior for columns is modified by adding CORR</a:t>
            </a:r>
          </a:p>
          <a:p>
            <a:endParaRPr lang="en-US" dirty="0"/>
          </a:p>
          <a:p>
            <a:endParaRPr lang="en-US" dirty="0"/>
          </a:p>
        </p:txBody>
      </p:sp>
    </p:spTree>
    <p:extLst>
      <p:ext uri="{BB962C8B-B14F-4D97-AF65-F5344CB8AC3E}">
        <p14:creationId xmlns:p14="http://schemas.microsoft.com/office/powerpoint/2010/main" val="2052594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UNION</a:t>
            </a:r>
          </a:p>
        </p:txBody>
      </p:sp>
      <p:sp>
        <p:nvSpPr>
          <p:cNvPr id="3" name="Content Placeholder 2"/>
          <p:cNvSpPr>
            <a:spLocks noGrp="1"/>
          </p:cNvSpPr>
          <p:nvPr>
            <p:ph idx="1"/>
          </p:nvPr>
        </p:nvSpPr>
        <p:spPr/>
        <p:txBody>
          <a:bodyPr/>
          <a:lstStyle/>
          <a:p>
            <a:r>
              <a:rPr lang="en-US" dirty="0"/>
              <a:t>“Which observations are present in both data sets?”</a:t>
            </a:r>
          </a:p>
          <a:p>
            <a:r>
              <a:rPr lang="en-US" dirty="0"/>
              <a:t>Unique rows from both result sets</a:t>
            </a:r>
          </a:p>
          <a:p>
            <a:pPr lvl="1"/>
            <a:r>
              <a:rPr lang="en-US" dirty="0"/>
              <a:t>In A and/or B tables </a:t>
            </a:r>
          </a:p>
          <a:p>
            <a:pPr lvl="1"/>
            <a:r>
              <a:rPr lang="en-US" dirty="0"/>
              <a:t>UNIQUE rows – duplicates are removed</a:t>
            </a:r>
          </a:p>
          <a:p>
            <a:pPr lvl="2"/>
            <a:r>
              <a:rPr lang="en-US" dirty="0"/>
              <a:t>Unless you add ALL</a:t>
            </a:r>
          </a:p>
          <a:p>
            <a:r>
              <a:rPr lang="en-US" dirty="0"/>
              <a:t>Aligned by column position in both result sets </a:t>
            </a:r>
          </a:p>
          <a:p>
            <a:pPr lvl="1"/>
            <a:r>
              <a:rPr lang="en-US" dirty="0"/>
              <a:t>Matched by position and data type</a:t>
            </a:r>
          </a:p>
          <a:p>
            <a:pPr lvl="1"/>
            <a:r>
              <a:rPr lang="en-US" dirty="0"/>
              <a:t>Unless the tables being union-</a:t>
            </a:r>
            <a:r>
              <a:rPr lang="en-US" dirty="0" err="1"/>
              <a:t>ed</a:t>
            </a:r>
            <a:r>
              <a:rPr lang="en-US" dirty="0"/>
              <a:t> are exactly the same, you want to add CORR</a:t>
            </a:r>
          </a:p>
          <a:p>
            <a:endParaRPr lang="en-US" dirty="0"/>
          </a:p>
        </p:txBody>
      </p:sp>
    </p:spTree>
    <p:extLst>
      <p:ext uri="{BB962C8B-B14F-4D97-AF65-F5344CB8AC3E}">
        <p14:creationId xmlns:p14="http://schemas.microsoft.com/office/powerpoint/2010/main" val="2843015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Outer Union</a:t>
            </a:r>
          </a:p>
        </p:txBody>
      </p:sp>
      <p:sp>
        <p:nvSpPr>
          <p:cNvPr id="3" name="Content Placeholder 2"/>
          <p:cNvSpPr>
            <a:spLocks noGrp="1"/>
          </p:cNvSpPr>
          <p:nvPr>
            <p:ph idx="1"/>
          </p:nvPr>
        </p:nvSpPr>
        <p:spPr/>
        <p:txBody>
          <a:bodyPr/>
          <a:lstStyle/>
          <a:p>
            <a:r>
              <a:rPr lang="en-US" dirty="0"/>
              <a:t>“Which observations are present in both or either data sets?”</a:t>
            </a:r>
          </a:p>
          <a:p>
            <a:r>
              <a:rPr lang="en-US" dirty="0"/>
              <a:t>All rows from both result sets</a:t>
            </a:r>
          </a:p>
          <a:p>
            <a:pPr lvl="1"/>
            <a:r>
              <a:rPr lang="en-US" dirty="0"/>
              <a:t>ALL modifier has no effect</a:t>
            </a:r>
          </a:p>
          <a:p>
            <a:r>
              <a:rPr lang="en-US" dirty="0"/>
              <a:t>All columns from both result sets</a:t>
            </a:r>
          </a:p>
          <a:p>
            <a:pPr lvl="1"/>
            <a:r>
              <a:rPr lang="en-US" dirty="0"/>
              <a:t>Common columns are not matched</a:t>
            </a:r>
          </a:p>
          <a:p>
            <a:pPr lvl="1"/>
            <a:r>
              <a:rPr lang="en-US" dirty="0"/>
              <a:t>Generally, you want to add CORR to make your output useful</a:t>
            </a:r>
          </a:p>
        </p:txBody>
      </p:sp>
    </p:spTree>
    <p:extLst>
      <p:ext uri="{BB962C8B-B14F-4D97-AF65-F5344CB8AC3E}">
        <p14:creationId xmlns:p14="http://schemas.microsoft.com/office/powerpoint/2010/main" val="2787630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a:t>
            </a:r>
          </a:p>
        </p:txBody>
      </p:sp>
      <p:sp>
        <p:nvSpPr>
          <p:cNvPr id="3" name="Content Placeholder 2"/>
          <p:cNvSpPr>
            <a:spLocks noGrp="1"/>
          </p:cNvSpPr>
          <p:nvPr>
            <p:ph idx="1"/>
          </p:nvPr>
        </p:nvSpPr>
        <p:spPr/>
        <p:txBody>
          <a:bodyPr/>
          <a:lstStyle/>
          <a:p>
            <a:r>
              <a:rPr lang="en-US" dirty="0"/>
              <a:t>“Which observations are in A but not in B?”</a:t>
            </a:r>
          </a:p>
          <a:p>
            <a:r>
              <a:rPr lang="en-US" dirty="0"/>
              <a:t>Unique rows from the first result sets that are not in the second result set</a:t>
            </a:r>
          </a:p>
          <a:p>
            <a:pPr lvl="1"/>
            <a:r>
              <a:rPr lang="en-US" dirty="0"/>
              <a:t>Maintain duplicate rows with ALL</a:t>
            </a:r>
          </a:p>
          <a:p>
            <a:r>
              <a:rPr lang="en-US" dirty="0"/>
              <a:t>Aligned by column position in both result sets</a:t>
            </a:r>
          </a:p>
          <a:p>
            <a:pPr lvl="1"/>
            <a:r>
              <a:rPr lang="en-US" dirty="0"/>
              <a:t>Matched by position and data type</a:t>
            </a:r>
          </a:p>
          <a:p>
            <a:pPr lvl="1"/>
            <a:r>
              <a:rPr lang="en-US" dirty="0"/>
              <a:t>With CORR, columns are matched by name and non-matching columns are removed</a:t>
            </a:r>
          </a:p>
        </p:txBody>
      </p:sp>
    </p:spTree>
    <p:extLst>
      <p:ext uri="{BB962C8B-B14F-4D97-AF65-F5344CB8AC3E}">
        <p14:creationId xmlns:p14="http://schemas.microsoft.com/office/powerpoint/2010/main" val="324287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Intersect</a:t>
            </a:r>
          </a:p>
        </p:txBody>
      </p:sp>
      <p:sp>
        <p:nvSpPr>
          <p:cNvPr id="3" name="Content Placeholder 2"/>
          <p:cNvSpPr>
            <a:spLocks noGrp="1"/>
          </p:cNvSpPr>
          <p:nvPr>
            <p:ph idx="1"/>
          </p:nvPr>
        </p:nvSpPr>
        <p:spPr/>
        <p:txBody>
          <a:bodyPr/>
          <a:lstStyle/>
          <a:p>
            <a:r>
              <a:rPr lang="en-US" dirty="0"/>
              <a:t>“Which observations are in both A and B?”</a:t>
            </a:r>
          </a:p>
          <a:p>
            <a:r>
              <a:rPr lang="en-US" dirty="0"/>
              <a:t>Unique rows from the first result set that are in the second result set</a:t>
            </a:r>
          </a:p>
          <a:p>
            <a:pPr lvl="1"/>
            <a:r>
              <a:rPr lang="en-US" dirty="0"/>
              <a:t>With ALL, duplicate rows will not be removed</a:t>
            </a:r>
          </a:p>
          <a:p>
            <a:r>
              <a:rPr lang="en-US" dirty="0"/>
              <a:t>Aligned by column position in both result sets</a:t>
            </a:r>
          </a:p>
          <a:p>
            <a:pPr lvl="1"/>
            <a:r>
              <a:rPr lang="en-US" dirty="0"/>
              <a:t>CORR will match by name and non-matching columns will be removed</a:t>
            </a:r>
          </a:p>
        </p:txBody>
      </p:sp>
    </p:spTree>
    <p:extLst>
      <p:ext uri="{BB962C8B-B14F-4D97-AF65-F5344CB8AC3E}">
        <p14:creationId xmlns:p14="http://schemas.microsoft.com/office/powerpoint/2010/main" val="1039108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defRPr/>
            </a:pPr>
            <a:r>
              <a:rPr lang="en-US" dirty="0"/>
              <a:t>Wrapping Up</a:t>
            </a:r>
          </a:p>
        </p:txBody>
      </p:sp>
    </p:spTree>
    <p:extLst>
      <p:ext uri="{BB962C8B-B14F-4D97-AF65-F5344CB8AC3E}">
        <p14:creationId xmlns:p14="http://schemas.microsoft.com/office/powerpoint/2010/main" val="91588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Things to consider when writing your code</a:t>
            </a:r>
          </a:p>
        </p:txBody>
      </p:sp>
      <p:sp>
        <p:nvSpPr>
          <p:cNvPr id="20482" name="Vertical Text Placeholder 4"/>
          <p:cNvSpPr>
            <a:spLocks noGrp="1"/>
          </p:cNvSpPr>
          <p:nvPr>
            <p:ph idx="1"/>
          </p:nvPr>
        </p:nvSpPr>
        <p:spPr>
          <a:xfrm>
            <a:off x="607484" y="1219200"/>
            <a:ext cx="11279716" cy="5638800"/>
          </a:xfrm>
        </p:spPr>
        <p:txBody>
          <a:bodyPr/>
          <a:lstStyle/>
          <a:p>
            <a:r>
              <a:rPr lang="en-US" sz="1800" dirty="0"/>
              <a:t>Familiarity</a:t>
            </a:r>
          </a:p>
          <a:p>
            <a:pPr lvl="1"/>
            <a:r>
              <a:rPr lang="en-US" sz="1600" dirty="0"/>
              <a:t>Can be more efficient to use techniques with which you are most comfortable</a:t>
            </a:r>
          </a:p>
          <a:p>
            <a:r>
              <a:rPr lang="en-US" sz="1800" dirty="0"/>
              <a:t>Correctness</a:t>
            </a:r>
          </a:p>
          <a:p>
            <a:pPr lvl="1"/>
            <a:r>
              <a:rPr lang="en-US" sz="1600" dirty="0"/>
              <a:t>“All techniques will provide results, but not all results are correct…”</a:t>
            </a:r>
          </a:p>
          <a:p>
            <a:r>
              <a:rPr lang="en-US" sz="1800" dirty="0"/>
              <a:t>Maintenance</a:t>
            </a:r>
          </a:p>
          <a:p>
            <a:pPr lvl="1"/>
            <a:r>
              <a:rPr lang="en-US" sz="1600" dirty="0"/>
              <a:t>Succinct code &lt; clear/concise/maintainable code</a:t>
            </a:r>
          </a:p>
          <a:p>
            <a:r>
              <a:rPr lang="en-US" sz="1800" dirty="0"/>
              <a:t>Efficiency of processing resources</a:t>
            </a:r>
          </a:p>
          <a:p>
            <a:pPr lvl="1"/>
            <a:r>
              <a:rPr lang="en-US" sz="1600" dirty="0"/>
              <a:t>All-to-all matching in proc </a:t>
            </a:r>
            <a:r>
              <a:rPr lang="en-US" sz="1600" dirty="0" err="1"/>
              <a:t>sql</a:t>
            </a:r>
            <a:r>
              <a:rPr lang="en-US" sz="1600" dirty="0"/>
              <a:t> may bog down or crash your program</a:t>
            </a:r>
          </a:p>
          <a:p>
            <a:r>
              <a:rPr lang="en-US" sz="1800" dirty="0"/>
              <a:t>Futures</a:t>
            </a:r>
          </a:p>
          <a:p>
            <a:pPr lvl="1"/>
            <a:r>
              <a:rPr lang="en-US" sz="1600" dirty="0"/>
              <a:t>How will this code be updated? Will it interact with a RDMS?</a:t>
            </a:r>
          </a:p>
          <a:p>
            <a:endParaRPr lang="en-US" sz="1800" dirty="0"/>
          </a:p>
          <a:p>
            <a:pPr marL="4052888" lvl="4" indent="0">
              <a:lnSpc>
                <a:spcPct val="100000"/>
              </a:lnSpc>
              <a:spcBef>
                <a:spcPts val="0"/>
              </a:spcBef>
              <a:buNone/>
            </a:pPr>
            <a:r>
              <a:rPr lang="en-US" sz="1400" dirty="0"/>
              <a:t>Adapted from: Dickstein and Pass, “DATA Step vs. PROC SQL: What’s a neophyte to do?”</a:t>
            </a:r>
          </a:p>
          <a:p>
            <a:pPr marL="4052888" lvl="4" indent="0">
              <a:lnSpc>
                <a:spcPct val="100000"/>
              </a:lnSpc>
              <a:spcBef>
                <a:spcPts val="0"/>
              </a:spcBef>
              <a:buNone/>
            </a:pPr>
            <a:r>
              <a:rPr lang="en-US" sz="1400" dirty="0">
                <a:hlinkClick r:id="rId3"/>
              </a:rPr>
              <a:t>http://www2.sas.com/proceedings/sugi29/269-29.pdf</a:t>
            </a:r>
            <a:r>
              <a:rPr lang="en-US" sz="1400" dirty="0"/>
              <a:t> </a:t>
            </a:r>
          </a:p>
        </p:txBody>
      </p:sp>
      <p:sp>
        <p:nvSpPr>
          <p:cNvPr id="7" name="Rectangle 6"/>
          <p:cNvSpPr/>
          <p:nvPr/>
        </p:nvSpPr>
        <p:spPr>
          <a:xfrm>
            <a:off x="607484" y="1444752"/>
            <a:ext cx="6361814" cy="646331"/>
          </a:xfrm>
          <a:prstGeom prst="rect">
            <a:avLst/>
          </a:prstGeom>
        </p:spPr>
        <p:txBody>
          <a:bodyPr wrap="square" numCol="1">
            <a:spAutoFit/>
          </a:bodyPr>
          <a:lstStyle/>
          <a:p>
            <a:pPr defTabSz="169863"/>
            <a:endParaRPr lang="en-US" sz="14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1401781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of the Advanced SAS Series</a:t>
            </a:r>
          </a:p>
        </p:txBody>
      </p:sp>
      <p:sp>
        <p:nvSpPr>
          <p:cNvPr id="3" name="Content Placeholder 2"/>
          <p:cNvSpPr>
            <a:spLocks noGrp="1"/>
          </p:cNvSpPr>
          <p:nvPr>
            <p:ph idx="1"/>
          </p:nvPr>
        </p:nvSpPr>
        <p:spPr/>
        <p:txBody>
          <a:bodyPr/>
          <a:lstStyle/>
          <a:p>
            <a:r>
              <a:rPr lang="en-US" dirty="0"/>
              <a:t>Intro to SAS Macros </a:t>
            </a:r>
          </a:p>
          <a:p>
            <a:pPr lvl="1"/>
            <a:r>
              <a:rPr lang="en-US" dirty="0"/>
              <a:t>Automate dynamic code! Reduce typos!</a:t>
            </a:r>
          </a:p>
          <a:p>
            <a:pPr lvl="1"/>
            <a:r>
              <a:rPr lang="en-US" dirty="0"/>
              <a:t>Thursday, July 25, 1-2pm </a:t>
            </a:r>
          </a:p>
          <a:p>
            <a:pPr lvl="1"/>
            <a:r>
              <a:rPr lang="en-US" dirty="0"/>
              <a:t>Same room (Learning and Community Hub, 3030)</a:t>
            </a:r>
          </a:p>
          <a:p>
            <a:r>
              <a:rPr lang="en-US" dirty="0"/>
              <a:t>Combining SAS Macros and PROC SQL </a:t>
            </a:r>
          </a:p>
          <a:p>
            <a:pPr lvl="1"/>
            <a:r>
              <a:rPr lang="en-US" dirty="0"/>
              <a:t>Even more automation of dynamic code! </a:t>
            </a:r>
          </a:p>
          <a:p>
            <a:pPr lvl="1"/>
            <a:r>
              <a:rPr lang="en-US" dirty="0"/>
              <a:t>Tuesday, August 6</a:t>
            </a:r>
            <a:r>
              <a:rPr lang="en-US" baseline="30000" dirty="0"/>
              <a:t>th</a:t>
            </a:r>
            <a:r>
              <a:rPr lang="en-US" dirty="0"/>
              <a:t>, 12-1pm</a:t>
            </a:r>
          </a:p>
          <a:p>
            <a:pPr lvl="1"/>
            <a:r>
              <a:rPr lang="en-US" dirty="0"/>
              <a:t>Same room (Learning and Community Hub, 3030)</a:t>
            </a:r>
          </a:p>
          <a:p>
            <a:r>
              <a:rPr lang="en-US" dirty="0"/>
              <a:t>Email </a:t>
            </a:r>
            <a:r>
              <a:rPr lang="en-US" dirty="0">
                <a:hlinkClick r:id="rId2"/>
              </a:rPr>
              <a:t>ldurbak@urban.org</a:t>
            </a:r>
            <a:r>
              <a:rPr lang="en-US" dirty="0"/>
              <a:t> if you don’t have invites!</a:t>
            </a:r>
          </a:p>
        </p:txBody>
      </p:sp>
    </p:spTree>
    <p:extLst>
      <p:ext uri="{BB962C8B-B14F-4D97-AF65-F5344CB8AC3E}">
        <p14:creationId xmlns:p14="http://schemas.microsoft.com/office/powerpoint/2010/main" val="1046982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SQL?</a:t>
            </a:r>
          </a:p>
        </p:txBody>
      </p:sp>
      <p:sp>
        <p:nvSpPr>
          <p:cNvPr id="17411" name="Content Placeholder 2"/>
          <p:cNvSpPr>
            <a:spLocks noGrp="1"/>
          </p:cNvSpPr>
          <p:nvPr>
            <p:ph idx="1"/>
          </p:nvPr>
        </p:nvSpPr>
        <p:spPr/>
        <p:txBody>
          <a:bodyPr/>
          <a:lstStyle/>
          <a:p>
            <a:r>
              <a:rPr lang="en-US" altLang="en-US" b="1" u="sng" dirty="0"/>
              <a:t>S</a:t>
            </a:r>
            <a:r>
              <a:rPr lang="en-US" altLang="en-US" dirty="0"/>
              <a:t>tructured </a:t>
            </a:r>
            <a:r>
              <a:rPr lang="en-US" altLang="en-US" b="1" u="sng" dirty="0"/>
              <a:t>Q</a:t>
            </a:r>
            <a:r>
              <a:rPr lang="en-US" altLang="en-US" dirty="0"/>
              <a:t>uery </a:t>
            </a:r>
            <a:r>
              <a:rPr lang="en-US" altLang="en-US" b="1" u="sng" dirty="0"/>
              <a:t>L</a:t>
            </a:r>
            <a:r>
              <a:rPr lang="en-US" altLang="en-US" dirty="0"/>
              <a:t>anguage</a:t>
            </a:r>
          </a:p>
          <a:p>
            <a:r>
              <a:rPr lang="en-US" altLang="en-US" dirty="0"/>
              <a:t>SQL has been around since ~1970s</a:t>
            </a:r>
          </a:p>
          <a:p>
            <a:pPr lvl="1"/>
            <a:r>
              <a:rPr lang="en-US" altLang="en-US" dirty="0"/>
              <a:t>Despite being largely standardized, different implementations exist</a:t>
            </a:r>
          </a:p>
          <a:p>
            <a:pPr lvl="1"/>
            <a:r>
              <a:rPr lang="en-US" altLang="en-US" dirty="0"/>
              <a:t>SAS proc </a:t>
            </a:r>
            <a:r>
              <a:rPr lang="en-US" altLang="en-US" dirty="0" err="1"/>
              <a:t>sql</a:t>
            </a:r>
            <a:r>
              <a:rPr lang="en-US" altLang="en-US" dirty="0"/>
              <a:t> follows* American National Standards Institute (ANSI) guidelines</a:t>
            </a:r>
          </a:p>
          <a:p>
            <a:pPr lvl="1"/>
            <a:r>
              <a:rPr lang="en-US" altLang="en-US" dirty="0"/>
              <a:t>SAS has extended some SAS functionality into proc </a:t>
            </a:r>
            <a:r>
              <a:rPr lang="en-US" altLang="en-US" dirty="0" err="1"/>
              <a:t>sql</a:t>
            </a:r>
            <a:endParaRPr lang="en-US" altLang="en-US" dirty="0"/>
          </a:p>
          <a:p>
            <a:r>
              <a:rPr lang="en-US" altLang="en-US" dirty="0"/>
              <a:t>Non-procedural</a:t>
            </a:r>
          </a:p>
          <a:p>
            <a:pPr lvl="1"/>
            <a:r>
              <a:rPr lang="en-US" altLang="en-US" dirty="0"/>
              <a:t>Informs the DBMS what data are needed, not where or how to access it</a:t>
            </a:r>
          </a:p>
          <a:p>
            <a:endParaRPr lang="en-US" altLang="en-US" dirty="0"/>
          </a:p>
        </p:txBody>
      </p:sp>
      <p:sp>
        <p:nvSpPr>
          <p:cNvPr id="3" name="TextBox 2"/>
          <p:cNvSpPr txBox="1"/>
          <p:nvPr/>
        </p:nvSpPr>
        <p:spPr>
          <a:xfrm>
            <a:off x="10210800" y="6172200"/>
            <a:ext cx="900568" cy="369332"/>
          </a:xfrm>
          <a:prstGeom prst="rect">
            <a:avLst/>
          </a:prstGeom>
          <a:noFill/>
        </p:spPr>
        <p:txBody>
          <a:bodyPr wrap="none" rtlCol="0">
            <a:spAutoFit/>
          </a:bodyPr>
          <a:lstStyle/>
          <a:p>
            <a:r>
              <a:rPr lang="en-US" sz="1800" dirty="0"/>
              <a:t>*mostly</a:t>
            </a:r>
          </a:p>
        </p:txBody>
      </p:sp>
    </p:spTree>
    <p:extLst>
      <p:ext uri="{BB962C8B-B14F-4D97-AF65-F5344CB8AC3E}">
        <p14:creationId xmlns:p14="http://schemas.microsoft.com/office/powerpoint/2010/main" val="1879760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fade">
                                      <p:cBhvr>
                                        <p:cTn id="7" dur="500"/>
                                        <p:tgtEl>
                                          <p:spTgt spid="1741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411">
                                            <p:txEl>
                                              <p:pRg st="1" end="1"/>
                                            </p:txEl>
                                          </p:spTgt>
                                        </p:tgtEl>
                                        <p:attrNameLst>
                                          <p:attrName>style.visibility</p:attrName>
                                        </p:attrNameLst>
                                      </p:cBhvr>
                                      <p:to>
                                        <p:strVal val="visible"/>
                                      </p:to>
                                    </p:set>
                                    <p:animEffect transition="in" filter="fade">
                                      <p:cBhvr>
                                        <p:cTn id="10" dur="500"/>
                                        <p:tgtEl>
                                          <p:spTgt spid="1741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7411">
                                            <p:txEl>
                                              <p:pRg st="2" end="2"/>
                                            </p:txEl>
                                          </p:spTgt>
                                        </p:tgtEl>
                                        <p:attrNameLst>
                                          <p:attrName>style.visibility</p:attrName>
                                        </p:attrNameLst>
                                      </p:cBhvr>
                                      <p:to>
                                        <p:strVal val="visible"/>
                                      </p:to>
                                    </p:set>
                                    <p:animEffect transition="in" filter="fade">
                                      <p:cBhvr>
                                        <p:cTn id="13" dur="500"/>
                                        <p:tgtEl>
                                          <p:spTgt spid="17411">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7411">
                                            <p:txEl>
                                              <p:pRg st="3" end="3"/>
                                            </p:txEl>
                                          </p:spTgt>
                                        </p:tgtEl>
                                        <p:attrNameLst>
                                          <p:attrName>style.visibility</p:attrName>
                                        </p:attrNameLst>
                                      </p:cBhvr>
                                      <p:to>
                                        <p:strVal val="visible"/>
                                      </p:to>
                                    </p:set>
                                    <p:animEffect transition="in" filter="fade">
                                      <p:cBhvr>
                                        <p:cTn id="16" dur="500"/>
                                        <p:tgtEl>
                                          <p:spTgt spid="17411">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7411">
                                            <p:txEl>
                                              <p:pRg st="4" end="4"/>
                                            </p:txEl>
                                          </p:spTgt>
                                        </p:tgtEl>
                                        <p:attrNameLst>
                                          <p:attrName>style.visibility</p:attrName>
                                        </p:attrNameLst>
                                      </p:cBhvr>
                                      <p:to>
                                        <p:strVal val="visible"/>
                                      </p:to>
                                    </p:set>
                                    <p:animEffect transition="in" filter="fade">
                                      <p:cBhvr>
                                        <p:cTn id="19" dur="500"/>
                                        <p:tgtEl>
                                          <p:spTgt spid="17411">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7411">
                                            <p:txEl>
                                              <p:pRg st="5" end="5"/>
                                            </p:txEl>
                                          </p:spTgt>
                                        </p:tgtEl>
                                        <p:attrNameLst>
                                          <p:attrName>style.visibility</p:attrName>
                                        </p:attrNameLst>
                                      </p:cBhvr>
                                      <p:to>
                                        <p:strVal val="visible"/>
                                      </p:to>
                                    </p:set>
                                    <p:animEffect transition="in" filter="fade">
                                      <p:cBhvr>
                                        <p:cTn id="22" dur="500"/>
                                        <p:tgtEl>
                                          <p:spTgt spid="17411">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7411">
                                            <p:txEl>
                                              <p:pRg st="6" end="6"/>
                                            </p:txEl>
                                          </p:spTgt>
                                        </p:tgtEl>
                                        <p:attrNameLst>
                                          <p:attrName>style.visibility</p:attrName>
                                        </p:attrNameLst>
                                      </p:cBhvr>
                                      <p:to>
                                        <p:strVal val="visible"/>
                                      </p:to>
                                    </p:set>
                                    <p:animEffect transition="in" filter="fade">
                                      <p:cBhvr>
                                        <p:cTn id="25" dur="500"/>
                                        <p:tgtEl>
                                          <p:spTgt spid="174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SAS Users Group Resources</a:t>
            </a:r>
          </a:p>
        </p:txBody>
      </p:sp>
      <p:sp>
        <p:nvSpPr>
          <p:cNvPr id="3" name="Content Placeholder 2"/>
          <p:cNvSpPr>
            <a:spLocks noGrp="1"/>
          </p:cNvSpPr>
          <p:nvPr>
            <p:ph idx="1"/>
          </p:nvPr>
        </p:nvSpPr>
        <p:spPr/>
        <p:txBody>
          <a:bodyPr/>
          <a:lstStyle/>
          <a:p>
            <a:r>
              <a:rPr lang="en-US" dirty="0"/>
              <a:t>SAS Users Group website (search “SAS users group” on the intranet)</a:t>
            </a:r>
          </a:p>
          <a:p>
            <a:pPr lvl="1"/>
            <a:r>
              <a:rPr lang="en-US" dirty="0"/>
              <a:t>Getting started </a:t>
            </a:r>
          </a:p>
          <a:p>
            <a:pPr lvl="1"/>
            <a:r>
              <a:rPr lang="en-US" dirty="0"/>
              <a:t>Bootcamp</a:t>
            </a:r>
          </a:p>
          <a:p>
            <a:pPr lvl="1"/>
            <a:r>
              <a:rPr lang="en-US" dirty="0" err="1"/>
              <a:t>Brownbags</a:t>
            </a:r>
            <a:endParaRPr lang="en-US" dirty="0"/>
          </a:p>
          <a:p>
            <a:pPr lvl="2"/>
            <a:r>
              <a:rPr lang="en-US" dirty="0"/>
              <a:t>Including this one!</a:t>
            </a:r>
          </a:p>
          <a:p>
            <a:pPr lvl="1"/>
            <a:r>
              <a:rPr lang="en-US" dirty="0"/>
              <a:t>UI Guide to SAS </a:t>
            </a:r>
          </a:p>
          <a:p>
            <a:pPr lvl="1"/>
            <a:r>
              <a:rPr lang="en-US" dirty="0"/>
              <a:t>Links to SAS Institute Training</a:t>
            </a:r>
          </a:p>
          <a:p>
            <a:pPr lvl="1"/>
            <a:r>
              <a:rPr lang="en-US" dirty="0" err="1"/>
              <a:t>Git</a:t>
            </a:r>
            <a:r>
              <a:rPr lang="en-US" dirty="0"/>
              <a:t> Hub </a:t>
            </a:r>
          </a:p>
        </p:txBody>
      </p:sp>
    </p:spTree>
    <p:extLst>
      <p:ext uri="{BB962C8B-B14F-4D97-AF65-F5344CB8AC3E}">
        <p14:creationId xmlns:p14="http://schemas.microsoft.com/office/powerpoint/2010/main" val="3958229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Other useful stuff</a:t>
            </a:r>
          </a:p>
        </p:txBody>
      </p:sp>
    </p:spTree>
    <p:extLst>
      <p:ext uri="{BB962C8B-B14F-4D97-AF65-F5344CB8AC3E}">
        <p14:creationId xmlns:p14="http://schemas.microsoft.com/office/powerpoint/2010/main" val="1577257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 and Distinct	</a:t>
            </a:r>
          </a:p>
        </p:txBody>
      </p:sp>
      <p:sp>
        <p:nvSpPr>
          <p:cNvPr id="3" name="Content Placeholder 2"/>
          <p:cNvSpPr>
            <a:spLocks noGrp="1"/>
          </p:cNvSpPr>
          <p:nvPr>
            <p:ph idx="1"/>
          </p:nvPr>
        </p:nvSpPr>
        <p:spPr/>
        <p:txBody>
          <a:bodyPr/>
          <a:lstStyle/>
          <a:p>
            <a:pPr marL="0" indent="0">
              <a:spcBef>
                <a:spcPts val="0"/>
              </a:spcBef>
              <a:buNone/>
            </a:pPr>
            <a:r>
              <a:rPr lang="en-US" sz="1400" b="1" dirty="0">
                <a:solidFill>
                  <a:srgbClr val="000080"/>
                </a:solidFill>
                <a:latin typeface="Courier New" panose="02070309020205020404" pitchFamily="49" charset="0"/>
              </a:rPr>
              <a:t>proc</a:t>
            </a:r>
            <a:r>
              <a:rPr lang="en-US" sz="1400" dirty="0">
                <a:latin typeface="Courier New" panose="02070309020205020404" pitchFamily="49" charset="0"/>
              </a:rPr>
              <a:t> </a:t>
            </a:r>
            <a:r>
              <a:rPr lang="en-US" sz="1400" b="1" dirty="0" err="1">
                <a:solidFill>
                  <a:srgbClr val="000080"/>
                </a:solidFill>
                <a:latin typeface="Courier New" panose="02070309020205020404" pitchFamily="49" charset="0"/>
              </a:rPr>
              <a:t>sql</a:t>
            </a:r>
            <a:r>
              <a:rPr lang="en-US" sz="1400" dirty="0">
                <a:latin typeface="Courier New" panose="02070309020205020404" pitchFamily="49" charset="0"/>
              </a:rPr>
              <a:t>;</a:t>
            </a:r>
          </a:p>
          <a:p>
            <a:pPr marL="0" indent="0">
              <a:spcBef>
                <a:spcPts val="0"/>
              </a:spcBef>
              <a:buNone/>
              <a:tabLst>
                <a:tab pos="463550" algn="l"/>
              </a:tabLst>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latin typeface="Courier New" panose="02070309020205020404" pitchFamily="49" charset="0"/>
              </a:rPr>
              <a:t> count(*) </a:t>
            </a:r>
            <a:r>
              <a:rPr lang="en-US" sz="1400" dirty="0">
                <a:solidFill>
                  <a:srgbClr val="0000FF"/>
                </a:solidFill>
                <a:latin typeface="Courier New" panose="02070309020205020404" pitchFamily="49" charset="0"/>
              </a:rPr>
              <a:t>as</a:t>
            </a:r>
            <a:r>
              <a:rPr lang="en-US" sz="1400" dirty="0">
                <a:latin typeface="Courier New" panose="02070309020205020404" pitchFamily="49" charset="0"/>
              </a:rPr>
              <a:t> </a:t>
            </a:r>
            <a:r>
              <a:rPr lang="en-US" sz="1400" dirty="0" err="1">
                <a:latin typeface="Courier New" panose="02070309020205020404" pitchFamily="49" charset="0"/>
              </a:rPr>
              <a:t>count_all</a:t>
            </a:r>
            <a:endParaRPr lang="en-US" sz="1400" dirty="0">
              <a:latin typeface="Courier New" panose="02070309020205020404" pitchFamily="49" charset="0"/>
            </a:endParaRPr>
          </a:p>
          <a:p>
            <a:pPr marL="0" indent="0">
              <a:spcBef>
                <a:spcPts val="0"/>
              </a:spcBef>
              <a:buNone/>
              <a:tabLst>
                <a:tab pos="463550" algn="l"/>
              </a:tabLst>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latin typeface="Courier New" panose="02070309020205020404" pitchFamily="49" charset="0"/>
              </a:rPr>
              <a:t> class;</a:t>
            </a:r>
          </a:p>
          <a:p>
            <a:pPr marL="0" indent="0">
              <a:spcBef>
                <a:spcPts val="0"/>
              </a:spcBef>
              <a:buNone/>
              <a:tabLst>
                <a:tab pos="463550" algn="l"/>
              </a:tabLst>
            </a:pPr>
            <a:r>
              <a:rPr lang="en-US" sz="1400" dirty="0">
                <a:latin typeface="Courier New" panose="02070309020205020404" pitchFamily="49" charset="0"/>
              </a:rPr>
              <a:t>	</a:t>
            </a:r>
          </a:p>
          <a:p>
            <a:pPr marL="0" indent="0">
              <a:spcBef>
                <a:spcPts val="0"/>
              </a:spcBef>
              <a:buNone/>
              <a:tabLst>
                <a:tab pos="463550" algn="l"/>
              </a:tabLst>
            </a:pPr>
            <a:r>
              <a:rPr lang="en-US" sz="1400" dirty="0">
                <a:latin typeface="Courier New" panose="02070309020205020404" pitchFamily="49" charset="0"/>
              </a:rPr>
              <a:t>	</a:t>
            </a:r>
            <a:r>
              <a:rPr lang="en-US" sz="1400" dirty="0">
                <a:solidFill>
                  <a:srgbClr val="008000"/>
                </a:solidFill>
                <a:latin typeface="Courier New" panose="02070309020205020404" pitchFamily="49" charset="0"/>
              </a:rPr>
              <a:t>/*get distinct values of a variable*/</a:t>
            </a:r>
            <a:endParaRPr lang="en-US" sz="1400" dirty="0">
              <a:latin typeface="Courier New" panose="02070309020205020404" pitchFamily="49" charset="0"/>
            </a:endParaRPr>
          </a:p>
          <a:p>
            <a:pPr marL="0" indent="0">
              <a:spcBef>
                <a:spcPts val="0"/>
              </a:spcBef>
              <a:buNone/>
              <a:tabLst>
                <a:tab pos="463550" algn="l"/>
              </a:tabLst>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distinct</a:t>
            </a:r>
            <a:r>
              <a:rPr lang="en-US" sz="1400" dirty="0">
                <a:latin typeface="Courier New" panose="02070309020205020404" pitchFamily="49" charset="0"/>
              </a:rPr>
              <a:t> age </a:t>
            </a:r>
            <a:r>
              <a:rPr lang="en-US" sz="1400" dirty="0">
                <a:solidFill>
                  <a:srgbClr val="0000FF"/>
                </a:solidFill>
                <a:latin typeface="Courier New" panose="02070309020205020404" pitchFamily="49" charset="0"/>
              </a:rPr>
              <a:t>as</a:t>
            </a:r>
            <a:r>
              <a:rPr lang="en-US" sz="1400" dirty="0">
                <a:latin typeface="Courier New" panose="02070309020205020404" pitchFamily="49" charset="0"/>
              </a:rPr>
              <a:t> </a:t>
            </a:r>
            <a:r>
              <a:rPr lang="en-US" sz="1400" dirty="0" err="1">
                <a:latin typeface="Courier New" panose="02070309020205020404" pitchFamily="49" charset="0"/>
              </a:rPr>
              <a:t>dist_ages</a:t>
            </a:r>
            <a:endParaRPr lang="en-US" sz="1400" dirty="0">
              <a:latin typeface="Courier New" panose="02070309020205020404" pitchFamily="49" charset="0"/>
            </a:endParaRPr>
          </a:p>
          <a:p>
            <a:pPr marL="0" indent="0">
              <a:spcBef>
                <a:spcPts val="0"/>
              </a:spcBef>
              <a:buNone/>
              <a:tabLst>
                <a:tab pos="463550" algn="l"/>
              </a:tabLst>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latin typeface="Courier New" panose="02070309020205020404" pitchFamily="49" charset="0"/>
              </a:rPr>
              <a:t> class;</a:t>
            </a:r>
          </a:p>
          <a:p>
            <a:pPr marL="0" indent="0">
              <a:spcBef>
                <a:spcPts val="0"/>
              </a:spcBef>
              <a:buNone/>
              <a:tabLst>
                <a:tab pos="463550" algn="l"/>
              </a:tabLst>
            </a:pPr>
            <a:r>
              <a:rPr lang="en-US" sz="1400" dirty="0">
                <a:latin typeface="Courier New" panose="02070309020205020404" pitchFamily="49" charset="0"/>
              </a:rPr>
              <a:t>	</a:t>
            </a:r>
          </a:p>
          <a:p>
            <a:pPr marL="0" indent="0">
              <a:spcBef>
                <a:spcPts val="0"/>
              </a:spcBef>
              <a:buNone/>
              <a:tabLst>
                <a:tab pos="463550" algn="l"/>
              </a:tabLst>
            </a:pPr>
            <a:r>
              <a:rPr lang="en-US" sz="1400" dirty="0">
                <a:latin typeface="Courier New" panose="02070309020205020404" pitchFamily="49" charset="0"/>
              </a:rPr>
              <a:t>	</a:t>
            </a:r>
            <a:r>
              <a:rPr lang="en-US" sz="1400" dirty="0">
                <a:solidFill>
                  <a:srgbClr val="008000"/>
                </a:solidFill>
                <a:latin typeface="Courier New" panose="02070309020205020404" pitchFamily="49" charset="0"/>
              </a:rPr>
              <a:t>/*get distinct values of a combination of variables*/</a:t>
            </a:r>
            <a:endParaRPr lang="en-US" sz="1400" dirty="0">
              <a:latin typeface="Courier New" panose="02070309020205020404" pitchFamily="49" charset="0"/>
            </a:endParaRPr>
          </a:p>
          <a:p>
            <a:pPr marL="0" indent="0">
              <a:spcBef>
                <a:spcPts val="0"/>
              </a:spcBef>
              <a:buNone/>
              <a:tabLst>
                <a:tab pos="463550" algn="l"/>
              </a:tabLst>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distinct</a:t>
            </a:r>
            <a:r>
              <a:rPr lang="en-US" sz="1400" dirty="0">
                <a:latin typeface="Courier New" panose="02070309020205020404" pitchFamily="49" charset="0"/>
              </a:rPr>
              <a:t> age, Name, Height</a:t>
            </a:r>
          </a:p>
          <a:p>
            <a:pPr marL="0" indent="0">
              <a:spcBef>
                <a:spcPts val="0"/>
              </a:spcBef>
              <a:buNone/>
              <a:tabLst>
                <a:tab pos="463550" algn="l"/>
              </a:tabLst>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latin typeface="Courier New" panose="02070309020205020404" pitchFamily="49" charset="0"/>
              </a:rPr>
              <a:t> class;</a:t>
            </a:r>
          </a:p>
          <a:p>
            <a:pPr marL="0" indent="0">
              <a:spcBef>
                <a:spcPts val="0"/>
              </a:spcBef>
              <a:buNone/>
              <a:tabLst>
                <a:tab pos="463550" algn="l"/>
              </a:tabLst>
            </a:pPr>
            <a:r>
              <a:rPr lang="en-US" sz="1400" dirty="0">
                <a:latin typeface="Courier New" panose="02070309020205020404" pitchFamily="49" charset="0"/>
              </a:rPr>
              <a:t>	</a:t>
            </a:r>
          </a:p>
          <a:p>
            <a:pPr marL="0" indent="0">
              <a:spcBef>
                <a:spcPts val="0"/>
              </a:spcBef>
              <a:buNone/>
              <a:tabLst>
                <a:tab pos="463550" algn="l"/>
              </a:tabLst>
            </a:pPr>
            <a:r>
              <a:rPr lang="en-US" sz="1400" dirty="0">
                <a:latin typeface="Courier New" panose="02070309020205020404" pitchFamily="49" charset="0"/>
              </a:rPr>
              <a:t>	</a:t>
            </a:r>
            <a:r>
              <a:rPr lang="en-US" sz="1400" dirty="0">
                <a:solidFill>
                  <a:srgbClr val="008000"/>
                </a:solidFill>
                <a:latin typeface="Courier New" panose="02070309020205020404" pitchFamily="49" charset="0"/>
              </a:rPr>
              <a:t>/*count unique records*/</a:t>
            </a:r>
            <a:endParaRPr lang="en-US" sz="1400" dirty="0">
              <a:latin typeface="Courier New" panose="02070309020205020404" pitchFamily="49" charset="0"/>
            </a:endParaRPr>
          </a:p>
          <a:p>
            <a:pPr marL="0" indent="0">
              <a:spcBef>
                <a:spcPts val="0"/>
              </a:spcBef>
              <a:buNone/>
              <a:tabLst>
                <a:tab pos="463550" algn="l"/>
              </a:tabLst>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latin typeface="Courier New" panose="02070309020205020404" pitchFamily="49" charset="0"/>
              </a:rPr>
              <a:t> count(*) </a:t>
            </a:r>
            <a:r>
              <a:rPr lang="en-US" sz="1400" dirty="0">
                <a:solidFill>
                  <a:srgbClr val="0000FF"/>
                </a:solidFill>
                <a:latin typeface="Courier New" panose="02070309020205020404" pitchFamily="49" charset="0"/>
              </a:rPr>
              <a:t>as</a:t>
            </a:r>
            <a:r>
              <a:rPr lang="en-US" sz="1400" dirty="0">
                <a:latin typeface="Courier New" panose="02070309020205020404" pitchFamily="49" charset="0"/>
              </a:rPr>
              <a:t> </a:t>
            </a:r>
            <a:r>
              <a:rPr lang="en-US" sz="1400" dirty="0" err="1">
                <a:latin typeface="Courier New" panose="02070309020205020404" pitchFamily="49" charset="0"/>
              </a:rPr>
              <a:t>num_unique_recs</a:t>
            </a:r>
            <a:endParaRPr lang="en-US" sz="1400" dirty="0">
              <a:latin typeface="Courier New" panose="02070309020205020404" pitchFamily="49" charset="0"/>
            </a:endParaRPr>
          </a:p>
          <a:p>
            <a:pPr marL="0" indent="0">
              <a:spcBef>
                <a:spcPts val="0"/>
              </a:spcBef>
              <a:buNone/>
              <a:tabLst>
                <a:tab pos="463550" algn="l"/>
              </a:tabLst>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distinct</a:t>
            </a:r>
            <a:r>
              <a:rPr lang="en-US" sz="1400" dirty="0">
                <a:latin typeface="Courier New" panose="02070309020205020404" pitchFamily="49" charset="0"/>
              </a:rPr>
              <a:t> * </a:t>
            </a:r>
            <a:r>
              <a:rPr lang="en-US" sz="1400" dirty="0">
                <a:solidFill>
                  <a:srgbClr val="0000FF"/>
                </a:solidFill>
                <a:latin typeface="Courier New" panose="02070309020205020404" pitchFamily="49" charset="0"/>
              </a:rPr>
              <a:t>from</a:t>
            </a:r>
            <a:r>
              <a:rPr lang="en-US" sz="1400" dirty="0">
                <a:latin typeface="Courier New" panose="02070309020205020404" pitchFamily="49" charset="0"/>
              </a:rPr>
              <a:t> class);</a:t>
            </a:r>
          </a:p>
          <a:p>
            <a:pPr marL="0" indent="0">
              <a:spcBef>
                <a:spcPts val="0"/>
              </a:spcBef>
              <a:buNone/>
            </a:pPr>
            <a:r>
              <a:rPr lang="en-US" sz="1400" b="1" dirty="0">
                <a:solidFill>
                  <a:srgbClr val="000080"/>
                </a:solidFill>
                <a:latin typeface="Courier New" panose="02070309020205020404" pitchFamily="49" charset="0"/>
              </a:rPr>
              <a:t>quit</a:t>
            </a:r>
            <a:r>
              <a:rPr lang="en-US" sz="1400" dirty="0">
                <a:latin typeface="Courier New" panose="02070309020205020404" pitchFamily="49" charset="0"/>
              </a:rPr>
              <a:t>;</a:t>
            </a:r>
            <a:endParaRPr lang="en-US" sz="1400" dirty="0"/>
          </a:p>
        </p:txBody>
      </p:sp>
      <p:graphicFrame>
        <p:nvGraphicFramePr>
          <p:cNvPr id="4" name="Table 3"/>
          <p:cNvGraphicFramePr>
            <a:graphicFrameLocks noGrp="1"/>
          </p:cNvGraphicFramePr>
          <p:nvPr>
            <p:extLst>
              <p:ext uri="{D42A27DB-BD31-4B8C-83A1-F6EECF244321}">
                <p14:modId xmlns:p14="http://schemas.microsoft.com/office/powerpoint/2010/main" val="98229437"/>
              </p:ext>
            </p:extLst>
          </p:nvPr>
        </p:nvGraphicFramePr>
        <p:xfrm>
          <a:off x="5311567" y="1219200"/>
          <a:ext cx="787105" cy="556260"/>
        </p:xfrm>
        <a:graphic>
          <a:graphicData uri="http://schemas.openxmlformats.org/drawingml/2006/table">
            <a:tbl>
              <a:tblPr/>
              <a:tblGrid>
                <a:gridCol w="787105">
                  <a:extLst>
                    <a:ext uri="{9D8B030D-6E8A-4147-A177-3AD203B41FA5}">
                      <a16:colId xmlns:a16="http://schemas.microsoft.com/office/drawing/2014/main" val="1045227977"/>
                    </a:ext>
                  </a:extLst>
                </a:gridCol>
              </a:tblGrid>
              <a:tr h="0">
                <a:tc>
                  <a:txBody>
                    <a:bodyPr/>
                    <a:lstStyle/>
                    <a:p>
                      <a:pPr fontAlgn="t"/>
                      <a:r>
                        <a:rPr lang="en-US" sz="1200" b="0" i="0" dirty="0" err="1">
                          <a:solidFill>
                            <a:srgbClr val="000000"/>
                          </a:solidFill>
                          <a:effectLst/>
                          <a:latin typeface="Arial" panose="020B0604020202020204" pitchFamily="34" charset="0"/>
                        </a:rPr>
                        <a:t>count_all</a:t>
                      </a:r>
                      <a:endParaRPr lang="en-US" sz="1200" b="0" i="0" dirty="0">
                        <a:solidFill>
                          <a:srgbClr val="000000"/>
                        </a:solidFill>
                        <a:effectLst/>
                        <a:latin typeface="Arial" panose="020B0604020202020204" pitchFamily="34" charset="0"/>
                      </a:endParaRP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98236424"/>
                  </a:ext>
                </a:extLst>
              </a:tr>
              <a:tr h="0">
                <a:tc>
                  <a:txBody>
                    <a:bodyPr/>
                    <a:lstStyle/>
                    <a:p>
                      <a:pPr fontAlgn="t"/>
                      <a:r>
                        <a:rPr lang="en-US" sz="1200" b="0" i="0" dirty="0">
                          <a:solidFill>
                            <a:srgbClr val="000000"/>
                          </a:solidFill>
                          <a:effectLst/>
                          <a:latin typeface="Arial" panose="020B0604020202020204" pitchFamily="34" charset="0"/>
                        </a:rPr>
                        <a:t>38</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3038055621"/>
                  </a:ext>
                </a:extLst>
              </a:tr>
            </a:tbl>
          </a:graphicData>
        </a:graphic>
      </p:graphicFrame>
      <p:sp>
        <p:nvSpPr>
          <p:cNvPr id="5" name="Rectangle 1"/>
          <p:cNvSpPr>
            <a:spLocks noChangeArrowheads="1"/>
          </p:cNvSpPr>
          <p:nvPr/>
        </p:nvSpPr>
        <p:spPr bwMode="auto">
          <a:xfrm>
            <a:off x="7239000" y="757535"/>
            <a:ext cx="161089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784" tIns="45720" rIns="50784"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br>
            <a:endPar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730964573"/>
              </p:ext>
            </p:extLst>
          </p:nvPr>
        </p:nvGraphicFramePr>
        <p:xfrm>
          <a:off x="6951369" y="1200464"/>
          <a:ext cx="838199" cy="1946910"/>
        </p:xfrm>
        <a:graphic>
          <a:graphicData uri="http://schemas.openxmlformats.org/drawingml/2006/table">
            <a:tbl>
              <a:tblPr/>
              <a:tblGrid>
                <a:gridCol w="838199">
                  <a:extLst>
                    <a:ext uri="{9D8B030D-6E8A-4147-A177-3AD203B41FA5}">
                      <a16:colId xmlns:a16="http://schemas.microsoft.com/office/drawing/2014/main" val="1774407772"/>
                    </a:ext>
                  </a:extLst>
                </a:gridCol>
              </a:tblGrid>
              <a:tr h="0">
                <a:tc>
                  <a:txBody>
                    <a:bodyPr/>
                    <a:lstStyle/>
                    <a:p>
                      <a:pPr fontAlgn="t"/>
                      <a:r>
                        <a:rPr lang="en-US" sz="1200" b="0" i="0" dirty="0" err="1">
                          <a:solidFill>
                            <a:srgbClr val="000000"/>
                          </a:solidFill>
                          <a:effectLst/>
                          <a:latin typeface="Arial" panose="020B0604020202020204" pitchFamily="34" charset="0"/>
                        </a:rPr>
                        <a:t>dist_ages</a:t>
                      </a:r>
                      <a:endParaRPr lang="en-US" sz="1200" b="0" i="0" dirty="0">
                        <a:solidFill>
                          <a:srgbClr val="000000"/>
                        </a:solidFill>
                        <a:effectLst/>
                        <a:latin typeface="Arial" panose="020B0604020202020204" pitchFamily="34" charset="0"/>
                      </a:endParaRP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927450881"/>
                  </a:ext>
                </a:extLst>
              </a:tr>
              <a:tr h="0">
                <a:tc>
                  <a:txBody>
                    <a:bodyPr/>
                    <a:lstStyle/>
                    <a:p>
                      <a:pPr fontAlgn="t"/>
                      <a:r>
                        <a:rPr lang="en-US" sz="1200" b="0" i="0" dirty="0">
                          <a:solidFill>
                            <a:srgbClr val="000000"/>
                          </a:solidFill>
                          <a:effectLst/>
                          <a:latin typeface="Arial" panose="020B0604020202020204" pitchFamily="34" charset="0"/>
                        </a:rPr>
                        <a:t>11</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175035447"/>
                  </a:ext>
                </a:extLst>
              </a:tr>
              <a:tr h="0">
                <a:tc>
                  <a:txBody>
                    <a:bodyPr/>
                    <a:lstStyle/>
                    <a:p>
                      <a:pPr fontAlgn="t"/>
                      <a:r>
                        <a:rPr lang="en-US" sz="1200" b="0" i="0" dirty="0">
                          <a:solidFill>
                            <a:srgbClr val="000000"/>
                          </a:solidFill>
                          <a:effectLst/>
                          <a:latin typeface="Arial" panose="020B0604020202020204" pitchFamily="34" charset="0"/>
                        </a:rPr>
                        <a:t>12</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125816332"/>
                  </a:ext>
                </a:extLst>
              </a:tr>
              <a:tr h="0">
                <a:tc>
                  <a:txBody>
                    <a:bodyPr/>
                    <a:lstStyle/>
                    <a:p>
                      <a:pPr fontAlgn="t"/>
                      <a:r>
                        <a:rPr lang="en-US" sz="1200" b="0" i="0">
                          <a:solidFill>
                            <a:srgbClr val="000000"/>
                          </a:solidFill>
                          <a:effectLst/>
                          <a:latin typeface="Arial" panose="020B0604020202020204" pitchFamily="34" charset="0"/>
                        </a:rPr>
                        <a:t>13</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64347632"/>
                  </a:ext>
                </a:extLst>
              </a:tr>
              <a:tr h="0">
                <a:tc>
                  <a:txBody>
                    <a:bodyPr/>
                    <a:lstStyle/>
                    <a:p>
                      <a:pPr fontAlgn="t"/>
                      <a:r>
                        <a:rPr lang="en-US" sz="1200" b="0" i="0" dirty="0">
                          <a:solidFill>
                            <a:srgbClr val="000000"/>
                          </a:solidFill>
                          <a:effectLst/>
                          <a:latin typeface="Arial" panose="020B0604020202020204" pitchFamily="34" charset="0"/>
                        </a:rPr>
                        <a:t>14</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317516551"/>
                  </a:ext>
                </a:extLst>
              </a:tr>
              <a:tr h="0">
                <a:tc>
                  <a:txBody>
                    <a:bodyPr/>
                    <a:lstStyle/>
                    <a:p>
                      <a:pPr fontAlgn="t"/>
                      <a:r>
                        <a:rPr lang="en-US" sz="1200" b="0" i="0">
                          <a:solidFill>
                            <a:srgbClr val="000000"/>
                          </a:solidFill>
                          <a:effectLst/>
                          <a:latin typeface="Arial" panose="020B0604020202020204" pitchFamily="34" charset="0"/>
                        </a:rPr>
                        <a:t>15</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05891805"/>
                  </a:ext>
                </a:extLst>
              </a:tr>
              <a:tr h="0">
                <a:tc>
                  <a:txBody>
                    <a:bodyPr/>
                    <a:lstStyle/>
                    <a:p>
                      <a:pPr fontAlgn="t"/>
                      <a:r>
                        <a:rPr lang="en-US" sz="1200" b="0" i="0" dirty="0">
                          <a:solidFill>
                            <a:srgbClr val="000000"/>
                          </a:solidFill>
                          <a:effectLst/>
                          <a:latin typeface="Arial" panose="020B0604020202020204" pitchFamily="34" charset="0"/>
                        </a:rPr>
                        <a:t>16</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380263021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776143895"/>
              </p:ext>
            </p:extLst>
          </p:nvPr>
        </p:nvGraphicFramePr>
        <p:xfrm>
          <a:off x="5595363" y="4419599"/>
          <a:ext cx="1317833" cy="556260"/>
        </p:xfrm>
        <a:graphic>
          <a:graphicData uri="http://schemas.openxmlformats.org/drawingml/2006/table">
            <a:tbl>
              <a:tblPr/>
              <a:tblGrid>
                <a:gridCol w="1317833">
                  <a:extLst>
                    <a:ext uri="{9D8B030D-6E8A-4147-A177-3AD203B41FA5}">
                      <a16:colId xmlns:a16="http://schemas.microsoft.com/office/drawing/2014/main" val="4181250014"/>
                    </a:ext>
                  </a:extLst>
                </a:gridCol>
              </a:tblGrid>
              <a:tr h="0">
                <a:tc>
                  <a:txBody>
                    <a:bodyPr/>
                    <a:lstStyle/>
                    <a:p>
                      <a:pPr fontAlgn="t"/>
                      <a:r>
                        <a:rPr lang="en-US" sz="1200" b="0" i="0" dirty="0" err="1">
                          <a:solidFill>
                            <a:srgbClr val="000000"/>
                          </a:solidFill>
                          <a:effectLst/>
                          <a:latin typeface="Arial" panose="020B0604020202020204" pitchFamily="34" charset="0"/>
                        </a:rPr>
                        <a:t>num_unique_recs</a:t>
                      </a:r>
                      <a:endParaRPr lang="en-US" sz="1200" b="0" i="0" dirty="0">
                        <a:solidFill>
                          <a:srgbClr val="000000"/>
                        </a:solidFill>
                        <a:effectLst/>
                        <a:latin typeface="Arial" panose="020B0604020202020204" pitchFamily="34" charset="0"/>
                      </a:endParaRP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71964748"/>
                  </a:ext>
                </a:extLst>
              </a:tr>
              <a:tr h="0">
                <a:tc>
                  <a:txBody>
                    <a:bodyPr/>
                    <a:lstStyle/>
                    <a:p>
                      <a:pPr fontAlgn="t"/>
                      <a:r>
                        <a:rPr lang="en-US" sz="1200" b="0" i="0" dirty="0">
                          <a:solidFill>
                            <a:srgbClr val="000000"/>
                          </a:solidFill>
                          <a:effectLst/>
                          <a:latin typeface="Arial" panose="020B0604020202020204" pitchFamily="34" charset="0"/>
                        </a:rPr>
                        <a:t>19</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376276155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026927606"/>
              </p:ext>
            </p:extLst>
          </p:nvPr>
        </p:nvGraphicFramePr>
        <p:xfrm>
          <a:off x="8642265" y="1497330"/>
          <a:ext cx="1840605" cy="4613360"/>
        </p:xfrm>
        <a:graphic>
          <a:graphicData uri="http://schemas.openxmlformats.org/drawingml/2006/table">
            <a:tbl>
              <a:tblPr/>
              <a:tblGrid>
                <a:gridCol w="613535">
                  <a:extLst>
                    <a:ext uri="{9D8B030D-6E8A-4147-A177-3AD203B41FA5}">
                      <a16:colId xmlns:a16="http://schemas.microsoft.com/office/drawing/2014/main" val="3370890721"/>
                    </a:ext>
                  </a:extLst>
                </a:gridCol>
                <a:gridCol w="613535">
                  <a:extLst>
                    <a:ext uri="{9D8B030D-6E8A-4147-A177-3AD203B41FA5}">
                      <a16:colId xmlns:a16="http://schemas.microsoft.com/office/drawing/2014/main" val="621677370"/>
                    </a:ext>
                  </a:extLst>
                </a:gridCol>
                <a:gridCol w="613535">
                  <a:extLst>
                    <a:ext uri="{9D8B030D-6E8A-4147-A177-3AD203B41FA5}">
                      <a16:colId xmlns:a16="http://schemas.microsoft.com/office/drawing/2014/main" val="3031944323"/>
                    </a:ext>
                  </a:extLst>
                </a:gridCol>
              </a:tblGrid>
              <a:tr h="185420">
                <a:tc>
                  <a:txBody>
                    <a:bodyPr/>
                    <a:lstStyle/>
                    <a:p>
                      <a:pPr fontAlgn="t"/>
                      <a:r>
                        <a:rPr lang="en-US" sz="1200" b="0" i="0">
                          <a:solidFill>
                            <a:srgbClr val="000000"/>
                          </a:solidFill>
                          <a:effectLst/>
                          <a:latin typeface="Arial" panose="020B0604020202020204" pitchFamily="34" charset="0"/>
                        </a:rPr>
                        <a:t>Age</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dirty="0">
                          <a:solidFill>
                            <a:srgbClr val="000000"/>
                          </a:solidFill>
                          <a:effectLst/>
                          <a:latin typeface="Arial" panose="020B0604020202020204" pitchFamily="34" charset="0"/>
                        </a:rPr>
                        <a:t>Name</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Height</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87642242"/>
                  </a:ext>
                </a:extLst>
              </a:tr>
              <a:tr h="185420">
                <a:tc>
                  <a:txBody>
                    <a:bodyPr/>
                    <a:lstStyle/>
                    <a:p>
                      <a:pPr fontAlgn="t"/>
                      <a:r>
                        <a:rPr lang="en-US" sz="1200" b="0" i="0">
                          <a:solidFill>
                            <a:srgbClr val="000000"/>
                          </a:solidFill>
                          <a:effectLst/>
                          <a:latin typeface="Arial" panose="020B0604020202020204" pitchFamily="34" charset="0"/>
                        </a:rPr>
                        <a:t>11</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Joyce</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51.3</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927438423"/>
                  </a:ext>
                </a:extLst>
              </a:tr>
              <a:tr h="185420">
                <a:tc>
                  <a:txBody>
                    <a:bodyPr/>
                    <a:lstStyle/>
                    <a:p>
                      <a:pPr fontAlgn="t"/>
                      <a:r>
                        <a:rPr lang="en-US" sz="1200" b="0" i="0">
                          <a:solidFill>
                            <a:srgbClr val="000000"/>
                          </a:solidFill>
                          <a:effectLst/>
                          <a:latin typeface="Arial" panose="020B0604020202020204" pitchFamily="34" charset="0"/>
                        </a:rPr>
                        <a:t>11</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Thomas</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57.5</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725304763"/>
                  </a:ext>
                </a:extLst>
              </a:tr>
              <a:tr h="185420">
                <a:tc>
                  <a:txBody>
                    <a:bodyPr/>
                    <a:lstStyle/>
                    <a:p>
                      <a:pPr fontAlgn="t"/>
                      <a:r>
                        <a:rPr lang="en-US" sz="1200" b="0" i="0">
                          <a:solidFill>
                            <a:srgbClr val="000000"/>
                          </a:solidFill>
                          <a:effectLst/>
                          <a:latin typeface="Arial" panose="020B0604020202020204" pitchFamily="34" charset="0"/>
                        </a:rPr>
                        <a:t>12</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dirty="0">
                          <a:solidFill>
                            <a:srgbClr val="000000"/>
                          </a:solidFill>
                          <a:effectLst/>
                          <a:latin typeface="Arial" panose="020B0604020202020204" pitchFamily="34" charset="0"/>
                        </a:rPr>
                        <a:t>James</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57.3</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62820194"/>
                  </a:ext>
                </a:extLst>
              </a:tr>
              <a:tr h="185420">
                <a:tc>
                  <a:txBody>
                    <a:bodyPr/>
                    <a:lstStyle/>
                    <a:p>
                      <a:pPr fontAlgn="t"/>
                      <a:r>
                        <a:rPr lang="en-US" sz="1200" b="0" i="0">
                          <a:solidFill>
                            <a:srgbClr val="000000"/>
                          </a:solidFill>
                          <a:effectLst/>
                          <a:latin typeface="Arial" panose="020B0604020202020204" pitchFamily="34" charset="0"/>
                        </a:rPr>
                        <a:t>12</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Jane</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59.8</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780897875"/>
                  </a:ext>
                </a:extLst>
              </a:tr>
              <a:tr h="185420">
                <a:tc>
                  <a:txBody>
                    <a:bodyPr/>
                    <a:lstStyle/>
                    <a:p>
                      <a:pPr fontAlgn="t"/>
                      <a:r>
                        <a:rPr lang="en-US" sz="1200" b="0" i="0">
                          <a:solidFill>
                            <a:srgbClr val="000000"/>
                          </a:solidFill>
                          <a:effectLst/>
                          <a:latin typeface="Arial" panose="020B0604020202020204" pitchFamily="34" charset="0"/>
                        </a:rPr>
                        <a:t>12</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John</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59</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336461318"/>
                  </a:ext>
                </a:extLst>
              </a:tr>
              <a:tr h="185420">
                <a:tc>
                  <a:txBody>
                    <a:bodyPr/>
                    <a:lstStyle/>
                    <a:p>
                      <a:pPr fontAlgn="t"/>
                      <a:r>
                        <a:rPr lang="en-US" sz="1200" b="0" i="0">
                          <a:solidFill>
                            <a:srgbClr val="000000"/>
                          </a:solidFill>
                          <a:effectLst/>
                          <a:latin typeface="Arial" panose="020B0604020202020204" pitchFamily="34" charset="0"/>
                        </a:rPr>
                        <a:t>12</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Louise</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56.3</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685968716"/>
                  </a:ext>
                </a:extLst>
              </a:tr>
              <a:tr h="185420">
                <a:tc>
                  <a:txBody>
                    <a:bodyPr/>
                    <a:lstStyle/>
                    <a:p>
                      <a:pPr fontAlgn="t"/>
                      <a:r>
                        <a:rPr lang="en-US" sz="1200" b="0" i="0">
                          <a:solidFill>
                            <a:srgbClr val="000000"/>
                          </a:solidFill>
                          <a:effectLst/>
                          <a:latin typeface="Arial" panose="020B0604020202020204" pitchFamily="34" charset="0"/>
                        </a:rPr>
                        <a:t>12</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Robert</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64.8</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303774191"/>
                  </a:ext>
                </a:extLst>
              </a:tr>
              <a:tr h="185420">
                <a:tc>
                  <a:txBody>
                    <a:bodyPr/>
                    <a:lstStyle/>
                    <a:p>
                      <a:pPr fontAlgn="t"/>
                      <a:r>
                        <a:rPr lang="en-US" sz="1200" b="0" i="0">
                          <a:solidFill>
                            <a:srgbClr val="000000"/>
                          </a:solidFill>
                          <a:effectLst/>
                          <a:latin typeface="Arial" panose="020B0604020202020204" pitchFamily="34" charset="0"/>
                        </a:rPr>
                        <a:t>13</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Alice</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dirty="0">
                          <a:solidFill>
                            <a:srgbClr val="000000"/>
                          </a:solidFill>
                          <a:effectLst/>
                          <a:latin typeface="Arial" panose="020B0604020202020204" pitchFamily="34" charset="0"/>
                        </a:rPr>
                        <a:t>56.5</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83114546"/>
                  </a:ext>
                </a:extLst>
              </a:tr>
              <a:tr h="185420">
                <a:tc>
                  <a:txBody>
                    <a:bodyPr/>
                    <a:lstStyle/>
                    <a:p>
                      <a:pPr fontAlgn="t"/>
                      <a:r>
                        <a:rPr lang="en-US" sz="1200" b="0" i="0">
                          <a:solidFill>
                            <a:srgbClr val="000000"/>
                          </a:solidFill>
                          <a:effectLst/>
                          <a:latin typeface="Arial" panose="020B0604020202020204" pitchFamily="34" charset="0"/>
                        </a:rPr>
                        <a:t>13</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Barbara</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65.3</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155549175"/>
                  </a:ext>
                </a:extLst>
              </a:tr>
              <a:tr h="185420">
                <a:tc>
                  <a:txBody>
                    <a:bodyPr/>
                    <a:lstStyle/>
                    <a:p>
                      <a:pPr fontAlgn="t"/>
                      <a:r>
                        <a:rPr lang="en-US" sz="1200" b="0" i="0">
                          <a:solidFill>
                            <a:srgbClr val="000000"/>
                          </a:solidFill>
                          <a:effectLst/>
                          <a:latin typeface="Arial" panose="020B0604020202020204" pitchFamily="34" charset="0"/>
                        </a:rPr>
                        <a:t>13</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Jeffrey</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62.5</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99761305"/>
                  </a:ext>
                </a:extLst>
              </a:tr>
              <a:tr h="185420">
                <a:tc>
                  <a:txBody>
                    <a:bodyPr/>
                    <a:lstStyle/>
                    <a:p>
                      <a:pPr fontAlgn="t"/>
                      <a:r>
                        <a:rPr lang="en-US" sz="1200" b="0" i="0">
                          <a:solidFill>
                            <a:srgbClr val="000000"/>
                          </a:solidFill>
                          <a:effectLst/>
                          <a:latin typeface="Arial" panose="020B0604020202020204" pitchFamily="34" charset="0"/>
                        </a:rPr>
                        <a:t>14</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Alfred</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69</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013573096"/>
                  </a:ext>
                </a:extLst>
              </a:tr>
              <a:tr h="185420">
                <a:tc>
                  <a:txBody>
                    <a:bodyPr/>
                    <a:lstStyle/>
                    <a:p>
                      <a:pPr fontAlgn="t"/>
                      <a:r>
                        <a:rPr lang="en-US" sz="1200" b="0" i="0">
                          <a:solidFill>
                            <a:srgbClr val="000000"/>
                          </a:solidFill>
                          <a:effectLst/>
                          <a:latin typeface="Arial" panose="020B0604020202020204" pitchFamily="34" charset="0"/>
                        </a:rPr>
                        <a:t>14</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Carol</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62.8</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685572695"/>
                  </a:ext>
                </a:extLst>
              </a:tr>
              <a:tr h="185420">
                <a:tc>
                  <a:txBody>
                    <a:bodyPr/>
                    <a:lstStyle/>
                    <a:p>
                      <a:pPr fontAlgn="t"/>
                      <a:r>
                        <a:rPr lang="en-US" sz="1200" b="0" i="0">
                          <a:solidFill>
                            <a:srgbClr val="000000"/>
                          </a:solidFill>
                          <a:effectLst/>
                          <a:latin typeface="Arial" panose="020B0604020202020204" pitchFamily="34" charset="0"/>
                        </a:rPr>
                        <a:t>14</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Henry</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63.5</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096000082"/>
                  </a:ext>
                </a:extLst>
              </a:tr>
              <a:tr h="185420">
                <a:tc>
                  <a:txBody>
                    <a:bodyPr/>
                    <a:lstStyle/>
                    <a:p>
                      <a:pPr fontAlgn="t"/>
                      <a:r>
                        <a:rPr lang="en-US" sz="1200" b="0" i="0">
                          <a:solidFill>
                            <a:srgbClr val="000000"/>
                          </a:solidFill>
                          <a:effectLst/>
                          <a:latin typeface="Arial" panose="020B0604020202020204" pitchFamily="34" charset="0"/>
                        </a:rPr>
                        <a:t>14</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Judy</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64.3</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589955279"/>
                  </a:ext>
                </a:extLst>
              </a:tr>
              <a:tr h="185420">
                <a:tc>
                  <a:txBody>
                    <a:bodyPr/>
                    <a:lstStyle/>
                    <a:p>
                      <a:pPr fontAlgn="t"/>
                      <a:r>
                        <a:rPr lang="en-US" sz="1200" b="0" i="0">
                          <a:solidFill>
                            <a:srgbClr val="000000"/>
                          </a:solidFill>
                          <a:effectLst/>
                          <a:latin typeface="Arial" panose="020B0604020202020204" pitchFamily="34" charset="0"/>
                        </a:rPr>
                        <a:t>15</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Janet</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62.5</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896804327"/>
                  </a:ext>
                </a:extLst>
              </a:tr>
              <a:tr h="185420">
                <a:tc>
                  <a:txBody>
                    <a:bodyPr/>
                    <a:lstStyle/>
                    <a:p>
                      <a:pPr fontAlgn="t"/>
                      <a:r>
                        <a:rPr lang="en-US" sz="1200" b="0" i="0">
                          <a:solidFill>
                            <a:srgbClr val="000000"/>
                          </a:solidFill>
                          <a:effectLst/>
                          <a:latin typeface="Arial" panose="020B0604020202020204" pitchFamily="34" charset="0"/>
                        </a:rPr>
                        <a:t>15</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Mary</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66.5</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275989238"/>
                  </a:ext>
                </a:extLst>
              </a:tr>
              <a:tr h="185420">
                <a:tc>
                  <a:txBody>
                    <a:bodyPr/>
                    <a:lstStyle/>
                    <a:p>
                      <a:pPr fontAlgn="t"/>
                      <a:r>
                        <a:rPr lang="en-US" sz="1200" b="0" i="0">
                          <a:solidFill>
                            <a:srgbClr val="000000"/>
                          </a:solidFill>
                          <a:effectLst/>
                          <a:latin typeface="Arial" panose="020B0604020202020204" pitchFamily="34" charset="0"/>
                        </a:rPr>
                        <a:t>15</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Ronald</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67</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803640506"/>
                  </a:ext>
                </a:extLst>
              </a:tr>
              <a:tr h="185420">
                <a:tc>
                  <a:txBody>
                    <a:bodyPr/>
                    <a:lstStyle/>
                    <a:p>
                      <a:pPr fontAlgn="t"/>
                      <a:r>
                        <a:rPr lang="en-US" sz="1200" b="0" i="0">
                          <a:solidFill>
                            <a:srgbClr val="000000"/>
                          </a:solidFill>
                          <a:effectLst/>
                          <a:latin typeface="Arial" panose="020B0604020202020204" pitchFamily="34" charset="0"/>
                        </a:rPr>
                        <a:t>15</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William</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200" b="0" i="0">
                          <a:solidFill>
                            <a:srgbClr val="000000"/>
                          </a:solidFill>
                          <a:effectLst/>
                          <a:latin typeface="Arial" panose="020B0604020202020204" pitchFamily="34" charset="0"/>
                        </a:rPr>
                        <a:t>66.5</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834732618"/>
                  </a:ext>
                </a:extLst>
              </a:tr>
              <a:tr h="185420">
                <a:tc>
                  <a:txBody>
                    <a:bodyPr/>
                    <a:lstStyle/>
                    <a:p>
                      <a:pPr fontAlgn="t"/>
                      <a:r>
                        <a:rPr lang="en-US" sz="1200" b="0" i="0">
                          <a:solidFill>
                            <a:srgbClr val="000000"/>
                          </a:solidFill>
                          <a:effectLst/>
                          <a:latin typeface="Arial" panose="020B0604020202020204" pitchFamily="34" charset="0"/>
                        </a:rPr>
                        <a:t>16</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200" b="0" i="0">
                          <a:solidFill>
                            <a:srgbClr val="000000"/>
                          </a:solidFill>
                          <a:effectLst/>
                          <a:latin typeface="Arial" panose="020B0604020202020204" pitchFamily="34" charset="0"/>
                        </a:rPr>
                        <a:t>Philip</a:t>
                      </a:r>
                    </a:p>
                  </a:txBody>
                  <a:tcPr marL="23894" marR="23894" marT="23894" marB="2389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200" b="0" i="0" dirty="0">
                          <a:solidFill>
                            <a:srgbClr val="000000"/>
                          </a:solidFill>
                          <a:effectLst/>
                          <a:latin typeface="Arial" panose="020B0604020202020204" pitchFamily="34" charset="0"/>
                        </a:rPr>
                        <a:t>72</a:t>
                      </a:r>
                    </a:p>
                  </a:txBody>
                  <a:tcPr marL="23894" marR="23894" marT="23894" marB="2389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695568557"/>
                  </a:ext>
                </a:extLst>
              </a:tr>
            </a:tbl>
          </a:graphicData>
        </a:graphic>
      </p:graphicFrame>
      <p:sp>
        <p:nvSpPr>
          <p:cNvPr id="9" name="Right Arrow 8"/>
          <p:cNvSpPr/>
          <p:nvPr/>
        </p:nvSpPr>
        <p:spPr>
          <a:xfrm>
            <a:off x="4589723" y="1574659"/>
            <a:ext cx="419047" cy="2008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5181600" y="2579930"/>
            <a:ext cx="1331331" cy="1632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181600" y="3629589"/>
            <a:ext cx="3240422" cy="1864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5008770" y="4597329"/>
            <a:ext cx="419047" cy="2008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8054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Coalesce</a:t>
            </a:r>
          </a:p>
        </p:txBody>
      </p:sp>
      <p:sp>
        <p:nvSpPr>
          <p:cNvPr id="20482" name="Vertical Text Placeholder 4"/>
          <p:cNvSpPr>
            <a:spLocks noGrp="1"/>
          </p:cNvSpPr>
          <p:nvPr>
            <p:ph idx="1"/>
          </p:nvPr>
        </p:nvSpPr>
        <p:spPr/>
        <p:txBody>
          <a:bodyPr/>
          <a:lstStyle/>
          <a:p>
            <a:endParaRPr lang="en-US" dirty="0"/>
          </a:p>
          <a:p>
            <a:endParaRPr lang="en-US" dirty="0"/>
          </a:p>
          <a:p>
            <a:endParaRPr lang="en-US" dirty="0"/>
          </a:p>
          <a:p>
            <a:endParaRPr lang="en-US" dirty="0"/>
          </a:p>
        </p:txBody>
      </p:sp>
      <p:sp>
        <p:nvSpPr>
          <p:cNvPr id="7" name="Rectangle 6"/>
          <p:cNvSpPr/>
          <p:nvPr/>
        </p:nvSpPr>
        <p:spPr>
          <a:xfrm>
            <a:off x="607484" y="1444752"/>
            <a:ext cx="6361814" cy="646331"/>
          </a:xfrm>
          <a:prstGeom prst="rect">
            <a:avLst/>
          </a:prstGeom>
        </p:spPr>
        <p:txBody>
          <a:bodyPr wrap="square" numCol="1">
            <a:spAutoFit/>
          </a:bodyPr>
          <a:lstStyle/>
          <a:p>
            <a:pPr defTabSz="169863"/>
            <a:endParaRPr lang="en-US" sz="14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p:txBody>
      </p:sp>
      <p:sp>
        <p:nvSpPr>
          <p:cNvPr id="6" name="Rectangle 5"/>
          <p:cNvSpPr/>
          <p:nvPr/>
        </p:nvSpPr>
        <p:spPr>
          <a:xfrm>
            <a:off x="457200" y="1622208"/>
            <a:ext cx="5456219" cy="1169551"/>
          </a:xfrm>
          <a:prstGeom prst="rect">
            <a:avLst/>
          </a:prstGeom>
        </p:spPr>
        <p:txBody>
          <a:bodyPr wrap="square">
            <a:spAutoFit/>
          </a:bodyPr>
          <a:lstStyle/>
          <a:p>
            <a:r>
              <a:rPr lang="en-US" sz="1400" b="1" dirty="0">
                <a:solidFill>
                  <a:srgbClr val="000080"/>
                </a:solidFill>
                <a:latin typeface="Courier New" panose="02070309020205020404" pitchFamily="49" charset="0"/>
              </a:rPr>
              <a:t>proc</a:t>
            </a:r>
            <a:r>
              <a:rPr lang="en-US" sz="1400" dirty="0">
                <a:solidFill>
                  <a:srgbClr val="000000"/>
                </a:solidFill>
                <a:latin typeface="Courier New" panose="02070309020205020404" pitchFamily="49" charset="0"/>
              </a:rPr>
              <a:t> </a:t>
            </a:r>
            <a:r>
              <a:rPr lang="en-US" sz="1400" b="1" dirty="0" err="1">
                <a:solidFill>
                  <a:srgbClr val="000080"/>
                </a:solidFill>
                <a:latin typeface="Courier New" panose="02070309020205020404" pitchFamily="49" charset="0"/>
              </a:rPr>
              <a:t>sql</a:t>
            </a:r>
            <a:r>
              <a:rPr lang="en-US" sz="1400" dirty="0">
                <a:solidFill>
                  <a:srgbClr val="000000"/>
                </a:solidFill>
                <a:latin typeface="Courier New" panose="02070309020205020404" pitchFamily="49" charset="0"/>
              </a:rPr>
              <a:t>;</a:t>
            </a:r>
          </a:p>
          <a:p>
            <a:pPr defTabSz="457200"/>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solidFill>
                  <a:srgbClr val="000000"/>
                </a:solidFill>
                <a:latin typeface="Courier New" panose="02070309020205020404" pitchFamily="49" charset="0"/>
              </a:rPr>
              <a:t> *, coalesce(x1,x2) </a:t>
            </a:r>
            <a:r>
              <a:rPr lang="en-US" sz="1400" dirty="0">
                <a:solidFill>
                  <a:srgbClr val="0000FF"/>
                </a:solidFill>
                <a:latin typeface="Courier New" panose="02070309020205020404" pitchFamily="49" charset="0"/>
              </a:rPr>
              <a:t>as</a:t>
            </a:r>
            <a:r>
              <a:rPr lang="en-US" sz="1400" dirty="0">
                <a:solidFill>
                  <a:srgbClr val="000000"/>
                </a:solidFill>
                <a:latin typeface="Courier New" panose="02070309020205020404" pitchFamily="49" charset="0"/>
              </a:rPr>
              <a:t> 			</a:t>
            </a:r>
          </a:p>
          <a:p>
            <a:pPr defTabSz="457200"/>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year_of_birth</a:t>
            </a:r>
            <a:r>
              <a:rPr lang="en-US" sz="1400" dirty="0">
                <a:solidFill>
                  <a:srgbClr val="000000"/>
                </a:solidFill>
                <a:latin typeface="Courier New" panose="02070309020205020404" pitchFamily="49" charset="0"/>
              </a:rPr>
              <a:t> format </a:t>
            </a:r>
            <a:r>
              <a:rPr lang="en-US" sz="1400" dirty="0">
                <a:solidFill>
                  <a:srgbClr val="008080"/>
                </a:solidFill>
                <a:latin typeface="Courier New" panose="02070309020205020404" pitchFamily="49" charset="0"/>
              </a:rPr>
              <a:t>year4.</a:t>
            </a:r>
            <a:endParaRPr lang="en-US" sz="1400" dirty="0">
              <a:solidFill>
                <a:srgbClr val="000000"/>
              </a:solidFill>
              <a:latin typeface="Courier New" panose="02070309020205020404" pitchFamily="49" charset="0"/>
            </a:endParaRPr>
          </a:p>
          <a:p>
            <a:pPr defTabSz="457200"/>
            <a:r>
              <a:rPr lang="en-US" sz="1400" dirty="0">
                <a:solidFill>
                  <a:srgbClr val="0000FF"/>
                </a:solidFill>
                <a:latin typeface="Courier New" panose="02070309020205020404" pitchFamily="49" charset="0"/>
              </a:rPr>
              <a:t>	from</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class_birthyear_mixed</a:t>
            </a:r>
            <a:r>
              <a:rPr lang="en-US" sz="1400" dirty="0">
                <a:solidFill>
                  <a:srgbClr val="000000"/>
                </a:solidFill>
                <a:latin typeface="Courier New" panose="02070309020205020404" pitchFamily="49" charset="0"/>
              </a:rPr>
              <a:t>;</a:t>
            </a:r>
          </a:p>
          <a:p>
            <a:r>
              <a:rPr lang="en-US" sz="1400" b="1" dirty="0">
                <a:solidFill>
                  <a:srgbClr val="000080"/>
                </a:solidFill>
                <a:latin typeface="Courier New" panose="02070309020205020404" pitchFamily="49" charset="0"/>
              </a:rPr>
              <a:t>quit</a:t>
            </a:r>
            <a:r>
              <a:rPr lang="en-US" sz="1400" dirty="0">
                <a:solidFill>
                  <a:srgbClr val="000000"/>
                </a:solidFill>
                <a:latin typeface="Courier New" panose="02070309020205020404" pitchFamily="49" charset="0"/>
              </a:rPr>
              <a:t>;</a:t>
            </a:r>
            <a:endParaRPr lang="en-US" sz="1400" dirty="0"/>
          </a:p>
        </p:txBody>
      </p:sp>
      <p:graphicFrame>
        <p:nvGraphicFramePr>
          <p:cNvPr id="2" name="Table 1"/>
          <p:cNvGraphicFramePr>
            <a:graphicFrameLocks noGrp="1"/>
          </p:cNvGraphicFramePr>
          <p:nvPr>
            <p:extLst/>
          </p:nvPr>
        </p:nvGraphicFramePr>
        <p:xfrm>
          <a:off x="5486400" y="1219200"/>
          <a:ext cx="4123566" cy="4372133"/>
        </p:xfrm>
        <a:graphic>
          <a:graphicData uri="http://schemas.openxmlformats.org/drawingml/2006/table">
            <a:tbl>
              <a:tblPr/>
              <a:tblGrid>
                <a:gridCol w="589003">
                  <a:extLst>
                    <a:ext uri="{9D8B030D-6E8A-4147-A177-3AD203B41FA5}">
                      <a16:colId xmlns:a16="http://schemas.microsoft.com/office/drawing/2014/main" val="1735355424"/>
                    </a:ext>
                  </a:extLst>
                </a:gridCol>
                <a:gridCol w="333416">
                  <a:extLst>
                    <a:ext uri="{9D8B030D-6E8A-4147-A177-3AD203B41FA5}">
                      <a16:colId xmlns:a16="http://schemas.microsoft.com/office/drawing/2014/main" val="2772990487"/>
                    </a:ext>
                  </a:extLst>
                </a:gridCol>
                <a:gridCol w="349291">
                  <a:extLst>
                    <a:ext uri="{9D8B030D-6E8A-4147-A177-3AD203B41FA5}">
                      <a16:colId xmlns:a16="http://schemas.microsoft.com/office/drawing/2014/main" val="414658283"/>
                    </a:ext>
                  </a:extLst>
                </a:gridCol>
                <a:gridCol w="519153">
                  <a:extLst>
                    <a:ext uri="{9D8B030D-6E8A-4147-A177-3AD203B41FA5}">
                      <a16:colId xmlns:a16="http://schemas.microsoft.com/office/drawing/2014/main" val="950731013"/>
                    </a:ext>
                  </a:extLst>
                </a:gridCol>
                <a:gridCol w="549316">
                  <a:extLst>
                    <a:ext uri="{9D8B030D-6E8A-4147-A177-3AD203B41FA5}">
                      <a16:colId xmlns:a16="http://schemas.microsoft.com/office/drawing/2014/main" val="2512615776"/>
                    </a:ext>
                  </a:extLst>
                </a:gridCol>
                <a:gridCol w="395328">
                  <a:extLst>
                    <a:ext uri="{9D8B030D-6E8A-4147-A177-3AD203B41FA5}">
                      <a16:colId xmlns:a16="http://schemas.microsoft.com/office/drawing/2014/main" val="2531832601"/>
                    </a:ext>
                  </a:extLst>
                </a:gridCol>
                <a:gridCol w="395328">
                  <a:extLst>
                    <a:ext uri="{9D8B030D-6E8A-4147-A177-3AD203B41FA5}">
                      <a16:colId xmlns:a16="http://schemas.microsoft.com/office/drawing/2014/main" val="1031221757"/>
                    </a:ext>
                  </a:extLst>
                </a:gridCol>
                <a:gridCol w="992731">
                  <a:extLst>
                    <a:ext uri="{9D8B030D-6E8A-4147-A177-3AD203B41FA5}">
                      <a16:colId xmlns:a16="http://schemas.microsoft.com/office/drawing/2014/main" val="3506588392"/>
                    </a:ext>
                  </a:extLst>
                </a:gridCol>
              </a:tblGrid>
              <a:tr h="311491">
                <a:tc>
                  <a:txBody>
                    <a:bodyPr/>
                    <a:lstStyle/>
                    <a:p>
                      <a:pPr fontAlgn="t"/>
                      <a:r>
                        <a:rPr lang="en-US" sz="1100" b="1" i="0">
                          <a:solidFill>
                            <a:srgbClr val="000000"/>
                          </a:solidFill>
                          <a:effectLst/>
                          <a:latin typeface="Arial" panose="020B0604020202020204" pitchFamily="34" charset="0"/>
                        </a:rPr>
                        <a:t>Name</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Sex</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Age</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Height</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Weight</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x1</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x2</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dirty="0" err="1">
                          <a:solidFill>
                            <a:srgbClr val="000000"/>
                          </a:solidFill>
                          <a:effectLst/>
                          <a:latin typeface="Arial" panose="020B0604020202020204" pitchFamily="34" charset="0"/>
                        </a:rPr>
                        <a:t>year_of_birth</a:t>
                      </a:r>
                      <a:endParaRPr lang="en-US" sz="1100" b="1" i="0" dirty="0">
                        <a:solidFill>
                          <a:srgbClr val="000000"/>
                        </a:solidFill>
                        <a:effectLst/>
                        <a:latin typeface="Arial" panose="020B0604020202020204" pitchFamily="34" charset="0"/>
                      </a:endParaRPr>
                    </a:p>
                  </a:txBody>
                  <a:tcPr marL="23039" marR="23039" marT="23039" marB="2303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025623664"/>
                  </a:ext>
                </a:extLst>
              </a:tr>
              <a:tr h="178785">
                <a:tc>
                  <a:txBody>
                    <a:bodyPr/>
                    <a:lstStyle/>
                    <a:p>
                      <a:pPr fontAlgn="t"/>
                      <a:r>
                        <a:rPr lang="en-US" sz="1100" b="0" i="0">
                          <a:solidFill>
                            <a:srgbClr val="000000"/>
                          </a:solidFill>
                          <a:effectLst/>
                          <a:latin typeface="Arial" panose="020B0604020202020204" pitchFamily="34" charset="0"/>
                        </a:rPr>
                        <a:t>Alfred</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69</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112.5</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2004</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2004</a:t>
                      </a:r>
                    </a:p>
                  </a:txBody>
                  <a:tcPr marL="23039" marR="23039" marT="23039" marB="2303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84192104"/>
                  </a:ext>
                </a:extLst>
              </a:tr>
              <a:tr h="178785">
                <a:tc>
                  <a:txBody>
                    <a:bodyPr/>
                    <a:lstStyle/>
                    <a:p>
                      <a:pPr fontAlgn="t"/>
                      <a:r>
                        <a:rPr lang="en-US" sz="1100" b="0" i="0">
                          <a:solidFill>
                            <a:srgbClr val="000000"/>
                          </a:solidFill>
                          <a:effectLst/>
                          <a:latin typeface="Arial" panose="020B0604020202020204" pitchFamily="34" charset="0"/>
                        </a:rPr>
                        <a:t>Alice</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56.5</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84</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t>
                      </a:r>
                    </a:p>
                  </a:txBody>
                  <a:tcPr marL="23039" marR="23039" marT="23039" marB="2303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700526629"/>
                  </a:ext>
                </a:extLst>
              </a:tr>
              <a:tr h="178785">
                <a:tc>
                  <a:txBody>
                    <a:bodyPr/>
                    <a:lstStyle/>
                    <a:p>
                      <a:pPr fontAlgn="t"/>
                      <a:r>
                        <a:rPr lang="en-US" sz="1100" b="0" i="0">
                          <a:solidFill>
                            <a:srgbClr val="000000"/>
                          </a:solidFill>
                          <a:effectLst/>
                          <a:latin typeface="Arial" panose="020B0604020202020204" pitchFamily="34" charset="0"/>
                        </a:rPr>
                        <a:t>Barbara</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65.3</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98</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t>
                      </a:r>
                    </a:p>
                  </a:txBody>
                  <a:tcPr marL="23039" marR="23039" marT="23039" marB="2303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548071200"/>
                  </a:ext>
                </a:extLst>
              </a:tr>
              <a:tr h="178785">
                <a:tc>
                  <a:txBody>
                    <a:bodyPr/>
                    <a:lstStyle/>
                    <a:p>
                      <a:pPr fontAlgn="t"/>
                      <a:r>
                        <a:rPr lang="en-US" sz="1100" b="0" i="0">
                          <a:solidFill>
                            <a:srgbClr val="000000"/>
                          </a:solidFill>
                          <a:effectLst/>
                          <a:latin typeface="Arial" panose="020B0604020202020204" pitchFamily="34" charset="0"/>
                        </a:rPr>
                        <a:t>Carol</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62.8</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102.5</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2004</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2004</a:t>
                      </a:r>
                    </a:p>
                  </a:txBody>
                  <a:tcPr marL="23039" marR="23039" marT="23039" marB="2303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781499715"/>
                  </a:ext>
                </a:extLst>
              </a:tr>
              <a:tr h="178785">
                <a:tc>
                  <a:txBody>
                    <a:bodyPr/>
                    <a:lstStyle/>
                    <a:p>
                      <a:pPr fontAlgn="t"/>
                      <a:r>
                        <a:rPr lang="en-US" sz="1100" b="0" i="0">
                          <a:solidFill>
                            <a:srgbClr val="000000"/>
                          </a:solidFill>
                          <a:effectLst/>
                          <a:latin typeface="Arial" panose="020B0604020202020204" pitchFamily="34" charset="0"/>
                        </a:rPr>
                        <a:t>Henry</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63.5</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102.5</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2004</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2004</a:t>
                      </a:r>
                    </a:p>
                  </a:txBody>
                  <a:tcPr marL="23039" marR="23039" marT="23039" marB="2303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756146113"/>
                  </a:ext>
                </a:extLst>
              </a:tr>
              <a:tr h="178785">
                <a:tc>
                  <a:txBody>
                    <a:bodyPr/>
                    <a:lstStyle/>
                    <a:p>
                      <a:pPr fontAlgn="t"/>
                      <a:r>
                        <a:rPr lang="en-US" sz="1100" b="0" i="0">
                          <a:solidFill>
                            <a:srgbClr val="000000"/>
                          </a:solidFill>
                          <a:effectLst/>
                          <a:latin typeface="Arial" panose="020B0604020202020204" pitchFamily="34" charset="0"/>
                        </a:rPr>
                        <a:t>James</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57.3</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83</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2006</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2006</a:t>
                      </a:r>
                    </a:p>
                  </a:txBody>
                  <a:tcPr marL="23039" marR="23039" marT="23039" marB="2303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01984549"/>
                  </a:ext>
                </a:extLst>
              </a:tr>
              <a:tr h="178785">
                <a:tc>
                  <a:txBody>
                    <a:bodyPr/>
                    <a:lstStyle/>
                    <a:p>
                      <a:pPr fontAlgn="t"/>
                      <a:r>
                        <a:rPr lang="en-US" sz="1100" b="0" i="0">
                          <a:solidFill>
                            <a:srgbClr val="000000"/>
                          </a:solidFill>
                          <a:effectLst/>
                          <a:latin typeface="Arial" panose="020B0604020202020204" pitchFamily="34" charset="0"/>
                        </a:rPr>
                        <a:t>Jane</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59.8</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84.5</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2006</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2006</a:t>
                      </a:r>
                    </a:p>
                  </a:txBody>
                  <a:tcPr marL="23039" marR="23039" marT="23039" marB="2303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369571117"/>
                  </a:ext>
                </a:extLst>
              </a:tr>
              <a:tr h="0">
                <a:tc>
                  <a:txBody>
                    <a:bodyPr/>
                    <a:lstStyle/>
                    <a:p>
                      <a:pPr fontAlgn="t"/>
                      <a:r>
                        <a:rPr lang="en-US" sz="1100" b="0" i="0">
                          <a:solidFill>
                            <a:srgbClr val="000000"/>
                          </a:solidFill>
                          <a:effectLst/>
                          <a:latin typeface="Arial" panose="020B0604020202020204" pitchFamily="34" charset="0"/>
                        </a:rPr>
                        <a:t>Janet</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62.5</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112.5</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2003</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2003</a:t>
                      </a:r>
                    </a:p>
                  </a:txBody>
                  <a:tcPr marL="23039" marR="23039" marT="23039" marB="2303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84261114"/>
                  </a:ext>
                </a:extLst>
              </a:tr>
              <a:tr h="178785">
                <a:tc>
                  <a:txBody>
                    <a:bodyPr/>
                    <a:lstStyle/>
                    <a:p>
                      <a:pPr fontAlgn="t"/>
                      <a:r>
                        <a:rPr lang="en-US" sz="1100" b="0" i="0">
                          <a:solidFill>
                            <a:srgbClr val="000000"/>
                          </a:solidFill>
                          <a:effectLst/>
                          <a:latin typeface="Arial" panose="020B0604020202020204" pitchFamily="34" charset="0"/>
                        </a:rPr>
                        <a:t>Jeffrey</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62.5</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84</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t>
                      </a:r>
                    </a:p>
                  </a:txBody>
                  <a:tcPr marL="23039" marR="23039" marT="23039" marB="2303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950831507"/>
                  </a:ext>
                </a:extLst>
              </a:tr>
              <a:tr h="178785">
                <a:tc>
                  <a:txBody>
                    <a:bodyPr/>
                    <a:lstStyle/>
                    <a:p>
                      <a:pPr fontAlgn="t"/>
                      <a:r>
                        <a:rPr lang="en-US" sz="1100" b="0" i="0">
                          <a:solidFill>
                            <a:srgbClr val="000000"/>
                          </a:solidFill>
                          <a:effectLst/>
                          <a:latin typeface="Arial" panose="020B0604020202020204" pitchFamily="34" charset="0"/>
                        </a:rPr>
                        <a:t>John</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59</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99.5</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2006</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2006</a:t>
                      </a:r>
                    </a:p>
                  </a:txBody>
                  <a:tcPr marL="23039" marR="23039" marT="23039" marB="2303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035014764"/>
                  </a:ext>
                </a:extLst>
              </a:tr>
              <a:tr h="178785">
                <a:tc>
                  <a:txBody>
                    <a:bodyPr/>
                    <a:lstStyle/>
                    <a:p>
                      <a:pPr fontAlgn="t"/>
                      <a:r>
                        <a:rPr lang="en-US" sz="1100" b="0" i="0">
                          <a:solidFill>
                            <a:srgbClr val="000000"/>
                          </a:solidFill>
                          <a:effectLst/>
                          <a:latin typeface="Arial" panose="020B0604020202020204" pitchFamily="34" charset="0"/>
                        </a:rPr>
                        <a:t>Joyce</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51.3</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50.5</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2007</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2007</a:t>
                      </a:r>
                    </a:p>
                  </a:txBody>
                  <a:tcPr marL="23039" marR="23039" marT="23039" marB="2303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992944593"/>
                  </a:ext>
                </a:extLst>
              </a:tr>
              <a:tr h="178785">
                <a:tc>
                  <a:txBody>
                    <a:bodyPr/>
                    <a:lstStyle/>
                    <a:p>
                      <a:pPr fontAlgn="t"/>
                      <a:r>
                        <a:rPr lang="en-US" sz="1100" b="0" i="0">
                          <a:solidFill>
                            <a:srgbClr val="000000"/>
                          </a:solidFill>
                          <a:effectLst/>
                          <a:latin typeface="Arial" panose="020B0604020202020204" pitchFamily="34" charset="0"/>
                        </a:rPr>
                        <a:t>Judy</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64.3</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90</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2004</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2004</a:t>
                      </a:r>
                    </a:p>
                  </a:txBody>
                  <a:tcPr marL="23039" marR="23039" marT="23039" marB="2303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708275500"/>
                  </a:ext>
                </a:extLst>
              </a:tr>
              <a:tr h="178785">
                <a:tc>
                  <a:txBody>
                    <a:bodyPr/>
                    <a:lstStyle/>
                    <a:p>
                      <a:pPr fontAlgn="t"/>
                      <a:r>
                        <a:rPr lang="en-US" sz="1100" b="0" i="0">
                          <a:solidFill>
                            <a:srgbClr val="000000"/>
                          </a:solidFill>
                          <a:effectLst/>
                          <a:latin typeface="Arial" panose="020B0604020202020204" pitchFamily="34" charset="0"/>
                        </a:rPr>
                        <a:t>Louise</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56.3</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77</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2006</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2006</a:t>
                      </a:r>
                    </a:p>
                  </a:txBody>
                  <a:tcPr marL="23039" marR="23039" marT="23039" marB="2303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594999232"/>
                  </a:ext>
                </a:extLst>
              </a:tr>
              <a:tr h="178785">
                <a:tc>
                  <a:txBody>
                    <a:bodyPr/>
                    <a:lstStyle/>
                    <a:p>
                      <a:pPr fontAlgn="t"/>
                      <a:r>
                        <a:rPr lang="en-US" sz="1100" b="0" i="0">
                          <a:solidFill>
                            <a:srgbClr val="000000"/>
                          </a:solidFill>
                          <a:effectLst/>
                          <a:latin typeface="Arial" panose="020B0604020202020204" pitchFamily="34" charset="0"/>
                        </a:rPr>
                        <a:t>Mary</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66.5</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112</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2003</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2003</a:t>
                      </a:r>
                    </a:p>
                  </a:txBody>
                  <a:tcPr marL="23039" marR="23039" marT="23039" marB="2303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682974922"/>
                  </a:ext>
                </a:extLst>
              </a:tr>
              <a:tr h="178785">
                <a:tc>
                  <a:txBody>
                    <a:bodyPr/>
                    <a:lstStyle/>
                    <a:p>
                      <a:pPr fontAlgn="t"/>
                      <a:r>
                        <a:rPr lang="en-US" sz="1100" b="0" i="0">
                          <a:solidFill>
                            <a:srgbClr val="000000"/>
                          </a:solidFill>
                          <a:effectLst/>
                          <a:latin typeface="Arial" panose="020B0604020202020204" pitchFamily="34" charset="0"/>
                        </a:rPr>
                        <a:t>Philip</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16</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72</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150</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2002</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2002</a:t>
                      </a:r>
                    </a:p>
                  </a:txBody>
                  <a:tcPr marL="23039" marR="23039" marT="23039" marB="2303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020787985"/>
                  </a:ext>
                </a:extLst>
              </a:tr>
              <a:tr h="178785">
                <a:tc>
                  <a:txBody>
                    <a:bodyPr/>
                    <a:lstStyle/>
                    <a:p>
                      <a:pPr fontAlgn="t"/>
                      <a:r>
                        <a:rPr lang="en-US" sz="1100" b="0" i="0">
                          <a:solidFill>
                            <a:srgbClr val="000000"/>
                          </a:solidFill>
                          <a:effectLst/>
                          <a:latin typeface="Arial" panose="020B0604020202020204" pitchFamily="34" charset="0"/>
                        </a:rPr>
                        <a:t>Robert</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64.8</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128</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2006</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2006</a:t>
                      </a:r>
                    </a:p>
                  </a:txBody>
                  <a:tcPr marL="23039" marR="23039" marT="23039" marB="2303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005109962"/>
                  </a:ext>
                </a:extLst>
              </a:tr>
              <a:tr h="178785">
                <a:tc>
                  <a:txBody>
                    <a:bodyPr/>
                    <a:lstStyle/>
                    <a:p>
                      <a:pPr fontAlgn="t"/>
                      <a:r>
                        <a:rPr lang="en-US" sz="1100" b="0" i="0">
                          <a:solidFill>
                            <a:srgbClr val="000000"/>
                          </a:solidFill>
                          <a:effectLst/>
                          <a:latin typeface="Arial" panose="020B0604020202020204" pitchFamily="34" charset="0"/>
                        </a:rPr>
                        <a:t>Ronald</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67</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133</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2003</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2003</a:t>
                      </a:r>
                    </a:p>
                  </a:txBody>
                  <a:tcPr marL="23039" marR="23039" marT="23039" marB="2303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446977587"/>
                  </a:ext>
                </a:extLst>
              </a:tr>
              <a:tr h="178785">
                <a:tc>
                  <a:txBody>
                    <a:bodyPr/>
                    <a:lstStyle/>
                    <a:p>
                      <a:pPr fontAlgn="t"/>
                      <a:r>
                        <a:rPr lang="en-US" sz="1100" b="0" i="0">
                          <a:solidFill>
                            <a:srgbClr val="000000"/>
                          </a:solidFill>
                          <a:effectLst/>
                          <a:latin typeface="Arial" panose="020B0604020202020204" pitchFamily="34" charset="0"/>
                        </a:rPr>
                        <a:t>Thomas</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57.5</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85</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2007</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2007</a:t>
                      </a:r>
                    </a:p>
                  </a:txBody>
                  <a:tcPr marL="23039" marR="23039" marT="23039" marB="2303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592115318"/>
                  </a:ext>
                </a:extLst>
              </a:tr>
              <a:tr h="178785">
                <a:tc>
                  <a:txBody>
                    <a:bodyPr/>
                    <a:lstStyle/>
                    <a:p>
                      <a:pPr fontAlgn="t"/>
                      <a:r>
                        <a:rPr lang="en-US" sz="1100" b="0" i="0">
                          <a:solidFill>
                            <a:srgbClr val="000000"/>
                          </a:solidFill>
                          <a:effectLst/>
                          <a:latin typeface="Arial" panose="020B0604020202020204" pitchFamily="34" charset="0"/>
                        </a:rPr>
                        <a:t>William</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66.5</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112</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2003</a:t>
                      </a:r>
                    </a:p>
                  </a:txBody>
                  <a:tcPr marL="23039" marR="23039" marT="23039" marB="2303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dirty="0">
                          <a:solidFill>
                            <a:srgbClr val="000000"/>
                          </a:solidFill>
                          <a:effectLst/>
                          <a:latin typeface="Arial" panose="020B0604020202020204" pitchFamily="34" charset="0"/>
                        </a:rPr>
                        <a:t>2003</a:t>
                      </a:r>
                    </a:p>
                  </a:txBody>
                  <a:tcPr marL="23039" marR="23039" marT="23039" marB="2303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591641396"/>
                  </a:ext>
                </a:extLst>
              </a:tr>
            </a:tbl>
          </a:graphicData>
        </a:graphic>
      </p:graphicFrame>
      <p:sp>
        <p:nvSpPr>
          <p:cNvPr id="8" name="Line Callout 1 (Accent Bar) 7"/>
          <p:cNvSpPr/>
          <p:nvPr/>
        </p:nvSpPr>
        <p:spPr>
          <a:xfrm>
            <a:off x="1981200" y="2742648"/>
            <a:ext cx="1568909" cy="370123"/>
          </a:xfrm>
          <a:prstGeom prst="accentCallout1">
            <a:avLst>
              <a:gd name="adj1" fmla="val 46201"/>
              <a:gd name="adj2" fmla="val 104997"/>
              <a:gd name="adj3" fmla="val -93377"/>
              <a:gd name="adj4" fmla="val 129876"/>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Format syntax in proc </a:t>
            </a:r>
            <a:r>
              <a:rPr lang="en-US" sz="1200" dirty="0" err="1">
                <a:solidFill>
                  <a:schemeClr val="tx1"/>
                </a:solidFill>
              </a:rPr>
              <a:t>sql</a:t>
            </a:r>
            <a:r>
              <a:rPr lang="en-US" sz="1200" dirty="0">
                <a:solidFill>
                  <a:schemeClr val="tx1"/>
                </a:solidFill>
              </a:rPr>
              <a:t> shown here</a:t>
            </a:r>
          </a:p>
        </p:txBody>
      </p:sp>
    </p:spTree>
    <p:extLst>
      <p:ext uri="{BB962C8B-B14F-4D97-AF65-F5344CB8AC3E}">
        <p14:creationId xmlns:p14="http://schemas.microsoft.com/office/powerpoint/2010/main" val="1147647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Coalesce</a:t>
            </a:r>
          </a:p>
        </p:txBody>
      </p:sp>
      <p:sp>
        <p:nvSpPr>
          <p:cNvPr id="20482" name="Vertical Text Placeholder 4"/>
          <p:cNvSpPr>
            <a:spLocks noGrp="1"/>
          </p:cNvSpPr>
          <p:nvPr>
            <p:ph idx="1"/>
          </p:nvPr>
        </p:nvSpPr>
        <p:spPr/>
        <p:txBody>
          <a:bodyPr/>
          <a:lstStyle/>
          <a:p>
            <a:endParaRPr lang="en-US" dirty="0"/>
          </a:p>
          <a:p>
            <a:endParaRPr lang="en-US" dirty="0"/>
          </a:p>
          <a:p>
            <a:endParaRPr lang="en-US" dirty="0"/>
          </a:p>
          <a:p>
            <a:endParaRPr lang="en-US" dirty="0"/>
          </a:p>
        </p:txBody>
      </p:sp>
      <p:sp>
        <p:nvSpPr>
          <p:cNvPr id="7" name="Rectangle 6"/>
          <p:cNvSpPr/>
          <p:nvPr/>
        </p:nvSpPr>
        <p:spPr>
          <a:xfrm>
            <a:off x="607484" y="1444752"/>
            <a:ext cx="6361814" cy="646331"/>
          </a:xfrm>
          <a:prstGeom prst="rect">
            <a:avLst/>
          </a:prstGeom>
        </p:spPr>
        <p:txBody>
          <a:bodyPr wrap="square" numCol="1">
            <a:spAutoFit/>
          </a:bodyPr>
          <a:lstStyle/>
          <a:p>
            <a:pPr defTabSz="169863"/>
            <a:endParaRPr lang="en-US" sz="14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p:txBody>
      </p:sp>
      <p:sp>
        <p:nvSpPr>
          <p:cNvPr id="6" name="Rectangle 5"/>
          <p:cNvSpPr/>
          <p:nvPr/>
        </p:nvSpPr>
        <p:spPr>
          <a:xfrm>
            <a:off x="381000" y="1219200"/>
            <a:ext cx="12182687" cy="1384995"/>
          </a:xfrm>
          <a:prstGeom prst="rect">
            <a:avLst/>
          </a:prstGeom>
        </p:spPr>
        <p:txBody>
          <a:bodyPr wrap="square">
            <a:spAutoFit/>
          </a:bodyPr>
          <a:lstStyle/>
          <a:p>
            <a:r>
              <a:rPr lang="en-US" sz="1400" b="1" dirty="0">
                <a:solidFill>
                  <a:srgbClr val="000080"/>
                </a:solidFill>
                <a:latin typeface="Courier New" panose="02070309020205020404" pitchFamily="49" charset="0"/>
              </a:rPr>
              <a:t>proc</a:t>
            </a:r>
            <a:r>
              <a:rPr lang="en-US" sz="1400" dirty="0">
                <a:solidFill>
                  <a:srgbClr val="000000"/>
                </a:solidFill>
                <a:latin typeface="Courier New" panose="02070309020205020404" pitchFamily="49" charset="0"/>
              </a:rPr>
              <a:t> </a:t>
            </a:r>
            <a:r>
              <a:rPr lang="en-US" sz="1400" b="1" dirty="0" err="1">
                <a:solidFill>
                  <a:srgbClr val="000080"/>
                </a:solidFill>
                <a:latin typeface="Courier New" panose="02070309020205020404" pitchFamily="49" charset="0"/>
              </a:rPr>
              <a:t>sql</a:t>
            </a:r>
            <a:r>
              <a:rPr lang="en-US" sz="1400"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a.Name</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a.Age</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a.year_of_birth</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b.year_of_birth</a:t>
            </a:r>
            <a:r>
              <a:rPr lang="en-US" sz="1400" dirty="0">
                <a:solidFill>
                  <a:srgbClr val="000000"/>
                </a:solidFill>
                <a:latin typeface="Courier New" panose="02070309020205020404" pitchFamily="49" charset="0"/>
              </a:rPr>
              <a:t>, </a:t>
            </a:r>
          </a:p>
          <a:p>
            <a:pPr defTabSz="628650"/>
            <a:r>
              <a:rPr lang="en-US" sz="1400" dirty="0">
                <a:solidFill>
                  <a:srgbClr val="000000"/>
                </a:solidFill>
                <a:latin typeface="Courier New" panose="02070309020205020404" pitchFamily="49" charset="0"/>
              </a:rPr>
              <a:t>		coalesce(</a:t>
            </a:r>
            <a:r>
              <a:rPr lang="en-US" sz="1400" dirty="0" err="1">
                <a:solidFill>
                  <a:srgbClr val="000000"/>
                </a:solidFill>
                <a:latin typeface="Courier New" panose="02070309020205020404" pitchFamily="49" charset="0"/>
              </a:rPr>
              <a:t>a.year_of_birth,b.year_of_birth</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as</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all_year_of_birth</a:t>
            </a:r>
            <a:r>
              <a:rPr lang="en-US" sz="1400" dirty="0">
                <a:solidFill>
                  <a:srgbClr val="000000"/>
                </a:solidFill>
                <a:latin typeface="Courier New" panose="02070309020205020404" pitchFamily="49" charset="0"/>
              </a:rPr>
              <a:t> format </a:t>
            </a:r>
            <a:r>
              <a:rPr lang="en-US" sz="1400" dirty="0">
                <a:solidFill>
                  <a:srgbClr val="008080"/>
                </a:solidFill>
                <a:latin typeface="Courier New" panose="02070309020205020404" pitchFamily="49" charset="0"/>
              </a:rPr>
              <a:t>year4.</a:t>
            </a:r>
            <a:endParaRPr lang="en-US" sz="1400" dirty="0">
              <a:solidFill>
                <a:srgbClr val="000000"/>
              </a:solidFill>
              <a:latin typeface="Courier New" panose="02070309020205020404" pitchFamily="49" charset="0"/>
            </a:endParaRPr>
          </a:p>
          <a:p>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solidFill>
                  <a:srgbClr val="000000"/>
                </a:solidFill>
                <a:latin typeface="Courier New" panose="02070309020205020404" pitchFamily="49" charset="0"/>
              </a:rPr>
              <a:t> class_birthyear_under13 a, class_birthyear_14over b</a:t>
            </a:r>
          </a:p>
          <a:p>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where</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a.Name</a:t>
            </a:r>
            <a:r>
              <a:rPr lang="en-US" sz="1400" dirty="0">
                <a:solidFill>
                  <a:srgbClr val="000000"/>
                </a:solidFill>
                <a:latin typeface="Courier New" panose="02070309020205020404" pitchFamily="49" charset="0"/>
              </a:rPr>
              <a:t> = </a:t>
            </a:r>
            <a:r>
              <a:rPr lang="en-US" sz="1400" dirty="0" err="1">
                <a:solidFill>
                  <a:srgbClr val="000000"/>
                </a:solidFill>
                <a:latin typeface="Courier New" panose="02070309020205020404" pitchFamily="49" charset="0"/>
              </a:rPr>
              <a:t>b.Name</a:t>
            </a:r>
            <a:r>
              <a:rPr lang="en-US" sz="1400" dirty="0">
                <a:solidFill>
                  <a:srgbClr val="000000"/>
                </a:solidFill>
                <a:latin typeface="Courier New" panose="02070309020205020404" pitchFamily="49" charset="0"/>
              </a:rPr>
              <a:t>;</a:t>
            </a:r>
          </a:p>
          <a:p>
            <a:r>
              <a:rPr lang="en-US" sz="1400" b="1" dirty="0">
                <a:solidFill>
                  <a:srgbClr val="000080"/>
                </a:solidFill>
                <a:latin typeface="Courier New" panose="02070309020205020404" pitchFamily="49" charset="0"/>
              </a:rPr>
              <a:t>quit</a:t>
            </a:r>
            <a:r>
              <a:rPr lang="en-US" sz="1400" dirty="0">
                <a:solidFill>
                  <a:srgbClr val="000000"/>
                </a:solidFill>
                <a:latin typeface="Courier New" panose="02070309020205020404" pitchFamily="49" charset="0"/>
              </a:rPr>
              <a:t>;</a:t>
            </a:r>
            <a:endParaRPr lang="en-US" sz="1400" dirty="0"/>
          </a:p>
        </p:txBody>
      </p:sp>
      <p:sp>
        <p:nvSpPr>
          <p:cNvPr id="3" name="Flowchart: Alternate Process 2"/>
          <p:cNvSpPr/>
          <p:nvPr/>
        </p:nvSpPr>
        <p:spPr>
          <a:xfrm>
            <a:off x="907373" y="2829747"/>
            <a:ext cx="1295400" cy="6858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A</a:t>
            </a:r>
          </a:p>
        </p:txBody>
      </p:sp>
      <p:sp>
        <p:nvSpPr>
          <p:cNvPr id="19" name="Flowchart: Alternate Process 18"/>
          <p:cNvSpPr/>
          <p:nvPr/>
        </p:nvSpPr>
        <p:spPr>
          <a:xfrm>
            <a:off x="9584944" y="2829747"/>
            <a:ext cx="1295400" cy="6858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B</a:t>
            </a:r>
          </a:p>
        </p:txBody>
      </p:sp>
      <p:pic>
        <p:nvPicPr>
          <p:cNvPr id="33" name="Picture 32"/>
          <p:cNvPicPr>
            <a:picLocks noChangeAspect="1"/>
          </p:cNvPicPr>
          <p:nvPr/>
        </p:nvPicPr>
        <p:blipFill rotWithShape="1">
          <a:blip r:embed="rId3"/>
          <a:srcRect b="34560"/>
          <a:stretch/>
        </p:blipFill>
        <p:spPr>
          <a:xfrm>
            <a:off x="2451861" y="2829747"/>
            <a:ext cx="6858594" cy="3494853"/>
          </a:xfrm>
          <a:prstGeom prst="rect">
            <a:avLst/>
          </a:prstGeom>
        </p:spPr>
      </p:pic>
      <p:pic>
        <p:nvPicPr>
          <p:cNvPr id="12" name="Picture 11"/>
          <p:cNvPicPr>
            <a:picLocks noChangeAspect="1"/>
          </p:cNvPicPr>
          <p:nvPr/>
        </p:nvPicPr>
        <p:blipFill rotWithShape="1">
          <a:blip r:embed="rId4"/>
          <a:srcRect l="8857" r="1043" b="72069"/>
          <a:stretch/>
        </p:blipFill>
        <p:spPr>
          <a:xfrm>
            <a:off x="2451860" y="6096000"/>
            <a:ext cx="6858595" cy="304800"/>
          </a:xfrm>
          <a:prstGeom prst="rect">
            <a:avLst/>
          </a:prstGeom>
        </p:spPr>
      </p:pic>
      <p:pic>
        <p:nvPicPr>
          <p:cNvPr id="42" name="Picture 41"/>
          <p:cNvPicPr>
            <a:picLocks noChangeAspect="1"/>
          </p:cNvPicPr>
          <p:nvPr/>
        </p:nvPicPr>
        <p:blipFill>
          <a:blip r:embed="rId5"/>
          <a:stretch>
            <a:fillRect/>
          </a:stretch>
        </p:blipFill>
        <p:spPr>
          <a:xfrm>
            <a:off x="7086601" y="2460790"/>
            <a:ext cx="3200400" cy="506012"/>
          </a:xfrm>
          <a:prstGeom prst="rect">
            <a:avLst/>
          </a:prstGeom>
        </p:spPr>
      </p:pic>
      <p:pic>
        <p:nvPicPr>
          <p:cNvPr id="44" name="Picture 43"/>
          <p:cNvPicPr>
            <a:picLocks noChangeAspect="1"/>
          </p:cNvPicPr>
          <p:nvPr/>
        </p:nvPicPr>
        <p:blipFill>
          <a:blip r:embed="rId6"/>
          <a:stretch>
            <a:fillRect/>
          </a:stretch>
        </p:blipFill>
        <p:spPr>
          <a:xfrm>
            <a:off x="1524000" y="2473110"/>
            <a:ext cx="4153747" cy="487722"/>
          </a:xfrm>
          <a:prstGeom prst="rect">
            <a:avLst/>
          </a:prstGeom>
        </p:spPr>
      </p:pic>
    </p:spTree>
    <p:extLst>
      <p:ext uri="{BB962C8B-B14F-4D97-AF65-F5344CB8AC3E}">
        <p14:creationId xmlns:p14="http://schemas.microsoft.com/office/powerpoint/2010/main" val="3224366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Create table like</a:t>
            </a:r>
          </a:p>
        </p:txBody>
      </p:sp>
      <p:sp>
        <p:nvSpPr>
          <p:cNvPr id="20482" name="Vertical Text Placeholder 4"/>
          <p:cNvSpPr>
            <a:spLocks noGrp="1"/>
          </p:cNvSpPr>
          <p:nvPr>
            <p:ph idx="1"/>
          </p:nvPr>
        </p:nvSpPr>
        <p:spPr/>
        <p:txBody>
          <a:bodyPr/>
          <a:lstStyle/>
          <a:p>
            <a:endParaRPr lang="en-US" dirty="0"/>
          </a:p>
          <a:p>
            <a:endParaRPr lang="en-US" dirty="0"/>
          </a:p>
          <a:p>
            <a:endParaRPr lang="en-US" dirty="0"/>
          </a:p>
          <a:p>
            <a:endParaRPr lang="en-US" dirty="0"/>
          </a:p>
        </p:txBody>
      </p:sp>
      <p:sp>
        <p:nvSpPr>
          <p:cNvPr id="7" name="Rectangle 6"/>
          <p:cNvSpPr/>
          <p:nvPr/>
        </p:nvSpPr>
        <p:spPr>
          <a:xfrm>
            <a:off x="607484" y="1444752"/>
            <a:ext cx="6361814" cy="646331"/>
          </a:xfrm>
          <a:prstGeom prst="rect">
            <a:avLst/>
          </a:prstGeom>
        </p:spPr>
        <p:txBody>
          <a:bodyPr wrap="square" numCol="1">
            <a:spAutoFit/>
          </a:bodyPr>
          <a:lstStyle/>
          <a:p>
            <a:pPr defTabSz="169863"/>
            <a:endParaRPr lang="en-US" sz="14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a:p>
            <a:endParaRPr lang="en-US" sz="1100" dirty="0">
              <a:solidFill>
                <a:srgbClr val="000000"/>
              </a:solidFill>
              <a:latin typeface="Courier New" panose="02070309020205020404" pitchFamily="49" charset="0"/>
            </a:endParaRPr>
          </a:p>
        </p:txBody>
      </p:sp>
      <p:sp>
        <p:nvSpPr>
          <p:cNvPr id="12" name="Rectangle 11"/>
          <p:cNvSpPr/>
          <p:nvPr/>
        </p:nvSpPr>
        <p:spPr>
          <a:xfrm>
            <a:off x="228600" y="1219200"/>
            <a:ext cx="11658600" cy="3323987"/>
          </a:xfrm>
          <a:prstGeom prst="rect">
            <a:avLst/>
          </a:prstGeom>
        </p:spPr>
        <p:txBody>
          <a:bodyPr wrap="square" numCol="2">
            <a:spAutoFit/>
          </a:bodyPr>
          <a:lstStyle/>
          <a:p>
            <a:r>
              <a:rPr lang="en-US" sz="1400" b="1" dirty="0">
                <a:solidFill>
                  <a:srgbClr val="000080"/>
                </a:solidFill>
                <a:latin typeface="Courier New" panose="02070309020205020404" pitchFamily="49" charset="0"/>
              </a:rPr>
              <a:t>proc</a:t>
            </a:r>
            <a:r>
              <a:rPr lang="en-US" sz="1400" dirty="0">
                <a:solidFill>
                  <a:srgbClr val="000000"/>
                </a:solidFill>
                <a:latin typeface="Courier New" panose="02070309020205020404" pitchFamily="49" charset="0"/>
              </a:rPr>
              <a:t> </a:t>
            </a:r>
            <a:r>
              <a:rPr lang="en-US" sz="1400" b="1" dirty="0" err="1">
                <a:solidFill>
                  <a:srgbClr val="000080"/>
                </a:solidFill>
                <a:latin typeface="Courier New" panose="02070309020205020404" pitchFamily="49" charset="0"/>
              </a:rPr>
              <a:t>sql</a:t>
            </a:r>
            <a:r>
              <a:rPr lang="en-US" sz="1400"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create</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table</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new_class</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like</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sashelp.class</a:t>
            </a:r>
            <a:r>
              <a:rPr lang="en-US" sz="1400"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	</a:t>
            </a:r>
          </a:p>
          <a:p>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insert</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into</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new_class</a:t>
            </a:r>
            <a:endParaRPr lang="en-US" sz="1400" dirty="0">
              <a:solidFill>
                <a:srgbClr val="000000"/>
              </a:solidFill>
              <a:latin typeface="Courier New" panose="02070309020205020404" pitchFamily="49" charset="0"/>
            </a:endParaRPr>
          </a:p>
          <a:p>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solidFill>
                  <a:srgbClr val="000000"/>
                </a:solidFill>
                <a:latin typeface="Courier New" panose="02070309020205020404" pitchFamily="49" charset="0"/>
              </a:rPr>
              <a:t> * </a:t>
            </a:r>
          </a:p>
          <a:p>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sashelp.class</a:t>
            </a:r>
            <a:endParaRPr lang="en-US" sz="1400" dirty="0">
              <a:solidFill>
                <a:srgbClr val="000000"/>
              </a:solidFill>
              <a:latin typeface="Courier New" panose="02070309020205020404" pitchFamily="49" charset="0"/>
            </a:endParaRPr>
          </a:p>
          <a:p>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where</a:t>
            </a:r>
            <a:r>
              <a:rPr lang="en-US" sz="1400" dirty="0">
                <a:solidFill>
                  <a:srgbClr val="000000"/>
                </a:solidFill>
                <a:latin typeface="Courier New" panose="02070309020205020404" pitchFamily="49" charset="0"/>
              </a:rPr>
              <a:t> Age &gt; </a:t>
            </a:r>
            <a:r>
              <a:rPr lang="en-US" sz="1400" b="1" dirty="0">
                <a:solidFill>
                  <a:srgbClr val="008080"/>
                </a:solidFill>
                <a:latin typeface="Courier New" panose="02070309020205020404" pitchFamily="49" charset="0"/>
              </a:rPr>
              <a:t>12</a:t>
            </a:r>
            <a:r>
              <a:rPr lang="en-US" sz="1400" dirty="0">
                <a:solidFill>
                  <a:srgbClr val="000000"/>
                </a:solidFill>
                <a:latin typeface="Courier New" panose="02070309020205020404" pitchFamily="49" charset="0"/>
              </a:rPr>
              <a:t>;</a:t>
            </a:r>
          </a:p>
          <a:p>
            <a:endParaRPr lang="en-US" sz="1400" dirty="0">
              <a:solidFill>
                <a:srgbClr val="000000"/>
              </a:solidFill>
              <a:latin typeface="Courier New" panose="02070309020205020404" pitchFamily="49" charset="0"/>
            </a:endParaRPr>
          </a:p>
          <a:p>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alter</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table</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new_class</a:t>
            </a:r>
            <a:endParaRPr lang="en-US" sz="1400" dirty="0">
              <a:solidFill>
                <a:srgbClr val="000000"/>
              </a:solidFill>
              <a:latin typeface="Courier New" panose="02070309020205020404" pitchFamily="49" charset="0"/>
            </a:endParaRPr>
          </a:p>
          <a:p>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add</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rownum</a:t>
            </a:r>
            <a:r>
              <a:rPr lang="en-US" sz="1400" dirty="0">
                <a:solidFill>
                  <a:srgbClr val="000000"/>
                </a:solidFill>
                <a:latin typeface="Courier New" panose="02070309020205020404" pitchFamily="49" charset="0"/>
              </a:rPr>
              <a:t> </a:t>
            </a:r>
            <a:r>
              <a:rPr lang="en-US" sz="1400" dirty="0" err="1">
                <a:solidFill>
                  <a:srgbClr val="0000FF"/>
                </a:solidFill>
                <a:latin typeface="Courier New" panose="02070309020205020404" pitchFamily="49" charset="0"/>
              </a:rPr>
              <a:t>num</a:t>
            </a:r>
            <a:r>
              <a:rPr lang="en-US" sz="1400" dirty="0">
                <a:solidFill>
                  <a:srgbClr val="000000"/>
                </a:solidFill>
                <a:latin typeface="Courier New" panose="02070309020205020404" pitchFamily="49" charset="0"/>
              </a:rPr>
              <a:t>;</a:t>
            </a:r>
          </a:p>
          <a:p>
            <a:r>
              <a:rPr lang="en-US" sz="1400" b="1" dirty="0">
                <a:solidFill>
                  <a:srgbClr val="000080"/>
                </a:solidFill>
                <a:latin typeface="Courier New" panose="02070309020205020404" pitchFamily="49" charset="0"/>
              </a:rPr>
              <a:t>quit</a:t>
            </a:r>
            <a:r>
              <a:rPr lang="en-US" sz="1400" dirty="0">
                <a:solidFill>
                  <a:srgbClr val="000000"/>
                </a:solidFill>
                <a:latin typeface="Courier New" panose="02070309020205020404" pitchFamily="49" charset="0"/>
              </a:rPr>
              <a:t>;</a:t>
            </a:r>
          </a:p>
          <a:p>
            <a:endParaRPr lang="en-US" sz="1400" dirty="0">
              <a:solidFill>
                <a:srgbClr val="000000"/>
              </a:solidFill>
              <a:latin typeface="Courier New" panose="02070309020205020404" pitchFamily="49" charset="0"/>
            </a:endParaRPr>
          </a:p>
          <a:p>
            <a:endParaRPr lang="en-US" sz="1400" dirty="0">
              <a:solidFill>
                <a:srgbClr val="000000"/>
              </a:solidFill>
              <a:latin typeface="Courier New" panose="02070309020205020404" pitchFamily="49" charset="0"/>
            </a:endParaRPr>
          </a:p>
          <a:p>
            <a:endParaRPr lang="en-US" sz="1400" dirty="0">
              <a:solidFill>
                <a:srgbClr val="000000"/>
              </a:solidFill>
              <a:latin typeface="Courier New" panose="02070309020205020404" pitchFamily="49" charset="0"/>
            </a:endParaRPr>
          </a:p>
          <a:p>
            <a:endParaRPr lang="en-US" sz="1400" dirty="0">
              <a:solidFill>
                <a:srgbClr val="000000"/>
              </a:solidFill>
              <a:latin typeface="Courier New" panose="02070309020205020404" pitchFamily="49" charset="0"/>
            </a:endParaRPr>
          </a:p>
          <a:p>
            <a:r>
              <a:rPr lang="en-US" sz="1400" b="1" dirty="0">
                <a:solidFill>
                  <a:srgbClr val="000080"/>
                </a:solidFill>
                <a:latin typeface="Courier New" panose="02070309020205020404" pitchFamily="49" charset="0"/>
              </a:rPr>
              <a:t>proc</a:t>
            </a:r>
            <a:r>
              <a:rPr lang="en-US" sz="1400" dirty="0">
                <a:solidFill>
                  <a:srgbClr val="000000"/>
                </a:solidFill>
                <a:latin typeface="Courier New" panose="02070309020205020404" pitchFamily="49" charset="0"/>
              </a:rPr>
              <a:t> </a:t>
            </a:r>
            <a:r>
              <a:rPr lang="en-US" sz="1400" b="1" dirty="0" err="1">
                <a:solidFill>
                  <a:srgbClr val="000080"/>
                </a:solidFill>
                <a:latin typeface="Courier New" panose="02070309020205020404" pitchFamily="49" charset="0"/>
              </a:rPr>
              <a:t>sql</a:t>
            </a:r>
            <a:r>
              <a:rPr lang="en-US" sz="1400"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update</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new_class</a:t>
            </a:r>
            <a:endParaRPr lang="en-US" sz="1400" dirty="0">
              <a:solidFill>
                <a:srgbClr val="000000"/>
              </a:solidFill>
              <a:latin typeface="Courier New" panose="02070309020205020404" pitchFamily="49" charset="0"/>
            </a:endParaRPr>
          </a:p>
          <a:p>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set</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rownum</a:t>
            </a:r>
            <a:r>
              <a:rPr lang="en-US" sz="1400" dirty="0">
                <a:solidFill>
                  <a:srgbClr val="000000"/>
                </a:solidFill>
                <a:latin typeface="Courier New" panose="02070309020205020404" pitchFamily="49" charset="0"/>
              </a:rPr>
              <a:t> = monotonic();</a:t>
            </a:r>
          </a:p>
          <a:p>
            <a:r>
              <a:rPr lang="en-US" sz="1400" b="1" dirty="0">
                <a:solidFill>
                  <a:srgbClr val="000080"/>
                </a:solidFill>
                <a:latin typeface="Courier New" panose="02070309020205020404" pitchFamily="49" charset="0"/>
              </a:rPr>
              <a:t>quit</a:t>
            </a:r>
            <a:r>
              <a:rPr lang="en-US" sz="1400" dirty="0">
                <a:solidFill>
                  <a:srgbClr val="000000"/>
                </a:solidFill>
                <a:latin typeface="Courier New" panose="02070309020205020404" pitchFamily="49" charset="0"/>
              </a:rPr>
              <a:t>;</a:t>
            </a:r>
          </a:p>
        </p:txBody>
      </p:sp>
      <p:pic>
        <p:nvPicPr>
          <p:cNvPr id="16" name="Picture 15"/>
          <p:cNvPicPr>
            <a:picLocks noChangeAspect="1"/>
          </p:cNvPicPr>
          <p:nvPr/>
        </p:nvPicPr>
        <p:blipFill rotWithShape="1">
          <a:blip r:embed="rId3"/>
          <a:srcRect r="650" b="43586"/>
          <a:stretch/>
        </p:blipFill>
        <p:spPr>
          <a:xfrm>
            <a:off x="457200" y="3881350"/>
            <a:ext cx="5867400" cy="2367050"/>
          </a:xfrm>
          <a:prstGeom prst="rect">
            <a:avLst/>
          </a:prstGeom>
        </p:spPr>
      </p:pic>
      <p:pic>
        <p:nvPicPr>
          <p:cNvPr id="20" name="Picture 19"/>
          <p:cNvPicPr>
            <a:picLocks noChangeAspect="1"/>
          </p:cNvPicPr>
          <p:nvPr/>
        </p:nvPicPr>
        <p:blipFill rotWithShape="1">
          <a:blip r:embed="rId4"/>
          <a:srcRect l="8848" r="5981" b="35311"/>
          <a:stretch/>
        </p:blipFill>
        <p:spPr>
          <a:xfrm>
            <a:off x="457199" y="5627523"/>
            <a:ext cx="5867401" cy="705932"/>
          </a:xfrm>
          <a:prstGeom prst="rect">
            <a:avLst/>
          </a:prstGeom>
        </p:spPr>
      </p:pic>
      <p:graphicFrame>
        <p:nvGraphicFramePr>
          <p:cNvPr id="24" name="Table 23"/>
          <p:cNvGraphicFramePr>
            <a:graphicFrameLocks noGrp="1"/>
          </p:cNvGraphicFramePr>
          <p:nvPr>
            <p:extLst>
              <p:ext uri="{D42A27DB-BD31-4B8C-83A1-F6EECF244321}">
                <p14:modId xmlns:p14="http://schemas.microsoft.com/office/powerpoint/2010/main" val="4199354457"/>
              </p:ext>
            </p:extLst>
          </p:nvPr>
        </p:nvGraphicFramePr>
        <p:xfrm>
          <a:off x="6553200" y="2326512"/>
          <a:ext cx="4844238" cy="3708406"/>
        </p:xfrm>
        <a:graphic>
          <a:graphicData uri="http://schemas.openxmlformats.org/drawingml/2006/table">
            <a:tbl>
              <a:tblPr/>
              <a:tblGrid>
                <a:gridCol w="692034">
                  <a:extLst>
                    <a:ext uri="{9D8B030D-6E8A-4147-A177-3AD203B41FA5}">
                      <a16:colId xmlns:a16="http://schemas.microsoft.com/office/drawing/2014/main" val="3342302783"/>
                    </a:ext>
                  </a:extLst>
                </a:gridCol>
                <a:gridCol w="692034">
                  <a:extLst>
                    <a:ext uri="{9D8B030D-6E8A-4147-A177-3AD203B41FA5}">
                      <a16:colId xmlns:a16="http://schemas.microsoft.com/office/drawing/2014/main" val="4056284968"/>
                    </a:ext>
                  </a:extLst>
                </a:gridCol>
                <a:gridCol w="692034">
                  <a:extLst>
                    <a:ext uri="{9D8B030D-6E8A-4147-A177-3AD203B41FA5}">
                      <a16:colId xmlns:a16="http://schemas.microsoft.com/office/drawing/2014/main" val="1358720563"/>
                    </a:ext>
                  </a:extLst>
                </a:gridCol>
                <a:gridCol w="692034">
                  <a:extLst>
                    <a:ext uri="{9D8B030D-6E8A-4147-A177-3AD203B41FA5}">
                      <a16:colId xmlns:a16="http://schemas.microsoft.com/office/drawing/2014/main" val="3496065861"/>
                    </a:ext>
                  </a:extLst>
                </a:gridCol>
                <a:gridCol w="692034">
                  <a:extLst>
                    <a:ext uri="{9D8B030D-6E8A-4147-A177-3AD203B41FA5}">
                      <a16:colId xmlns:a16="http://schemas.microsoft.com/office/drawing/2014/main" val="403419692"/>
                    </a:ext>
                  </a:extLst>
                </a:gridCol>
                <a:gridCol w="692034">
                  <a:extLst>
                    <a:ext uri="{9D8B030D-6E8A-4147-A177-3AD203B41FA5}">
                      <a16:colId xmlns:a16="http://schemas.microsoft.com/office/drawing/2014/main" val="2516711738"/>
                    </a:ext>
                  </a:extLst>
                </a:gridCol>
                <a:gridCol w="692034">
                  <a:extLst>
                    <a:ext uri="{9D8B030D-6E8A-4147-A177-3AD203B41FA5}">
                      <a16:colId xmlns:a16="http://schemas.microsoft.com/office/drawing/2014/main" val="4137367402"/>
                    </a:ext>
                  </a:extLst>
                </a:gridCol>
              </a:tblGrid>
              <a:tr h="285262">
                <a:tc>
                  <a:txBody>
                    <a:bodyPr/>
                    <a:lstStyle/>
                    <a:p>
                      <a:pPr fontAlgn="t"/>
                      <a:r>
                        <a:rPr lang="en-US" sz="1100" b="1" i="0">
                          <a:solidFill>
                            <a:srgbClr val="000000"/>
                          </a:solidFill>
                          <a:effectLst/>
                          <a:latin typeface="Arial" panose="020B0604020202020204" pitchFamily="34" charset="0"/>
                        </a:rPr>
                        <a:t>Obs</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Name</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Sex</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Age</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Height</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Weight</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dirty="0" err="1">
                          <a:solidFill>
                            <a:srgbClr val="000000"/>
                          </a:solidFill>
                          <a:effectLst/>
                          <a:latin typeface="Arial" panose="020B0604020202020204" pitchFamily="34" charset="0"/>
                        </a:rPr>
                        <a:t>rownum</a:t>
                      </a:r>
                      <a:endParaRPr lang="en-US" sz="1100" b="1" i="0" dirty="0">
                        <a:solidFill>
                          <a:srgbClr val="000000"/>
                        </a:solidFill>
                        <a:effectLst/>
                        <a:latin typeface="Arial" panose="020B0604020202020204" pitchFamily="34" charset="0"/>
                      </a:endParaRP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259920367"/>
                  </a:ext>
                </a:extLst>
              </a:tr>
              <a:tr h="285262">
                <a:tc>
                  <a:txBody>
                    <a:bodyPr/>
                    <a:lstStyle/>
                    <a:p>
                      <a:pPr fontAlgn="t"/>
                      <a:r>
                        <a:rPr lang="en-US" sz="1100" b="0" i="0">
                          <a:solidFill>
                            <a:srgbClr val="000000"/>
                          </a:solidFill>
                          <a:effectLst/>
                          <a:latin typeface="Arial" panose="020B0604020202020204" pitchFamily="34" charset="0"/>
                        </a:rPr>
                        <a:t>1</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Alfred</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69.0</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112.5</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108594728"/>
                  </a:ext>
                </a:extLst>
              </a:tr>
              <a:tr h="285262">
                <a:tc>
                  <a:txBody>
                    <a:bodyPr/>
                    <a:lstStyle/>
                    <a:p>
                      <a:pPr fontAlgn="t"/>
                      <a:r>
                        <a:rPr lang="en-US" sz="1100" b="0" i="0">
                          <a:solidFill>
                            <a:srgbClr val="000000"/>
                          </a:solidFill>
                          <a:effectLst/>
                          <a:latin typeface="Arial" panose="020B0604020202020204" pitchFamily="34" charset="0"/>
                        </a:rPr>
                        <a:t>2</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Alice</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56.5</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84.0</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194714501"/>
                  </a:ext>
                </a:extLst>
              </a:tr>
              <a:tr h="285262">
                <a:tc>
                  <a:txBody>
                    <a:bodyPr/>
                    <a:lstStyle/>
                    <a:p>
                      <a:pPr fontAlgn="t"/>
                      <a:r>
                        <a:rPr lang="en-US" sz="1100" b="0" i="0">
                          <a:solidFill>
                            <a:srgbClr val="000000"/>
                          </a:solidFill>
                          <a:effectLst/>
                          <a:latin typeface="Arial" panose="020B0604020202020204" pitchFamily="34" charset="0"/>
                        </a:rPr>
                        <a:t>3</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Barbara</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65.3</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98.0</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3</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047786883"/>
                  </a:ext>
                </a:extLst>
              </a:tr>
              <a:tr h="285262">
                <a:tc>
                  <a:txBody>
                    <a:bodyPr/>
                    <a:lstStyle/>
                    <a:p>
                      <a:pPr fontAlgn="t"/>
                      <a:r>
                        <a:rPr lang="en-US" sz="1100" b="0" i="0">
                          <a:solidFill>
                            <a:srgbClr val="000000"/>
                          </a:solidFill>
                          <a:effectLst/>
                          <a:latin typeface="Arial" panose="020B0604020202020204" pitchFamily="34" charset="0"/>
                        </a:rPr>
                        <a:t>4</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Carol</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62.8</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102.5</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4</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068009654"/>
                  </a:ext>
                </a:extLst>
              </a:tr>
              <a:tr h="285262">
                <a:tc>
                  <a:txBody>
                    <a:bodyPr/>
                    <a:lstStyle/>
                    <a:p>
                      <a:pPr fontAlgn="t"/>
                      <a:r>
                        <a:rPr lang="en-US" sz="1100" b="0" i="0">
                          <a:solidFill>
                            <a:srgbClr val="000000"/>
                          </a:solidFill>
                          <a:effectLst/>
                          <a:latin typeface="Arial" panose="020B0604020202020204" pitchFamily="34" charset="0"/>
                        </a:rPr>
                        <a:t>5</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Henry</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63.5</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102.5</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420213327"/>
                  </a:ext>
                </a:extLst>
              </a:tr>
              <a:tr h="285262">
                <a:tc>
                  <a:txBody>
                    <a:bodyPr/>
                    <a:lstStyle/>
                    <a:p>
                      <a:pPr fontAlgn="t"/>
                      <a:r>
                        <a:rPr lang="en-US" sz="1100" b="0" i="0">
                          <a:solidFill>
                            <a:srgbClr val="000000"/>
                          </a:solidFill>
                          <a:effectLst/>
                          <a:latin typeface="Arial" panose="020B0604020202020204" pitchFamily="34" charset="0"/>
                        </a:rPr>
                        <a:t>6</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Janet</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62.5</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112.5</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128475107"/>
                  </a:ext>
                </a:extLst>
              </a:tr>
              <a:tr h="285262">
                <a:tc>
                  <a:txBody>
                    <a:bodyPr/>
                    <a:lstStyle/>
                    <a:p>
                      <a:pPr fontAlgn="t"/>
                      <a:r>
                        <a:rPr lang="en-US" sz="1100" b="0" i="0">
                          <a:solidFill>
                            <a:srgbClr val="000000"/>
                          </a:solidFill>
                          <a:effectLst/>
                          <a:latin typeface="Arial" panose="020B0604020202020204" pitchFamily="34" charset="0"/>
                        </a:rPr>
                        <a:t>7</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Jeffrey</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62.5</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84.0</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713156516"/>
                  </a:ext>
                </a:extLst>
              </a:tr>
              <a:tr h="285262">
                <a:tc>
                  <a:txBody>
                    <a:bodyPr/>
                    <a:lstStyle/>
                    <a:p>
                      <a:pPr fontAlgn="t"/>
                      <a:r>
                        <a:rPr lang="en-US" sz="1100" b="0" i="0">
                          <a:solidFill>
                            <a:srgbClr val="000000"/>
                          </a:solidFill>
                          <a:effectLst/>
                          <a:latin typeface="Arial" panose="020B0604020202020204" pitchFamily="34" charset="0"/>
                        </a:rPr>
                        <a:t>8</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Judy</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64.3</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90.0</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711890349"/>
                  </a:ext>
                </a:extLst>
              </a:tr>
              <a:tr h="285262">
                <a:tc>
                  <a:txBody>
                    <a:bodyPr/>
                    <a:lstStyle/>
                    <a:p>
                      <a:pPr fontAlgn="t"/>
                      <a:r>
                        <a:rPr lang="en-US" sz="1100" b="0" i="0">
                          <a:solidFill>
                            <a:srgbClr val="000000"/>
                          </a:solidFill>
                          <a:effectLst/>
                          <a:latin typeface="Arial" panose="020B0604020202020204" pitchFamily="34" charset="0"/>
                        </a:rPr>
                        <a:t>9</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Mary</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66.5</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112.0</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200194931"/>
                  </a:ext>
                </a:extLst>
              </a:tr>
              <a:tr h="285262">
                <a:tc>
                  <a:txBody>
                    <a:bodyPr/>
                    <a:lstStyle/>
                    <a:p>
                      <a:pPr fontAlgn="t"/>
                      <a:r>
                        <a:rPr lang="en-US" sz="1100" b="0" i="0">
                          <a:solidFill>
                            <a:srgbClr val="000000"/>
                          </a:solidFill>
                          <a:effectLst/>
                          <a:latin typeface="Arial" panose="020B0604020202020204" pitchFamily="34" charset="0"/>
                        </a:rPr>
                        <a:t>10</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Philip</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16</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72.0</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150.0</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10</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679417353"/>
                  </a:ext>
                </a:extLst>
              </a:tr>
              <a:tr h="285262">
                <a:tc>
                  <a:txBody>
                    <a:bodyPr/>
                    <a:lstStyle/>
                    <a:p>
                      <a:pPr fontAlgn="t"/>
                      <a:r>
                        <a:rPr lang="en-US" sz="1100" b="0" i="0">
                          <a:solidFill>
                            <a:srgbClr val="000000"/>
                          </a:solidFill>
                          <a:effectLst/>
                          <a:latin typeface="Arial" panose="020B0604020202020204" pitchFamily="34" charset="0"/>
                        </a:rPr>
                        <a:t>11</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Ronald</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67.0</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133.0</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146129469"/>
                  </a:ext>
                </a:extLst>
              </a:tr>
              <a:tr h="285262">
                <a:tc>
                  <a:txBody>
                    <a:bodyPr/>
                    <a:lstStyle/>
                    <a:p>
                      <a:pPr fontAlgn="t"/>
                      <a:r>
                        <a:rPr lang="en-US" sz="1100" b="0" i="0">
                          <a:solidFill>
                            <a:srgbClr val="000000"/>
                          </a:solidFill>
                          <a:effectLst/>
                          <a:latin typeface="Arial" panose="020B0604020202020204" pitchFamily="34" charset="0"/>
                        </a:rPr>
                        <a:t>12</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William</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66.5</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112.0</a:t>
                      </a:r>
                    </a:p>
                  </a:txBody>
                  <a:tcPr marL="36761" marR="36761" marT="36761" marB="3676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dirty="0">
                          <a:solidFill>
                            <a:srgbClr val="000000"/>
                          </a:solidFill>
                          <a:effectLst/>
                          <a:latin typeface="Arial" panose="020B0604020202020204" pitchFamily="34" charset="0"/>
                        </a:rPr>
                        <a:t>12</a:t>
                      </a:r>
                    </a:p>
                  </a:txBody>
                  <a:tcPr marL="36761" marR="36761" marT="36761" marB="3676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2311881599"/>
                  </a:ext>
                </a:extLst>
              </a:tr>
            </a:tbl>
          </a:graphicData>
        </a:graphic>
      </p:graphicFrame>
      <p:sp>
        <p:nvSpPr>
          <p:cNvPr id="9" name="Line Callout 1 (Accent Bar) 8"/>
          <p:cNvSpPr/>
          <p:nvPr/>
        </p:nvSpPr>
        <p:spPr>
          <a:xfrm>
            <a:off x="9554315" y="1013502"/>
            <a:ext cx="1750801" cy="370123"/>
          </a:xfrm>
          <a:prstGeom prst="accentCallout1">
            <a:avLst>
              <a:gd name="adj1" fmla="val 18750"/>
              <a:gd name="adj2" fmla="val -5431"/>
              <a:gd name="adj3" fmla="val 170832"/>
              <a:gd name="adj4" fmla="val -35427"/>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monotonic() creates a sequential variable</a:t>
            </a:r>
          </a:p>
        </p:txBody>
      </p:sp>
    </p:spTree>
    <p:extLst>
      <p:ext uri="{BB962C8B-B14F-4D97-AF65-F5344CB8AC3E}">
        <p14:creationId xmlns:p14="http://schemas.microsoft.com/office/powerpoint/2010/main" val="1327171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resources &amp; proc </a:t>
            </a:r>
            <a:r>
              <a:rPr lang="en-US" dirty="0" err="1"/>
              <a:t>sql</a:t>
            </a:r>
            <a:r>
              <a:rPr lang="en-US" dirty="0"/>
              <a:t> </a:t>
            </a:r>
          </a:p>
        </p:txBody>
      </p:sp>
      <p:pic>
        <p:nvPicPr>
          <p:cNvPr id="4" name="Content Placeholder 3"/>
          <p:cNvPicPr>
            <a:picLocks noGrp="1" noChangeAspect="1"/>
          </p:cNvPicPr>
          <p:nvPr>
            <p:ph idx="1"/>
          </p:nvPr>
        </p:nvPicPr>
        <p:blipFill>
          <a:blip r:embed="rId3"/>
          <a:stretch>
            <a:fillRect/>
          </a:stretch>
        </p:blipFill>
        <p:spPr>
          <a:xfrm>
            <a:off x="608077" y="1685358"/>
            <a:ext cx="6665976" cy="1361764"/>
          </a:xfrm>
          <a:prstGeom prst="rect">
            <a:avLst/>
          </a:prstGeom>
        </p:spPr>
      </p:pic>
      <p:pic>
        <p:nvPicPr>
          <p:cNvPr id="5" name="Picture 4"/>
          <p:cNvPicPr>
            <a:picLocks noChangeAspect="1"/>
          </p:cNvPicPr>
          <p:nvPr/>
        </p:nvPicPr>
        <p:blipFill>
          <a:blip r:embed="rId4"/>
          <a:stretch>
            <a:fillRect/>
          </a:stretch>
        </p:blipFill>
        <p:spPr>
          <a:xfrm>
            <a:off x="606553" y="3679812"/>
            <a:ext cx="6667500" cy="1485900"/>
          </a:xfrm>
          <a:prstGeom prst="rect">
            <a:avLst/>
          </a:prstGeom>
        </p:spPr>
      </p:pic>
      <p:sp>
        <p:nvSpPr>
          <p:cNvPr id="6" name="TextBox 5"/>
          <p:cNvSpPr txBox="1"/>
          <p:nvPr/>
        </p:nvSpPr>
        <p:spPr>
          <a:xfrm>
            <a:off x="606553" y="1205777"/>
            <a:ext cx="1954381" cy="461665"/>
          </a:xfrm>
          <a:prstGeom prst="rect">
            <a:avLst/>
          </a:prstGeom>
          <a:noFill/>
        </p:spPr>
        <p:txBody>
          <a:bodyPr wrap="none" rtlCol="0">
            <a:spAutoFit/>
          </a:bodyPr>
          <a:lstStyle/>
          <a:p>
            <a:r>
              <a:rPr lang="en-US" dirty="0"/>
              <a:t>SAS data step:</a:t>
            </a:r>
          </a:p>
        </p:txBody>
      </p:sp>
      <p:sp>
        <p:nvSpPr>
          <p:cNvPr id="7" name="TextBox 6"/>
          <p:cNvSpPr txBox="1"/>
          <p:nvPr/>
        </p:nvSpPr>
        <p:spPr>
          <a:xfrm>
            <a:off x="606553" y="3218147"/>
            <a:ext cx="1821653" cy="461665"/>
          </a:xfrm>
          <a:prstGeom prst="rect">
            <a:avLst/>
          </a:prstGeom>
          <a:noFill/>
        </p:spPr>
        <p:txBody>
          <a:bodyPr wrap="none" rtlCol="0">
            <a:spAutoFit/>
          </a:bodyPr>
          <a:lstStyle/>
          <a:p>
            <a:r>
              <a:rPr lang="en-US" dirty="0"/>
              <a:t>SAS proc </a:t>
            </a:r>
            <a:r>
              <a:rPr lang="en-US" dirty="0" err="1"/>
              <a:t>sql</a:t>
            </a:r>
            <a:r>
              <a:rPr lang="en-US" dirty="0"/>
              <a:t>:</a:t>
            </a:r>
          </a:p>
        </p:txBody>
      </p:sp>
      <p:sp>
        <p:nvSpPr>
          <p:cNvPr id="8" name="TextBox 7"/>
          <p:cNvSpPr txBox="1"/>
          <p:nvPr/>
        </p:nvSpPr>
        <p:spPr>
          <a:xfrm>
            <a:off x="4157610" y="6260068"/>
            <a:ext cx="7420558" cy="369332"/>
          </a:xfrm>
          <a:prstGeom prst="rect">
            <a:avLst/>
          </a:prstGeom>
          <a:noFill/>
        </p:spPr>
        <p:txBody>
          <a:bodyPr wrap="none" rtlCol="0">
            <a:spAutoFit/>
          </a:bodyPr>
          <a:lstStyle/>
          <a:p>
            <a:r>
              <a:rPr lang="en-US" sz="1800" dirty="0"/>
              <a:t>Images from: </a:t>
            </a:r>
            <a:r>
              <a:rPr lang="en-US" sz="1800" dirty="0">
                <a:hlinkClick r:id="rId5"/>
              </a:rPr>
              <a:t>https://www.zencos.com/blog/sas-sql-vs-data-step-performance/</a:t>
            </a:r>
            <a:r>
              <a:rPr lang="en-US" sz="1800" dirty="0"/>
              <a:t> </a:t>
            </a:r>
          </a:p>
        </p:txBody>
      </p:sp>
      <p:sp>
        <p:nvSpPr>
          <p:cNvPr id="9" name="TextBox 8"/>
          <p:cNvSpPr txBox="1"/>
          <p:nvPr/>
        </p:nvSpPr>
        <p:spPr>
          <a:xfrm>
            <a:off x="7380000" y="1489117"/>
            <a:ext cx="4191000" cy="1055610"/>
          </a:xfrm>
          <a:prstGeom prst="rect">
            <a:avLst/>
          </a:prstGeom>
          <a:noFill/>
        </p:spPr>
        <p:txBody>
          <a:bodyPr wrap="square" rtlCol="0">
            <a:spAutoFit/>
          </a:bodyPr>
          <a:lstStyle/>
          <a:p>
            <a:pPr marL="457200" indent="-228600" eaLnBrk="0" hangingPunct="0">
              <a:lnSpc>
                <a:spcPct val="120000"/>
              </a:lnSpc>
              <a:buClr>
                <a:schemeClr val="accent1"/>
              </a:buClr>
              <a:buFont typeface="Wingdings" charset="2"/>
              <a:buChar char="§"/>
            </a:pPr>
            <a:r>
              <a:rPr lang="en-US" sz="1800" dirty="0">
                <a:solidFill>
                  <a:srgbClr val="000000"/>
                </a:solidFill>
                <a:latin typeface="Lato Regular"/>
                <a:ea typeface="MS PGothic" pitchFamily="34" charset="-128"/>
                <a:cs typeface="Lato Regular"/>
              </a:rPr>
              <a:t>Sequential process</a:t>
            </a:r>
          </a:p>
          <a:p>
            <a:pPr marL="914400" lvl="1" indent="-228600" eaLnBrk="0" hangingPunct="0">
              <a:lnSpc>
                <a:spcPct val="120000"/>
              </a:lnSpc>
              <a:buClr>
                <a:schemeClr val="accent1"/>
              </a:buClr>
              <a:buFont typeface="Wingdings" charset="2"/>
              <a:buChar char="§"/>
            </a:pPr>
            <a:r>
              <a:rPr lang="en-US" sz="1800" dirty="0">
                <a:solidFill>
                  <a:srgbClr val="000000"/>
                </a:solidFill>
                <a:latin typeface="Lato Regular"/>
                <a:ea typeface="MS PGothic" pitchFamily="34" charset="-128"/>
                <a:cs typeface="Lato Regular"/>
              </a:rPr>
              <a:t>Brings in and outputs a single record at a time </a:t>
            </a:r>
          </a:p>
        </p:txBody>
      </p:sp>
      <p:sp>
        <p:nvSpPr>
          <p:cNvPr id="10" name="TextBox 9"/>
          <p:cNvSpPr txBox="1"/>
          <p:nvPr/>
        </p:nvSpPr>
        <p:spPr>
          <a:xfrm>
            <a:off x="7618476" y="3639043"/>
            <a:ext cx="4191000" cy="1421928"/>
          </a:xfrm>
          <a:prstGeom prst="rect">
            <a:avLst/>
          </a:prstGeom>
          <a:noFill/>
        </p:spPr>
        <p:txBody>
          <a:bodyPr wrap="square" rtlCol="0">
            <a:spAutoFit/>
          </a:bodyPr>
          <a:lstStyle/>
          <a:p>
            <a:pPr marL="457200" indent="-228600" eaLnBrk="0" hangingPunct="0">
              <a:lnSpc>
                <a:spcPct val="120000"/>
              </a:lnSpc>
              <a:buClr>
                <a:schemeClr val="accent1"/>
              </a:buClr>
              <a:buFont typeface="Wingdings" charset="2"/>
              <a:buChar char="§"/>
            </a:pPr>
            <a:r>
              <a:rPr lang="en-US" sz="1800" dirty="0">
                <a:solidFill>
                  <a:srgbClr val="000000"/>
                </a:solidFill>
                <a:latin typeface="Lato Regular"/>
                <a:ea typeface="MS PGothic" pitchFamily="34" charset="-128"/>
                <a:cs typeface="Lato Regular"/>
              </a:rPr>
              <a:t>Simultaneous process</a:t>
            </a:r>
          </a:p>
          <a:p>
            <a:pPr marL="914400" lvl="1" indent="-228600" eaLnBrk="0" hangingPunct="0">
              <a:lnSpc>
                <a:spcPct val="120000"/>
              </a:lnSpc>
              <a:buClr>
                <a:schemeClr val="accent1"/>
              </a:buClr>
              <a:buFont typeface="Wingdings" charset="2"/>
              <a:buChar char="§"/>
            </a:pPr>
            <a:r>
              <a:rPr lang="en-US" sz="1800" dirty="0">
                <a:solidFill>
                  <a:srgbClr val="000000"/>
                </a:solidFill>
                <a:latin typeface="Lato Regular"/>
                <a:ea typeface="MS PGothic" pitchFamily="34" charset="-128"/>
                <a:cs typeface="Lato Regular"/>
              </a:rPr>
              <a:t>All-to-all</a:t>
            </a:r>
          </a:p>
          <a:p>
            <a:pPr marL="457200" indent="-228600" eaLnBrk="0" hangingPunct="0">
              <a:lnSpc>
                <a:spcPct val="120000"/>
              </a:lnSpc>
              <a:buClr>
                <a:schemeClr val="accent1"/>
              </a:buClr>
              <a:buFont typeface="Wingdings" charset="2"/>
              <a:buChar char="§"/>
            </a:pPr>
            <a:r>
              <a:rPr lang="en-US" sz="1800" dirty="0">
                <a:solidFill>
                  <a:srgbClr val="000000"/>
                </a:solidFill>
                <a:latin typeface="Lato Regular"/>
                <a:ea typeface="MS PGothic" pitchFamily="34" charset="-128"/>
                <a:cs typeface="Lato Regular"/>
              </a:rPr>
              <a:t>Temporary tables are placed in memory to build results</a:t>
            </a:r>
          </a:p>
        </p:txBody>
      </p:sp>
    </p:spTree>
    <p:extLst>
      <p:ext uri="{BB962C8B-B14F-4D97-AF65-F5344CB8AC3E}">
        <p14:creationId xmlns:p14="http://schemas.microsoft.com/office/powerpoint/2010/main" val="3893816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defRPr/>
            </a:pPr>
            <a:r>
              <a:rPr lang="en-US" dirty="0"/>
              <a:t>Syntax and basic queries</a:t>
            </a:r>
          </a:p>
        </p:txBody>
      </p:sp>
    </p:spTree>
    <p:extLst>
      <p:ext uri="{BB962C8B-B14F-4D97-AF65-F5344CB8AC3E}">
        <p14:creationId xmlns:p14="http://schemas.microsoft.com/office/powerpoint/2010/main" val="557734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proc </a:t>
            </a:r>
            <a:r>
              <a:rPr lang="en-US" dirty="0" err="1"/>
              <a:t>sql</a:t>
            </a:r>
            <a:r>
              <a:rPr lang="en-US" dirty="0"/>
              <a:t> syntax and working data</a:t>
            </a:r>
          </a:p>
        </p:txBody>
      </p:sp>
      <p:sp>
        <p:nvSpPr>
          <p:cNvPr id="19459" name="Vertical Text Placeholder 4"/>
          <p:cNvSpPr>
            <a:spLocks noGrp="1"/>
          </p:cNvSpPr>
          <p:nvPr>
            <p:ph idx="1"/>
          </p:nvPr>
        </p:nvSpPr>
        <p:spPr>
          <a:xfrm>
            <a:off x="609601" y="1524000"/>
            <a:ext cx="4497916" cy="4273550"/>
          </a:xfrm>
        </p:spPr>
        <p:txBody>
          <a:bodyPr/>
          <a:lstStyle/>
          <a:p>
            <a:pPr marL="0" indent="0">
              <a:buNone/>
            </a:pPr>
            <a:r>
              <a:rPr lang="en-US" sz="1800" b="1" dirty="0">
                <a:latin typeface="Courier New" panose="02070309020205020404" pitchFamily="49" charset="0"/>
                <a:cs typeface="Courier New" panose="02070309020205020404" pitchFamily="49" charset="0"/>
              </a:rPr>
              <a:t>proc </a:t>
            </a:r>
            <a:r>
              <a:rPr lang="en-US" sz="1800" b="1" dirty="0" err="1">
                <a:latin typeface="Courier New" panose="02070309020205020404" pitchFamily="49" charset="0"/>
                <a:cs typeface="Courier New" panose="02070309020205020404" pitchFamily="49" charset="0"/>
              </a:rPr>
              <a:t>sql</a:t>
            </a:r>
            <a:r>
              <a:rPr lang="en-US" sz="1800" b="1"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options; </a:t>
            </a:r>
          </a:p>
          <a:p>
            <a:pPr marL="625475" indent="0">
              <a:buNone/>
            </a:pPr>
            <a:r>
              <a:rPr lang="en-US" sz="1800" b="1" dirty="0">
                <a:solidFill>
                  <a:srgbClr val="249EE9"/>
                </a:solidFill>
                <a:latin typeface="Courier New" panose="02070309020205020404" pitchFamily="49" charset="0"/>
                <a:cs typeface="Courier New" panose="02070309020205020404" pitchFamily="49" charset="0"/>
              </a:rPr>
              <a:t>create table </a:t>
            </a:r>
            <a:r>
              <a:rPr lang="en-US" sz="1800" dirty="0">
                <a:latin typeface="Courier New" panose="02070309020205020404" pitchFamily="49" charset="0"/>
                <a:cs typeface="Courier New" panose="02070309020205020404" pitchFamily="49" charset="0"/>
              </a:rPr>
              <a:t>table-name </a:t>
            </a:r>
            <a:r>
              <a:rPr lang="en-US" sz="1800" b="1" dirty="0">
                <a:solidFill>
                  <a:srgbClr val="249EE9"/>
                </a:solidFill>
                <a:latin typeface="Courier New" panose="02070309020205020404" pitchFamily="49" charset="0"/>
                <a:cs typeface="Courier New" panose="02070309020205020404" pitchFamily="49" charset="0"/>
              </a:rPr>
              <a:t>as</a:t>
            </a:r>
          </a:p>
          <a:p>
            <a:pPr marL="657225" lvl="2" indent="0">
              <a:buNone/>
            </a:pPr>
            <a:r>
              <a:rPr lang="en-US" b="1" u="heavy" dirty="0">
                <a:solidFill>
                  <a:srgbClr val="249EE9"/>
                </a:solidFill>
                <a:latin typeface="Courier New" panose="02070309020205020404" pitchFamily="49" charset="0"/>
                <a:cs typeface="Courier New" panose="02070309020205020404" pitchFamily="49" charset="0"/>
              </a:rPr>
              <a:t>select</a:t>
            </a:r>
            <a:r>
              <a:rPr lang="en-US" b="1" u="heavy" dirty="0">
                <a:latin typeface="Courier New" panose="02070309020205020404" pitchFamily="49" charset="0"/>
                <a:cs typeface="Courier New" panose="02070309020205020404" pitchFamily="49" charset="0"/>
              </a:rPr>
              <a:t> column(s) </a:t>
            </a:r>
          </a:p>
          <a:p>
            <a:pPr marL="657225" lvl="2" indent="0">
              <a:buNone/>
            </a:pPr>
            <a:r>
              <a:rPr lang="en-US" b="1" u="heavy" dirty="0">
                <a:solidFill>
                  <a:srgbClr val="249EE9"/>
                </a:solidFill>
                <a:latin typeface="Courier New" panose="02070309020205020404" pitchFamily="49" charset="0"/>
                <a:cs typeface="Courier New" panose="02070309020205020404" pitchFamily="49" charset="0"/>
              </a:rPr>
              <a:t>from</a:t>
            </a:r>
            <a:r>
              <a:rPr lang="en-US" b="1" u="heavy" dirty="0">
                <a:latin typeface="Courier New" panose="02070309020205020404" pitchFamily="49" charset="0"/>
                <a:cs typeface="Courier New" panose="02070309020205020404" pitchFamily="49" charset="0"/>
              </a:rPr>
              <a:t> table-name</a:t>
            </a:r>
          </a:p>
          <a:p>
            <a:pPr marL="657225" lvl="2" indent="0">
              <a:buNone/>
            </a:pPr>
            <a:r>
              <a:rPr lang="en-US" b="1" dirty="0">
                <a:latin typeface="Courier New" panose="02070309020205020404" pitchFamily="49" charset="0"/>
                <a:cs typeface="Courier New" panose="02070309020205020404" pitchFamily="49" charset="0"/>
              </a:rPr>
              <a:t>	</a:t>
            </a:r>
            <a:r>
              <a:rPr lang="en-US" b="1" dirty="0">
                <a:solidFill>
                  <a:srgbClr val="249EE9"/>
                </a:solidFill>
                <a:latin typeface="Courier New" panose="02070309020205020404" pitchFamily="49" charset="0"/>
                <a:cs typeface="Courier New" panose="02070309020205020404" pitchFamily="49" charset="0"/>
              </a:rPr>
              <a:t>where</a:t>
            </a:r>
            <a:r>
              <a:rPr lang="en-US" dirty="0">
                <a:latin typeface="Courier New" panose="02070309020205020404" pitchFamily="49" charset="0"/>
                <a:cs typeface="Courier New" panose="02070309020205020404" pitchFamily="49" charset="0"/>
              </a:rPr>
              <a:t> expression </a:t>
            </a:r>
          </a:p>
          <a:p>
            <a:pPr marL="657225" lvl="2" indent="0">
              <a:buNone/>
            </a:pPr>
            <a:r>
              <a:rPr lang="en-US" b="1" dirty="0">
                <a:solidFill>
                  <a:srgbClr val="249EE9"/>
                </a:solidFill>
                <a:latin typeface="Courier New" panose="02070309020205020404" pitchFamily="49" charset="0"/>
                <a:cs typeface="Courier New" panose="02070309020205020404" pitchFamily="49" charset="0"/>
              </a:rPr>
              <a:t>group by </a:t>
            </a:r>
            <a:r>
              <a:rPr lang="en-US" dirty="0">
                <a:latin typeface="Courier New" panose="02070309020205020404" pitchFamily="49" charset="0"/>
                <a:cs typeface="Courier New" panose="02070309020205020404" pitchFamily="49" charset="0"/>
              </a:rPr>
              <a:t>column(s) </a:t>
            </a:r>
          </a:p>
          <a:p>
            <a:pPr marL="657225" lvl="2" indent="0">
              <a:buNone/>
            </a:pPr>
            <a:r>
              <a:rPr lang="en-US" b="1" dirty="0">
                <a:latin typeface="Courier New" panose="02070309020205020404" pitchFamily="49" charset="0"/>
                <a:cs typeface="Courier New" panose="02070309020205020404" pitchFamily="49" charset="0"/>
              </a:rPr>
              <a:t>	</a:t>
            </a:r>
            <a:r>
              <a:rPr lang="en-US" b="1" dirty="0">
                <a:solidFill>
                  <a:srgbClr val="249EE9"/>
                </a:solidFill>
                <a:latin typeface="Courier New" panose="02070309020205020404" pitchFamily="49" charset="0"/>
                <a:cs typeface="Courier New" panose="02070309020205020404" pitchFamily="49" charset="0"/>
              </a:rPr>
              <a:t>having</a:t>
            </a:r>
            <a:r>
              <a:rPr lang="en-US" dirty="0">
                <a:latin typeface="Courier New" panose="02070309020205020404" pitchFamily="49" charset="0"/>
                <a:cs typeface="Courier New" panose="02070309020205020404" pitchFamily="49" charset="0"/>
              </a:rPr>
              <a:t> expression </a:t>
            </a:r>
          </a:p>
          <a:p>
            <a:pPr marL="657225" lvl="2" indent="0">
              <a:buNone/>
            </a:pPr>
            <a:r>
              <a:rPr lang="en-US" b="1" dirty="0">
                <a:solidFill>
                  <a:srgbClr val="249EE9"/>
                </a:solidFill>
                <a:latin typeface="Courier New" panose="02070309020205020404" pitchFamily="49" charset="0"/>
                <a:cs typeface="Courier New" panose="02070309020205020404" pitchFamily="49" charset="0"/>
              </a:rPr>
              <a:t>order by </a:t>
            </a:r>
            <a:r>
              <a:rPr lang="en-US" dirty="0">
                <a:latin typeface="Courier New" panose="02070309020205020404" pitchFamily="49" charset="0"/>
                <a:cs typeface="Courier New" panose="02070309020205020404" pitchFamily="49" charset="0"/>
              </a:rPr>
              <a:t>column(s); </a:t>
            </a:r>
          </a:p>
          <a:p>
            <a:pPr marL="0" lvl="2" indent="0">
              <a:buNone/>
            </a:pPr>
            <a:r>
              <a:rPr lang="en-US" b="1" dirty="0">
                <a:latin typeface="Courier New" panose="02070309020205020404" pitchFamily="49" charset="0"/>
                <a:cs typeface="Courier New" panose="02070309020205020404" pitchFamily="49" charset="0"/>
              </a:rPr>
              <a:t>quit</a:t>
            </a:r>
            <a:r>
              <a:rPr lang="en-US" dirty="0">
                <a:latin typeface="Courier New" panose="02070309020205020404" pitchFamily="49" charset="0"/>
                <a:cs typeface="Courier New" panose="02070309020205020404" pitchFamily="49" charset="0"/>
              </a:rPr>
              <a:t>; </a:t>
            </a:r>
            <a:endParaRPr lang="en-US" altLang="en-US" dirty="0">
              <a:latin typeface="Courier New" panose="02070309020205020404" pitchFamily="49" charset="0"/>
              <a:cs typeface="Courier New" panose="02070309020205020404" pitchFamily="49"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903620061"/>
              </p:ext>
            </p:extLst>
          </p:nvPr>
        </p:nvGraphicFramePr>
        <p:xfrm>
          <a:off x="6705600" y="1757948"/>
          <a:ext cx="3812430" cy="3805654"/>
        </p:xfrm>
        <a:graphic>
          <a:graphicData uri="http://schemas.openxmlformats.org/drawingml/2006/table">
            <a:tbl>
              <a:tblPr/>
              <a:tblGrid>
                <a:gridCol w="349910">
                  <a:extLst>
                    <a:ext uri="{9D8B030D-6E8A-4147-A177-3AD203B41FA5}">
                      <a16:colId xmlns:a16="http://schemas.microsoft.com/office/drawing/2014/main" val="2427291135"/>
                    </a:ext>
                  </a:extLst>
                </a:gridCol>
                <a:gridCol w="692504">
                  <a:extLst>
                    <a:ext uri="{9D8B030D-6E8A-4147-A177-3AD203B41FA5}">
                      <a16:colId xmlns:a16="http://schemas.microsoft.com/office/drawing/2014/main" val="1253667835"/>
                    </a:ext>
                  </a:extLst>
                </a:gridCol>
                <a:gridCol w="692504">
                  <a:extLst>
                    <a:ext uri="{9D8B030D-6E8A-4147-A177-3AD203B41FA5}">
                      <a16:colId xmlns:a16="http://schemas.microsoft.com/office/drawing/2014/main" val="1619373077"/>
                    </a:ext>
                  </a:extLst>
                </a:gridCol>
                <a:gridCol w="692504">
                  <a:extLst>
                    <a:ext uri="{9D8B030D-6E8A-4147-A177-3AD203B41FA5}">
                      <a16:colId xmlns:a16="http://schemas.microsoft.com/office/drawing/2014/main" val="1653886125"/>
                    </a:ext>
                  </a:extLst>
                </a:gridCol>
                <a:gridCol w="692504">
                  <a:extLst>
                    <a:ext uri="{9D8B030D-6E8A-4147-A177-3AD203B41FA5}">
                      <a16:colId xmlns:a16="http://schemas.microsoft.com/office/drawing/2014/main" val="63912886"/>
                    </a:ext>
                  </a:extLst>
                </a:gridCol>
                <a:gridCol w="692504">
                  <a:extLst>
                    <a:ext uri="{9D8B030D-6E8A-4147-A177-3AD203B41FA5}">
                      <a16:colId xmlns:a16="http://schemas.microsoft.com/office/drawing/2014/main" val="3637546765"/>
                    </a:ext>
                  </a:extLst>
                </a:gridCol>
              </a:tblGrid>
              <a:tr h="218141">
                <a:tc>
                  <a:txBody>
                    <a:bodyPr/>
                    <a:lstStyle/>
                    <a:p>
                      <a:pPr fontAlgn="t"/>
                      <a:r>
                        <a:rPr lang="en-US" sz="1100" b="1" i="0">
                          <a:solidFill>
                            <a:srgbClr val="000000"/>
                          </a:solidFill>
                          <a:effectLst/>
                          <a:latin typeface="Arial" panose="020B0604020202020204" pitchFamily="34" charset="0"/>
                        </a:rPr>
                        <a:t>Obs</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Name</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Sex</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Age</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a:solidFill>
                            <a:srgbClr val="000000"/>
                          </a:solidFill>
                          <a:effectLst/>
                          <a:latin typeface="Arial" panose="020B0604020202020204" pitchFamily="34" charset="0"/>
                        </a:rPr>
                        <a:t>Height</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1" i="0" dirty="0">
                          <a:solidFill>
                            <a:srgbClr val="000000"/>
                          </a:solidFill>
                          <a:effectLst/>
                          <a:latin typeface="Arial" panose="020B0604020202020204" pitchFamily="34" charset="0"/>
                        </a:rPr>
                        <a:t>Weight</a:t>
                      </a:r>
                    </a:p>
                  </a:txBody>
                  <a:tcPr marL="28111" marR="28111" marT="28111" marB="2811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182219015"/>
                  </a:ext>
                </a:extLst>
              </a:tr>
              <a:tr h="218141">
                <a:tc>
                  <a:txBody>
                    <a:bodyPr/>
                    <a:lstStyle/>
                    <a:p>
                      <a:pPr fontAlgn="t"/>
                      <a:r>
                        <a:rPr lang="en-US" sz="1100" b="0" i="0">
                          <a:solidFill>
                            <a:srgbClr val="000000"/>
                          </a:solidFill>
                          <a:effectLst/>
                          <a:latin typeface="Arial" panose="020B0604020202020204" pitchFamily="34" charset="0"/>
                        </a:rPr>
                        <a:t>1</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Alfred</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69.0</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112.5</a:t>
                      </a:r>
                    </a:p>
                  </a:txBody>
                  <a:tcPr marL="28111" marR="28111" marT="28111" marB="2811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122659006"/>
                  </a:ext>
                </a:extLst>
              </a:tr>
              <a:tr h="218141">
                <a:tc>
                  <a:txBody>
                    <a:bodyPr/>
                    <a:lstStyle/>
                    <a:p>
                      <a:pPr fontAlgn="t"/>
                      <a:r>
                        <a:rPr lang="en-US" sz="1100" b="0" i="0">
                          <a:solidFill>
                            <a:srgbClr val="000000"/>
                          </a:solidFill>
                          <a:effectLst/>
                          <a:latin typeface="Arial" panose="020B0604020202020204" pitchFamily="34" charset="0"/>
                        </a:rPr>
                        <a:t>2</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Alice</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F</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56.5</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84.0</a:t>
                      </a:r>
                    </a:p>
                  </a:txBody>
                  <a:tcPr marL="28111" marR="28111" marT="28111" marB="2811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374789653"/>
                  </a:ext>
                </a:extLst>
              </a:tr>
              <a:tr h="218141">
                <a:tc>
                  <a:txBody>
                    <a:bodyPr/>
                    <a:lstStyle/>
                    <a:p>
                      <a:pPr fontAlgn="t"/>
                      <a:r>
                        <a:rPr lang="en-US" sz="1100" b="0" i="0">
                          <a:solidFill>
                            <a:srgbClr val="000000"/>
                          </a:solidFill>
                          <a:effectLst/>
                          <a:latin typeface="Arial" panose="020B0604020202020204" pitchFamily="34" charset="0"/>
                        </a:rPr>
                        <a:t>3</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Barbara</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65.3</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98.0</a:t>
                      </a:r>
                    </a:p>
                  </a:txBody>
                  <a:tcPr marL="28111" marR="28111" marT="28111" marB="2811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885953694"/>
                  </a:ext>
                </a:extLst>
              </a:tr>
              <a:tr h="218141">
                <a:tc>
                  <a:txBody>
                    <a:bodyPr/>
                    <a:lstStyle/>
                    <a:p>
                      <a:pPr fontAlgn="t"/>
                      <a:r>
                        <a:rPr lang="en-US" sz="1100" b="0" i="0" dirty="0">
                          <a:solidFill>
                            <a:srgbClr val="000000"/>
                          </a:solidFill>
                          <a:effectLst/>
                          <a:latin typeface="Arial" panose="020B0604020202020204" pitchFamily="34" charset="0"/>
                        </a:rPr>
                        <a:t>4</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Carol</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14</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62.8</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102.5</a:t>
                      </a:r>
                    </a:p>
                  </a:txBody>
                  <a:tcPr marL="28111" marR="28111" marT="28111" marB="2811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158106010"/>
                  </a:ext>
                </a:extLst>
              </a:tr>
              <a:tr h="218141">
                <a:tc>
                  <a:txBody>
                    <a:bodyPr/>
                    <a:lstStyle/>
                    <a:p>
                      <a:pPr fontAlgn="t"/>
                      <a:r>
                        <a:rPr lang="en-US" sz="1100" b="0" i="0">
                          <a:solidFill>
                            <a:srgbClr val="000000"/>
                          </a:solidFill>
                          <a:effectLst/>
                          <a:latin typeface="Arial" panose="020B0604020202020204" pitchFamily="34" charset="0"/>
                        </a:rPr>
                        <a:t>5</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Henry</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63.5</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102.5</a:t>
                      </a:r>
                    </a:p>
                  </a:txBody>
                  <a:tcPr marL="28111" marR="28111" marT="28111" marB="2811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47900241"/>
                  </a:ext>
                </a:extLst>
              </a:tr>
              <a:tr h="218141">
                <a:tc>
                  <a:txBody>
                    <a:bodyPr/>
                    <a:lstStyle/>
                    <a:p>
                      <a:pPr fontAlgn="t"/>
                      <a:r>
                        <a:rPr lang="en-US" sz="1100" b="0" i="0">
                          <a:solidFill>
                            <a:srgbClr val="000000"/>
                          </a:solidFill>
                          <a:effectLst/>
                          <a:latin typeface="Arial" panose="020B0604020202020204" pitchFamily="34" charset="0"/>
                        </a:rPr>
                        <a:t>6</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James</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57.3</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83.0</a:t>
                      </a:r>
                    </a:p>
                  </a:txBody>
                  <a:tcPr marL="28111" marR="28111" marT="28111" marB="2811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889708826"/>
                  </a:ext>
                </a:extLst>
              </a:tr>
              <a:tr h="218141">
                <a:tc>
                  <a:txBody>
                    <a:bodyPr/>
                    <a:lstStyle/>
                    <a:p>
                      <a:pPr fontAlgn="t"/>
                      <a:r>
                        <a:rPr lang="en-US" sz="1100" b="0" i="0">
                          <a:solidFill>
                            <a:srgbClr val="000000"/>
                          </a:solidFill>
                          <a:effectLst/>
                          <a:latin typeface="Arial" panose="020B0604020202020204" pitchFamily="34" charset="0"/>
                        </a:rPr>
                        <a:t>7</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Jane</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59.8</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84.5</a:t>
                      </a:r>
                    </a:p>
                  </a:txBody>
                  <a:tcPr marL="28111" marR="28111" marT="28111" marB="2811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370887740"/>
                  </a:ext>
                </a:extLst>
              </a:tr>
              <a:tr h="218141">
                <a:tc>
                  <a:txBody>
                    <a:bodyPr/>
                    <a:lstStyle/>
                    <a:p>
                      <a:pPr fontAlgn="t"/>
                      <a:r>
                        <a:rPr lang="en-US" sz="1100" b="0" i="0">
                          <a:solidFill>
                            <a:srgbClr val="000000"/>
                          </a:solidFill>
                          <a:effectLst/>
                          <a:latin typeface="Arial" panose="020B0604020202020204" pitchFamily="34" charset="0"/>
                        </a:rPr>
                        <a:t>8</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Janet</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62.5</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112.5</a:t>
                      </a:r>
                    </a:p>
                  </a:txBody>
                  <a:tcPr marL="28111" marR="28111" marT="28111" marB="2811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061942513"/>
                  </a:ext>
                </a:extLst>
              </a:tr>
              <a:tr h="218141">
                <a:tc>
                  <a:txBody>
                    <a:bodyPr/>
                    <a:lstStyle/>
                    <a:p>
                      <a:pPr fontAlgn="t"/>
                      <a:r>
                        <a:rPr lang="en-US" sz="1100" b="0" i="0">
                          <a:solidFill>
                            <a:srgbClr val="000000"/>
                          </a:solidFill>
                          <a:effectLst/>
                          <a:latin typeface="Arial" panose="020B0604020202020204" pitchFamily="34" charset="0"/>
                        </a:rPr>
                        <a:t>9</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Jeffrey</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62.5</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84.0</a:t>
                      </a:r>
                    </a:p>
                  </a:txBody>
                  <a:tcPr marL="28111" marR="28111" marT="28111" marB="2811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255365613"/>
                  </a:ext>
                </a:extLst>
              </a:tr>
              <a:tr h="218141">
                <a:tc>
                  <a:txBody>
                    <a:bodyPr/>
                    <a:lstStyle/>
                    <a:p>
                      <a:pPr fontAlgn="t"/>
                      <a:r>
                        <a:rPr lang="en-US" sz="1100" b="0" i="0">
                          <a:solidFill>
                            <a:srgbClr val="000000"/>
                          </a:solidFill>
                          <a:effectLst/>
                          <a:latin typeface="Arial" panose="020B0604020202020204" pitchFamily="34" charset="0"/>
                        </a:rPr>
                        <a:t>10</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John</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59.0</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99.5</a:t>
                      </a:r>
                    </a:p>
                  </a:txBody>
                  <a:tcPr marL="28111" marR="28111" marT="28111" marB="2811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133199806"/>
                  </a:ext>
                </a:extLst>
              </a:tr>
              <a:tr h="218141">
                <a:tc>
                  <a:txBody>
                    <a:bodyPr/>
                    <a:lstStyle/>
                    <a:p>
                      <a:pPr fontAlgn="t"/>
                      <a:r>
                        <a:rPr lang="en-US" sz="1100" b="0" i="0">
                          <a:solidFill>
                            <a:srgbClr val="000000"/>
                          </a:solidFill>
                          <a:effectLst/>
                          <a:latin typeface="Arial" panose="020B0604020202020204" pitchFamily="34" charset="0"/>
                        </a:rPr>
                        <a:t>11</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Joyce</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11</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51.3</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50.5</a:t>
                      </a:r>
                    </a:p>
                  </a:txBody>
                  <a:tcPr marL="28111" marR="28111" marT="28111" marB="2811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572578701"/>
                  </a:ext>
                </a:extLst>
              </a:tr>
              <a:tr h="218141">
                <a:tc>
                  <a:txBody>
                    <a:bodyPr/>
                    <a:lstStyle/>
                    <a:p>
                      <a:pPr fontAlgn="t"/>
                      <a:r>
                        <a:rPr lang="en-US" sz="1100" b="0" i="0">
                          <a:solidFill>
                            <a:srgbClr val="000000"/>
                          </a:solidFill>
                          <a:effectLst/>
                          <a:latin typeface="Arial" panose="020B0604020202020204" pitchFamily="34" charset="0"/>
                        </a:rPr>
                        <a:t>12</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Judy</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14</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64.3</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90.0</a:t>
                      </a:r>
                    </a:p>
                  </a:txBody>
                  <a:tcPr marL="28111" marR="28111" marT="28111" marB="2811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996685062"/>
                  </a:ext>
                </a:extLst>
              </a:tr>
              <a:tr h="218141">
                <a:tc>
                  <a:txBody>
                    <a:bodyPr/>
                    <a:lstStyle/>
                    <a:p>
                      <a:pPr fontAlgn="t"/>
                      <a:r>
                        <a:rPr lang="en-US" sz="1100" b="0" i="0">
                          <a:solidFill>
                            <a:srgbClr val="000000"/>
                          </a:solidFill>
                          <a:effectLst/>
                          <a:latin typeface="Arial" panose="020B0604020202020204" pitchFamily="34" charset="0"/>
                        </a:rPr>
                        <a:t>13</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Louise</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56.3</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77.0</a:t>
                      </a:r>
                    </a:p>
                  </a:txBody>
                  <a:tcPr marL="28111" marR="28111" marT="28111" marB="2811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540186355"/>
                  </a:ext>
                </a:extLst>
              </a:tr>
              <a:tr h="218141">
                <a:tc>
                  <a:txBody>
                    <a:bodyPr/>
                    <a:lstStyle/>
                    <a:p>
                      <a:pPr fontAlgn="t"/>
                      <a:r>
                        <a:rPr lang="en-US" sz="1100" b="0" i="0">
                          <a:solidFill>
                            <a:srgbClr val="000000"/>
                          </a:solidFill>
                          <a:effectLst/>
                          <a:latin typeface="Arial" panose="020B0604020202020204" pitchFamily="34" charset="0"/>
                        </a:rPr>
                        <a:t>14</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Mary</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66.5</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112.0</a:t>
                      </a:r>
                    </a:p>
                  </a:txBody>
                  <a:tcPr marL="28111" marR="28111" marT="28111" marB="2811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78653678"/>
                  </a:ext>
                </a:extLst>
              </a:tr>
              <a:tr h="218141">
                <a:tc>
                  <a:txBody>
                    <a:bodyPr/>
                    <a:lstStyle/>
                    <a:p>
                      <a:pPr fontAlgn="t"/>
                      <a:r>
                        <a:rPr lang="en-US" sz="1100" b="0" i="0">
                          <a:solidFill>
                            <a:srgbClr val="000000"/>
                          </a:solidFill>
                          <a:effectLst/>
                          <a:latin typeface="Arial" panose="020B0604020202020204" pitchFamily="34" charset="0"/>
                        </a:rPr>
                        <a:t>15</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Philip</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16</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72.0</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150.0</a:t>
                      </a:r>
                    </a:p>
                  </a:txBody>
                  <a:tcPr marL="28111" marR="28111" marT="28111" marB="2811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283549535"/>
                  </a:ext>
                </a:extLst>
              </a:tr>
              <a:tr h="218141">
                <a:tc>
                  <a:txBody>
                    <a:bodyPr/>
                    <a:lstStyle/>
                    <a:p>
                      <a:pPr fontAlgn="t"/>
                      <a:r>
                        <a:rPr lang="en-US" sz="1100" b="0" i="0">
                          <a:solidFill>
                            <a:srgbClr val="000000"/>
                          </a:solidFill>
                          <a:effectLst/>
                          <a:latin typeface="Arial" panose="020B0604020202020204" pitchFamily="34" charset="0"/>
                        </a:rPr>
                        <a:t>16</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Robert</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M</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12</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a:solidFill>
                            <a:srgbClr val="000000"/>
                          </a:solidFill>
                          <a:effectLst/>
                          <a:latin typeface="Arial" panose="020B0604020202020204" pitchFamily="34" charset="0"/>
                        </a:rPr>
                        <a:t>64.8</a:t>
                      </a:r>
                    </a:p>
                  </a:txBody>
                  <a:tcPr marL="28111" marR="28111" marT="28111" marB="2811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100" b="0" i="0" dirty="0">
                          <a:solidFill>
                            <a:srgbClr val="000000"/>
                          </a:solidFill>
                          <a:effectLst/>
                          <a:latin typeface="Arial" panose="020B0604020202020204" pitchFamily="34" charset="0"/>
                        </a:rPr>
                        <a:t>128.0</a:t>
                      </a:r>
                    </a:p>
                  </a:txBody>
                  <a:tcPr marL="28111" marR="28111" marT="28111" marB="2811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2073853339"/>
                  </a:ext>
                </a:extLst>
              </a:tr>
            </a:tbl>
          </a:graphicData>
        </a:graphic>
      </p:graphicFrame>
      <p:sp>
        <p:nvSpPr>
          <p:cNvPr id="3" name="TextBox 2"/>
          <p:cNvSpPr txBox="1"/>
          <p:nvPr/>
        </p:nvSpPr>
        <p:spPr>
          <a:xfrm>
            <a:off x="7455665" y="1296283"/>
            <a:ext cx="2312300" cy="461665"/>
          </a:xfrm>
          <a:prstGeom prst="rect">
            <a:avLst/>
          </a:prstGeom>
          <a:noFill/>
        </p:spPr>
        <p:txBody>
          <a:bodyPr wrap="none" rtlCol="0">
            <a:spAutoFit/>
          </a:bodyPr>
          <a:lstStyle/>
          <a:p>
            <a:r>
              <a:rPr lang="en-US" dirty="0" err="1"/>
              <a:t>sashelp.class</a:t>
            </a:r>
            <a:r>
              <a:rPr lang="en-US" dirty="0"/>
              <a:t> data</a:t>
            </a:r>
          </a:p>
        </p:txBody>
      </p:sp>
      <p:pic>
        <p:nvPicPr>
          <p:cNvPr id="6" name="Picture 5"/>
          <p:cNvPicPr>
            <a:picLocks noChangeAspect="1"/>
          </p:cNvPicPr>
          <p:nvPr/>
        </p:nvPicPr>
        <p:blipFill rotWithShape="1">
          <a:blip r:embed="rId3"/>
          <a:srcRect l="40654" r="4023" b="16168"/>
          <a:stretch/>
        </p:blipFill>
        <p:spPr>
          <a:xfrm>
            <a:off x="6705600" y="5340131"/>
            <a:ext cx="3807999" cy="91483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500"/>
                                        <p:tgtEl>
                                          <p:spTgt spid="1945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fade">
                                      <p:cBhvr>
                                        <p:cTn id="10" dur="500"/>
                                        <p:tgtEl>
                                          <p:spTgt spid="1945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9459">
                                            <p:txEl>
                                              <p:pRg st="2" end="2"/>
                                            </p:txEl>
                                          </p:spTgt>
                                        </p:tgtEl>
                                        <p:attrNameLst>
                                          <p:attrName>style.visibility</p:attrName>
                                        </p:attrNameLst>
                                      </p:cBhvr>
                                      <p:to>
                                        <p:strVal val="visible"/>
                                      </p:to>
                                    </p:set>
                                    <p:animEffect transition="in" filter="fade">
                                      <p:cBhvr>
                                        <p:cTn id="13" dur="500"/>
                                        <p:tgtEl>
                                          <p:spTgt spid="1945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9459">
                                            <p:txEl>
                                              <p:pRg st="3" end="3"/>
                                            </p:txEl>
                                          </p:spTgt>
                                        </p:tgtEl>
                                        <p:attrNameLst>
                                          <p:attrName>style.visibility</p:attrName>
                                        </p:attrNameLst>
                                      </p:cBhvr>
                                      <p:to>
                                        <p:strVal val="visible"/>
                                      </p:to>
                                    </p:set>
                                    <p:animEffect transition="in" filter="fade">
                                      <p:cBhvr>
                                        <p:cTn id="16" dur="500"/>
                                        <p:tgtEl>
                                          <p:spTgt spid="1945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9459">
                                            <p:txEl>
                                              <p:pRg st="4" end="4"/>
                                            </p:txEl>
                                          </p:spTgt>
                                        </p:tgtEl>
                                        <p:attrNameLst>
                                          <p:attrName>style.visibility</p:attrName>
                                        </p:attrNameLst>
                                      </p:cBhvr>
                                      <p:to>
                                        <p:strVal val="visible"/>
                                      </p:to>
                                    </p:set>
                                    <p:animEffect transition="in" filter="fade">
                                      <p:cBhvr>
                                        <p:cTn id="19" dur="500"/>
                                        <p:tgtEl>
                                          <p:spTgt spid="19459">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9459">
                                            <p:txEl>
                                              <p:pRg st="5" end="5"/>
                                            </p:txEl>
                                          </p:spTgt>
                                        </p:tgtEl>
                                        <p:attrNameLst>
                                          <p:attrName>style.visibility</p:attrName>
                                        </p:attrNameLst>
                                      </p:cBhvr>
                                      <p:to>
                                        <p:strVal val="visible"/>
                                      </p:to>
                                    </p:set>
                                    <p:animEffect transition="in" filter="fade">
                                      <p:cBhvr>
                                        <p:cTn id="22" dur="500"/>
                                        <p:tgtEl>
                                          <p:spTgt spid="19459">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9459">
                                            <p:txEl>
                                              <p:pRg st="6" end="6"/>
                                            </p:txEl>
                                          </p:spTgt>
                                        </p:tgtEl>
                                        <p:attrNameLst>
                                          <p:attrName>style.visibility</p:attrName>
                                        </p:attrNameLst>
                                      </p:cBhvr>
                                      <p:to>
                                        <p:strVal val="visible"/>
                                      </p:to>
                                    </p:set>
                                    <p:animEffect transition="in" filter="fade">
                                      <p:cBhvr>
                                        <p:cTn id="25" dur="500"/>
                                        <p:tgtEl>
                                          <p:spTgt spid="19459">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9459">
                                            <p:txEl>
                                              <p:pRg st="7" end="7"/>
                                            </p:txEl>
                                          </p:spTgt>
                                        </p:tgtEl>
                                        <p:attrNameLst>
                                          <p:attrName>style.visibility</p:attrName>
                                        </p:attrNameLst>
                                      </p:cBhvr>
                                      <p:to>
                                        <p:strVal val="visible"/>
                                      </p:to>
                                    </p:set>
                                    <p:animEffect transition="in" filter="fade">
                                      <p:cBhvr>
                                        <p:cTn id="28" dur="500"/>
                                        <p:tgtEl>
                                          <p:spTgt spid="19459">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9459">
                                            <p:txEl>
                                              <p:pRg st="8" end="8"/>
                                            </p:txEl>
                                          </p:spTgt>
                                        </p:tgtEl>
                                        <p:attrNameLst>
                                          <p:attrName>style.visibility</p:attrName>
                                        </p:attrNameLst>
                                      </p:cBhvr>
                                      <p:to>
                                        <p:strVal val="visible"/>
                                      </p:to>
                                    </p:set>
                                    <p:animEffect transition="in" filter="fade">
                                      <p:cBhvr>
                                        <p:cTn id="31" dur="500"/>
                                        <p:tgtEl>
                                          <p:spTgt spid="194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5943600" y="1230077"/>
            <a:ext cx="5319183" cy="807612"/>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7484" y="533400"/>
            <a:ext cx="10968567" cy="568325"/>
          </a:xfrm>
        </p:spPr>
        <p:txBody>
          <a:bodyPr/>
          <a:lstStyle/>
          <a:p>
            <a:r>
              <a:rPr lang="en-US" dirty="0"/>
              <a:t>Simple queries in proc </a:t>
            </a:r>
            <a:r>
              <a:rPr lang="en-US" dirty="0" err="1"/>
              <a:t>sql</a:t>
            </a:r>
            <a:endParaRPr lang="en-US" dirty="0"/>
          </a:p>
        </p:txBody>
      </p:sp>
      <p:sp>
        <p:nvSpPr>
          <p:cNvPr id="20483" name="Content Placeholder 2"/>
          <p:cNvSpPr>
            <a:spLocks noGrp="1"/>
          </p:cNvSpPr>
          <p:nvPr>
            <p:ph idx="1"/>
          </p:nvPr>
        </p:nvSpPr>
        <p:spPr/>
        <p:txBody>
          <a:bodyPr numCol="2"/>
          <a:lstStyle/>
          <a:p>
            <a:pPr marL="0" indent="0" defTabSz="457200">
              <a:lnSpc>
                <a:spcPct val="100000"/>
              </a:lnSpc>
              <a:spcBef>
                <a:spcPts val="0"/>
              </a:spcBef>
              <a:buNone/>
            </a:pPr>
            <a:r>
              <a:rPr lang="en-US" sz="1400" b="1" dirty="0">
                <a:solidFill>
                  <a:srgbClr val="000080"/>
                </a:solidFill>
                <a:latin typeface="Courier New" panose="02070309020205020404" pitchFamily="49" charset="0"/>
              </a:rPr>
              <a:t>proc</a:t>
            </a:r>
            <a:r>
              <a:rPr lang="en-US" sz="1400" dirty="0">
                <a:latin typeface="Courier New" panose="02070309020205020404" pitchFamily="49" charset="0"/>
              </a:rPr>
              <a:t> </a:t>
            </a:r>
            <a:r>
              <a:rPr lang="en-US" sz="1400" b="1" dirty="0" err="1">
                <a:solidFill>
                  <a:srgbClr val="000080"/>
                </a:solidFill>
                <a:latin typeface="Courier New" panose="02070309020205020404" pitchFamily="49" charset="0"/>
              </a:rPr>
              <a:t>sql</a:t>
            </a:r>
            <a:r>
              <a:rPr lang="en-US" sz="1400" dirty="0">
                <a:latin typeface="Courier New" panose="02070309020205020404" pitchFamily="49" charset="0"/>
              </a:rPr>
              <a:t>;</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latin typeface="Courier New" panose="02070309020205020404" pitchFamily="49" charset="0"/>
              </a:rPr>
              <a:t> *</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latin typeface="Courier New" panose="02070309020205020404" pitchFamily="49" charset="0"/>
              </a:rPr>
              <a:t> </a:t>
            </a:r>
            <a:r>
              <a:rPr lang="en-US" sz="1400" dirty="0" err="1">
                <a:latin typeface="Courier New" panose="02070309020205020404" pitchFamily="49" charset="0"/>
              </a:rPr>
              <a:t>sashelp.class</a:t>
            </a:r>
            <a:r>
              <a:rPr lang="en-US" sz="1400" dirty="0">
                <a:latin typeface="Courier New" panose="02070309020205020404" pitchFamily="49" charset="0"/>
              </a:rPr>
              <a:t>;</a:t>
            </a:r>
          </a:p>
          <a:p>
            <a:pPr marL="0" indent="0" defTabSz="457200">
              <a:lnSpc>
                <a:spcPct val="100000"/>
              </a:lnSpc>
              <a:spcBef>
                <a:spcPts val="0"/>
              </a:spcBef>
              <a:buNone/>
            </a:pPr>
            <a:r>
              <a:rPr lang="en-US" sz="1400" b="1" dirty="0">
                <a:solidFill>
                  <a:srgbClr val="000080"/>
                </a:solidFill>
                <a:latin typeface="Courier New" panose="02070309020205020404" pitchFamily="49" charset="0"/>
              </a:rPr>
              <a:t>quit</a:t>
            </a:r>
            <a:r>
              <a:rPr lang="en-US" sz="1400" dirty="0">
                <a:latin typeface="Courier New" panose="02070309020205020404" pitchFamily="49" charset="0"/>
              </a:rPr>
              <a:t>;</a:t>
            </a:r>
          </a:p>
          <a:p>
            <a:pPr marL="0" indent="0">
              <a:lnSpc>
                <a:spcPct val="100000"/>
              </a:lnSpc>
              <a:spcBef>
                <a:spcPts val="0"/>
              </a:spcBef>
              <a:buNone/>
            </a:pPr>
            <a:endParaRPr lang="en-US" altLang="en-US" sz="1400" dirty="0">
              <a:latin typeface="Courier New" panose="02070309020205020404" pitchFamily="49" charset="0"/>
            </a:endParaRPr>
          </a:p>
          <a:p>
            <a:pPr marL="0" indent="0">
              <a:buNone/>
            </a:pPr>
            <a:endParaRPr lang="en-US" sz="1400" b="1" dirty="0">
              <a:solidFill>
                <a:srgbClr val="000080"/>
              </a:solidFill>
              <a:latin typeface="Courier New" panose="02070309020205020404" pitchFamily="49" charset="0"/>
            </a:endParaRPr>
          </a:p>
          <a:p>
            <a:pPr marL="0" indent="0">
              <a:buNone/>
            </a:pPr>
            <a:endParaRPr lang="en-US" sz="1400" b="1" dirty="0">
              <a:solidFill>
                <a:srgbClr val="000080"/>
              </a:solidFill>
              <a:latin typeface="Courier New" panose="02070309020205020404" pitchFamily="49" charset="0"/>
            </a:endParaRPr>
          </a:p>
          <a:p>
            <a:pPr marL="0" indent="0">
              <a:buNone/>
            </a:pPr>
            <a:endParaRPr lang="en-US" sz="1400" b="1" dirty="0">
              <a:solidFill>
                <a:srgbClr val="000080"/>
              </a:solidFill>
              <a:latin typeface="Courier New" panose="02070309020205020404" pitchFamily="49" charset="0"/>
            </a:endParaRPr>
          </a:p>
          <a:p>
            <a:pPr marL="0" indent="0">
              <a:buNone/>
            </a:pPr>
            <a:endParaRPr lang="en-US" sz="1400" b="1" dirty="0">
              <a:solidFill>
                <a:srgbClr val="000080"/>
              </a:solidFill>
              <a:latin typeface="Courier New" panose="02070309020205020404" pitchFamily="49" charset="0"/>
            </a:endParaRPr>
          </a:p>
          <a:p>
            <a:pPr marL="0" indent="0">
              <a:buNone/>
            </a:pPr>
            <a:endParaRPr lang="en-US" sz="1400" b="1" dirty="0">
              <a:solidFill>
                <a:srgbClr val="000080"/>
              </a:solidFill>
              <a:latin typeface="Courier New" panose="02070309020205020404" pitchFamily="49" charset="0"/>
            </a:endParaRPr>
          </a:p>
          <a:p>
            <a:pPr marL="0" indent="0">
              <a:buNone/>
            </a:pPr>
            <a:endParaRPr lang="en-US" sz="1400" b="1" dirty="0">
              <a:solidFill>
                <a:srgbClr val="000080"/>
              </a:solidFill>
              <a:latin typeface="Courier New" panose="02070309020205020404" pitchFamily="49" charset="0"/>
            </a:endParaRPr>
          </a:p>
          <a:p>
            <a:pPr marL="0" indent="0">
              <a:buNone/>
            </a:pPr>
            <a:endParaRPr lang="en-US" sz="1400" b="1" dirty="0">
              <a:solidFill>
                <a:srgbClr val="000080"/>
              </a:solidFill>
              <a:latin typeface="Courier New" panose="02070309020205020404" pitchFamily="49" charset="0"/>
            </a:endParaRPr>
          </a:p>
          <a:p>
            <a:pPr marL="177800" indent="0">
              <a:lnSpc>
                <a:spcPct val="100000"/>
              </a:lnSpc>
              <a:spcBef>
                <a:spcPts val="0"/>
              </a:spcBef>
              <a:buNone/>
            </a:pPr>
            <a:r>
              <a:rPr lang="en-US" sz="1400" b="1" dirty="0">
                <a:solidFill>
                  <a:srgbClr val="000080"/>
                </a:solidFill>
                <a:latin typeface="Courier New" panose="02070309020205020404" pitchFamily="49" charset="0"/>
              </a:rPr>
              <a:t>proc</a:t>
            </a:r>
            <a:r>
              <a:rPr lang="en-US" sz="1400" dirty="0">
                <a:latin typeface="Courier New" panose="02070309020205020404" pitchFamily="49" charset="0"/>
              </a:rPr>
              <a:t> </a:t>
            </a:r>
            <a:r>
              <a:rPr lang="en-US" sz="1400" b="1" dirty="0">
                <a:solidFill>
                  <a:srgbClr val="000080"/>
                </a:solidFill>
                <a:latin typeface="Courier New" panose="02070309020205020404" pitchFamily="49" charset="0"/>
              </a:rPr>
              <a:t>print</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data</a:t>
            </a:r>
            <a:r>
              <a:rPr lang="en-US" sz="1400" dirty="0">
                <a:latin typeface="Courier New" panose="02070309020205020404" pitchFamily="49" charset="0"/>
              </a:rPr>
              <a:t>=</a:t>
            </a:r>
            <a:r>
              <a:rPr lang="en-US" sz="1400" dirty="0" err="1">
                <a:latin typeface="Courier New" panose="02070309020205020404" pitchFamily="49" charset="0"/>
              </a:rPr>
              <a:t>sashelp.class</a:t>
            </a:r>
            <a:r>
              <a:rPr lang="en-US" sz="1400" dirty="0">
                <a:latin typeface="Courier New" panose="02070309020205020404" pitchFamily="49" charset="0"/>
              </a:rPr>
              <a:t>;</a:t>
            </a:r>
          </a:p>
          <a:p>
            <a:pPr marL="177800" indent="0">
              <a:lnSpc>
                <a:spcPct val="100000"/>
              </a:lnSpc>
              <a:spcBef>
                <a:spcPts val="0"/>
              </a:spcBef>
              <a:buNone/>
            </a:pPr>
            <a:r>
              <a:rPr lang="en-US" sz="1400" b="1" dirty="0">
                <a:solidFill>
                  <a:srgbClr val="000080"/>
                </a:solidFill>
                <a:latin typeface="Courier New" panose="02070309020205020404" pitchFamily="49" charset="0"/>
              </a:rPr>
              <a:t>run</a:t>
            </a:r>
            <a:r>
              <a:rPr lang="en-US" sz="1400" dirty="0">
                <a:latin typeface="Courier New" panose="02070309020205020404" pitchFamily="49" charset="0"/>
              </a:rPr>
              <a:t>;</a:t>
            </a: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p:txBody>
      </p:sp>
      <p:sp>
        <p:nvSpPr>
          <p:cNvPr id="3" name="Right Arrow 2"/>
          <p:cNvSpPr/>
          <p:nvPr/>
        </p:nvSpPr>
        <p:spPr>
          <a:xfrm rot="5400000">
            <a:off x="2294630" y="2130426"/>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3"/>
          <a:srcRect b="19671"/>
          <a:stretch/>
        </p:blipFill>
        <p:spPr>
          <a:xfrm>
            <a:off x="715616" y="2565055"/>
            <a:ext cx="3462828" cy="3530945"/>
          </a:xfrm>
          <a:prstGeom prst="rect">
            <a:avLst/>
          </a:prstGeom>
        </p:spPr>
      </p:pic>
      <p:pic>
        <p:nvPicPr>
          <p:cNvPr id="11" name="Picture 10"/>
          <p:cNvPicPr>
            <a:picLocks noChangeAspect="1"/>
          </p:cNvPicPr>
          <p:nvPr/>
        </p:nvPicPr>
        <p:blipFill rotWithShape="1">
          <a:blip r:embed="rId4"/>
          <a:srcRect l="15932" r="34006" b="15388"/>
          <a:stretch/>
        </p:blipFill>
        <p:spPr>
          <a:xfrm>
            <a:off x="715615" y="5172651"/>
            <a:ext cx="3462829" cy="923350"/>
          </a:xfrm>
          <a:prstGeom prst="rect">
            <a:avLst/>
          </a:prstGeom>
        </p:spPr>
      </p:pic>
      <p:grpSp>
        <p:nvGrpSpPr>
          <p:cNvPr id="7" name="Group 6"/>
          <p:cNvGrpSpPr/>
          <p:nvPr/>
        </p:nvGrpSpPr>
        <p:grpSpPr>
          <a:xfrm>
            <a:off x="6400800" y="2565055"/>
            <a:ext cx="4218798" cy="3530946"/>
            <a:chOff x="6400800" y="2565055"/>
            <a:chExt cx="4218798" cy="3530946"/>
          </a:xfrm>
        </p:grpSpPr>
        <p:pic>
          <p:nvPicPr>
            <p:cNvPr id="6" name="Picture 5"/>
            <p:cNvPicPr>
              <a:picLocks noChangeAspect="1"/>
            </p:cNvPicPr>
            <p:nvPr/>
          </p:nvPicPr>
          <p:blipFill rotWithShape="1">
            <a:blip r:embed="rId5"/>
            <a:srcRect b="33395"/>
            <a:stretch/>
          </p:blipFill>
          <p:spPr>
            <a:xfrm>
              <a:off x="6400800" y="2565055"/>
              <a:ext cx="4218798" cy="2927695"/>
            </a:xfrm>
            <a:prstGeom prst="rect">
              <a:avLst/>
            </a:prstGeom>
          </p:spPr>
        </p:pic>
        <p:pic>
          <p:nvPicPr>
            <p:cNvPr id="12" name="Picture 11"/>
            <p:cNvPicPr>
              <a:picLocks noChangeAspect="1"/>
            </p:cNvPicPr>
            <p:nvPr/>
          </p:nvPicPr>
          <p:blipFill rotWithShape="1">
            <a:blip r:embed="rId4"/>
            <a:srcRect l="5508" t="6749" r="33501" b="8638"/>
            <a:stretch/>
          </p:blipFill>
          <p:spPr>
            <a:xfrm>
              <a:off x="6400800" y="5172651"/>
              <a:ext cx="4218798" cy="923350"/>
            </a:xfrm>
            <a:prstGeom prst="rect">
              <a:avLst/>
            </a:prstGeom>
          </p:spPr>
        </p:pic>
      </p:grpSp>
      <p:sp>
        <p:nvSpPr>
          <p:cNvPr id="15" name="Right Arrow 14"/>
          <p:cNvSpPr/>
          <p:nvPr/>
        </p:nvSpPr>
        <p:spPr>
          <a:xfrm rot="5400000">
            <a:off x="8357799" y="2130426"/>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Equal 17"/>
          <p:cNvSpPr/>
          <p:nvPr/>
        </p:nvSpPr>
        <p:spPr>
          <a:xfrm>
            <a:off x="5395383" y="1469961"/>
            <a:ext cx="381000" cy="341736"/>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Line Callout 1 (Accent Bar) 8"/>
          <p:cNvSpPr/>
          <p:nvPr/>
        </p:nvSpPr>
        <p:spPr>
          <a:xfrm>
            <a:off x="3413266" y="1852627"/>
            <a:ext cx="1311134" cy="370123"/>
          </a:xfrm>
          <a:prstGeom prst="accentCallout1">
            <a:avLst>
              <a:gd name="adj1" fmla="val 18750"/>
              <a:gd name="adj2" fmla="val -8333"/>
              <a:gd name="adj3" fmla="val -4164"/>
              <a:gd name="adj4" fmla="val -22835"/>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Only one </a:t>
            </a:r>
            <a:r>
              <a:rPr lang="en-US" sz="1600" b="1" dirty="0">
                <a:solidFill>
                  <a:schemeClr val="tx1"/>
                </a:solidFill>
              </a:rPr>
              <a:t>; </a:t>
            </a:r>
            <a:r>
              <a:rPr lang="en-US" sz="1200" dirty="0">
                <a:solidFill>
                  <a:schemeClr val="tx1"/>
                </a:solidFill>
              </a:rPr>
              <a:t>per </a:t>
            </a:r>
            <a:r>
              <a:rPr lang="en-US" sz="1200" dirty="0" err="1">
                <a:solidFill>
                  <a:schemeClr val="tx1"/>
                </a:solidFill>
              </a:rPr>
              <a:t>sql</a:t>
            </a:r>
            <a:r>
              <a:rPr lang="en-US" sz="1200" dirty="0">
                <a:solidFill>
                  <a:schemeClr val="tx1"/>
                </a:solidFill>
              </a:rPr>
              <a:t> statement</a:t>
            </a:r>
          </a:p>
        </p:txBody>
      </p:sp>
    </p:spTree>
    <p:extLst>
      <p:ext uri="{BB962C8B-B14F-4D97-AF65-F5344CB8AC3E}">
        <p14:creationId xmlns:p14="http://schemas.microsoft.com/office/powerpoint/2010/main" val="2355419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5943600" y="1230077"/>
            <a:ext cx="5319183" cy="807612"/>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7484" y="533400"/>
            <a:ext cx="10968567" cy="568325"/>
          </a:xfrm>
        </p:spPr>
        <p:txBody>
          <a:bodyPr/>
          <a:lstStyle/>
          <a:p>
            <a:r>
              <a:rPr lang="en-US" dirty="0"/>
              <a:t>Simple Queries in proc </a:t>
            </a:r>
            <a:r>
              <a:rPr lang="en-US" dirty="0" err="1"/>
              <a:t>sql</a:t>
            </a:r>
            <a:endParaRPr lang="en-US" dirty="0"/>
          </a:p>
        </p:txBody>
      </p:sp>
      <p:sp>
        <p:nvSpPr>
          <p:cNvPr id="20483" name="Content Placeholder 2"/>
          <p:cNvSpPr>
            <a:spLocks noGrp="1"/>
          </p:cNvSpPr>
          <p:nvPr>
            <p:ph idx="1"/>
          </p:nvPr>
        </p:nvSpPr>
        <p:spPr/>
        <p:txBody>
          <a:bodyPr numCol="2"/>
          <a:lstStyle/>
          <a:p>
            <a:pPr marL="0" indent="0" defTabSz="457200">
              <a:lnSpc>
                <a:spcPct val="100000"/>
              </a:lnSpc>
              <a:spcBef>
                <a:spcPts val="0"/>
              </a:spcBef>
              <a:buNone/>
            </a:pPr>
            <a:r>
              <a:rPr lang="en-US" sz="1400" b="1" dirty="0">
                <a:solidFill>
                  <a:srgbClr val="000080"/>
                </a:solidFill>
                <a:latin typeface="Courier New" panose="02070309020205020404" pitchFamily="49" charset="0"/>
              </a:rPr>
              <a:t>proc</a:t>
            </a:r>
            <a:r>
              <a:rPr lang="en-US" sz="1400" dirty="0">
                <a:latin typeface="Courier New" panose="02070309020205020404" pitchFamily="49" charset="0"/>
              </a:rPr>
              <a:t> </a:t>
            </a:r>
            <a:r>
              <a:rPr lang="en-US" sz="1400" b="1" dirty="0" err="1">
                <a:solidFill>
                  <a:srgbClr val="000080"/>
                </a:solidFill>
                <a:latin typeface="Courier New" panose="02070309020205020404" pitchFamily="49" charset="0"/>
              </a:rPr>
              <a:t>sql</a:t>
            </a:r>
            <a:r>
              <a:rPr lang="en-US" sz="1400" dirty="0">
                <a:latin typeface="Courier New" panose="02070309020205020404" pitchFamily="49" charset="0"/>
              </a:rPr>
              <a:t>;</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select</a:t>
            </a:r>
            <a:r>
              <a:rPr lang="en-US" sz="1400" dirty="0">
                <a:latin typeface="Courier New" panose="02070309020205020404" pitchFamily="49" charset="0"/>
              </a:rPr>
              <a:t> Name, Height</a:t>
            </a:r>
          </a:p>
          <a:p>
            <a:pPr marL="0" indent="0" defTabSz="457200">
              <a:lnSpc>
                <a:spcPct val="100000"/>
              </a:lnSpc>
              <a:spcBef>
                <a:spcPts val="0"/>
              </a:spcBef>
              <a:buNone/>
            </a:pP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from</a:t>
            </a:r>
            <a:r>
              <a:rPr lang="en-US" sz="1400" dirty="0">
                <a:latin typeface="Courier New" panose="02070309020205020404" pitchFamily="49" charset="0"/>
              </a:rPr>
              <a:t> </a:t>
            </a:r>
            <a:r>
              <a:rPr lang="en-US" sz="1400" dirty="0" err="1">
                <a:latin typeface="Courier New" panose="02070309020205020404" pitchFamily="49" charset="0"/>
              </a:rPr>
              <a:t>sashelp.class</a:t>
            </a:r>
            <a:r>
              <a:rPr lang="en-US" sz="1400" dirty="0">
                <a:latin typeface="Courier New" panose="02070309020205020404" pitchFamily="49" charset="0"/>
              </a:rPr>
              <a:t>;</a:t>
            </a:r>
          </a:p>
          <a:p>
            <a:pPr marL="0" indent="0" defTabSz="457200">
              <a:lnSpc>
                <a:spcPct val="100000"/>
              </a:lnSpc>
              <a:spcBef>
                <a:spcPts val="0"/>
              </a:spcBef>
              <a:buNone/>
            </a:pPr>
            <a:r>
              <a:rPr lang="en-US" sz="1400" b="1" dirty="0">
                <a:solidFill>
                  <a:srgbClr val="000080"/>
                </a:solidFill>
                <a:latin typeface="Courier New" panose="02070309020205020404" pitchFamily="49" charset="0"/>
              </a:rPr>
              <a:t>quit</a:t>
            </a:r>
            <a:r>
              <a:rPr lang="en-US" sz="1400" dirty="0">
                <a:latin typeface="Courier New" panose="02070309020205020404" pitchFamily="49" charset="0"/>
              </a:rPr>
              <a:t>;</a:t>
            </a: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a:p>
            <a:pPr marL="0" indent="0">
              <a:lnSpc>
                <a:spcPct val="100000"/>
              </a:lnSpc>
              <a:spcBef>
                <a:spcPts val="0"/>
              </a:spcBef>
              <a:buNone/>
            </a:pPr>
            <a:endParaRPr lang="en-US" altLang="en-US" sz="1400" dirty="0">
              <a:latin typeface="Courier New" panose="02070309020205020404" pitchFamily="49" charset="0"/>
            </a:endParaRPr>
          </a:p>
          <a:p>
            <a:pPr marL="177800" indent="0" defTabSz="571500">
              <a:lnSpc>
                <a:spcPct val="100000"/>
              </a:lnSpc>
              <a:spcBef>
                <a:spcPts val="0"/>
              </a:spcBef>
              <a:buNone/>
            </a:pPr>
            <a:r>
              <a:rPr lang="en-US" sz="1400" b="1" dirty="0">
                <a:solidFill>
                  <a:srgbClr val="000080"/>
                </a:solidFill>
                <a:latin typeface="Courier New" panose="02070309020205020404" pitchFamily="49" charset="0"/>
              </a:rPr>
              <a:t>proc</a:t>
            </a:r>
            <a:r>
              <a:rPr lang="en-US" sz="1400" dirty="0">
                <a:latin typeface="Courier New" panose="02070309020205020404" pitchFamily="49" charset="0"/>
              </a:rPr>
              <a:t> </a:t>
            </a:r>
            <a:r>
              <a:rPr lang="en-US" sz="1400" b="1" dirty="0">
                <a:solidFill>
                  <a:srgbClr val="000080"/>
                </a:solidFill>
                <a:latin typeface="Courier New" panose="02070309020205020404" pitchFamily="49" charset="0"/>
              </a:rPr>
              <a:t>print</a:t>
            </a:r>
            <a:r>
              <a:rPr lang="en-US" sz="1400" dirty="0">
                <a:latin typeface="Courier New" panose="02070309020205020404" pitchFamily="49" charset="0"/>
              </a:rPr>
              <a:t> </a:t>
            </a:r>
            <a:r>
              <a:rPr lang="en-US" sz="1400" dirty="0">
                <a:solidFill>
                  <a:srgbClr val="0000FF"/>
                </a:solidFill>
                <a:latin typeface="Courier New" panose="02070309020205020404" pitchFamily="49" charset="0"/>
              </a:rPr>
              <a:t>data</a:t>
            </a:r>
            <a:r>
              <a:rPr lang="en-US" sz="1400" dirty="0">
                <a:latin typeface="Courier New" panose="02070309020205020404" pitchFamily="49" charset="0"/>
              </a:rPr>
              <a:t>=</a:t>
            </a:r>
            <a:r>
              <a:rPr lang="en-US" sz="1400" dirty="0" err="1">
                <a:latin typeface="Courier New" panose="02070309020205020404" pitchFamily="49" charset="0"/>
              </a:rPr>
              <a:t>sashelp.class</a:t>
            </a:r>
            <a:r>
              <a:rPr lang="en-US" sz="1400" dirty="0">
                <a:latin typeface="Courier New" panose="02070309020205020404" pitchFamily="49" charset="0"/>
              </a:rPr>
              <a:t>;</a:t>
            </a:r>
          </a:p>
          <a:p>
            <a:pPr marL="177800" indent="0" defTabSz="571500">
              <a:lnSpc>
                <a:spcPct val="100000"/>
              </a:lnSpc>
              <a:spcBef>
                <a:spcPts val="0"/>
              </a:spcBef>
              <a:buNone/>
            </a:pPr>
            <a:r>
              <a:rPr lang="en-US" sz="1400" dirty="0">
                <a:latin typeface="Courier New" panose="02070309020205020404" pitchFamily="49" charset="0"/>
              </a:rPr>
              <a:t>	</a:t>
            </a:r>
            <a:r>
              <a:rPr lang="en-US" sz="1400" dirty="0" err="1">
                <a:solidFill>
                  <a:srgbClr val="0000FF"/>
                </a:solidFill>
                <a:latin typeface="Courier New" panose="02070309020205020404" pitchFamily="49" charset="0"/>
              </a:rPr>
              <a:t>var</a:t>
            </a:r>
            <a:r>
              <a:rPr lang="en-US" sz="1400" dirty="0">
                <a:latin typeface="Courier New" panose="02070309020205020404" pitchFamily="49" charset="0"/>
              </a:rPr>
              <a:t> Name Height;</a:t>
            </a:r>
          </a:p>
          <a:p>
            <a:pPr marL="177800" indent="0" defTabSz="571500">
              <a:lnSpc>
                <a:spcPct val="100000"/>
              </a:lnSpc>
              <a:spcBef>
                <a:spcPts val="0"/>
              </a:spcBef>
              <a:buNone/>
            </a:pPr>
            <a:r>
              <a:rPr lang="en-US" sz="1400" b="1" dirty="0">
                <a:solidFill>
                  <a:srgbClr val="000080"/>
                </a:solidFill>
                <a:latin typeface="Courier New" panose="02070309020205020404" pitchFamily="49" charset="0"/>
              </a:rPr>
              <a:t>run</a:t>
            </a:r>
            <a:r>
              <a:rPr lang="en-US" sz="1400" dirty="0">
                <a:latin typeface="Courier New" panose="02070309020205020404" pitchFamily="49" charset="0"/>
              </a:rPr>
              <a:t>;</a:t>
            </a:r>
            <a:endParaRPr lang="en-US" altLang="en-US" sz="1400" dirty="0">
              <a:latin typeface="Courier New" panose="02070309020205020404" pitchFamily="49" charset="0"/>
            </a:endParaRPr>
          </a:p>
        </p:txBody>
      </p:sp>
      <p:sp>
        <p:nvSpPr>
          <p:cNvPr id="8" name="Right Arrow 7"/>
          <p:cNvSpPr/>
          <p:nvPr/>
        </p:nvSpPr>
        <p:spPr>
          <a:xfrm rot="5400000">
            <a:off x="2258638" y="216945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rotWithShape="1">
          <a:blip r:embed="rId3"/>
          <a:srcRect b="19782"/>
          <a:stretch/>
        </p:blipFill>
        <p:spPr>
          <a:xfrm>
            <a:off x="1600200" y="2553625"/>
            <a:ext cx="1621677" cy="3530945"/>
          </a:xfrm>
          <a:prstGeom prst="rect">
            <a:avLst/>
          </a:prstGeom>
        </p:spPr>
      </p:pic>
      <p:pic>
        <p:nvPicPr>
          <p:cNvPr id="14" name="Picture 13"/>
          <p:cNvPicPr>
            <a:picLocks noChangeAspect="1"/>
          </p:cNvPicPr>
          <p:nvPr/>
        </p:nvPicPr>
        <p:blipFill rotWithShape="1">
          <a:blip r:embed="rId4"/>
          <a:srcRect l="40655" r="35785" b="16168"/>
          <a:stretch/>
        </p:blipFill>
        <p:spPr>
          <a:xfrm>
            <a:off x="1600200" y="5331242"/>
            <a:ext cx="1621677" cy="914837"/>
          </a:xfrm>
          <a:prstGeom prst="rect">
            <a:avLst/>
          </a:prstGeom>
        </p:spPr>
      </p:pic>
      <p:pic>
        <p:nvPicPr>
          <p:cNvPr id="6" name="Picture 5"/>
          <p:cNvPicPr>
            <a:picLocks noChangeAspect="1"/>
          </p:cNvPicPr>
          <p:nvPr/>
        </p:nvPicPr>
        <p:blipFill rotWithShape="1">
          <a:blip r:embed="rId5"/>
          <a:srcRect b="28178"/>
          <a:stretch/>
        </p:blipFill>
        <p:spPr>
          <a:xfrm>
            <a:off x="7010400" y="2553625"/>
            <a:ext cx="2103302" cy="3161375"/>
          </a:xfrm>
          <a:prstGeom prst="rect">
            <a:avLst/>
          </a:prstGeom>
        </p:spPr>
      </p:pic>
      <p:pic>
        <p:nvPicPr>
          <p:cNvPr id="12" name="Picture 11"/>
          <p:cNvPicPr>
            <a:picLocks noChangeAspect="1"/>
          </p:cNvPicPr>
          <p:nvPr/>
        </p:nvPicPr>
        <p:blipFill rotWithShape="1">
          <a:blip r:embed="rId4"/>
          <a:srcRect l="40656" r="28953" b="16168"/>
          <a:stretch/>
        </p:blipFill>
        <p:spPr>
          <a:xfrm>
            <a:off x="7010400" y="5331242"/>
            <a:ext cx="2103302" cy="914837"/>
          </a:xfrm>
          <a:prstGeom prst="rect">
            <a:avLst/>
          </a:prstGeom>
        </p:spPr>
      </p:pic>
      <p:sp>
        <p:nvSpPr>
          <p:cNvPr id="13" name="Right Arrow 12"/>
          <p:cNvSpPr/>
          <p:nvPr/>
        </p:nvSpPr>
        <p:spPr>
          <a:xfrm rot="5400000">
            <a:off x="7909651" y="2075788"/>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Equal 17"/>
          <p:cNvSpPr/>
          <p:nvPr/>
        </p:nvSpPr>
        <p:spPr>
          <a:xfrm>
            <a:off x="5395383" y="1469961"/>
            <a:ext cx="381000" cy="341736"/>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Line Callout 1 (Accent Bar) 16"/>
          <p:cNvSpPr/>
          <p:nvPr/>
        </p:nvSpPr>
        <p:spPr>
          <a:xfrm>
            <a:off x="3505200" y="1640829"/>
            <a:ext cx="1311134" cy="370123"/>
          </a:xfrm>
          <a:prstGeom prst="accentCallout1">
            <a:avLst>
              <a:gd name="adj1" fmla="val 18750"/>
              <a:gd name="adj2" fmla="val -8333"/>
              <a:gd name="adj3" fmla="val -4164"/>
              <a:gd name="adj4" fmla="val -22835"/>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Commas separate variables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I New Brand Basic 1">
  <a:themeElements>
    <a:clrScheme name="Urban Brand RGB">
      <a:dk1>
        <a:srgbClr val="494546"/>
      </a:dk1>
      <a:lt1>
        <a:sysClr val="window" lastClr="FFFFFF"/>
      </a:lt1>
      <a:dk2>
        <a:srgbClr val="1A8ECE"/>
      </a:dk2>
      <a:lt2>
        <a:srgbClr val="FFFFFF"/>
      </a:lt2>
      <a:accent1>
        <a:srgbClr val="139DEC"/>
      </a:accent1>
      <a:accent2>
        <a:srgbClr val="C8C8C8"/>
      </a:accent2>
      <a:accent3>
        <a:srgbClr val="FCB300"/>
      </a:accent3>
      <a:accent4>
        <a:srgbClr val="E50178"/>
      </a:accent4>
      <a:accent5>
        <a:srgbClr val="44AD32"/>
      </a:accent5>
      <a:accent6>
        <a:srgbClr val="D31117"/>
      </a:accent6>
      <a:hlink>
        <a:srgbClr val="0F81CA"/>
      </a:hlink>
      <a:folHlink>
        <a:srgbClr val="0F81CA"/>
      </a:folHlink>
    </a:clrScheme>
    <a:fontScheme name="Urban Pop">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Urban Brand RGB">
      <a:dk1>
        <a:srgbClr val="494546"/>
      </a:dk1>
      <a:lt1>
        <a:sysClr val="window" lastClr="FFFFFF"/>
      </a:lt1>
      <a:dk2>
        <a:srgbClr val="1A8ECE"/>
      </a:dk2>
      <a:lt2>
        <a:srgbClr val="FFFFFF"/>
      </a:lt2>
      <a:accent1>
        <a:srgbClr val="139DEC"/>
      </a:accent1>
      <a:accent2>
        <a:srgbClr val="C8C8C8"/>
      </a:accent2>
      <a:accent3>
        <a:srgbClr val="FCB300"/>
      </a:accent3>
      <a:accent4>
        <a:srgbClr val="E50178"/>
      </a:accent4>
      <a:accent5>
        <a:srgbClr val="44AD32"/>
      </a:accent5>
      <a:accent6>
        <a:srgbClr val="D31117"/>
      </a:accent6>
      <a:hlink>
        <a:srgbClr val="0F81CA"/>
      </a:hlink>
      <a:folHlink>
        <a:srgbClr val="0F81CA"/>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16606</TotalTime>
  <Words>6496</Words>
  <Application>Microsoft Office PowerPoint</Application>
  <PresentationFormat>Widescreen</PresentationFormat>
  <Paragraphs>2409</Paragraphs>
  <Slides>45</Slides>
  <Notes>43</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45</vt:i4>
      </vt:variant>
    </vt:vector>
  </HeadingPairs>
  <TitlesOfParts>
    <vt:vector size="58" baseType="lpstr">
      <vt:lpstr>ＭＳ Ｐゴシック</vt:lpstr>
      <vt:lpstr>ＭＳ Ｐゴシック</vt:lpstr>
      <vt:lpstr>Arial</vt:lpstr>
      <vt:lpstr>Arial Black</vt:lpstr>
      <vt:lpstr>Courier New</vt:lpstr>
      <vt:lpstr>Gill Sans MT</vt:lpstr>
      <vt:lpstr>Lato</vt:lpstr>
      <vt:lpstr>Lato Black</vt:lpstr>
      <vt:lpstr>Lato Regular</vt:lpstr>
      <vt:lpstr>SAS Monospace</vt:lpstr>
      <vt:lpstr>Wingdings</vt:lpstr>
      <vt:lpstr>UI New Brand Basic 1</vt:lpstr>
      <vt:lpstr>Custom Design</vt:lpstr>
      <vt:lpstr>Introduction to SAS proc sql</vt:lpstr>
      <vt:lpstr>Objectives</vt:lpstr>
      <vt:lpstr>Why use proc sql?</vt:lpstr>
      <vt:lpstr>What is SQL?</vt:lpstr>
      <vt:lpstr>System resources &amp; proc sql </vt:lpstr>
      <vt:lpstr>Syntax and basic queries</vt:lpstr>
      <vt:lpstr>proc sql syntax and working data</vt:lpstr>
      <vt:lpstr>Simple queries in proc sql</vt:lpstr>
      <vt:lpstr>Simple Queries in proc sql</vt:lpstr>
      <vt:lpstr>Create new variables</vt:lpstr>
      <vt:lpstr>A word on timing</vt:lpstr>
      <vt:lpstr>Create new tables</vt:lpstr>
      <vt:lpstr>Filter data using where</vt:lpstr>
      <vt:lpstr>Filter data using where</vt:lpstr>
      <vt:lpstr>Filter data using where</vt:lpstr>
      <vt:lpstr>Filter data using where</vt:lpstr>
      <vt:lpstr>WHERE limits what is data is brought in </vt:lpstr>
      <vt:lpstr>Summarizing data using group by</vt:lpstr>
      <vt:lpstr>Summarizing data using group by</vt:lpstr>
      <vt:lpstr>Order by </vt:lpstr>
      <vt:lpstr>More complex query in proc sql</vt:lpstr>
      <vt:lpstr>Joins in proc sql</vt:lpstr>
      <vt:lpstr>Merge vs. proc sql Joins</vt:lpstr>
      <vt:lpstr>Inner join</vt:lpstr>
      <vt:lpstr>Why are these equivalent?</vt:lpstr>
      <vt:lpstr>Outer Join - Full</vt:lpstr>
      <vt:lpstr>Merge</vt:lpstr>
      <vt:lpstr>Outer Join - Left</vt:lpstr>
      <vt:lpstr>Outer Join - Right</vt:lpstr>
      <vt:lpstr>Join multiple tables</vt:lpstr>
      <vt:lpstr>Set Operators</vt:lpstr>
      <vt:lpstr>Set Operators</vt:lpstr>
      <vt:lpstr>UNION</vt:lpstr>
      <vt:lpstr>Outer Union</vt:lpstr>
      <vt:lpstr>Except</vt:lpstr>
      <vt:lpstr>Intersect</vt:lpstr>
      <vt:lpstr>Wrapping Up</vt:lpstr>
      <vt:lpstr>Things to consider when writing your code</vt:lpstr>
      <vt:lpstr>More of the Advanced SAS Series</vt:lpstr>
      <vt:lpstr>SAS Users Group Resources</vt:lpstr>
      <vt:lpstr>Other useful stuff</vt:lpstr>
      <vt:lpstr>Count and Distinct </vt:lpstr>
      <vt:lpstr>Coalesce</vt:lpstr>
      <vt:lpstr>Coalesce</vt:lpstr>
      <vt:lpstr>Create table like</vt:lpstr>
    </vt:vector>
  </TitlesOfParts>
  <Manager/>
  <Company>The Urban Institute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COMMS Brown Bag</dc:title>
  <dc:subject/>
  <dc:creator>Lowell, Bridget</dc:creator>
  <cp:keywords/>
  <dc:description/>
  <cp:lastModifiedBy>Durbak, Leah</cp:lastModifiedBy>
  <cp:revision>433</cp:revision>
  <cp:lastPrinted>2018-11-28T17:57:27Z</cp:lastPrinted>
  <dcterms:created xsi:type="dcterms:W3CDTF">2014-01-16T21:17:16Z</dcterms:created>
  <dcterms:modified xsi:type="dcterms:W3CDTF">2019-07-10T13:27:17Z</dcterms:modified>
  <cp:category/>
</cp:coreProperties>
</file>