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56" r:id="rId2"/>
  </p:sldMasterIdLst>
  <p:notesMasterIdLst>
    <p:notesMasterId r:id="rId44"/>
  </p:notesMasterIdLst>
  <p:handoutMasterIdLst>
    <p:handoutMasterId r:id="rId45"/>
  </p:handoutMasterIdLst>
  <p:sldIdLst>
    <p:sldId id="263" r:id="rId3"/>
    <p:sldId id="264" r:id="rId4"/>
    <p:sldId id="265" r:id="rId5"/>
    <p:sldId id="285" r:id="rId6"/>
    <p:sldId id="270" r:id="rId7"/>
    <p:sldId id="271" r:id="rId8"/>
    <p:sldId id="272" r:id="rId9"/>
    <p:sldId id="273" r:id="rId10"/>
    <p:sldId id="274" r:id="rId11"/>
    <p:sldId id="284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97" r:id="rId20"/>
    <p:sldId id="298" r:id="rId21"/>
    <p:sldId id="299" r:id="rId22"/>
    <p:sldId id="300" r:id="rId23"/>
    <p:sldId id="301" r:id="rId24"/>
    <p:sldId id="305" r:id="rId25"/>
    <p:sldId id="291" r:id="rId26"/>
    <p:sldId id="303" r:id="rId27"/>
    <p:sldId id="314" r:id="rId28"/>
    <p:sldId id="322" r:id="rId29"/>
    <p:sldId id="286" r:id="rId30"/>
    <p:sldId id="306" r:id="rId31"/>
    <p:sldId id="304" r:id="rId32"/>
    <p:sldId id="324" r:id="rId33"/>
    <p:sldId id="321" r:id="rId34"/>
    <p:sldId id="310" r:id="rId35"/>
    <p:sldId id="311" r:id="rId36"/>
    <p:sldId id="312" r:id="rId37"/>
    <p:sldId id="313" r:id="rId38"/>
    <p:sldId id="320" r:id="rId39"/>
    <p:sldId id="317" r:id="rId40"/>
    <p:sldId id="319" r:id="rId41"/>
    <p:sldId id="307" r:id="rId42"/>
    <p:sldId id="308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EE9"/>
    <a:srgbClr val="06A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45241" autoAdjust="0"/>
  </p:normalViewPr>
  <p:slideViewPr>
    <p:cSldViewPr>
      <p:cViewPr varScale="1">
        <p:scale>
          <a:sx n="51" d="100"/>
          <a:sy n="51" d="100"/>
        </p:scale>
        <p:origin x="34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F9171EF1-19D4-C44E-BBCF-4519A765C2D7}" type="datetimeFigureOut">
              <a:rPr lang="en-US" altLang="x-none"/>
              <a:pPr/>
              <a:t>2/15/2018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E8543629-3EC9-FA49-993D-5793EAA2F12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FA0BDF0C-B259-C34A-938F-D5C79E8376F7}" type="datetimeFigureOut">
              <a:rPr lang="en-US" altLang="x-none"/>
              <a:pPr/>
              <a:t>2/15/2018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46A178C8-49A9-E148-8888-1A553E47640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530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26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224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5114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1666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5962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161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7830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901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7220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314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Lato Regular" panose="020F0502020204030203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1pPr>
            <a:lvl2pPr marL="751122" indent="-2888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2pPr>
            <a:lvl3pPr marL="1155573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3pPr>
            <a:lvl4pPr marL="1617802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4pPr>
            <a:lvl5pPr marL="2080031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5pPr>
            <a:lvl6pPr marL="2542261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6pPr>
            <a:lvl7pPr marL="3004490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7pPr>
            <a:lvl8pPr marL="3466719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8pPr>
            <a:lvl9pPr marL="3928948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defTabSz="924458" eaLnBrk="1" hangingPunct="1">
              <a:spcBef>
                <a:spcPct val="0"/>
              </a:spcBef>
            </a:pPr>
            <a:fld id="{3C0C82B0-1B1D-46CF-8F16-B6124F61CF18}" type="slidenum">
              <a:rPr lang="en-US" altLang="en-US">
                <a:solidFill>
                  <a:prstClr val="black"/>
                </a:solidFill>
              </a:rPr>
              <a:pPr defTabSz="924458"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76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316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8618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859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6935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937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1596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50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6447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5544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967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Lato Regular" panose="020F0502020204030203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1pPr>
            <a:lvl2pPr marL="751122" indent="-2888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2pPr>
            <a:lvl3pPr marL="1155573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3pPr>
            <a:lvl4pPr marL="1617802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4pPr>
            <a:lvl5pPr marL="2080031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5pPr>
            <a:lvl6pPr marL="2542261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6pPr>
            <a:lvl7pPr marL="3004490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7pPr>
            <a:lvl8pPr marL="3466719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8pPr>
            <a:lvl9pPr marL="3928948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defTabSz="924458" eaLnBrk="1" hangingPunct="1">
              <a:spcBef>
                <a:spcPct val="0"/>
              </a:spcBef>
            </a:pPr>
            <a:fld id="{BD73A913-36F3-4D60-B829-C499553C6AF8}" type="slidenum">
              <a:rPr lang="en-US" altLang="en-US">
                <a:solidFill>
                  <a:prstClr val="black"/>
                </a:solidFill>
              </a:rPr>
              <a:pPr defTabSz="924458"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47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3813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9019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2320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169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3031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98940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508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6689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0449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939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3467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Lato Regular" panose="020F0502020204030203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1pPr>
            <a:lvl2pPr marL="751122" indent="-2888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2pPr>
            <a:lvl3pPr marL="1155573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3pPr>
            <a:lvl4pPr marL="1617802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4pPr>
            <a:lvl5pPr marL="2080031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5pPr>
            <a:lvl6pPr marL="2542261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6pPr>
            <a:lvl7pPr marL="3004490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7pPr>
            <a:lvl8pPr marL="3466719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8pPr>
            <a:lvl9pPr marL="3928948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defTabSz="924458" eaLnBrk="1" hangingPunct="1">
              <a:spcBef>
                <a:spcPct val="0"/>
              </a:spcBef>
            </a:pPr>
            <a:fld id="{B423B335-43EE-47FB-86AA-FA9330A364A7}" type="slidenum">
              <a:rPr lang="en-US" altLang="en-US">
                <a:solidFill>
                  <a:prstClr val="black"/>
                </a:solidFill>
              </a:rPr>
              <a:pPr defTabSz="924458" eaLnBrk="1" hangingPunct="1">
                <a:spcBef>
                  <a:spcPct val="0"/>
                </a:spcBef>
              </a:pPr>
              <a:t>40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942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Lato Regular" panose="020F0502020204030203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1pPr>
            <a:lvl2pPr marL="751122" indent="-2888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2pPr>
            <a:lvl3pPr marL="1155573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3pPr>
            <a:lvl4pPr marL="1617802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4pPr>
            <a:lvl5pPr marL="2080031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5pPr>
            <a:lvl6pPr marL="2542261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6pPr>
            <a:lvl7pPr marL="3004490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7pPr>
            <a:lvl8pPr marL="3466719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8pPr>
            <a:lvl9pPr marL="3928948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defTabSz="924458" eaLnBrk="1" hangingPunct="1">
              <a:spcBef>
                <a:spcPct val="0"/>
              </a:spcBef>
            </a:pPr>
            <a:fld id="{7FB3FA89-D65C-4A6D-926E-AB9D15245BCE}" type="slidenum">
              <a:rPr lang="en-US" altLang="en-US">
                <a:solidFill>
                  <a:prstClr val="black"/>
                </a:solidFill>
              </a:rPr>
              <a:pPr defTabSz="924458" eaLnBrk="1" hangingPunct="1">
                <a:spcBef>
                  <a:spcPct val="0"/>
                </a:spcBef>
              </a:pPr>
              <a:t>41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446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960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70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398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605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I New Logo Comple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3276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43000"/>
            <a:ext cx="9144000" cy="36576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05400"/>
            <a:ext cx="7696199" cy="1371600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7772400" cy="32766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52600"/>
            <a:ext cx="9144000" cy="4114800"/>
          </a:xfrm>
          <a:prstGeom prst="rect">
            <a:avLst/>
          </a:prstGeom>
          <a:solidFill>
            <a:srgbClr val="E0E1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4075" y="1676400"/>
            <a:ext cx="3571875" cy="381635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6" y="1676400"/>
            <a:ext cx="3489324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2971800" cy="1695450"/>
          </a:xfrm>
        </p:spPr>
        <p:txBody>
          <a:bodyPr/>
          <a:lstStyle>
            <a:lvl1pPr algn="l">
              <a:defRPr sz="3600" b="1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4157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83058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6388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6934200" cy="4529138"/>
          </a:xfrm>
        </p:spPr>
        <p:txBody>
          <a:bodyPr anchor="b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5715000"/>
            <a:ext cx="8580120" cy="883920"/>
            <a:chOff x="304800" y="5715000"/>
            <a:chExt cx="8580120" cy="883920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304800" y="6553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55" name="Rectangle 54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4800" y="6172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4800" y="57150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tx2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533400"/>
            <a:ext cx="2055813" cy="518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533400"/>
            <a:ext cx="6018212" cy="51879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9144000" cy="28956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05400"/>
            <a:ext cx="7696199" cy="1371600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2000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5715000"/>
            <a:ext cx="8580120" cy="883920"/>
            <a:chOff x="304800" y="5715000"/>
            <a:chExt cx="8580120" cy="883920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304800" y="6553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55" name="Rectangle 54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4800" y="6172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4800" y="57150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447633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 no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398436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80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5321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80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7047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29657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521012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8114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 no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42735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899578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ten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362075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7772400" cy="32766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80905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52600"/>
            <a:ext cx="9144000" cy="4114800"/>
          </a:xfrm>
          <a:prstGeom prst="rect">
            <a:avLst/>
          </a:prstGeom>
          <a:solidFill>
            <a:srgbClr val="E0E1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627954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4075" y="1676400"/>
            <a:ext cx="3571875" cy="381635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6" y="1676400"/>
            <a:ext cx="3489324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36281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6569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753597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87349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48260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33006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3008313" cy="1162050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92260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80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83058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6388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6934200" cy="4529138"/>
          </a:xfrm>
        </p:spPr>
        <p:txBody>
          <a:bodyPr anchor="b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554007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30123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533400"/>
            <a:ext cx="2055813" cy="518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533400"/>
            <a:ext cx="6018212" cy="518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355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42735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64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84350"/>
            <a:ext cx="7910512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1029" name="Picture 3" descr="UI New Logo String for PPT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29400"/>
            <a:ext cx="41148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35" r:id="rId9"/>
    <p:sldLayoutId id="2147483836" r:id="rId10"/>
    <p:sldLayoutId id="2147483852" r:id="rId11"/>
    <p:sldLayoutId id="2147483837" r:id="rId12"/>
    <p:sldLayoutId id="2147483853" r:id="rId13"/>
    <p:sldLayoutId id="2147483854" r:id="rId14"/>
    <p:sldLayoutId id="2147483855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spc="-40">
          <a:solidFill>
            <a:schemeClr val="tx1"/>
          </a:solidFill>
          <a:latin typeface="Lato Black"/>
          <a:ea typeface="MS PGothic" pitchFamily="34" charset="-128"/>
          <a:cs typeface="Lato Black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5pPr>
      <a:lvl6pPr marL="4572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6pPr>
      <a:lvl7pPr marL="9144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9pPr>
    </p:titleStyle>
    <p:bodyStyle>
      <a:lvl1pPr marL="342900" indent="-685800" algn="l" rtl="0" eaLnBrk="1" fontAlgn="base" hangingPunct="1">
        <a:lnSpc>
          <a:spcPts val="2700"/>
        </a:lnSpc>
        <a:spcBef>
          <a:spcPct val="20000"/>
        </a:spcBef>
        <a:spcAft>
          <a:spcPct val="0"/>
        </a:spcAft>
        <a:defRPr sz="2000">
          <a:solidFill>
            <a:srgbClr val="000000"/>
          </a:solidFill>
          <a:latin typeface="Lato Regular"/>
          <a:ea typeface="MS PGothic" pitchFamily="34" charset="-128"/>
          <a:cs typeface="Lato Regular"/>
        </a:defRPr>
      </a:lvl1pPr>
      <a:lvl2pPr marL="465138" indent="-190500" algn="l" rtl="0" eaLnBrk="1" fontAlgn="base" hangingPunct="1">
        <a:lnSpc>
          <a:spcPts val="2125"/>
        </a:lnSpc>
        <a:spcBef>
          <a:spcPts val="988"/>
        </a:spcBef>
        <a:spcAft>
          <a:spcPts val="1200"/>
        </a:spcAft>
        <a:buClr>
          <a:schemeClr val="tx2"/>
        </a:buClr>
        <a:buFont typeface="Wingdings" charset="2"/>
        <a:buChar char="§"/>
        <a:defRPr sz="16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2pPr>
      <a:lvl3pPr marL="885825" indent="-136525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charset="2"/>
        <a:buChar char="§"/>
        <a:defRPr sz="16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3pPr>
      <a:lvl4pPr marL="1141413" indent="-209550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charset="2"/>
        <a:buChar char="§"/>
        <a:defRPr sz="14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4pPr>
      <a:lvl5pPr marL="1370013" indent="-1714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14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64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84350"/>
            <a:ext cx="7910512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1029" name="Picture 3" descr="UI New Logo String for PPT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29400"/>
            <a:ext cx="41148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41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spc="-40">
          <a:solidFill>
            <a:schemeClr val="tx1"/>
          </a:solidFill>
          <a:latin typeface="Lato Black"/>
          <a:ea typeface="MS PGothic" pitchFamily="34" charset="-128"/>
          <a:cs typeface="Lato Blac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5pPr>
      <a:lvl6pPr marL="457200" algn="l" rtl="0" fontAlgn="base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6pPr>
      <a:lvl7pPr marL="914400" algn="l" rtl="0" fontAlgn="base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7pPr>
      <a:lvl8pPr marL="1371600" algn="l" rtl="0" fontAlgn="base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8pPr>
      <a:lvl9pPr marL="1828800" algn="l" rtl="0" fontAlgn="base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9pPr>
    </p:titleStyle>
    <p:bodyStyle>
      <a:lvl1pPr marL="342900" indent="-685800" algn="l" rtl="0" eaLnBrk="0" fontAlgn="base" hangingPunct="0">
        <a:lnSpc>
          <a:spcPts val="2700"/>
        </a:lnSpc>
        <a:spcBef>
          <a:spcPct val="20000"/>
        </a:spcBef>
        <a:spcAft>
          <a:spcPct val="0"/>
        </a:spcAft>
        <a:defRPr sz="2000">
          <a:solidFill>
            <a:srgbClr val="000000"/>
          </a:solidFill>
          <a:latin typeface="Lato Regular"/>
          <a:ea typeface="MS PGothic" pitchFamily="34" charset="-128"/>
          <a:cs typeface="Lato Regular"/>
        </a:defRPr>
      </a:lvl1pPr>
      <a:lvl2pPr marL="465138" indent="-190500" algn="l" rtl="0" eaLnBrk="0" fontAlgn="base" hangingPunct="0">
        <a:lnSpc>
          <a:spcPts val="2125"/>
        </a:lnSpc>
        <a:spcBef>
          <a:spcPts val="988"/>
        </a:spcBef>
        <a:spcAft>
          <a:spcPts val="120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8F8F8D"/>
          </a:solidFill>
          <a:latin typeface="Lato Regular"/>
          <a:ea typeface="MS PGothic" pitchFamily="34" charset="-128"/>
          <a:cs typeface="Lato Regular"/>
        </a:defRPr>
      </a:lvl2pPr>
      <a:lvl3pPr marL="885825" indent="-136525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8F8F8D"/>
          </a:solidFill>
          <a:latin typeface="Lato Regular"/>
          <a:ea typeface="MS PGothic" pitchFamily="34" charset="-128"/>
          <a:cs typeface="Lato Regular"/>
        </a:defRPr>
      </a:lvl3pPr>
      <a:lvl4pPr marL="1141413" indent="-209550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rgbClr val="8F8F8D"/>
          </a:solidFill>
          <a:latin typeface="Lato Regular"/>
          <a:ea typeface="MS PGothic" pitchFamily="34" charset="-128"/>
          <a:cs typeface="Lato Regular"/>
        </a:defRPr>
      </a:lvl4pPr>
      <a:lvl5pPr marL="1370013" indent="-1714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rgbClr val="8F8F8D"/>
          </a:solidFill>
          <a:latin typeface="Lato Regular"/>
          <a:ea typeface="MS PGothic" pitchFamily="34" charset="-128"/>
          <a:cs typeface="Lato Regular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628900"/>
            <a:ext cx="7543800" cy="914400"/>
          </a:xfrm>
        </p:spPr>
        <p:txBody>
          <a:bodyPr/>
          <a:lstStyle/>
          <a:p>
            <a:pPr>
              <a:defRPr/>
            </a:pPr>
            <a:r>
              <a:rPr lang="en-US" sz="4000" dirty="0" err="1">
                <a:ea typeface="ＭＳ Ｐゴシック" charset="0"/>
              </a:rPr>
              <a:t>Git</a:t>
            </a:r>
            <a:r>
              <a:rPr lang="en-US" sz="4000" dirty="0">
                <a:ea typeface="ＭＳ Ｐゴシック" charset="0"/>
              </a:rPr>
              <a:t> &amp; GitHub </a:t>
            </a:r>
            <a:br>
              <a:rPr lang="en-US" sz="4000" dirty="0">
                <a:ea typeface="ＭＳ Ｐゴシック" charset="0"/>
              </a:rPr>
            </a:br>
            <a:r>
              <a:rPr lang="en-US" sz="4000" dirty="0">
                <a:ea typeface="ＭＳ Ｐゴシック" charset="0"/>
              </a:rPr>
              <a:t>	for Social Science Research</a:t>
            </a:r>
          </a:p>
        </p:txBody>
      </p:sp>
      <p:sp>
        <p:nvSpPr>
          <p:cNvPr id="14339" name="Vertical Text Placeholder 4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7620000" cy="1143000"/>
          </a:xfrm>
        </p:spPr>
        <p:txBody>
          <a:bodyPr/>
          <a:lstStyle/>
          <a:p>
            <a:r>
              <a:rPr lang="en-US" altLang="en-US" dirty="0">
                <a:latin typeface="Lato Regular" panose="020F0502020204030203" pitchFamily="34" charset="0"/>
                <a:cs typeface="Lato Regular" panose="020F0502020204030203" pitchFamily="34" charset="0"/>
              </a:rPr>
              <a:t>Alyssa Harris</a:t>
            </a:r>
          </a:p>
          <a:p>
            <a:r>
              <a:rPr lang="en-US" altLang="en-US" dirty="0">
                <a:latin typeface="Lato Regular" panose="020F0502020204030203" pitchFamily="34" charset="0"/>
                <a:cs typeface="Lato Regular" panose="020F0502020204030203" pitchFamily="34" charset="0"/>
              </a:rPr>
              <a:t>           aharris@urban.org</a:t>
            </a:r>
          </a:p>
          <a:p>
            <a:endParaRPr lang="en-US" altLang="en-US" dirty="0">
              <a:latin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23556" name="Picture 4" descr="Image result for octocat profes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56" y="35419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1303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76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74847" y="3827523"/>
            <a:ext cx="1354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Program1.do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3827523"/>
            <a:ext cx="2273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This is my first attempt</a:t>
            </a:r>
          </a:p>
        </p:txBody>
      </p:sp>
    </p:spTree>
    <p:extLst>
      <p:ext uri="{BB962C8B-B14F-4D97-AF65-F5344CB8AC3E}">
        <p14:creationId xmlns:p14="http://schemas.microsoft.com/office/powerpoint/2010/main" val="4012523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74847" y="3560353"/>
            <a:ext cx="6040564" cy="599034"/>
            <a:chOff x="2074847" y="3560353"/>
            <a:chExt cx="6040564" cy="599034"/>
          </a:xfrm>
        </p:grpSpPr>
        <p:sp>
          <p:nvSpPr>
            <p:cNvPr id="11" name="TextBox 10"/>
            <p:cNvSpPr txBox="1"/>
            <p:nvPr/>
          </p:nvSpPr>
          <p:spPr>
            <a:xfrm>
              <a:off x="2074847" y="3820833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3820833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74847" y="3560353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9000" y="3560353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74847" y="3827523"/>
            <a:ext cx="1354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Program1.do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9000" y="3827523"/>
            <a:ext cx="2273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This is my first attempt</a:t>
            </a:r>
          </a:p>
        </p:txBody>
      </p:sp>
    </p:spTree>
    <p:extLst>
      <p:ext uri="{BB962C8B-B14F-4D97-AF65-F5344CB8AC3E}">
        <p14:creationId xmlns:p14="http://schemas.microsoft.com/office/powerpoint/2010/main" val="139714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600198" y="1676400"/>
            <a:ext cx="2209800" cy="2438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1461" y="2201368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sp>
        <p:nvSpPr>
          <p:cNvPr id="18" name="TextBox 17"/>
          <p:cNvSpPr txBox="1"/>
          <p:nvPr/>
        </p:nvSpPr>
        <p:spPr>
          <a:xfrm rot="18842362">
            <a:off x="1483897" y="328050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Push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74847" y="3560353"/>
            <a:ext cx="6040564" cy="599034"/>
            <a:chOff x="2074847" y="3560353"/>
            <a:chExt cx="6040564" cy="599034"/>
          </a:xfrm>
        </p:grpSpPr>
        <p:sp>
          <p:nvSpPr>
            <p:cNvPr id="20" name="TextBox 19"/>
            <p:cNvSpPr txBox="1"/>
            <p:nvPr/>
          </p:nvSpPr>
          <p:spPr>
            <a:xfrm>
              <a:off x="2074847" y="3820833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9000" y="3820833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74847" y="3560353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9000" y="3560353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576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10955 -0.1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4" y="610869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7874" y="229384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67200"/>
            <a:ext cx="1533058" cy="157170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-7690" y="3327491"/>
            <a:ext cx="6040564" cy="599034"/>
            <a:chOff x="8389" y="3505344"/>
            <a:chExt cx="6040564" cy="599034"/>
          </a:xfrm>
        </p:grpSpPr>
        <p:sp>
          <p:nvSpPr>
            <p:cNvPr id="20" name="TextBox 19"/>
            <p:cNvSpPr txBox="1"/>
            <p:nvPr/>
          </p:nvSpPr>
          <p:spPr>
            <a:xfrm>
              <a:off x="8389" y="3765824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2542" y="3765824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9" y="3505344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2542" y="3505344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114800" y="1905000"/>
            <a:ext cx="312420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311608">
            <a:off x="6692353" y="362994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41244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14618 0.1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72200" y="4650714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02165" y="550594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4" y="610869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7874" y="229384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67200"/>
            <a:ext cx="1533058" cy="157170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64519" y="4278416"/>
            <a:ext cx="6040564" cy="599034"/>
            <a:chOff x="1064519" y="4278416"/>
            <a:chExt cx="6040564" cy="599034"/>
          </a:xfrm>
        </p:grpSpPr>
        <p:sp>
          <p:nvSpPr>
            <p:cNvPr id="20" name="TextBox 19"/>
            <p:cNvSpPr txBox="1"/>
            <p:nvPr/>
          </p:nvSpPr>
          <p:spPr>
            <a:xfrm>
              <a:off x="1064519" y="4538896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18672" y="4538896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4519" y="4278416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18672" y="4278416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114800" y="1905000"/>
            <a:ext cx="312420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063820" y="4017936"/>
            <a:ext cx="6040564" cy="859514"/>
            <a:chOff x="8389" y="3505200"/>
            <a:chExt cx="6040564" cy="859514"/>
          </a:xfrm>
        </p:grpSpPr>
        <p:sp>
          <p:nvSpPr>
            <p:cNvPr id="16" name="TextBox 15"/>
            <p:cNvSpPr txBox="1"/>
            <p:nvPr/>
          </p:nvSpPr>
          <p:spPr>
            <a:xfrm>
              <a:off x="8389" y="402616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2542" y="4026160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9" y="376568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2542" y="3765680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574" y="350520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3727" y="3505200"/>
              <a:ext cx="2975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Add in the first two regressions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58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4" y="610869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7874" y="229384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67200"/>
            <a:ext cx="1533058" cy="1571707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4114800" y="1905000"/>
            <a:ext cx="3048000" cy="24514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63820" y="4017936"/>
            <a:ext cx="6040564" cy="859514"/>
            <a:chOff x="8389" y="3505200"/>
            <a:chExt cx="6040564" cy="859514"/>
          </a:xfrm>
        </p:grpSpPr>
        <p:sp>
          <p:nvSpPr>
            <p:cNvPr id="24" name="TextBox 23"/>
            <p:cNvSpPr txBox="1"/>
            <p:nvPr/>
          </p:nvSpPr>
          <p:spPr>
            <a:xfrm>
              <a:off x="8389" y="402616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2542" y="4026160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9" y="376568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62542" y="3765680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574" y="350520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3727" y="3505200"/>
              <a:ext cx="2975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Add in the first two regressions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 rot="2368355">
            <a:off x="6229614" y="3417743"/>
            <a:ext cx="73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173420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12188 -0.16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33820"/>
            <a:ext cx="1448002" cy="15432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19600"/>
            <a:ext cx="1533058" cy="1571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88" y="685800"/>
            <a:ext cx="1914909" cy="15917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105400" y="1981200"/>
            <a:ext cx="2057400" cy="2667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1966519"/>
            <a:ext cx="2255162" cy="268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07985" y="2290108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750272" y="2713454"/>
            <a:ext cx="1365338" cy="859514"/>
            <a:chOff x="8389" y="3505200"/>
            <a:chExt cx="1365338" cy="859514"/>
          </a:xfrm>
        </p:grpSpPr>
        <p:sp>
          <p:nvSpPr>
            <p:cNvPr id="27" name="TextBox 26"/>
            <p:cNvSpPr txBox="1"/>
            <p:nvPr/>
          </p:nvSpPr>
          <p:spPr>
            <a:xfrm>
              <a:off x="8389" y="402616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89" y="376568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574" y="350520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487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 first: command line</a:t>
            </a:r>
          </a:p>
        </p:txBody>
      </p:sp>
    </p:spTree>
    <p:extLst>
      <p:ext uri="{BB962C8B-B14F-4D97-AF65-F5344CB8AC3E}">
        <p14:creationId xmlns:p14="http://schemas.microsoft.com/office/powerpoint/2010/main" val="17524570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folder where you want to put your repository (for example, D:\Documents)</a:t>
            </a:r>
          </a:p>
          <a:p>
            <a:endParaRPr lang="en-US" dirty="0"/>
          </a:p>
          <a:p>
            <a:r>
              <a:rPr lang="en-US" dirty="0"/>
              <a:t>Copy and paste the file path in the text box at the top</a:t>
            </a:r>
          </a:p>
          <a:p>
            <a:endParaRPr lang="en-US" dirty="0"/>
          </a:p>
          <a:p>
            <a:r>
              <a:rPr lang="en-US" dirty="0"/>
              <a:t>Leaving the folder open, type </a:t>
            </a:r>
            <a:r>
              <a:rPr lang="en-US" b="1" dirty="0" err="1"/>
              <a:t>cmd</a:t>
            </a:r>
            <a:r>
              <a:rPr lang="en-US" dirty="0"/>
              <a:t> into the Start Menu search bar to open the command line window</a:t>
            </a:r>
          </a:p>
        </p:txBody>
      </p:sp>
    </p:spTree>
    <p:extLst>
      <p:ext uri="{BB962C8B-B14F-4D97-AF65-F5344CB8AC3E}">
        <p14:creationId xmlns:p14="http://schemas.microsoft.com/office/powerpoint/2010/main" val="15816266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ＭＳ Ｐゴシック" charset="0"/>
              </a:rPr>
              <a:t>Git</a:t>
            </a:r>
            <a:r>
              <a:rPr lang="en-US" dirty="0">
                <a:ea typeface="ＭＳ Ｐゴシック" charset="0"/>
              </a:rPr>
              <a:t> is different than GitHub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2"/>
          </p:nvPr>
        </p:nvSpPr>
        <p:spPr>
          <a:xfrm>
            <a:off x="468313" y="1219200"/>
            <a:ext cx="8294687" cy="4953000"/>
          </a:xfrm>
        </p:spPr>
        <p:txBody>
          <a:bodyPr/>
          <a:lstStyle/>
          <a:p>
            <a:pPr marL="0">
              <a:defRPr/>
            </a:pPr>
            <a:endParaRPr lang="en-US" altLang="en-US" sz="3200" dirty="0">
              <a:latin typeface="Lato Regular" charset="0"/>
              <a:cs typeface="Lato Regular" charset="0"/>
            </a:endParaRPr>
          </a:p>
          <a:p>
            <a:pPr marL="0">
              <a:defRPr/>
            </a:pPr>
            <a:r>
              <a:rPr lang="en-US" altLang="en-US" sz="3200" dirty="0" err="1">
                <a:latin typeface="Lato Regular" charset="0"/>
                <a:cs typeface="Lato Regular" charset="0"/>
              </a:rPr>
              <a:t>Git</a:t>
            </a:r>
            <a:r>
              <a:rPr lang="en-US" altLang="en-US" sz="3200" dirty="0">
                <a:latin typeface="Lato Regular" charset="0"/>
                <a:cs typeface="Lato Regular" charset="0"/>
              </a:rPr>
              <a:t> is a free and open-source software for version control (does other nice things too).</a:t>
            </a:r>
          </a:p>
          <a:p>
            <a:pPr marL="0">
              <a:defRPr/>
            </a:pPr>
            <a:endParaRPr lang="en-US" altLang="en-US" sz="3200" dirty="0">
              <a:latin typeface="Lato Regular" charset="0"/>
              <a:cs typeface="Lato Regular" charset="0"/>
            </a:endParaRPr>
          </a:p>
          <a:p>
            <a:pPr marL="0">
              <a:defRPr/>
            </a:pPr>
            <a:r>
              <a:rPr lang="en-US" altLang="en-US" sz="3200" dirty="0">
                <a:latin typeface="Lato Regular" charset="0"/>
                <a:cs typeface="Lato Regular" charset="0"/>
              </a:rPr>
              <a:t>GitHub is a private website, run for-profit, but has generously given Urban free accounts: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Lato Regular" charset="0"/>
                <a:cs typeface="Lato Regular" charset="0"/>
              </a:rPr>
              <a:t>Private: https://github.com/UI-Research/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Lato Regular" charset="0"/>
                <a:cs typeface="Lato Regular" charset="0"/>
              </a:rPr>
              <a:t>Public: https://github.com/UrbanInstitute/</a:t>
            </a:r>
          </a:p>
        </p:txBody>
      </p:sp>
      <p:sp>
        <p:nvSpPr>
          <p:cNvPr id="15364" name="AutoShape 2" descr="http://www-03.ibm.com/ibm/history/ibm100/images/icp/A138918I23240Y22/us__en_us__ibm100__700_series__checkers__620x350.jpg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700"/>
              </a:lnSpc>
              <a:spcBef>
                <a:spcPct val="20000"/>
              </a:spcBef>
              <a:defRPr sz="2000">
                <a:solidFill>
                  <a:srgbClr val="000000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1pPr>
            <a:lvl2pPr marL="742950" indent="-285750" eaLnBrk="0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15365" name="AutoShape 4" descr="http://www-03.ibm.com/ibm/history/ibm100/images/icp/A138918I23240Y22/us__en_us__ibm100__700_series__checkers__620x350.jpg"/>
          <p:cNvSpPr>
            <a:spLocks noChangeAspect="1" noChangeArrowheads="1"/>
          </p:cNvSpPr>
          <p:nvPr/>
        </p:nvSpPr>
        <p:spPr bwMode="auto">
          <a:xfrm>
            <a:off x="328613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700"/>
              </a:lnSpc>
              <a:spcBef>
                <a:spcPct val="20000"/>
              </a:spcBef>
              <a:defRPr sz="2000">
                <a:solidFill>
                  <a:srgbClr val="000000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1pPr>
            <a:lvl2pPr marL="742950" indent="-285750" eaLnBrk="0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2157" y="6400800"/>
            <a:ext cx="43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Regular" panose="020F0502020204030203" pitchFamily="34" charset="0"/>
                <a:ea typeface="PMingLiU" panose="02020500000000000000" pitchFamily="18" charset="-120"/>
              </a:rPr>
              <a:t>Slide prepared by Alex Engler and Jessica Kelly</a:t>
            </a:r>
          </a:p>
        </p:txBody>
      </p:sp>
    </p:spTree>
    <p:extLst>
      <p:ext uri="{BB962C8B-B14F-4D97-AF65-F5344CB8AC3E}">
        <p14:creationId xmlns:p14="http://schemas.microsoft.com/office/powerpoint/2010/main" val="3289162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 means “change directory”</a:t>
            </a:r>
          </a:p>
          <a:p>
            <a:endParaRPr lang="en-US" dirty="0"/>
          </a:p>
          <a:p>
            <a:r>
              <a:rPr lang="en-US" dirty="0"/>
              <a:t>Use it to switch folders in the command line window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cmd</a:t>
            </a:r>
            <a:r>
              <a:rPr lang="en-US" dirty="0"/>
              <a:t>, type </a:t>
            </a:r>
            <a:r>
              <a:rPr lang="en-US" b="1" dirty="0"/>
              <a:t>cd</a:t>
            </a:r>
            <a:r>
              <a:rPr lang="en-US" dirty="0"/>
              <a:t> followed by the </a:t>
            </a:r>
            <a:r>
              <a:rPr lang="en-US" dirty="0" err="1"/>
              <a:t>filepath</a:t>
            </a:r>
            <a:r>
              <a:rPr lang="en-US" dirty="0"/>
              <a:t> you copied earlier</a:t>
            </a:r>
          </a:p>
          <a:p>
            <a:r>
              <a:rPr lang="en-US" dirty="0"/>
              <a:t>	 &gt; </a:t>
            </a:r>
            <a:r>
              <a:rPr lang="en-US" b="1" dirty="0"/>
              <a:t>cd D:\Documents</a:t>
            </a:r>
          </a:p>
        </p:txBody>
      </p:sp>
    </p:spTree>
    <p:extLst>
      <p:ext uri="{BB962C8B-B14F-4D97-AF65-F5344CB8AC3E}">
        <p14:creationId xmlns:p14="http://schemas.microsoft.com/office/powerpoint/2010/main" val="143651618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dir</a:t>
            </a:r>
            <a:r>
              <a:rPr lang="en-US" dirty="0"/>
              <a:t> will show you the contents of a directory in command line</a:t>
            </a:r>
          </a:p>
          <a:p>
            <a:endParaRPr lang="en-US" dirty="0"/>
          </a:p>
          <a:p>
            <a:r>
              <a:rPr lang="en-US" dirty="0"/>
              <a:t>Use it to show the contents of a folder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cmd</a:t>
            </a:r>
            <a:r>
              <a:rPr lang="en-US" dirty="0"/>
              <a:t>, type </a:t>
            </a:r>
          </a:p>
          <a:p>
            <a:r>
              <a:rPr lang="en-US" dirty="0"/>
              <a:t>	&gt; </a:t>
            </a:r>
            <a:r>
              <a:rPr lang="en-US" b="1" dirty="0" err="1"/>
              <a:t>dir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20689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back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02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1461" y="2201368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13959" y="1681294"/>
            <a:ext cx="1240329" cy="23621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17850" y="4114800"/>
            <a:ext cx="4735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remote</a:t>
            </a:r>
            <a:r>
              <a:rPr lang="en-US" dirty="0"/>
              <a:t> repository on GitHub </a:t>
            </a:r>
          </a:p>
          <a:p>
            <a:r>
              <a:rPr lang="en-US" dirty="0"/>
              <a:t>	is called the </a:t>
            </a:r>
            <a:r>
              <a:rPr lang="en-US" b="1" dirty="0"/>
              <a:t>origin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83595" y="220136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001" y="1128934"/>
            <a:ext cx="3276600" cy="1066799"/>
          </a:xfrm>
        </p:spPr>
        <p:txBody>
          <a:bodyPr/>
          <a:lstStyle/>
          <a:p>
            <a:r>
              <a:rPr lang="en-US" dirty="0"/>
              <a:t>GitHub’s </a:t>
            </a:r>
            <a:br>
              <a:rPr lang="en-US" dirty="0"/>
            </a:br>
            <a:r>
              <a:rPr lang="en-US" dirty="0"/>
              <a:t>naming convention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18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1214735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clone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00200" y="1676400"/>
            <a:ext cx="2255162" cy="268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03071" y="3086100"/>
            <a:ext cx="5181600" cy="2057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Copyright © 2009 Microsoft Corporation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D:\Documents\&gt; </a:t>
            </a:r>
            <a:r>
              <a:rPr lang="en-US" sz="1600" dirty="0" err="1">
                <a:latin typeface="Lucida Sans Typewriter" panose="020B0509030504030204" pitchFamily="49" charset="0"/>
                <a:cs typeface="Microsoft Uighur" panose="02000000000000000000" pitchFamily="2" charset="-78"/>
              </a:rPr>
              <a:t>git</a:t>
            </a:r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 clone https://github.com/UI-Research/Github-Training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Cloning into GitHub-Training…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83595" y="220136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963589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1214735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status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3857732"/>
            <a:ext cx="5181600" cy="2057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Copyright © 2009 Microsoft Corporation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D:\Documents\GitHub-Training&gt; </a:t>
            </a:r>
            <a:r>
              <a:rPr lang="en-US" sz="1600" dirty="0" err="1">
                <a:latin typeface="Lucida Sans Typewriter" panose="020B0509030504030204" pitchFamily="49" charset="0"/>
                <a:cs typeface="Microsoft Uighur" panose="02000000000000000000" pitchFamily="2" charset="-78"/>
              </a:rPr>
              <a:t>git</a:t>
            </a:r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 status On branch master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Initial commit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D:\Documents\GitHub-Training&gt;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600200" y="1676400"/>
            <a:ext cx="2255162" cy="26816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3595" y="220136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463490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458" y="3835414"/>
            <a:ext cx="149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MyTextFile.txt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2860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text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2308371"/>
            <a:ext cx="23551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0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51285 -0.00023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9451" y="2286000"/>
            <a:ext cx="4611149" cy="4616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21473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add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2860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text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0312" y="228599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1458" y="3835414"/>
            <a:ext cx="149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MyTextFile.txt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</p:spTree>
    <p:extLst>
      <p:ext uri="{BB962C8B-B14F-4D97-AF65-F5344CB8AC3E}">
        <p14:creationId xmlns:p14="http://schemas.microsoft.com/office/powerpoint/2010/main" val="196131938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10312" y="1524000"/>
            <a:ext cx="5228888" cy="4134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99451" y="2286000"/>
            <a:ext cx="4611149" cy="4616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214735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commit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7200" y="22860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text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0312" y="228599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pic>
        <p:nvPicPr>
          <p:cNvPr id="6" name="Picture 5" descr="It's My Mind: September 20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25" y="3276600"/>
            <a:ext cx="1038038" cy="94050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10312" y="5638800"/>
            <a:ext cx="5228888" cy="7812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was when I wrote my first commit!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996244" y="4038600"/>
            <a:ext cx="379674" cy="609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2812" y="592672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 message</a:t>
            </a:r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2758803" y="6096000"/>
            <a:ext cx="7266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1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600198" y="1676400"/>
            <a:ext cx="2209800" cy="2438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8842362">
            <a:off x="1483897" y="328050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3595" y="220136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4832" y="3657600"/>
            <a:ext cx="2901453" cy="1390865"/>
            <a:chOff x="5937747" y="5029200"/>
            <a:chExt cx="2901453" cy="1390865"/>
          </a:xfrm>
        </p:grpSpPr>
        <p:grpSp>
          <p:nvGrpSpPr>
            <p:cNvPr id="3" name="Group 2"/>
            <p:cNvGrpSpPr/>
            <p:nvPr/>
          </p:nvGrpSpPr>
          <p:grpSpPr>
            <a:xfrm>
              <a:off x="5943600" y="5029200"/>
              <a:ext cx="2895600" cy="1390865"/>
              <a:chOff x="3610312" y="1524000"/>
              <a:chExt cx="5228888" cy="489606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610312" y="1524000"/>
                <a:ext cx="5228888" cy="41340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99451" y="2286000"/>
                <a:ext cx="4611149" cy="46166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999451" y="1790700"/>
                <a:ext cx="0" cy="3670286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962400" y="1676400"/>
                <a:ext cx="46482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60721" y="2057403"/>
                <a:ext cx="2287400" cy="975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Estrangelo Edessa" panose="03080600000000000000" pitchFamily="66" charset="0"/>
                    <a:cs typeface="Estrangelo Edessa" panose="03080600000000000000" pitchFamily="66" charset="0"/>
                  </a:rPr>
                  <a:t>This is my text file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10312" y="2285998"/>
                <a:ext cx="333588" cy="1625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92D05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10312" y="5638800"/>
                <a:ext cx="5228888" cy="7812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This was when I wrote my first commit!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937747" y="519877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92D050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609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10243 -0.1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ＭＳ Ｐゴシック" charset="0"/>
              </a:rPr>
              <a:t>Git</a:t>
            </a:r>
            <a:r>
              <a:rPr lang="en-US" dirty="0">
                <a:ea typeface="ＭＳ Ｐゴシック" charset="0"/>
              </a:rPr>
              <a:t> is different than GitHub</a:t>
            </a:r>
          </a:p>
        </p:txBody>
      </p:sp>
      <p:sp>
        <p:nvSpPr>
          <p:cNvPr id="18434" name="Vertical Tex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7910513" cy="4953000"/>
          </a:xfrm>
        </p:spPr>
        <p:txBody>
          <a:bodyPr/>
          <a:lstStyle/>
          <a:p>
            <a:pPr marL="274638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sz="40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3200" dirty="0"/>
          </a:p>
          <a:p>
            <a:pPr marL="274638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219200"/>
            <a:ext cx="8294687" cy="4953000"/>
          </a:xfrm>
          <a:prstGeom prst="rect">
            <a:avLst/>
          </a:prstGeom>
        </p:spPr>
        <p:txBody>
          <a:bodyPr/>
          <a:lstStyle>
            <a:lvl1pPr marL="342900" indent="-685800" algn="l" rtl="0" eaLnBrk="0" fontAlgn="base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65138" indent="-190500" algn="l" rtl="0" eaLnBrk="0" fontAlgn="base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885825" indent="-136525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41413" indent="-209550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370013" indent="-1714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Git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 is the software. </a:t>
            </a: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Can’t do anything without it.</a:t>
            </a: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GitHub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 adds functionality and makes working with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Git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 easier, but can’t do anything on its own.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2157" y="6400800"/>
            <a:ext cx="43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 Regular" panose="020F0502020204030203" pitchFamily="34" charset="0"/>
                <a:ea typeface="PMingLiU" panose="02020500000000000000" pitchFamily="18" charset="-120"/>
              </a:rPr>
              <a:t>Slide prepared by Alex Engler and Jessica Kelly</a:t>
            </a:r>
          </a:p>
        </p:txBody>
      </p:sp>
    </p:spTree>
    <p:extLst>
      <p:ext uri="{BB962C8B-B14F-4D97-AF65-F5344CB8AC3E}">
        <p14:creationId xmlns:p14="http://schemas.microsoft.com/office/powerpoint/2010/main" val="253494291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4" y="610869"/>
            <a:ext cx="1914909" cy="15917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67200"/>
            <a:ext cx="1533058" cy="1571707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4114800" y="1905000"/>
            <a:ext cx="312420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311608">
            <a:off x="6692353" y="362994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8648" y="12097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pull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7537" y="2202637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3126" y="2615686"/>
            <a:ext cx="2901453" cy="1390865"/>
            <a:chOff x="5937747" y="5029200"/>
            <a:chExt cx="2901453" cy="1390865"/>
          </a:xfrm>
        </p:grpSpPr>
        <p:grpSp>
          <p:nvGrpSpPr>
            <p:cNvPr id="14" name="Group 13"/>
            <p:cNvGrpSpPr/>
            <p:nvPr/>
          </p:nvGrpSpPr>
          <p:grpSpPr>
            <a:xfrm>
              <a:off x="5943600" y="5029200"/>
              <a:ext cx="2895600" cy="1390865"/>
              <a:chOff x="3610312" y="1524000"/>
              <a:chExt cx="5228888" cy="48960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610312" y="1524000"/>
                <a:ext cx="5228888" cy="41340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999451" y="2286000"/>
                <a:ext cx="4611149" cy="46166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999451" y="1790700"/>
                <a:ext cx="0" cy="3670286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3962400" y="1676400"/>
                <a:ext cx="46482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60721" y="2057403"/>
                <a:ext cx="2287400" cy="975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Estrangelo Edessa" panose="03080600000000000000" pitchFamily="66" charset="0"/>
                    <a:cs typeface="Estrangelo Edessa" panose="03080600000000000000" pitchFamily="66" charset="0"/>
                  </a:rPr>
                  <a:t>This is my text file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610312" y="2285998"/>
                <a:ext cx="333588" cy="1625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92D05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10312" y="5638800"/>
                <a:ext cx="5228888" cy="7812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This was when I wrote my first commit!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937747" y="519877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92D050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598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24201 0.2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1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What if we want to have access to multiple snapshots at one time?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6536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branches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03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81940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80955"/>
            <a:ext cx="1498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 branch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195589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921593" y="2294445"/>
            <a:ext cx="700500" cy="58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 flipH="1">
            <a:off x="3596101" y="2294445"/>
            <a:ext cx="25992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622093" y="2294445"/>
            <a:ext cx="700499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81940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80955"/>
            <a:ext cx="1498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 branch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195589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921593" y="2294445"/>
            <a:ext cx="700500" cy="58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 flipH="1">
            <a:off x="3596101" y="2294445"/>
            <a:ext cx="25992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622093" y="2294445"/>
            <a:ext cx="700499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12" idx="1"/>
          </p:cNvCxnSpPr>
          <p:nvPr/>
        </p:nvCxnSpPr>
        <p:spPr>
          <a:xfrm>
            <a:off x="4525201" y="3050233"/>
            <a:ext cx="527768" cy="60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2969" y="342898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6715" y="3471010"/>
            <a:ext cx="1548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Feature branch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34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81940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195589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921593" y="2294445"/>
            <a:ext cx="700500" cy="58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 flipH="1">
            <a:off x="3596101" y="2294445"/>
            <a:ext cx="25992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622093" y="2294445"/>
            <a:ext cx="700499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600200" y="3050232"/>
            <a:ext cx="1066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69510" y="3449202"/>
            <a:ext cx="1794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On master branch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867619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369659369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81940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195589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921593" y="2294445"/>
            <a:ext cx="700500" cy="58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 flipH="1">
            <a:off x="3596101" y="2294445"/>
            <a:ext cx="25992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622093" y="2294445"/>
            <a:ext cx="700499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6" idx="1"/>
          </p:cNvCxnSpPr>
          <p:nvPr/>
        </p:nvCxnSpPr>
        <p:spPr>
          <a:xfrm>
            <a:off x="1600200" y="3050232"/>
            <a:ext cx="3429000" cy="62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4600" y="3977058"/>
            <a:ext cx="242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Switch to  feature branch</a:t>
            </a:r>
          </a:p>
        </p:txBody>
      </p:sp>
      <p:cxnSp>
        <p:nvCxnSpPr>
          <p:cNvPr id="12" name="Straight Connector 11"/>
          <p:cNvCxnSpPr>
            <a:endCxn id="16" idx="1"/>
          </p:cNvCxnSpPr>
          <p:nvPr/>
        </p:nvCxnSpPr>
        <p:spPr>
          <a:xfrm>
            <a:off x="4501432" y="3065053"/>
            <a:ext cx="527768" cy="60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34438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6096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checkout</a:t>
            </a:r>
          </a:p>
        </p:txBody>
      </p:sp>
    </p:spTree>
    <p:extLst>
      <p:ext uri="{BB962C8B-B14F-4D97-AF65-F5344CB8AC3E}">
        <p14:creationId xmlns:p14="http://schemas.microsoft.com/office/powerpoint/2010/main" val="194635977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3263" y="232760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015548" y="2666163"/>
            <a:ext cx="685608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21" idx="0"/>
          </p:cNvCxnSpPr>
          <p:nvPr/>
        </p:nvCxnSpPr>
        <p:spPr>
          <a:xfrm>
            <a:off x="4701156" y="2666163"/>
            <a:ext cx="8544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01156" y="2666163"/>
            <a:ext cx="685607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577424" y="2850177"/>
            <a:ext cx="860976" cy="5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1205496"/>
            <a:ext cx="3441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Create and switch to  feature branch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609600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checkout –b new-branch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0332" y="3234108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599" y="3172553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1908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0598" y="363421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3263" y="232760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015548" y="2666163"/>
            <a:ext cx="685608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21" idx="0"/>
          </p:cNvCxnSpPr>
          <p:nvPr/>
        </p:nvCxnSpPr>
        <p:spPr>
          <a:xfrm>
            <a:off x="4701156" y="2666163"/>
            <a:ext cx="8544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01156" y="2666163"/>
            <a:ext cx="685607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20" idx="1"/>
          </p:cNvCxnSpPr>
          <p:nvPr/>
        </p:nvCxnSpPr>
        <p:spPr>
          <a:xfrm>
            <a:off x="1577424" y="2850177"/>
            <a:ext cx="778202" cy="10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1205496"/>
            <a:ext cx="3441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Create and switch to  feature branch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609600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checkout –b new-branch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0332" y="3234108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5626" y="3695773"/>
            <a:ext cx="1256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new-branch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599" y="3172553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89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0598" y="363421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3263" y="232760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015548" y="2666163"/>
            <a:ext cx="685608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21" idx="0"/>
          </p:cNvCxnSpPr>
          <p:nvPr/>
        </p:nvCxnSpPr>
        <p:spPr>
          <a:xfrm>
            <a:off x="4701156" y="2666163"/>
            <a:ext cx="8544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01156" y="2666163"/>
            <a:ext cx="685607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27" idx="1"/>
          </p:cNvCxnSpPr>
          <p:nvPr/>
        </p:nvCxnSpPr>
        <p:spPr>
          <a:xfrm>
            <a:off x="1577424" y="2850177"/>
            <a:ext cx="778202" cy="10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1205496"/>
            <a:ext cx="3441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Create and switch to  feature branch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609600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checkout –b new-branch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599" y="3172553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2000" y="4084698"/>
            <a:ext cx="685800" cy="762000"/>
            <a:chOff x="3505200" y="3352800"/>
            <a:chExt cx="685800" cy="762000"/>
          </a:xfrm>
        </p:grpSpPr>
        <p:sp>
          <p:nvSpPr>
            <p:cNvPr id="22" name="Arrow: Curved Down 21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urved Down 22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91965" y="493993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799" y="3623033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Lucida Sans Typewriter" panose="020B0509030504030204" pitchFamily="49" charset="0"/>
              </a:rPr>
              <a:t>- 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0332" y="3234108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5626" y="3695773"/>
            <a:ext cx="1256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new-branch</a:t>
            </a:r>
          </a:p>
        </p:txBody>
      </p:sp>
    </p:spTree>
    <p:extLst>
      <p:ext uri="{BB962C8B-B14F-4D97-AF65-F5344CB8AC3E}">
        <p14:creationId xmlns:p14="http://schemas.microsoft.com/office/powerpoint/2010/main" val="2189173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Traditional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86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Still not convinced? </a:t>
            </a:r>
            <a:r>
              <a:rPr lang="en-US" dirty="0" err="1">
                <a:ea typeface="ＭＳ Ｐゴシック" charset="0"/>
              </a:rPr>
              <a:t>Git</a:t>
            </a:r>
            <a:r>
              <a:rPr lang="en-US" dirty="0">
                <a:ea typeface="ＭＳ Ｐゴシック" charset="0"/>
              </a:rPr>
              <a:t> also offers…</a:t>
            </a:r>
          </a:p>
        </p:txBody>
      </p:sp>
      <p:sp>
        <p:nvSpPr>
          <p:cNvPr id="18435" name="Vertical Text Placeholder 4"/>
          <p:cNvSpPr>
            <a:spLocks noGrp="1"/>
          </p:cNvSpPr>
          <p:nvPr>
            <p:ph idx="1"/>
          </p:nvPr>
        </p:nvSpPr>
        <p:spPr>
          <a:xfrm>
            <a:off x="468313" y="990600"/>
            <a:ext cx="7910512" cy="4953000"/>
          </a:xfrm>
        </p:spPr>
        <p:txBody>
          <a:bodyPr/>
          <a:lstStyle/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Reproducible Research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Work is stored over the long term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Can easily be made public</a:t>
            </a:r>
          </a:p>
          <a:p>
            <a:pPr marL="588963" lvl="3" indent="0">
              <a:buFont typeface="Wingdings" panose="05000000000000000000" pitchFamily="2" charset="2"/>
              <a:buNone/>
            </a:pPr>
            <a:endParaRPr lang="en-US" altLang="en-US" sz="28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Stealing Code (in a good way)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Understanding </a:t>
            </a:r>
            <a:r>
              <a:rPr lang="en-US" altLang="en-US" sz="3000" dirty="0" err="1">
                <a:latin typeface="Lato Regular" panose="020F0502020204030203" pitchFamily="34" charset="0"/>
                <a:cs typeface="Lato Regular" panose="020F0502020204030203" pitchFamily="34" charset="0"/>
              </a:rPr>
              <a:t>Git</a:t>
            </a: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 &amp; GitHub offers access to an incredible assortment of open source code and tools.</a:t>
            </a:r>
          </a:p>
          <a:p>
            <a:pPr marL="588963" lvl="3" indent="0">
              <a:buFont typeface="Wingdings" panose="05000000000000000000" pitchFamily="2" charset="2"/>
              <a:buNone/>
            </a:pPr>
            <a:endParaRPr lang="en-US" altLang="en-US" sz="28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219200"/>
            <a:ext cx="8294687" cy="4953000"/>
          </a:xfrm>
          <a:prstGeom prst="rect">
            <a:avLst/>
          </a:prstGeom>
        </p:spPr>
        <p:txBody>
          <a:bodyPr/>
          <a:lstStyle>
            <a:lvl1pPr marL="342900" indent="-685800" algn="l" rtl="0" eaLnBrk="0" fontAlgn="base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65138" indent="-190500" algn="l" rtl="0" eaLnBrk="0" fontAlgn="base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885825" indent="-136525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41413" indent="-209550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370013" indent="-1714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2157" y="6400800"/>
            <a:ext cx="43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 Regular" panose="020F0502020204030203" pitchFamily="34" charset="0"/>
                <a:ea typeface="PMingLiU" panose="02020500000000000000" pitchFamily="18" charset="-120"/>
              </a:rPr>
              <a:t>Slide prepared by Alex Engler and Jessica Kelly</a:t>
            </a:r>
          </a:p>
        </p:txBody>
      </p:sp>
    </p:spTree>
    <p:extLst>
      <p:ext uri="{BB962C8B-B14F-4D97-AF65-F5344CB8AC3E}">
        <p14:creationId xmlns:p14="http://schemas.microsoft.com/office/powerpoint/2010/main" val="87927349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Vertical Text Placeholder 4"/>
          <p:cNvSpPr>
            <a:spLocks noGrp="1"/>
          </p:cNvSpPr>
          <p:nvPr>
            <p:ph idx="1"/>
          </p:nvPr>
        </p:nvSpPr>
        <p:spPr>
          <a:xfrm>
            <a:off x="468313" y="990600"/>
            <a:ext cx="7910512" cy="4953000"/>
          </a:xfrm>
        </p:spPr>
        <p:txBody>
          <a:bodyPr/>
          <a:lstStyle/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Distributed 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Keeps copies of your work in several places</a:t>
            </a: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Version Control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Keeps track of all your changes over time;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Makes sure you never lose code/progress;</a:t>
            </a: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Tools for Collaboration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Allows for groups to work together on complex projects (e.g. TPC Model; </a:t>
            </a:r>
            <a:r>
              <a:rPr lang="en-US" altLang="en-US" sz="3000" dirty="0" err="1">
                <a:latin typeface="Lato Regular" panose="020F0502020204030203" pitchFamily="34" charset="0"/>
                <a:cs typeface="Lato Regular" panose="020F0502020204030203" pitchFamily="34" charset="0"/>
              </a:rPr>
              <a:t>Comms’s</a:t>
            </a: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 Interactive Web Graphics)</a:t>
            </a: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219200"/>
            <a:ext cx="8294687" cy="4953000"/>
          </a:xfrm>
          <a:prstGeom prst="rect">
            <a:avLst/>
          </a:prstGeom>
        </p:spPr>
        <p:txBody>
          <a:bodyPr/>
          <a:lstStyle>
            <a:lvl1pPr marL="342900" indent="-685800" algn="l" rtl="0" eaLnBrk="0" fontAlgn="base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65138" indent="-190500" algn="l" rtl="0" eaLnBrk="0" fontAlgn="base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885825" indent="-136525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41413" indent="-209550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370013" indent="-1714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Still not convinced? </a:t>
            </a:r>
            <a:r>
              <a:rPr lang="en-US" dirty="0" err="1">
                <a:ea typeface="ＭＳ Ｐゴシック" charset="0"/>
              </a:rPr>
              <a:t>Git</a:t>
            </a:r>
            <a:r>
              <a:rPr lang="en-US" dirty="0">
                <a:ea typeface="ＭＳ Ｐゴシック" charset="0"/>
              </a:rPr>
              <a:t> also offers…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2157" y="6400800"/>
            <a:ext cx="43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 Regular" panose="020F0502020204030203" pitchFamily="34" charset="0"/>
                <a:ea typeface="PMingLiU" panose="02020500000000000000" pitchFamily="18" charset="-120"/>
              </a:rPr>
              <a:t>Slide prepared by Alex Engler and Jessica Kelly</a:t>
            </a:r>
          </a:p>
        </p:txBody>
      </p:sp>
    </p:spTree>
    <p:extLst>
      <p:ext uri="{BB962C8B-B14F-4D97-AF65-F5344CB8AC3E}">
        <p14:creationId xmlns:p14="http://schemas.microsoft.com/office/powerpoint/2010/main" val="35374683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5600"/>
            <a:ext cx="1448002" cy="154326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505200" y="3352800"/>
            <a:ext cx="685800" cy="762000"/>
            <a:chOff x="3505200" y="3352800"/>
            <a:chExt cx="685800" cy="762000"/>
          </a:xfrm>
        </p:grpSpPr>
        <p:sp>
          <p:nvSpPr>
            <p:cNvPr id="8" name="Arrow: Curved Down 7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urved Down 8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435165" y="42080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343400" y="3200400"/>
            <a:ext cx="685800" cy="4668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43400" y="3789028"/>
            <a:ext cx="685800" cy="419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65232" y="4088902"/>
            <a:ext cx="22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Program1_withedits.do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5232" y="3025431"/>
            <a:ext cx="1354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Program1.do</a:t>
            </a:r>
          </a:p>
        </p:txBody>
      </p:sp>
    </p:spTree>
    <p:extLst>
      <p:ext uri="{BB962C8B-B14F-4D97-AF65-F5344CB8AC3E}">
        <p14:creationId xmlns:p14="http://schemas.microsoft.com/office/powerpoint/2010/main" val="2709095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2" idx="1"/>
          </p:cNvCxnSpPr>
          <p:nvPr/>
        </p:nvCxnSpPr>
        <p:spPr>
          <a:xfrm>
            <a:off x="2438400" y="5105400"/>
            <a:ext cx="39915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802" y="4886432"/>
            <a:ext cx="2277483" cy="645272"/>
            <a:chOff x="2133802" y="4886432"/>
            <a:chExt cx="2277483" cy="645272"/>
          </a:xfrm>
        </p:grpSpPr>
        <p:sp>
          <p:nvSpPr>
            <p:cNvPr id="20" name="TextBox 19"/>
            <p:cNvSpPr txBox="1"/>
            <p:nvPr/>
          </p:nvSpPr>
          <p:spPr>
            <a:xfrm>
              <a:off x="2133802" y="5193150"/>
              <a:ext cx="2277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Program1_withedits.do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997105" y="4886432"/>
              <a:ext cx="546683" cy="304800"/>
              <a:chOff x="2971800" y="3962400"/>
              <a:chExt cx="546683" cy="304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971800" y="39624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971800" y="3962400"/>
                <a:ext cx="2667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3238500" y="3962400"/>
                <a:ext cx="279983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10" y="4319546"/>
            <a:ext cx="1533058" cy="15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31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23386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92087" y="5628899"/>
            <a:ext cx="22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Program1_withedits.do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5029" y="5410200"/>
            <a:ext cx="39915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67421" y="5257800"/>
            <a:ext cx="546683" cy="304800"/>
            <a:chOff x="2971800" y="3962400"/>
            <a:chExt cx="546683" cy="304800"/>
          </a:xfrm>
        </p:grpSpPr>
        <p:sp>
          <p:nvSpPr>
            <p:cNvPr id="13" name="Rectangle 12"/>
            <p:cNvSpPr/>
            <p:nvPr/>
          </p:nvSpPr>
          <p:spPr>
            <a:xfrm>
              <a:off x="2971800" y="39624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971800" y="3962400"/>
              <a:ext cx="2667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238500" y="3962400"/>
              <a:ext cx="279983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10" y="4319546"/>
            <a:ext cx="1533058" cy="157170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675825" y="4114800"/>
            <a:ext cx="685800" cy="762000"/>
            <a:chOff x="3505200" y="3352800"/>
            <a:chExt cx="685800" cy="762000"/>
          </a:xfrm>
        </p:grpSpPr>
        <p:sp>
          <p:nvSpPr>
            <p:cNvPr id="11" name="Arrow: Curved Down 10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urved Down 11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05790" y="49700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69003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55029" y="5410200"/>
            <a:ext cx="39915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10" y="4319546"/>
            <a:ext cx="1533058" cy="157170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196332" y="4724400"/>
            <a:ext cx="3991510" cy="0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191000" y="4114800"/>
            <a:ext cx="2933111" cy="716158"/>
            <a:chOff x="4180550" y="4160642"/>
            <a:chExt cx="2933111" cy="716158"/>
          </a:xfrm>
        </p:grpSpPr>
        <p:sp>
          <p:nvSpPr>
            <p:cNvPr id="15" name="TextBox 14"/>
            <p:cNvSpPr txBox="1"/>
            <p:nvPr/>
          </p:nvSpPr>
          <p:spPr>
            <a:xfrm>
              <a:off x="4180550" y="4160642"/>
              <a:ext cx="29331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Program1_withedits_edited.do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80406" y="4572000"/>
              <a:ext cx="546683" cy="304800"/>
              <a:chOff x="2971800" y="3962400"/>
              <a:chExt cx="546683" cy="3048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971800" y="39624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971800" y="3962400"/>
                <a:ext cx="2667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238500" y="3962400"/>
                <a:ext cx="279983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37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-0.26042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62200" y="4881538"/>
            <a:ext cx="2933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Program1_withedits_edited.do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413530"/>
            <a:ext cx="22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Program1_withedits.do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3945523"/>
            <a:ext cx="1354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Program1.do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3945523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542873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I New Brand Basic 1">
  <a:themeElements>
    <a:clrScheme name="Custom 6">
      <a:dk1>
        <a:sysClr val="windowText" lastClr="000000"/>
      </a:dk1>
      <a:lt1>
        <a:sysClr val="window" lastClr="FFFFFF"/>
      </a:lt1>
      <a:dk2>
        <a:srgbClr val="0096D2"/>
      </a:dk2>
      <a:lt2>
        <a:srgbClr val="CECFCE"/>
      </a:lt2>
      <a:accent1>
        <a:srgbClr val="0096D2"/>
      </a:accent1>
      <a:accent2>
        <a:srgbClr val="9FC7DE"/>
      </a:accent2>
      <a:accent3>
        <a:srgbClr val="153D66"/>
      </a:accent3>
      <a:accent4>
        <a:srgbClr val="828381"/>
      </a:accent4>
      <a:accent5>
        <a:srgbClr val="B1B3B1"/>
      </a:accent5>
      <a:accent6>
        <a:srgbClr val="F0BA1B"/>
      </a:accent6>
      <a:hlink>
        <a:srgbClr val="3091C4"/>
      </a:hlink>
      <a:folHlink>
        <a:srgbClr val="FAB15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rban-PPT-Template" id="{F7B0968A-F309-BD45-B1FE-409242697644}" vid="{00342698-FDE2-F848-A0D9-C5EC201F8460}"/>
    </a:ext>
  </a:extLst>
</a:theme>
</file>

<file path=ppt/theme/theme2.xml><?xml version="1.0" encoding="utf-8"?>
<a:theme xmlns:a="http://schemas.openxmlformats.org/drawingml/2006/main" name="1_UI New Brand Basic 1">
  <a:themeElements>
    <a:clrScheme name="Custom 6">
      <a:dk1>
        <a:sysClr val="windowText" lastClr="000000"/>
      </a:dk1>
      <a:lt1>
        <a:sysClr val="window" lastClr="FFFFFF"/>
      </a:lt1>
      <a:dk2>
        <a:srgbClr val="0096D2"/>
      </a:dk2>
      <a:lt2>
        <a:srgbClr val="CECFCE"/>
      </a:lt2>
      <a:accent1>
        <a:srgbClr val="0096D2"/>
      </a:accent1>
      <a:accent2>
        <a:srgbClr val="9FC7DE"/>
      </a:accent2>
      <a:accent3>
        <a:srgbClr val="153D66"/>
      </a:accent3>
      <a:accent4>
        <a:srgbClr val="828381"/>
      </a:accent4>
      <a:accent5>
        <a:srgbClr val="B1B3B1"/>
      </a:accent5>
      <a:accent6>
        <a:srgbClr val="F0BA1B"/>
      </a:accent6>
      <a:hlink>
        <a:srgbClr val="3091C4"/>
      </a:hlink>
      <a:folHlink>
        <a:srgbClr val="FAB15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Urban-PPT-Template</Template>
  <TotalTime>3539</TotalTime>
  <Words>892</Words>
  <Application>Microsoft Office PowerPoint</Application>
  <PresentationFormat>On-screen Show (4:3)</PresentationFormat>
  <Paragraphs>274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ＭＳ Ｐゴシック</vt:lpstr>
      <vt:lpstr>ＭＳ Ｐゴシック</vt:lpstr>
      <vt:lpstr>PMingLiU</vt:lpstr>
      <vt:lpstr>Arial</vt:lpstr>
      <vt:lpstr>Arial Black</vt:lpstr>
      <vt:lpstr>Estrangelo Edessa</vt:lpstr>
      <vt:lpstr>Gill Sans MT</vt:lpstr>
      <vt:lpstr>Lato</vt:lpstr>
      <vt:lpstr>Lato Black</vt:lpstr>
      <vt:lpstr>Lato Regular</vt:lpstr>
      <vt:lpstr>Lucida Sans Typewriter</vt:lpstr>
      <vt:lpstr>Microsoft Uighur</vt:lpstr>
      <vt:lpstr>Wingdings</vt:lpstr>
      <vt:lpstr>UI New Brand Basic 1</vt:lpstr>
      <vt:lpstr>1_UI New Brand Basic 1</vt:lpstr>
      <vt:lpstr>Git &amp; GitHub   for Social Science Research</vt:lpstr>
      <vt:lpstr>Git is different than GitHub</vt:lpstr>
      <vt:lpstr>Git is different than GitHub</vt:lpstr>
      <vt:lpstr>Traditional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first: command line</vt:lpstr>
      <vt:lpstr>Command line</vt:lpstr>
      <vt:lpstr>cd</vt:lpstr>
      <vt:lpstr>dir</vt:lpstr>
      <vt:lpstr>Now back to git</vt:lpstr>
      <vt:lpstr>GitHub’s  naming convention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we want to have access to multiple snapshots at one time? </vt:lpstr>
      <vt:lpstr>Using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Still not convinced? Git also offers…</vt:lpstr>
      <vt:lpstr>Still not convinced? Git also offers…</vt:lpstr>
    </vt:vector>
  </TitlesOfParts>
  <Manager/>
  <Company>The Urban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  for Social Science Research</dc:title>
  <dc:subject/>
  <dc:creator>Harris, Alyssa</dc:creator>
  <cp:keywords/>
  <dc:description/>
  <cp:lastModifiedBy>Harris, Alyssa</cp:lastModifiedBy>
  <cp:revision>63</cp:revision>
  <cp:lastPrinted>2018-02-14T18:40:35Z</cp:lastPrinted>
  <dcterms:created xsi:type="dcterms:W3CDTF">2018-01-23T16:46:04Z</dcterms:created>
  <dcterms:modified xsi:type="dcterms:W3CDTF">2018-02-15T15:57:31Z</dcterms:modified>
  <cp:category/>
</cp:coreProperties>
</file>