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46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B6B8"/>
    <a:srgbClr val="3E393B"/>
    <a:srgbClr val="F9FAF9"/>
    <a:srgbClr val="474345"/>
    <a:srgbClr val="4D494B"/>
    <a:srgbClr val="A64C24"/>
    <a:srgbClr val="534F51"/>
    <a:srgbClr val="F0BA1B"/>
    <a:srgbClr val="F7F6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86395" autoAdjust="0"/>
  </p:normalViewPr>
  <p:slideViewPr>
    <p:cSldViewPr snapToGrid="0" snapToObjects="1" showGuides="1">
      <p:cViewPr varScale="1">
        <p:scale>
          <a:sx n="95" d="100"/>
          <a:sy n="95" d="100"/>
        </p:scale>
        <p:origin x="1020"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432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0F094177-0E92-4F4F-BDF7-2EADBDC9CC7F}" type="datetimeFigureOut">
              <a:rPr lang="en-US" smtClean="0"/>
              <a:t>7/24/2024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72BFB432-321F-4B8E-A74B-1B87B1FD8239}" type="slidenum">
              <a:rPr lang="en-US" smtClean="0"/>
              <a:t>‹#›</a:t>
            </a:fld>
            <a:endParaRPr lang="en-US"/>
          </a:p>
        </p:txBody>
      </p:sp>
    </p:spTree>
    <p:extLst>
      <p:ext uri="{BB962C8B-B14F-4D97-AF65-F5344CB8AC3E}">
        <p14:creationId xmlns:p14="http://schemas.microsoft.com/office/powerpoint/2010/main" val="380162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910B79-A433-044A-A8FC-6C2E1104D2AB}" type="slidenum">
              <a:rPr lang="en-US" smtClean="0"/>
              <a:t>1</a:t>
            </a:fld>
            <a:endParaRPr lang="en-US"/>
          </a:p>
        </p:txBody>
      </p:sp>
    </p:spTree>
    <p:extLst>
      <p:ext uri="{BB962C8B-B14F-4D97-AF65-F5344CB8AC3E}">
        <p14:creationId xmlns:p14="http://schemas.microsoft.com/office/powerpoint/2010/main" val="930050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
    <p:spTree>
      <p:nvGrpSpPr>
        <p:cNvPr id="1" name=""/>
        <p:cNvGrpSpPr/>
        <p:nvPr/>
      </p:nvGrpSpPr>
      <p:grpSpPr>
        <a:xfrm>
          <a:off x="0" y="0"/>
          <a:ext cx="0" cy="0"/>
          <a:chOff x="0" y="0"/>
          <a:chExt cx="0" cy="0"/>
        </a:xfrm>
      </p:grpSpPr>
      <p:sp>
        <p:nvSpPr>
          <p:cNvPr id="2" name="Rectangle 1"/>
          <p:cNvSpPr/>
          <p:nvPr userDrawn="1"/>
        </p:nvSpPr>
        <p:spPr>
          <a:xfrm>
            <a:off x="1" y="6347637"/>
            <a:ext cx="3274828" cy="510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457200"/>
            <a:ext cx="3721608" cy="1007936"/>
          </a:xfrm>
          <a:prstGeom prst="rect">
            <a:avLst/>
          </a:prstGeom>
        </p:spPr>
      </p:pic>
      <p:sp>
        <p:nvSpPr>
          <p:cNvPr id="4" name="TextBox 3"/>
          <p:cNvSpPr txBox="1"/>
          <p:nvPr userDrawn="1"/>
        </p:nvSpPr>
        <p:spPr>
          <a:xfrm>
            <a:off x="265815" y="-496181"/>
            <a:ext cx="1584917"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a:t>
            </a:r>
            <a:r>
              <a:rPr lang="en-US" sz="1200" b="1" dirty="0">
                <a:solidFill>
                  <a:schemeClr val="accent2"/>
                </a:solidFill>
              </a:rPr>
              <a:t>Cover A</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Light">
    <p:bg>
      <p:bgPr>
        <a:solidFill>
          <a:schemeClr val="bg2">
            <a:lumMod val="95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a:p>
        </p:txBody>
      </p:sp>
      <p:sp>
        <p:nvSpPr>
          <p:cNvPr id="5" name="Title 4"/>
          <p:cNvSpPr>
            <a:spLocks noGrp="1"/>
          </p:cNvSpPr>
          <p:nvPr>
            <p:ph type="title"/>
          </p:nvPr>
        </p:nvSpPr>
        <p:spPr>
          <a:xfrm>
            <a:off x="457200" y="1981200"/>
            <a:ext cx="11277600" cy="2895600"/>
          </a:xfrm>
        </p:spPr>
        <p:txBody>
          <a:bodyPr anchor="ctr">
            <a:noAutofit/>
          </a:bodyPr>
          <a:lstStyle>
            <a:lvl1pPr algn="ctr">
              <a:defRPr sz="3600" baseline="0">
                <a:solidFill>
                  <a:schemeClr val="tx1"/>
                </a:solidFill>
                <a:latin typeface="+mj-lt"/>
              </a:defRPr>
            </a:lvl1pPr>
          </a:lstStyle>
          <a:p>
            <a:r>
              <a:rPr lang="en-US"/>
              <a:t>Click to edit Master title style</a:t>
            </a:r>
            <a:endParaRPr lang="en-US" dirty="0"/>
          </a:p>
        </p:txBody>
      </p:sp>
      <p:sp>
        <p:nvSpPr>
          <p:cNvPr id="6" name="TextBox 5"/>
          <p:cNvSpPr txBox="1"/>
          <p:nvPr userDrawn="1"/>
        </p:nvSpPr>
        <p:spPr>
          <a:xfrm>
            <a:off x="265815" y="-496181"/>
            <a:ext cx="1936955"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Divider Light</a:t>
            </a:r>
            <a:endParaRPr lang="en-US" sz="1200" b="1" dirty="0">
              <a:solidFill>
                <a:schemeClr val="accent2"/>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solidFill>
                  <a:schemeClr val="tx1"/>
                </a:solidFill>
              </a:defRPr>
            </a:lvl1pPr>
          </a:lstStyle>
          <a:p>
            <a:fld id="{B68F88C8-0A9A-DA43-95C8-7FE161A05352}" type="slidenum">
              <a:rPr lang="en-US" smtClean="0"/>
              <a:pPr/>
              <a:t>‹#›</a:t>
            </a:fld>
            <a:endParaRPr lang="en-US"/>
          </a:p>
        </p:txBody>
      </p:sp>
      <p:sp>
        <p:nvSpPr>
          <p:cNvPr id="10" name="Title 1"/>
          <p:cNvSpPr>
            <a:spLocks noGrp="1"/>
          </p:cNvSpPr>
          <p:nvPr>
            <p:ph type="title"/>
          </p:nvPr>
        </p:nvSpPr>
        <p:spPr>
          <a:xfrm>
            <a:off x="457200" y="533400"/>
            <a:ext cx="11277600" cy="1157288"/>
          </a:xfrm>
        </p:spPr>
        <p:txBody>
          <a:bodyPr anchor="t" anchorCtr="0">
            <a:noAutofit/>
          </a:bodyPr>
          <a:lstStyle/>
          <a:p>
            <a:r>
              <a:rPr lang="en-US"/>
              <a:t>Click to edit Master title style</a:t>
            </a:r>
            <a:endParaRPr lang="en-US" dirty="0"/>
          </a:p>
        </p:txBody>
      </p:sp>
      <p:sp>
        <p:nvSpPr>
          <p:cNvPr id="12" name="Content Placeholder 11"/>
          <p:cNvSpPr>
            <a:spLocks noGrp="1"/>
          </p:cNvSpPr>
          <p:nvPr>
            <p:ph sz="quarter" idx="13" hasCustomPrompt="1"/>
          </p:nvPr>
        </p:nvSpPr>
        <p:spPr>
          <a:xfrm>
            <a:off x="768096" y="1889125"/>
            <a:ext cx="10966704" cy="4035425"/>
          </a:xfrm>
        </p:spPr>
        <p:txBody>
          <a:bodyPr/>
          <a:lstStyle>
            <a:lvl1pPr marL="0" indent="0">
              <a:buNone/>
              <a:defRPr i="1" baseline="0">
                <a:solidFill>
                  <a:schemeClr val="accent2"/>
                </a:solidFill>
              </a:defRPr>
            </a:lvl1pPr>
          </a:lstStyle>
          <a:p>
            <a:pPr lvl="0"/>
            <a:r>
              <a:rPr lang="en-US" dirty="0"/>
              <a:t>Add Quote</a:t>
            </a:r>
          </a:p>
        </p:txBody>
      </p:sp>
      <p:sp>
        <p:nvSpPr>
          <p:cNvPr id="5" name="TextBox 4"/>
          <p:cNvSpPr txBox="1"/>
          <p:nvPr userDrawn="1"/>
        </p:nvSpPr>
        <p:spPr>
          <a:xfrm>
            <a:off x="265815" y="-496181"/>
            <a:ext cx="1860156"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Quote Light</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Dark">
    <p:bg>
      <p:bgPr>
        <a:gradFill>
          <a:gsLst>
            <a:gs pos="0">
              <a:srgbClr val="474345"/>
            </a:gs>
            <a:gs pos="100000">
              <a:schemeClr val="tx1">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a:p>
        </p:txBody>
      </p:sp>
      <p:sp>
        <p:nvSpPr>
          <p:cNvPr id="6" name="Title 1"/>
          <p:cNvSpPr>
            <a:spLocks noGrp="1"/>
          </p:cNvSpPr>
          <p:nvPr>
            <p:ph type="title"/>
          </p:nvPr>
        </p:nvSpPr>
        <p:spPr>
          <a:xfrm>
            <a:off x="457200" y="533400"/>
            <a:ext cx="11277600" cy="1157288"/>
          </a:xfrm>
        </p:spPr>
        <p:txBody>
          <a:bodyPr anchor="t" anchorCtr="0">
            <a:noAutofit/>
          </a:bodyPr>
          <a:lstStyle>
            <a:lvl1pPr>
              <a:defRPr>
                <a:solidFill>
                  <a:schemeClr val="bg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a:extLst>
              <a:ext uri="{BEBA8EAE-BF5A-486C-A8C5-ECC9F3942E4B}">
                <a14:imgProps xmlns:a14="http://schemas.microsoft.com/office/drawing/2010/main">
                  <a14:imgLayer>
                    <a14:imgEffect>
                      <a14:brightnessContrast bright="100000"/>
                    </a14:imgEffect>
                  </a14:imgLayer>
                </a14:imgProps>
              </a:ext>
              <a:ext uri="{28A0092B-C50C-407E-A947-70E740481C1C}">
                <a14:useLocalDpi xmlns:a14="http://schemas.microsoft.com/office/drawing/2010/main"/>
              </a:ext>
            </a:extLst>
          </a:blip>
          <a:srcRect t="-24944"/>
          <a:stretch/>
        </p:blipFill>
        <p:spPr>
          <a:xfrm>
            <a:off x="320675" y="6521450"/>
            <a:ext cx="2391113" cy="102824"/>
          </a:xfrm>
          <a:prstGeom prst="rect">
            <a:avLst/>
          </a:prstGeom>
        </p:spPr>
      </p:pic>
      <p:sp>
        <p:nvSpPr>
          <p:cNvPr id="5" name="Content Placeholder 11"/>
          <p:cNvSpPr>
            <a:spLocks noGrp="1"/>
          </p:cNvSpPr>
          <p:nvPr>
            <p:ph sz="quarter" idx="13" hasCustomPrompt="1"/>
          </p:nvPr>
        </p:nvSpPr>
        <p:spPr>
          <a:xfrm>
            <a:off x="768096" y="1889125"/>
            <a:ext cx="10966704" cy="4035425"/>
          </a:xfrm>
        </p:spPr>
        <p:txBody>
          <a:bodyPr/>
          <a:lstStyle>
            <a:lvl1pPr marL="0" indent="0">
              <a:buNone/>
              <a:defRPr i="1" baseline="0">
                <a:solidFill>
                  <a:schemeClr val="accent2"/>
                </a:solidFill>
              </a:defRPr>
            </a:lvl1pPr>
          </a:lstStyle>
          <a:p>
            <a:pPr lvl="0"/>
            <a:r>
              <a:rPr lang="en-US" dirty="0"/>
              <a:t>Add Quote</a:t>
            </a:r>
          </a:p>
        </p:txBody>
      </p:sp>
      <p:sp>
        <p:nvSpPr>
          <p:cNvPr id="8" name="TextBox 7"/>
          <p:cNvSpPr txBox="1"/>
          <p:nvPr userDrawn="1"/>
        </p:nvSpPr>
        <p:spPr>
          <a:xfrm>
            <a:off x="265815" y="-496181"/>
            <a:ext cx="1820939"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Quote Dark</a:t>
            </a:r>
            <a:endParaRPr lang="en-US" sz="1200" b="1" dirty="0">
              <a:solidFill>
                <a:schemeClr val="accent2"/>
              </a:solidFill>
            </a:endParaRPr>
          </a:p>
        </p:txBody>
      </p:sp>
      <p:sp>
        <p:nvSpPr>
          <p:cNvPr id="9" name="Oval 8"/>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 name="Oval 9"/>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Oval 10"/>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Oval 11"/>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Oval 12"/>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TextBox 13"/>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8F88C8-0A9A-DA43-95C8-7FE161A05352}" type="slidenum">
              <a:rPr lang="en-US" smtClean="0"/>
              <a:t>‹#›</a:t>
            </a:fld>
            <a:endParaRPr lang="en-US"/>
          </a:p>
        </p:txBody>
      </p:sp>
      <p:sp>
        <p:nvSpPr>
          <p:cNvPr id="3" name="TextBox 2"/>
          <p:cNvSpPr txBox="1"/>
          <p:nvPr userDrawn="1"/>
        </p:nvSpPr>
        <p:spPr>
          <a:xfrm>
            <a:off x="265815" y="-496181"/>
            <a:ext cx="1415941"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Blank</a:t>
            </a:r>
            <a:endParaRPr lang="en-US" sz="1200" b="1" dirty="0">
              <a:solidFill>
                <a:schemeClr val="accent2"/>
              </a:solidFill>
            </a:endParaRPr>
          </a:p>
        </p:txBody>
      </p:sp>
    </p:spTree>
    <p:extLst>
      <p:ext uri="{BB962C8B-B14F-4D97-AF65-F5344CB8AC3E}">
        <p14:creationId xmlns:p14="http://schemas.microsoft.com/office/powerpoint/2010/main" val="115299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Rectangle 1"/>
          <p:cNvSpPr/>
          <p:nvPr userDrawn="1"/>
        </p:nvSpPr>
        <p:spPr>
          <a:xfrm>
            <a:off x="1" y="6347637"/>
            <a:ext cx="3274828" cy="51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0" hasCustomPrompt="1"/>
          </p:nvPr>
        </p:nvSpPr>
        <p:spPr>
          <a:xfrm>
            <a:off x="1" y="0"/>
            <a:ext cx="12192000" cy="3300984"/>
          </a:xfrm>
          <a:solidFill>
            <a:schemeClr val="bg2">
              <a:lumMod val="85000"/>
            </a:schemeClr>
          </a:solidFill>
        </p:spPr>
        <p:txBody>
          <a:bodyPr lIns="182880" rIns="182880" anchor="t"/>
          <a:lstStyle>
            <a:lvl1pPr marL="0" indent="0" algn="ctr">
              <a:spcAft>
                <a:spcPts val="0"/>
              </a:spcAft>
              <a:buNone/>
              <a:defRPr baseline="0">
                <a:solidFill>
                  <a:schemeClr val="bg1"/>
                </a:solidFill>
              </a:defRPr>
            </a:lvl1pPr>
          </a:lstStyle>
          <a:p>
            <a:br>
              <a:rPr lang="en-US" dirty="0"/>
            </a:br>
            <a:r>
              <a:rPr lang="en-US" dirty="0"/>
              <a:t>Drag picture to placeholder or click icon to add from a file.</a:t>
            </a:r>
            <a:br>
              <a:rPr lang="en-US" dirty="0"/>
            </a:br>
            <a:r>
              <a:rPr lang="en-US" dirty="0"/>
              <a:t>Photo will be cropped to 960x260 pixels.</a:t>
            </a:r>
          </a:p>
        </p:txBody>
      </p: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5488944"/>
            <a:ext cx="3721608" cy="1007936"/>
          </a:xfrm>
          <a:prstGeom prst="rect">
            <a:avLst/>
          </a:prstGeom>
        </p:spPr>
      </p:pic>
      <p:sp>
        <p:nvSpPr>
          <p:cNvPr id="6" name="TextBox 5"/>
          <p:cNvSpPr txBox="1"/>
          <p:nvPr userDrawn="1"/>
        </p:nvSpPr>
        <p:spPr>
          <a:xfrm>
            <a:off x="265815" y="-496181"/>
            <a:ext cx="1716821" cy="483989"/>
          </a:xfrm>
          <a:prstGeom prst="round2SameRect">
            <a:avLst/>
          </a:prstGeom>
          <a:solidFill>
            <a:srgbClr val="F9FAF9"/>
          </a:solidFill>
          <a:ln w="6350">
            <a:solidFill>
              <a:schemeClr val="accent2"/>
            </a:solidFill>
            <a:prstDash val="solid"/>
          </a:ln>
        </p:spPr>
        <p:txBody>
          <a:bodyPr wrap="none" lIns="182880" tIns="91440" rIns="182880" bIns="182880" rtlCol="0">
            <a:spAutoFit/>
          </a:bodyPr>
          <a:lstStyle>
            <a:defPPr>
              <a:defRPr lang="en-US"/>
            </a:defPPr>
            <a:lvl1pPr>
              <a:defRPr sz="1200" b="1">
                <a:solidFill>
                  <a:schemeClr val="accent2"/>
                </a:solidFill>
              </a:defRPr>
            </a:lvl1pPr>
          </a:lstStyle>
          <a:p>
            <a:pPr lvl="0"/>
            <a:r>
              <a:rPr lang="en-US" dirty="0"/>
              <a:t>Master: Title Slide</a:t>
            </a:r>
          </a:p>
        </p:txBody>
      </p:sp>
      <p:sp>
        <p:nvSpPr>
          <p:cNvPr id="7" name="Text Placeholder 4">
            <a:extLst>
              <a:ext uri="{FF2B5EF4-FFF2-40B4-BE49-F238E27FC236}">
                <a16:creationId xmlns:a16="http://schemas.microsoft.com/office/drawing/2014/main" id="{59602185-155F-114D-ABC9-23953F6B44C7}"/>
              </a:ext>
            </a:extLst>
          </p:cNvPr>
          <p:cNvSpPr>
            <a:spLocks noGrp="1"/>
          </p:cNvSpPr>
          <p:nvPr>
            <p:ph type="body" sz="quarter" idx="11" hasCustomPrompt="1"/>
          </p:nvPr>
        </p:nvSpPr>
        <p:spPr>
          <a:xfrm>
            <a:off x="6096000" y="5725684"/>
            <a:ext cx="5638800" cy="417677"/>
          </a:xfrm>
        </p:spPr>
        <p:txBody>
          <a:bodyPr anchor="b">
            <a:normAutofit/>
          </a:bodyPr>
          <a:lstStyle>
            <a:lvl1pPr marL="0" indent="0" algn="r">
              <a:buNone/>
              <a:defRPr sz="1200">
                <a:solidFill>
                  <a:schemeClr val="accent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optional author</a:t>
            </a:r>
          </a:p>
        </p:txBody>
      </p:sp>
    </p:spTree>
    <p:extLst>
      <p:ext uri="{BB962C8B-B14F-4D97-AF65-F5344CB8AC3E}">
        <p14:creationId xmlns:p14="http://schemas.microsoft.com/office/powerpoint/2010/main" val="2856302644"/>
      </p:ext>
    </p:extLst>
  </p:cSld>
  <p:clrMapOvr>
    <a:masterClrMapping/>
  </p:clrMapOvr>
  <p:transition>
    <p:fade/>
  </p:transition>
  <p:extLst>
    <p:ext uri="{DCECCB84-F9BA-43D5-87BE-67443E8EF086}">
      <p15:sldGuideLst xmlns:p15="http://schemas.microsoft.com/office/powerpoint/2012/main">
        <p15:guide id="2" orient="horz" pos="2088">
          <p15:clr>
            <a:srgbClr val="FBAE40"/>
          </p15:clr>
        </p15:guide>
        <p15:guide id="3" orient="horz" pos="3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gure with annotation">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a:p>
        </p:txBody>
      </p:sp>
      <p:sp>
        <p:nvSpPr>
          <p:cNvPr id="9" name="Rectangle 8"/>
          <p:cNvSpPr/>
          <p:nvPr userDrawn="1"/>
        </p:nvSpPr>
        <p:spPr>
          <a:xfrm>
            <a:off x="5257800" y="533400"/>
            <a:ext cx="6477000" cy="552450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457200" y="533400"/>
            <a:ext cx="3829050" cy="5524500"/>
          </a:xfrm>
        </p:spPr>
        <p:txBody>
          <a:bodyPr anchor="ctr">
            <a:normAutofit/>
          </a:bodyPr>
          <a:lstStyle>
            <a:lvl1pPr>
              <a:lnSpc>
                <a:spcPct val="100000"/>
              </a:lnSpc>
              <a:spcAft>
                <a:spcPts val="1200"/>
              </a:spcAft>
              <a:defRPr sz="2200" b="1" i="0" baseline="0">
                <a:latin typeface="+mj-lt"/>
              </a:defRPr>
            </a:lvl1pPr>
          </a:lstStyle>
          <a:p>
            <a:r>
              <a:rPr lang="en-US"/>
              <a:t>Click to edit Master title style</a:t>
            </a:r>
            <a:endParaRPr lang="en-US" dirty="0"/>
          </a:p>
        </p:txBody>
      </p:sp>
      <p:sp>
        <p:nvSpPr>
          <p:cNvPr id="10" name="TextBox 9"/>
          <p:cNvSpPr txBox="1"/>
          <p:nvPr userDrawn="1"/>
        </p:nvSpPr>
        <p:spPr>
          <a:xfrm>
            <a:off x="265815" y="-496181"/>
            <a:ext cx="2638812"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Figure with annotation</a:t>
            </a:r>
            <a:endParaRPr lang="en-US" sz="1200" b="1" dirty="0">
              <a:solidFill>
                <a:schemeClr val="accent2"/>
              </a:solidFill>
            </a:endParaRPr>
          </a:p>
        </p:txBody>
      </p:sp>
      <p:sp>
        <p:nvSpPr>
          <p:cNvPr id="3" name="Content Placeholder 2"/>
          <p:cNvSpPr>
            <a:spLocks noGrp="1"/>
          </p:cNvSpPr>
          <p:nvPr>
            <p:ph sz="quarter" idx="10"/>
          </p:nvPr>
        </p:nvSpPr>
        <p:spPr>
          <a:xfrm>
            <a:off x="5257800" y="533400"/>
            <a:ext cx="6477000" cy="5524500"/>
          </a:xfrm>
          <a:noFill/>
        </p:spPr>
        <p:txBody>
          <a:bodyPr vert="horz" lIns="0" tIns="45720" rIns="0" bIns="45720" rtlCol="0">
            <a:normAutofit/>
          </a:bodyPr>
          <a:lstStyle>
            <a:lvl1pPr marL="228600" indent="-228600">
              <a:buNone/>
              <a:defRPr lang="en-US"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lgn="ctr"/>
            <a:r>
              <a:rPr lang="en-US"/>
              <a:t>Click to edit Master text styles</a:t>
            </a:r>
          </a:p>
          <a:p>
            <a:pPr marL="0" lvl="1" indent="0" algn="ctr"/>
            <a:r>
              <a:rPr lang="en-US"/>
              <a:t>Second level</a:t>
            </a:r>
          </a:p>
        </p:txBody>
      </p:sp>
      <p:sp>
        <p:nvSpPr>
          <p:cNvPr id="8" name="Text Placeholder 2">
            <a:extLst>
              <a:ext uri="{FF2B5EF4-FFF2-40B4-BE49-F238E27FC236}">
                <a16:creationId xmlns:a16="http://schemas.microsoft.com/office/drawing/2014/main" id="{65C98F9E-B192-D84C-A126-928C54F5048C}"/>
              </a:ext>
            </a:extLst>
          </p:cNvPr>
          <p:cNvSpPr>
            <a:spLocks noGrp="1"/>
          </p:cNvSpPr>
          <p:nvPr>
            <p:ph type="body" sz="quarter" idx="11"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cSld>
  <p:clrMapOvr>
    <a:masterClrMapping/>
  </p:clrMapOvr>
  <p:transition>
    <p:fade/>
  </p:transition>
  <p:extLst>
    <p:ext uri="{DCECCB84-F9BA-43D5-87BE-67443E8EF086}">
      <p15:sldGuideLst xmlns:p15="http://schemas.microsoft.com/office/powerpoint/2012/main">
        <p15:guide id="1" pos="331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with bullets">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a:p>
        </p:txBody>
      </p:sp>
      <p:sp>
        <p:nvSpPr>
          <p:cNvPr id="6" name="Title 5"/>
          <p:cNvSpPr>
            <a:spLocks noGrp="1"/>
          </p:cNvSpPr>
          <p:nvPr>
            <p:ph type="title"/>
          </p:nvPr>
        </p:nvSpPr>
        <p:spPr>
          <a:xfrm>
            <a:off x="457200" y="533400"/>
            <a:ext cx="3657600" cy="1711036"/>
          </a:xfrm>
        </p:spPr>
        <p:txBody>
          <a:bodyPr anchor="b">
            <a:noAutofit/>
          </a:bodyPr>
          <a:lstStyle>
            <a:lvl1pPr>
              <a:lnSpc>
                <a:spcPct val="100000"/>
              </a:lnSpc>
              <a:spcAft>
                <a:spcPts val="1200"/>
              </a:spcAft>
              <a:defRPr sz="2200" b="1" i="0" baseline="0">
                <a:latin typeface="+mj-lt"/>
              </a:defRPr>
            </a:lvl1pPr>
          </a:lstStyle>
          <a:p>
            <a:r>
              <a:rPr lang="en-US"/>
              <a:t>Click to edit Master title style</a:t>
            </a:r>
            <a:endParaRPr lang="en-US" dirty="0"/>
          </a:p>
        </p:txBody>
      </p:sp>
      <p:sp>
        <p:nvSpPr>
          <p:cNvPr id="3" name="Text Placeholder 2"/>
          <p:cNvSpPr>
            <a:spLocks noGrp="1"/>
          </p:cNvSpPr>
          <p:nvPr>
            <p:ph type="body" sz="quarter" idx="11"/>
          </p:nvPr>
        </p:nvSpPr>
        <p:spPr>
          <a:xfrm>
            <a:off x="457200" y="2481263"/>
            <a:ext cx="3657600" cy="3254375"/>
          </a:xfrm>
        </p:spPr>
        <p:txBody>
          <a:bodyPr>
            <a:noAutofit/>
          </a:bodyPr>
          <a:lstStyle>
            <a:lvl1pPr>
              <a:defRPr sz="2200" baseline="0">
                <a:solidFill>
                  <a:schemeClr val="tx1"/>
                </a:solidFill>
              </a:defRPr>
            </a:lvl1pPr>
            <a:lvl2pPr>
              <a:defRPr sz="2200" baseline="0">
                <a:solidFill>
                  <a:schemeClr val="tx1"/>
                </a:solidFill>
              </a:defRPr>
            </a:lvl2pPr>
            <a:lvl3pPr>
              <a:defRPr sz="2200" baseline="0">
                <a:solidFill>
                  <a:schemeClr val="tx1"/>
                </a:solidFill>
              </a:defRPr>
            </a:lvl3pPr>
            <a:lvl4pPr>
              <a:defRPr sz="2200" baseline="0">
                <a:solidFill>
                  <a:schemeClr val="tx1"/>
                </a:solidFill>
              </a:defRPr>
            </a:lvl4pPr>
            <a:lvl5pPr>
              <a:defRPr sz="2200"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265815" y="-496181"/>
            <a:ext cx="3318584"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Figure with annotation + bullets</a:t>
            </a:r>
            <a:endParaRPr lang="en-US" sz="1200" b="1" dirty="0">
              <a:solidFill>
                <a:schemeClr val="accent2"/>
              </a:solidFill>
            </a:endParaRPr>
          </a:p>
        </p:txBody>
      </p:sp>
      <p:sp>
        <p:nvSpPr>
          <p:cNvPr id="11" name="Content Placeholder 2"/>
          <p:cNvSpPr>
            <a:spLocks noGrp="1"/>
          </p:cNvSpPr>
          <p:nvPr>
            <p:ph sz="quarter" idx="10"/>
          </p:nvPr>
        </p:nvSpPr>
        <p:spPr>
          <a:xfrm>
            <a:off x="5257800" y="533400"/>
            <a:ext cx="6477000" cy="5524500"/>
          </a:xfrm>
          <a:noFill/>
        </p:spPr>
        <p:txBody>
          <a:bodyPr vert="horz" lIns="0" tIns="45720" rIns="0" bIns="45720" rtlCol="0">
            <a:normAutofit/>
          </a:bodyPr>
          <a:lstStyle>
            <a:lvl1pPr marL="228600" indent="-228600">
              <a:buNone/>
              <a:defRPr lang="en-US" smtClean="0">
                <a:solidFill>
                  <a:schemeClr val="accent2">
                    <a:lumMod val="60000"/>
                    <a:lumOff val="40000"/>
                  </a:schemeClr>
                </a:solidFill>
              </a:defRPr>
            </a:lvl1pPr>
            <a:lvl2pPr>
              <a:defRPr lang="en-US" smtClean="0"/>
            </a:lvl2pPr>
            <a:lvl3pPr>
              <a:defRPr lang="en-US" smtClean="0"/>
            </a:lvl3pPr>
            <a:lvl4pPr>
              <a:defRPr lang="en-US" smtClean="0"/>
            </a:lvl4pPr>
            <a:lvl5pPr>
              <a:defRPr lang="en-US"/>
            </a:lvl5pPr>
          </a:lstStyle>
          <a:p>
            <a:pPr marL="0" lvl="0" indent="0" algn="ctr"/>
            <a:r>
              <a:rPr lang="en-US"/>
              <a:t>Click to edit Master text styles</a:t>
            </a:r>
          </a:p>
          <a:p>
            <a:pPr marL="0" lvl="1" indent="0" algn="ctr"/>
            <a:r>
              <a:rPr lang="en-US"/>
              <a:t>Second level</a:t>
            </a:r>
          </a:p>
        </p:txBody>
      </p:sp>
      <p:sp>
        <p:nvSpPr>
          <p:cNvPr id="8" name="Text Placeholder 2">
            <a:extLst>
              <a:ext uri="{FF2B5EF4-FFF2-40B4-BE49-F238E27FC236}">
                <a16:creationId xmlns:a16="http://schemas.microsoft.com/office/drawing/2014/main" id="{D7D7F6C5-3DA8-6043-843B-8F5B92A0628A}"/>
              </a:ext>
            </a:extLst>
          </p:cNvPr>
          <p:cNvSpPr>
            <a:spLocks noGrp="1"/>
          </p:cNvSpPr>
          <p:nvPr>
            <p:ph type="body" sz="quarter" idx="12"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cSld>
  <p:clrMapOvr>
    <a:masterClrMapping/>
  </p:clrMapOvr>
  <p:transition>
    <p:fade/>
  </p:transition>
  <p:extLst>
    <p:ext uri="{DCECCB84-F9BA-43D5-87BE-67443E8EF086}">
      <p15:sldGuideLst xmlns:p15="http://schemas.microsoft.com/office/powerpoint/2012/main">
        <p15:guide id="1" pos="331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Dark">
    <p:bg>
      <p:bgPr>
        <a:gradFill>
          <a:gsLst>
            <a:gs pos="0">
              <a:srgbClr val="474345"/>
            </a:gs>
            <a:gs pos="100000">
              <a:schemeClr val="tx1">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a:p>
        </p:txBody>
      </p:sp>
      <p:sp>
        <p:nvSpPr>
          <p:cNvPr id="5" name="Title 4"/>
          <p:cNvSpPr>
            <a:spLocks noGrp="1"/>
          </p:cNvSpPr>
          <p:nvPr>
            <p:ph type="title"/>
          </p:nvPr>
        </p:nvSpPr>
        <p:spPr>
          <a:xfrm>
            <a:off x="457200" y="1981200"/>
            <a:ext cx="11277600" cy="2895600"/>
          </a:xfrm>
        </p:spPr>
        <p:txBody>
          <a:bodyPr anchor="ctr">
            <a:noAutofit/>
          </a:bodyPr>
          <a:lstStyle>
            <a:lvl1pPr algn="ctr">
              <a:defRPr sz="3600" baseline="0">
                <a:solidFill>
                  <a:schemeClr val="bg1"/>
                </a:solidFill>
                <a:latin typeface="+mj-lt"/>
              </a:defRPr>
            </a:lvl1pPr>
          </a:lstStyle>
          <a:p>
            <a:r>
              <a:rPr lang="en-US"/>
              <a:t>Click to edit Master title style</a:t>
            </a:r>
            <a:endParaRPr lang="en-US" dirty="0"/>
          </a:p>
        </p:txBody>
      </p:sp>
      <p:pic>
        <p:nvPicPr>
          <p:cNvPr id="6" name="Picture 5"/>
          <p:cNvPicPr>
            <a:picLocks noChangeAspect="1"/>
          </p:cNvPicPr>
          <p:nvPr userDrawn="1"/>
        </p:nvPicPr>
        <p:blipFill rotWithShape="1">
          <a:blip r:embed="rId2">
            <a:extLst>
              <a:ext uri="{BEBA8EAE-BF5A-486C-A8C5-ECC9F3942E4B}">
                <a14:imgProps xmlns:a14="http://schemas.microsoft.com/office/drawing/2010/main">
                  <a14:imgLayer>
                    <a14:imgEffect>
                      <a14:brightnessContrast bright="100000"/>
                    </a14:imgEffect>
                  </a14:imgLayer>
                </a14:imgProps>
              </a:ext>
              <a:ext uri="{28A0092B-C50C-407E-A947-70E740481C1C}">
                <a14:useLocalDpi xmlns:a14="http://schemas.microsoft.com/office/drawing/2010/main"/>
              </a:ext>
            </a:extLst>
          </a:blip>
          <a:srcRect t="-24944"/>
          <a:stretch/>
        </p:blipFill>
        <p:spPr>
          <a:xfrm>
            <a:off x="320675" y="6521450"/>
            <a:ext cx="2391113" cy="102824"/>
          </a:xfrm>
          <a:prstGeom prst="rect">
            <a:avLst/>
          </a:prstGeom>
        </p:spPr>
      </p:pic>
      <p:sp>
        <p:nvSpPr>
          <p:cNvPr id="7" name="TextBox 6"/>
          <p:cNvSpPr txBox="1"/>
          <p:nvPr userDrawn="1"/>
        </p:nvSpPr>
        <p:spPr>
          <a:xfrm>
            <a:off x="265815" y="-496181"/>
            <a:ext cx="1897738"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Divider Dark</a:t>
            </a:r>
            <a:endParaRPr lang="en-US" sz="1200" b="1" dirty="0">
              <a:solidFill>
                <a:schemeClr val="accent2"/>
              </a:solidFill>
            </a:endParaRPr>
          </a:p>
        </p:txBody>
      </p:sp>
      <p:sp>
        <p:nvSpPr>
          <p:cNvPr id="8" name="Oval 7"/>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Oval 8"/>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 name="Oval 9"/>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Oval 10"/>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Oval 11"/>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TextBox 12"/>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3400"/>
            <a:ext cx="11277600" cy="1157288"/>
          </a:xfrm>
          <a:prstGeom prst="rect">
            <a:avLst/>
          </a:prstGeom>
        </p:spPr>
        <p:txBody>
          <a:bodyPr vert="horz" lIns="0" tIns="45720" rIns="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1277600" cy="4232275"/>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a:p>
        </p:txBody>
      </p:sp>
      <p:pic>
        <p:nvPicPr>
          <p:cNvPr id="8" name="Picture 7"/>
          <p:cNvPicPr>
            <a:picLocks noChangeAspect="1"/>
          </p:cNvPicPr>
          <p:nvPr userDrawn="1"/>
        </p:nvPicPr>
        <p:blipFill rotWithShape="1">
          <a:blip r:embed="rId16">
            <a:extLst>
              <a:ext uri="{28A0092B-C50C-407E-A947-70E740481C1C}">
                <a14:useLocalDpi xmlns:a14="http://schemas.microsoft.com/office/drawing/2010/main"/>
              </a:ext>
            </a:extLst>
          </a:blip>
          <a:srcRect l="14990" t="-24944" r="1"/>
          <a:stretch/>
        </p:blipFill>
        <p:spPr>
          <a:xfrm>
            <a:off x="320675" y="6521450"/>
            <a:ext cx="2391113" cy="102824"/>
          </a:xfrm>
          <a:prstGeom prst="rect">
            <a:avLst/>
          </a:prstGeom>
        </p:spPr>
      </p:pic>
      <p:sp>
        <p:nvSpPr>
          <p:cNvPr id="4" name="Oval 3"/>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7" name="Oval 6"/>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Oval 8"/>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Oval 10"/>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Oval 11"/>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extBox 4"/>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
        <p:nvSpPr>
          <p:cNvPr id="13" name="TextBox 12"/>
          <p:cNvSpPr txBox="1"/>
          <p:nvPr userDrawn="1"/>
        </p:nvSpPr>
        <p:spPr>
          <a:xfrm>
            <a:off x="10525186" y="7020156"/>
            <a:ext cx="1697901" cy="246221"/>
          </a:xfrm>
          <a:prstGeom prst="rect">
            <a:avLst/>
          </a:prstGeom>
          <a:noFill/>
        </p:spPr>
        <p:txBody>
          <a:bodyPr vert="horz" wrap="none" rtlCol="0">
            <a:spAutoFit/>
          </a:bodyPr>
          <a:lstStyle/>
          <a:p>
            <a:pPr algn="r"/>
            <a:r>
              <a:rPr lang="en-US" sz="1000" b="1" spc="0" dirty="0">
                <a:solidFill>
                  <a:schemeClr val="tx1">
                    <a:lumMod val="60000"/>
                    <a:lumOff val="40000"/>
                  </a:schemeClr>
                </a:solidFill>
              </a:rPr>
              <a:t>TEMPLATE VERSION 2.2</a:t>
            </a:r>
            <a:endParaRPr lang="en-US" sz="1000" b="1" spc="0" dirty="0">
              <a:solidFill>
                <a:schemeClr val="tx1"/>
              </a:solidFill>
            </a:endParaRPr>
          </a:p>
        </p:txBody>
      </p:sp>
    </p:spTree>
    <p:extLst>
      <p:ext uri="{BB962C8B-B14F-4D97-AF65-F5344CB8AC3E}">
        <p14:creationId xmlns:p14="http://schemas.microsoft.com/office/powerpoint/2010/main" val="467279208"/>
      </p:ext>
    </p:extLst>
  </p:cSld>
  <p:clrMap bg1="lt1" tx1="dk1" bg2="lt2" tx2="dk2" accent1="accent1" accent2="accent2" accent3="accent3" accent4="accent4" accent5="accent5" accent6="accent6" hlink="hlink" folHlink="folHlink"/>
  <p:sldLayoutIdLst>
    <p:sldLayoutId id="2147483679" r:id="rId1"/>
    <p:sldLayoutId id="2147483678" r:id="rId2"/>
    <p:sldLayoutId id="2147483654" r:id="rId3"/>
    <p:sldLayoutId id="2147483658" r:id="rId4"/>
    <p:sldLayoutId id="2147483675" r:id="rId5"/>
    <p:sldLayoutId id="2147483656" r:id="rId6"/>
    <p:sldLayoutId id="2147483677" r:id="rId7"/>
    <p:sldLayoutId id="2147483657" r:id="rId8"/>
    <p:sldLayoutId id="2147483674" r:id="rId9"/>
    <p:sldLayoutId id="2147483676" r:id="rId10"/>
    <p:sldLayoutId id="2147483682" r:id="rId11"/>
    <p:sldLayoutId id="2147483683" r:id="rId12"/>
    <p:sldLayoutId id="2147483655" r:id="rId13"/>
    <p:sldLayoutId id="2147483684" r:id="rId14"/>
  </p:sldLayoutIdLst>
  <p:transition>
    <p:fade/>
  </p:transition>
  <p:hf hdr="0" ftr="0" dt="0"/>
  <p:txStyles>
    <p:titleStyle>
      <a:lvl1pPr algn="l" defTabSz="914400" rtl="0" eaLnBrk="1" latinLnBrk="0" hangingPunct="1">
        <a:lnSpc>
          <a:spcPct val="90000"/>
        </a:lnSpc>
        <a:spcBef>
          <a:spcPct val="0"/>
        </a:spcBef>
        <a:buNone/>
        <a:defRPr sz="3400" b="1" kern="120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600"/>
        </a:spcAft>
        <a:buClr>
          <a:schemeClr val="accent1"/>
        </a:buClr>
        <a:buFont typeface="Wingdings"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600"/>
        </a:spcAft>
        <a:buClr>
          <a:schemeClr val="accent1"/>
        </a:buClr>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600"/>
        </a:spcAft>
        <a:buClr>
          <a:schemeClr val="accent1"/>
        </a:buClr>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600"/>
        </a:spcAft>
        <a:buClr>
          <a:schemeClr val="accent1"/>
        </a:buClr>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600"/>
        </a:spcAft>
        <a:buClr>
          <a:schemeClr val="accent1"/>
        </a:buClr>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orient="horz" pos="336">
          <p15:clr>
            <a:srgbClr val="F26B43"/>
          </p15:clr>
        </p15:guide>
        <p15:guide id="5" orient="horz" pos="3816">
          <p15:clr>
            <a:srgbClr val="F26B43"/>
          </p15:clr>
        </p15:guide>
        <p15:guide id="6" pos="2592">
          <p15:clr>
            <a:srgbClr val="F26B43"/>
          </p15:clr>
        </p15:guide>
        <p15:guide id="7" pos="7392">
          <p15:clr>
            <a:srgbClr val="F26B43"/>
          </p15:clr>
        </p15:guide>
        <p15:guide id="8" orient="horz" pos="41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27304"/>
            <a:ext cx="2849217" cy="430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nvGraphicFramePr>
        <p:xfrm>
          <a:off x="820717" y="3593372"/>
          <a:ext cx="10523557" cy="1981200"/>
        </p:xfrm>
        <a:graphic>
          <a:graphicData uri="http://schemas.openxmlformats.org/drawingml/2006/table">
            <a:tbl>
              <a:tblPr firstRow="1" bandRow="1">
                <a:tableStyleId>{5C22544A-7EE6-4342-B048-85BDC9FD1C3A}</a:tableStyleId>
              </a:tblPr>
              <a:tblGrid>
                <a:gridCol w="10523557">
                  <a:extLst>
                    <a:ext uri="{9D8B030D-6E8A-4147-A177-3AD203B41FA5}">
                      <a16:colId xmlns:a16="http://schemas.microsoft.com/office/drawing/2014/main" val="20000"/>
                    </a:ext>
                  </a:extLst>
                </a:gridCol>
              </a:tblGrid>
              <a:tr h="128497">
                <a:tc>
                  <a:txBody>
                    <a:bodyPr/>
                    <a:lstStyle/>
                    <a:p>
                      <a:pPr marL="0" marR="0" lvl="0" indent="0" algn="l" defTabSz="914400" rtl="0" eaLnBrk="1" fontAlgn="auto" latinLnBrk="0" hangingPunct="1">
                        <a:lnSpc>
                          <a:spcPct val="100000"/>
                        </a:lnSpc>
                        <a:spcBef>
                          <a:spcPts val="0"/>
                        </a:spcBef>
                        <a:spcAft>
                          <a:spcPts val="1600"/>
                        </a:spcAft>
                        <a:buClr>
                          <a:srgbClr val="139DEC"/>
                        </a:buClr>
                        <a:buSzTx/>
                        <a:buFontTx/>
                        <a:buNone/>
                        <a:tabLst/>
                        <a:defRPr/>
                      </a:pPr>
                      <a:endParaRPr kumimoji="0" lang="en-US" sz="1200" b="0" i="0" u="none" strike="noStrike" kern="1200" cap="none" spc="0" normalizeH="0" baseline="0" noProof="0" dirty="0">
                        <a:ln>
                          <a:noFill/>
                        </a:ln>
                        <a:solidFill>
                          <a:srgbClr val="139DEC"/>
                        </a:solidFill>
                        <a:effectLst/>
                        <a:uLnTx/>
                        <a:uFillTx/>
                        <a:latin typeface="+mn-lt"/>
                        <a:ea typeface="+mn-ea"/>
                        <a:cs typeface="+mn-cs"/>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70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494546"/>
                          </a:solidFill>
                          <a:effectLst/>
                          <a:uLnTx/>
                          <a:uFillTx/>
                          <a:latin typeface="Lato"/>
                          <a:ea typeface="+mn-ea"/>
                          <a:cs typeface="+mn-cs"/>
                        </a:rPr>
                        <a:t>Baby Bonds: Preliminary Results of DYNASIM Simulations</a:t>
                      </a:r>
                      <a:endParaRPr lang="en-US" dirty="0"/>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07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139DEC"/>
                          </a:solidFill>
                          <a:effectLst/>
                          <a:uLnTx/>
                          <a:uFillTx/>
                          <a:latin typeface="+mn-lt"/>
                          <a:ea typeface="+mn-ea"/>
                          <a:cs typeface="+mn-cs"/>
                        </a:rPr>
                        <a:t>25 </a:t>
                      </a:r>
                      <a:r>
                        <a:rPr kumimoji="0" lang="en-US" sz="1600" b="1" i="0" u="none" strike="noStrike" kern="1200" cap="none" spc="0" normalizeH="0" baseline="0" noProof="0" dirty="0">
                          <a:ln>
                            <a:noFill/>
                          </a:ln>
                          <a:solidFill>
                            <a:srgbClr val="139DEC"/>
                          </a:solidFill>
                          <a:effectLst/>
                          <a:uLnTx/>
                          <a:uFillTx/>
                          <a:latin typeface="+mn-lt"/>
                          <a:ea typeface="+mn-ea"/>
                          <a:cs typeface="+mn-cs"/>
                        </a:rPr>
                        <a:t>July 2024</a:t>
                      </a:r>
                    </a:p>
                  </a:txBody>
                  <a:tcPr marL="0" marR="0" marT="9144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4" b="24"/>
          <a:stretch/>
        </p:blipFill>
        <p:spPr/>
      </p:pic>
      <p:sp>
        <p:nvSpPr>
          <p:cNvPr id="7" name="Text Placeholder 6">
            <a:extLst>
              <a:ext uri="{FF2B5EF4-FFF2-40B4-BE49-F238E27FC236}">
                <a16:creationId xmlns:a16="http://schemas.microsoft.com/office/drawing/2014/main" id="{220AB07B-F870-6BFE-DBB3-18AD55A7E7BB}"/>
              </a:ext>
            </a:extLst>
          </p:cNvPr>
          <p:cNvSpPr>
            <a:spLocks noGrp="1"/>
          </p:cNvSpPr>
          <p:nvPr>
            <p:ph type="body" sz="quarter" idx="11"/>
          </p:nvPr>
        </p:nvSpPr>
        <p:spPr/>
        <p:txBody>
          <a:bodyPr/>
          <a:lstStyle/>
          <a:p>
            <a:r>
              <a:rPr lang="en-US" dirty="0"/>
              <a:t>Damir Cosic</a:t>
            </a:r>
          </a:p>
        </p:txBody>
      </p:sp>
    </p:spTree>
    <p:extLst>
      <p:ext uri="{BB962C8B-B14F-4D97-AF65-F5344CB8AC3E}">
        <p14:creationId xmlns:p14="http://schemas.microsoft.com/office/powerpoint/2010/main" val="5252733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Family Financial Wealth at 18 by Race/Ethnicity</a:t>
            </a:r>
          </a:p>
        </p:txBody>
      </p:sp>
      <p:pic>
        <p:nvPicPr>
          <p:cNvPr id="3" name="Picture 1" descr="BabyBonds-2024-07-25_files/figure-pptx/fig-finwealth-by-race-18-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Family Financial Wealth by Race/Ethnicity (Restricted to dependent 18-year-olds)</a:t>
            </a:r>
          </a:p>
        </p:txBody>
      </p:sp>
      <p:pic>
        <p:nvPicPr>
          <p:cNvPr id="3" name="Picture 1" descr="BabyBonds-2024-07-25_files/figure-pptx/fig-finwealth-by-race-dep18-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Family Financial Wealth at 18 by Family Income at Birth</a:t>
            </a:r>
          </a:p>
        </p:txBody>
      </p:sp>
      <p:pic>
        <p:nvPicPr>
          <p:cNvPr id="3" name="Picture 1" descr="BabyBonds-2024-07-25_files/figure-pptx/fig-finwealth-by-lhincquin-18-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Family Financial Wealth by Family Income at Birth (Restricted to dependent 18-year-olds)</a:t>
            </a:r>
          </a:p>
        </p:txBody>
      </p:sp>
      <p:pic>
        <p:nvPicPr>
          <p:cNvPr id="3" name="Picture 1" descr="BabyBonds-2024-07-25_files/figure-pptx/fig-finwealth-by-lhincquin-dep18-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Results at Age 45</a:t>
            </a:r>
          </a:p>
        </p:txBody>
      </p:sp>
      <p:sp>
        <p:nvSpPr>
          <p:cNvPr id="6" name="Slide Number Placeholder 5"/>
          <p:cNvSpPr>
            <a:spLocks noGrp="1"/>
          </p:cNvSpPr>
          <p:nvPr>
            <p:ph type="sldNum" sz="quarter" idx="12"/>
          </p:nvPr>
        </p:nvSpPr>
        <p:spPr/>
        <p:txBody>
          <a:bodyPr/>
          <a:lstStyle/>
          <a:p>
            <a:fld id="{C5EF2332-01BF-834F-8236-50238282D53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Share of People with College Degree by Race/Ethnicity</a:t>
            </a:r>
          </a:p>
        </p:txBody>
      </p:sp>
      <p:pic>
        <p:nvPicPr>
          <p:cNvPr id="3" name="Picture 1" descr="BabyBonds-2024-07-25_files/figure-pptx/fig-coldeg-share-by-race-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Share of People with College Degree by Race/Ethnicity and Sex</a:t>
            </a:r>
          </a:p>
        </p:txBody>
      </p:sp>
      <p:pic>
        <p:nvPicPr>
          <p:cNvPr id="3" name="Picture 1" descr="BabyBonds-2024-07-25_files/figure-pptx/fig-coldeg-share-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Share of People with College Degree by Quintile of Family Income at Birth</a:t>
            </a:r>
          </a:p>
        </p:txBody>
      </p:sp>
      <p:pic>
        <p:nvPicPr>
          <p:cNvPr id="3" name="Picture 1" descr="BabyBonds-2024-07-25_files/figure-pptx/fig-coldeg-share-by-lhinc0quin-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Share of People with College Degree by Quintile of Family Income at Birth and Sex</a:t>
            </a:r>
          </a:p>
        </p:txBody>
      </p:sp>
      <p:pic>
        <p:nvPicPr>
          <p:cNvPr id="3" name="Picture 1" descr="BabyBonds-2024-07-25_files/figure-pptx/fig-coldeg-share-by-lhinc0quin-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Share of People who Took a Student Loan by Race/Ethnicity and Sex</a:t>
            </a:r>
          </a:p>
        </p:txBody>
      </p:sp>
      <p:pic>
        <p:nvPicPr>
          <p:cNvPr id="3" name="Picture 1" descr="BabyBonds-2024-07-25_files/figure-pptx/fig-share-stdebt-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Baby Bonds Simulations</a:t>
            </a:r>
          </a:p>
        </p:txBody>
      </p:sp>
      <p:sp>
        <p:nvSpPr>
          <p:cNvPr id="3" name="Content Placeholder 2"/>
          <p:cNvSpPr>
            <a:spLocks noGrp="1"/>
          </p:cNvSpPr>
          <p:nvPr>
            <p:ph idx="1"/>
          </p:nvPr>
        </p:nvSpPr>
        <p:spPr/>
        <p:txBody>
          <a:bodyPr/>
          <a:lstStyle/>
          <a:p>
            <a:pPr lvl="0"/>
            <a:r>
              <a:t>The Baby Bonds program as defined in the American Opportunity Accounts Act starts in 2024.</a:t>
            </a:r>
          </a:p>
          <a:p>
            <a:pPr lvl="0"/>
            <a:r>
              <a:t>We simulate the use of baby bonds for college education, home purchase, and retirement savings.</a:t>
            </a:r>
          </a:p>
          <a:p>
            <a:pPr lvl="0"/>
            <a:r>
              <a:t>College students who would take student loans use the maximum anount of baby bonds up to the amount of loans.</a:t>
            </a:r>
          </a:p>
          <a:p>
            <a:pPr lvl="0"/>
            <a:r>
              <a:t>People who did not use their baby bonds for college, use them for home purchase if they decide to buy one.</a:t>
            </a:r>
          </a:p>
          <a:p>
            <a:pPr lvl="0"/>
            <a:r>
              <a:t>Any residual baby bonds are added to retirement savings.</a:t>
            </a:r>
          </a:p>
        </p:txBody>
      </p:sp>
      <p:sp>
        <p:nvSpPr>
          <p:cNvPr id="6" name="Slide Number Placeholder 5"/>
          <p:cNvSpPr>
            <a:spLocks noGrp="1"/>
          </p:cNvSpPr>
          <p:nvPr>
            <p:ph type="sldNum" sz="quarter" idx="12"/>
          </p:nvPr>
        </p:nvSpPr>
        <p:spPr/>
        <p:txBody>
          <a:bodyPr/>
          <a:lstStyle/>
          <a:p>
            <a:fld id="{C5EF2332-01BF-834F-8236-50238282D533}"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Student Loan Debt at College Exit among College Attendees by Race/Ethnicity and Sex</a:t>
            </a:r>
          </a:p>
        </p:txBody>
      </p:sp>
      <p:pic>
        <p:nvPicPr>
          <p:cNvPr id="3" name="Picture 1" descr="BabyBonds-2024-07-25_files/figure-pptx/fig-avg-stdebt-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Student Loan Debt at College Exit Among Borrowers by Race/Ethnicity and Sex</a:t>
            </a:r>
          </a:p>
        </p:txBody>
      </p:sp>
      <p:pic>
        <p:nvPicPr>
          <p:cNvPr id="3" name="Picture 1" descr="BabyBonds-2024-07-25_files/figure-pptx/fig-avg-stdebt-by-race-sex-45-brw-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Student Loan Debt at College Exit Among Borrowers by Race/Ethnicity and Sex</a:t>
            </a:r>
          </a:p>
        </p:txBody>
      </p:sp>
      <p:pic>
        <p:nvPicPr>
          <p:cNvPr id="3" name="Picture 1" descr="BabyBonds-2024-07-25_files/figure-pptx/fig-med-stdebt-by-race-sex-45-brw-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Share of People who Took a Student Loan by Family Income at Birth</a:t>
            </a:r>
          </a:p>
        </p:txBody>
      </p:sp>
      <p:pic>
        <p:nvPicPr>
          <p:cNvPr id="3" name="Picture 1" descr="BabyBonds-2024-07-25_files/figure-pptx/fig-share-stdebt-by-lhincquin-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Student Loan Debt at College Exit among College Attendees by Quintile of Family Income at Birth and Sex</a:t>
            </a:r>
          </a:p>
        </p:txBody>
      </p:sp>
      <p:pic>
        <p:nvPicPr>
          <p:cNvPr id="3" name="Picture 1" descr="BabyBonds-2024-07-25_files/figure-pptx/fig-avg-stdebt-by-lhincquin-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Student Loan Debt at College Exit Among Borrowers by Family Income at Birth and Sex</a:t>
            </a:r>
          </a:p>
        </p:txBody>
      </p:sp>
      <p:pic>
        <p:nvPicPr>
          <p:cNvPr id="3" name="Picture 1" descr="BabyBonds-2024-07-25_files/figure-pptx/fig-avg-stdebt-by-lhincquin-sex-45-brw-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Student Loan Debt at College Exit Among Borrowers by Quintile of Family Income at Birth and Sex</a:t>
            </a:r>
          </a:p>
        </p:txBody>
      </p:sp>
      <p:pic>
        <p:nvPicPr>
          <p:cNvPr id="3" name="Picture 1" descr="BabyBonds-2024-07-25_files/figure-pptx/fig-med-stdebt-by-lhincquin-sex-45-brw-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Earnings by Race/Ethnicity and Sex</a:t>
            </a:r>
          </a:p>
        </p:txBody>
      </p:sp>
      <p:pic>
        <p:nvPicPr>
          <p:cNvPr id="3" name="Picture 1" descr="BabyBonds-2024-07-25_files/figure-pptx/fig-avg-earn-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Earnings by Race/Ethnicity and Sex</a:t>
            </a:r>
          </a:p>
        </p:txBody>
      </p:sp>
      <p:pic>
        <p:nvPicPr>
          <p:cNvPr id="3" name="Picture 1" descr="BabyBonds-2024-07-25_files/figure-pptx/fig-med-earn-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Earnings by Educational Attainment and Sex</a:t>
            </a:r>
          </a:p>
        </p:txBody>
      </p:sp>
      <p:pic>
        <p:nvPicPr>
          <p:cNvPr id="3" name="Picture 1" descr="BabyBonds-2024-07-25_files/figure-pptx/fig-avg-earn-by-educ-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a:t>
            </a:r>
          </a:p>
        </p:txBody>
      </p:sp>
      <p:sp>
        <p:nvSpPr>
          <p:cNvPr id="3" name="Content Placeholder 2"/>
          <p:cNvSpPr>
            <a:spLocks noGrp="1"/>
          </p:cNvSpPr>
          <p:nvPr>
            <p:ph idx="1"/>
          </p:nvPr>
        </p:nvSpPr>
        <p:spPr/>
        <p:txBody>
          <a:bodyPr/>
          <a:lstStyle/>
          <a:p>
            <a:pPr lvl="0"/>
            <a:r>
              <a:t>This analysis observes people born from 2024 to 2028</a:t>
            </a:r>
          </a:p>
          <a:p>
            <a:pPr lvl="0"/>
            <a:r>
              <a:t>It analyzes the following outcomes:</a:t>
            </a:r>
          </a:p>
          <a:p>
            <a:pPr lvl="1"/>
            <a:r>
              <a:t>At age 18, demographic composition, the amount of baby bonds.</a:t>
            </a:r>
          </a:p>
          <a:p>
            <a:pPr lvl="1"/>
            <a:r>
              <a:t>At age 45, the share of people with college degree, student loan debt, earnings, and homeownership.</a:t>
            </a:r>
          </a:p>
          <a:p>
            <a:pPr lvl="1"/>
            <a:r>
              <a:t>At age 65, retirement savings and lifetime earnings.</a:t>
            </a:r>
          </a:p>
        </p:txBody>
      </p:sp>
      <p:sp>
        <p:nvSpPr>
          <p:cNvPr id="6" name="Slide Number Placeholder 5"/>
          <p:cNvSpPr>
            <a:spLocks noGrp="1"/>
          </p:cNvSpPr>
          <p:nvPr>
            <p:ph type="sldNum" sz="quarter" idx="12"/>
          </p:nvPr>
        </p:nvSpPr>
        <p:spPr/>
        <p:txBody>
          <a:bodyPr/>
          <a:lstStyle/>
          <a:p>
            <a:fld id="{C5EF2332-01BF-834F-8236-50238282D533}"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Earnings by Educational Attainment and Sex</a:t>
            </a:r>
          </a:p>
        </p:txBody>
      </p:sp>
      <p:pic>
        <p:nvPicPr>
          <p:cNvPr id="3" name="Picture 1" descr="BabyBonds-2024-07-25_files/figure-pptx/fig-med-earn-by-educ-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Homeownership by Race/Ethnicity and Sex</a:t>
            </a:r>
          </a:p>
        </p:txBody>
      </p:sp>
      <p:pic>
        <p:nvPicPr>
          <p:cNvPr id="3" name="Picture 1" descr="BabyBonds-2024-07-25_files/figure-pptx/fig-homeown-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Home Equity by Race/Ethnicity and Sex</a:t>
            </a:r>
          </a:p>
        </p:txBody>
      </p:sp>
      <p:pic>
        <p:nvPicPr>
          <p:cNvPr id="3" name="Picture 1" descr="BabyBonds-2024-07-25_files/figure-pptx/fig-avg-homeeq-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Home Equity by Race/Ethnicity and Sex</a:t>
            </a:r>
          </a:p>
        </p:txBody>
      </p:sp>
      <p:pic>
        <p:nvPicPr>
          <p:cNvPr id="3" name="Picture 1" descr="BabyBonds-2024-07-25_files/figure-pptx/fig-med-homeeq-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Homeownership by by Quintile of Family Income at Birth and Sex</a:t>
            </a:r>
          </a:p>
        </p:txBody>
      </p:sp>
      <p:pic>
        <p:nvPicPr>
          <p:cNvPr id="3" name="Picture 1" descr="BabyBonds-2024-07-25_files/figure-pptx/fig-homeown-by-lhincquin-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Home Equity by by Quintile of Family Income at Birth and Sex</a:t>
            </a:r>
          </a:p>
        </p:txBody>
      </p:sp>
      <p:pic>
        <p:nvPicPr>
          <p:cNvPr id="3" name="Picture 1" descr="BabyBonds-2024-07-25_files/figure-pptx/fig-avg-homeeq-by-lhincquin-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Home Equity by by Quintile of Family Income at Birth and Sex</a:t>
            </a:r>
          </a:p>
        </p:txBody>
      </p:sp>
      <p:pic>
        <p:nvPicPr>
          <p:cNvPr id="3" name="Picture 1" descr="BabyBonds-2024-07-25_files/figure-pptx/fig-med-homeeq-by-lhincquin-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Results at Age 65</a:t>
            </a:r>
          </a:p>
        </p:txBody>
      </p:sp>
      <p:sp>
        <p:nvSpPr>
          <p:cNvPr id="6" name="Slide Number Placeholder 5"/>
          <p:cNvSpPr>
            <a:spLocks noGrp="1"/>
          </p:cNvSpPr>
          <p:nvPr>
            <p:ph type="sldNum" sz="quarter" idx="12"/>
          </p:nvPr>
        </p:nvSpPr>
        <p:spPr/>
        <p:txBody>
          <a:bodyPr/>
          <a:lstStyle/>
          <a:p>
            <a:fld id="{C5EF2332-01BF-834F-8236-50238282D533}"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Per-Capita Retirement Savings by Race/Ethnicity</a:t>
            </a:r>
          </a:p>
        </p:txBody>
      </p:sp>
      <p:pic>
        <p:nvPicPr>
          <p:cNvPr id="3" name="Picture 1" descr="BabyBonds-2024-07-25_files/figure-pptx/fig-avg-retbal-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Per-Capita Retirement Savings by Race/Ethnicity</a:t>
            </a:r>
          </a:p>
        </p:txBody>
      </p:sp>
      <p:pic>
        <p:nvPicPr>
          <p:cNvPr id="3" name="Picture 1" descr="BabyBonds-2024-07-25_files/figure-pptx/fig-med-retbal-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(continued)</a:t>
            </a:r>
          </a:p>
        </p:txBody>
      </p:sp>
      <p:sp>
        <p:nvSpPr>
          <p:cNvPr id="3" name="Content Placeholder 2"/>
          <p:cNvSpPr>
            <a:spLocks noGrp="1"/>
          </p:cNvSpPr>
          <p:nvPr>
            <p:ph idx="1"/>
          </p:nvPr>
        </p:nvSpPr>
        <p:spPr/>
        <p:txBody>
          <a:bodyPr/>
          <a:lstStyle/>
          <a:p>
            <a:pPr lvl="0"/>
            <a:r>
              <a:t>This analysis disaggregates outcomes along the following dimensions:</a:t>
            </a:r>
          </a:p>
          <a:p>
            <a:pPr lvl="1"/>
            <a:r>
              <a:t>Sex,</a:t>
            </a:r>
          </a:p>
          <a:p>
            <a:pPr lvl="1"/>
            <a:r>
              <a:t>Race/ethnicity (Non-Hispanic Black, Hispanic, and Non-Hispanic White), and</a:t>
            </a:r>
          </a:p>
          <a:p>
            <a:pPr lvl="1"/>
            <a:r>
              <a:t>Quintile of family income at birth.</a:t>
            </a:r>
          </a:p>
        </p:txBody>
      </p:sp>
      <p:sp>
        <p:nvSpPr>
          <p:cNvPr id="6" name="Slide Number Placeholder 5"/>
          <p:cNvSpPr>
            <a:spLocks noGrp="1"/>
          </p:cNvSpPr>
          <p:nvPr>
            <p:ph type="sldNum" sz="quarter" idx="12"/>
          </p:nvPr>
        </p:nvSpPr>
        <p:spPr/>
        <p:txBody>
          <a:bodyPr/>
          <a:lstStyle/>
          <a:p>
            <a:fld id="{C5EF2332-01BF-834F-8236-50238282D533}"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Per-Capita Retirement Savings by Family Income at Birth and Sex</a:t>
            </a:r>
          </a:p>
        </p:txBody>
      </p:sp>
      <p:pic>
        <p:nvPicPr>
          <p:cNvPr id="3" name="Picture 1" descr="BabyBonds-2024-07-25_files/figure-pptx/fig-avg-retbal-by-lhincquin-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Per-Capita Retirement Savings by Family Income at Birth and Sex</a:t>
            </a:r>
          </a:p>
        </p:txBody>
      </p:sp>
      <p:pic>
        <p:nvPicPr>
          <p:cNvPr id="3" name="Picture 1" descr="BabyBonds-2024-07-25_files/figure-pptx/fig-med-retbal-by-lhincquin-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Average Per-Capita Lifetime Earnings Savings by Race/Ethnicity</a:t>
            </a:r>
          </a:p>
        </p:txBody>
      </p:sp>
      <p:pic>
        <p:nvPicPr>
          <p:cNvPr id="3" name="Picture 1" descr="BabyBonds-2024-07-25_files/figure-pptx/fig-avg-lifearn-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Median Per-Capita Lifetime Earnings Savings by Race/Ethnicity</a:t>
            </a:r>
          </a:p>
        </p:txBody>
      </p:sp>
      <p:pic>
        <p:nvPicPr>
          <p:cNvPr id="3" name="Picture 1" descr="BabyBonds-2024-07-25_files/figure-pptx/fig-med-lifearn-by-race-sex-45-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lstStyle/>
          <a:p>
            <a:pPr lvl="0"/>
            <a:r>
              <a:t>The effect of baby bonds on college education is small and positive for4 people from lower-income families and for Black and Hispanic people.</a:t>
            </a:r>
          </a:p>
          <a:p>
            <a:pPr lvl="0"/>
            <a:r>
              <a:t>The biggest effect of baby bonds is on student debt. For all race-sex groups, they reduce the share of people who take this debt and they reduce the amount of debt for borrowers.</a:t>
            </a:r>
          </a:p>
          <a:p>
            <a:pPr lvl="0"/>
            <a:r>
              <a:t>The effect of baby bonds on earnings (annual and lifetime), homeownership rates, home equity, and retirement savings varies by race and sex, not only in magnitude but also in sign. Most likely, this is due to the random variation.</a:t>
            </a:r>
          </a:p>
        </p:txBody>
      </p:sp>
      <p:sp>
        <p:nvSpPr>
          <p:cNvPr id="6" name="Slide Number Placeholder 5"/>
          <p:cNvSpPr>
            <a:spLocks noGrp="1"/>
          </p:cNvSpPr>
          <p:nvPr>
            <p:ph type="sldNum" sz="quarter" idx="12"/>
          </p:nvPr>
        </p:nvSpPr>
        <p:spPr/>
        <p:txBody>
          <a:bodyPr/>
          <a:lstStyle/>
          <a:p>
            <a:fld id="{C5EF2332-01BF-834F-8236-50238282D533}" type="slidenum">
              <a:rPr lang="en-US" smtClean="0"/>
              <a:t>44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Results at Age 18</a:t>
            </a:r>
          </a:p>
        </p:txBody>
      </p:sp>
      <p:sp>
        <p:nvSpPr>
          <p:cNvPr id="6" name="Slide Number Placeholder 5"/>
          <p:cNvSpPr>
            <a:spLocks noGrp="1"/>
          </p:cNvSpPr>
          <p:nvPr>
            <p:ph type="sldNum" sz="quarter" idx="12"/>
          </p:nvPr>
        </p:nvSpPr>
        <p:spPr/>
        <p:txBody>
          <a:bodyPr/>
          <a:lstStyle/>
          <a:p>
            <a:fld id="{C5EF2332-01BF-834F-8236-50238282D533}"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Race/Ethnicity Shares by Quintile of Family Income at Birth</a:t>
            </a:r>
          </a:p>
        </p:txBody>
      </p:sp>
      <p:pic>
        <p:nvPicPr>
          <p:cNvPr id="3" name="Picture 1" descr="BabyBonds-2024-07-25_files/figure-pptx/fig-pop-by-race-thousands-18-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Shares of Quintile of Family Income at Birth by Race/Ethnicity</a:t>
            </a:r>
          </a:p>
        </p:txBody>
      </p:sp>
      <p:pic>
        <p:nvPicPr>
          <p:cNvPr id="3" name="Picture 1" descr="BabyBonds-2024-07-25_files/figure-pptx/fig-pop-by-lhincquin-thousands-18-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Average Baby-Bonds Amount by Race/Ethnicity</a:t>
            </a:r>
          </a:p>
        </p:txBody>
      </p:sp>
      <p:pic>
        <p:nvPicPr>
          <p:cNvPr id="3" name="Picture 1" descr="BabyBonds-2024-07-25_files/figure-pptx/fig-babybonds-by-race-18-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Baby Bonds Amount by Quintile of Family Income at Birth and Race/Ethnicity</a:t>
            </a:r>
          </a:p>
        </p:txBody>
      </p:sp>
      <p:pic>
        <p:nvPicPr>
          <p:cNvPr id="3" name="Picture 1" descr="BabyBonds-2024-07-25_files/figure-pptx/fig-babybonds-by-race-lhincquin-18-1.png"/>
          <p:cNvPicPr>
            <a:picLocks noGrp="1" noChangeAspect="1"/>
          </p:cNvPicPr>
          <p:nvPr/>
        </p:nvPicPr>
        <p:blipFill>
          <a:blip r:embed="rId2"/>
          <a:stretch>
            <a:fillRect/>
          </a:stretch>
        </p:blipFill>
        <p:spPr bwMode="auto">
          <a:xfrm>
            <a:off x="1866900" y="1816100"/>
            <a:ext cx="8458200" cy="4229100"/>
          </a:xfrm>
          <a:prstGeom prst="rect">
            <a:avLst/>
          </a:prstGeom>
          <a:noFill/>
          <a:ln w="9525">
            <a:noFill/>
            <a:headEnd/>
            <a:tailEnd/>
          </a:ln>
        </p:spPr>
      </p:pic>
      <p:sp>
        <p:nvSpPr>
          <p:cNvPr id="6" name="Slide Number Placeholder 5"/>
          <p:cNvSpPr>
            <a:spLocks noGrp="1"/>
          </p:cNvSpPr>
          <p:nvPr>
            <p:ph type="sldNum" sz="quarter" idx="12"/>
          </p:nvPr>
        </p:nvSpPr>
        <p:spPr/>
        <p:txBody>
          <a:bodyPr/>
          <a:lstStyle/>
          <a:p>
            <a:fld id="{C5EF2332-01BF-834F-8236-50238282D533}"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Custom 2">
      <a:dk1>
        <a:srgbClr val="494546"/>
      </a:dk1>
      <a:lt1>
        <a:srgbClr val="FFFFFF"/>
      </a:lt1>
      <a:dk2>
        <a:srgbClr val="1A8ECE"/>
      </a:dk2>
      <a:lt2>
        <a:srgbClr val="FFFFFF"/>
      </a:lt2>
      <a:accent1>
        <a:srgbClr val="169CEC"/>
      </a:accent1>
      <a:accent2>
        <a:srgbClr val="C8C8C8"/>
      </a:accent2>
      <a:accent3>
        <a:srgbClr val="FCB300"/>
      </a:accent3>
      <a:accent4>
        <a:srgbClr val="E50178"/>
      </a:accent4>
      <a:accent5>
        <a:srgbClr val="44AD32"/>
      </a:accent5>
      <a:accent6>
        <a:srgbClr val="D31117"/>
      </a:accent6>
      <a:hlink>
        <a:srgbClr val="169CEC"/>
      </a:hlink>
      <a:folHlink>
        <a:srgbClr val="169CEC"/>
      </a:folHlink>
    </a:clrScheme>
    <a:fontScheme name="Urban">
      <a:majorFont>
        <a:latin typeface="Lato"/>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rban-Powerpoint-Template" id="{03F40265-EB1C-D746-8380-A75842DBB0E0}" vid="{13FE3418-F4B4-9A43-A728-D1DE839AA2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779</Words>
  <Application>Microsoft Office PowerPoint</Application>
  <PresentationFormat>Widescreen</PresentationFormat>
  <Paragraphs>107</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Aptos</vt:lpstr>
      <vt:lpstr>Arial</vt:lpstr>
      <vt:lpstr>Lato</vt:lpstr>
      <vt:lpstr>Wingdings</vt:lpstr>
      <vt:lpstr>Office Theme</vt:lpstr>
      <vt:lpstr>PowerPoint Presentation</vt:lpstr>
      <vt:lpstr>Baby Bonds Simulations</vt:lpstr>
      <vt:lpstr>Analysis</vt:lpstr>
      <vt:lpstr>Analysis (continued)</vt:lpstr>
      <vt:lpstr>Results at Age 18</vt:lpstr>
      <vt:lpstr>Race/Ethnicity Shares by Quintile of Family Income at Birth</vt:lpstr>
      <vt:lpstr>Shares of Quintile of Family Income at Birth by Race/Ethnicity</vt:lpstr>
      <vt:lpstr>The Average Baby-Bonds Amount by Race/Ethnicity</vt:lpstr>
      <vt:lpstr>Baby Bonds Amount by Quintile of Family Income at Birth and Race/Ethnicity</vt:lpstr>
      <vt:lpstr>Family Financial Wealth at 18 by Race/Ethnicity</vt:lpstr>
      <vt:lpstr>Family Financial Wealth by Race/Ethnicity (Restricted to dependent 18-year-olds)</vt:lpstr>
      <vt:lpstr>Family Financial Wealth at 18 by Family Income at Birth</vt:lpstr>
      <vt:lpstr>Family Financial Wealth by Family Income at Birth (Restricted to dependent 18-year-olds)</vt:lpstr>
      <vt:lpstr>Results at Age 45</vt:lpstr>
      <vt:lpstr>Share of People with College Degree by Race/Ethnicity</vt:lpstr>
      <vt:lpstr>Share of People with College Degree by Race/Ethnicity and Sex</vt:lpstr>
      <vt:lpstr>Share of People with College Degree by Quintile of Family Income at Birth</vt:lpstr>
      <vt:lpstr>Share of People with College Degree by Quintile of Family Income at Birth and Sex</vt:lpstr>
      <vt:lpstr>Share of People who Took a Student Loan by Race/Ethnicity and Sex</vt:lpstr>
      <vt:lpstr>Average Student Loan Debt at College Exit among College Attendees by Race/Ethnicity and Sex</vt:lpstr>
      <vt:lpstr>Average Student Loan Debt at College Exit Among Borrowers by Race/Ethnicity and Sex</vt:lpstr>
      <vt:lpstr>Median Student Loan Debt at College Exit Among Borrowers by Race/Ethnicity and Sex</vt:lpstr>
      <vt:lpstr>Share of People who Took a Student Loan by Family Income at Birth</vt:lpstr>
      <vt:lpstr>Average Student Loan Debt at College Exit among College Attendees by Quintile of Family Income at Birth and Sex</vt:lpstr>
      <vt:lpstr>Average Student Loan Debt at College Exit Among Borrowers by Family Income at Birth and Sex</vt:lpstr>
      <vt:lpstr>Median Student Loan Debt at College Exit Among Borrowers by Quintile of Family Income at Birth and Sex</vt:lpstr>
      <vt:lpstr>Average Earnings by Race/Ethnicity and Sex</vt:lpstr>
      <vt:lpstr>Median Earnings by Race/Ethnicity and Sex</vt:lpstr>
      <vt:lpstr>Average Earnings by Educational Attainment and Sex</vt:lpstr>
      <vt:lpstr>Median Earnings by Educational Attainment and Sex</vt:lpstr>
      <vt:lpstr>Homeownership by Race/Ethnicity and Sex</vt:lpstr>
      <vt:lpstr>Average Home Equity by Race/Ethnicity and Sex</vt:lpstr>
      <vt:lpstr>Median Home Equity by Race/Ethnicity and Sex</vt:lpstr>
      <vt:lpstr>Homeownership by by Quintile of Family Income at Birth and Sex</vt:lpstr>
      <vt:lpstr>Average Home Equity by by Quintile of Family Income at Birth and Sex</vt:lpstr>
      <vt:lpstr>Median Home Equity by by Quintile of Family Income at Birth and Sex</vt:lpstr>
      <vt:lpstr>Results at Age 65</vt:lpstr>
      <vt:lpstr>Average Per-Capita Retirement Savings by Race/Ethnicity</vt:lpstr>
      <vt:lpstr>Median Per-Capita Retirement Savings by Race/Ethnicity</vt:lpstr>
      <vt:lpstr>Average Per-Capita Retirement Savings by Family Income at Birth and Sex</vt:lpstr>
      <vt:lpstr>Median Per-Capita Retirement Savings by Family Income at Birth and Sex</vt:lpstr>
      <vt:lpstr>Average Per-Capita Lifetime Earnings Savings by Race/Ethnicity</vt:lpstr>
      <vt:lpstr>Median Per-Capita Lifetime Earnings Savings by Race/Ethnicity</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4</TotalTime>
  <Words>14</Words>
  <Application>Microsoft Macintosh PowerPoint</Application>
  <PresentationFormat>Widescreen</PresentationFormat>
  <Paragraphs>6</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Lato</vt:lpstr>
      <vt:lpstr>Wingdings</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 Bonds: Preliminary Results</dc:title>
  <dc:creator>Damir Cosic</dc:creator>
  <cp:keywords/>
  <cp:lastModifiedBy>Cosic, Damir</cp:lastModifiedBy>
  <cp:revision>1</cp:revision>
  <dcterms:created xsi:type="dcterms:W3CDTF">2024-07-24T21:54:44Z</dcterms:created>
  <dcterms:modified xsi:type="dcterms:W3CDTF">2024-07-24T22:25:40Z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2024-07-11</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itle-slide-attributes">
    <vt:lpwstr/>
  </property>
  <property fmtid="{D5CDD505-2E9C-101B-9397-08002B2CF9AE}" pid="11" name="toc-title">
    <vt:lpwstr>Table of contents</vt:lpwstr>
  </property>
</Properties>
</file>