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showSpecialPlsOnTitleSld="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7010400" cy="92964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8"/>
    <a:srgbClr val="3E393B"/>
    <a:srgbClr val="F9FAF9"/>
    <a:srgbClr val="474345"/>
    <a:srgbClr val="4D494B"/>
    <a:srgbClr val="A64C24"/>
    <a:srgbClr val="534F51"/>
    <a:srgbClr val="F0BA1B"/>
    <a:srgbClr val="F7F6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showOutlineIcons="0">
    <p:restoredLeft sz="31348"/>
    <p:restoredTop autoAdjust="0" sz="86395"/>
  </p:normalViewPr>
  <p:slideViewPr>
    <p:cSldViewPr showGuides="1" snapToGrid="0" snapToObjects="1">
      <p:cViewPr varScale="1">
        <p:scale>
          <a:sx d="100" n="107"/>
          <a:sy d="100" n="107"/>
        </p:scale>
        <p:origin x="184" y="552"/>
      </p:cViewPr>
      <p:guideLst>
        <p:guide orient="horz" pos="2160"/>
        <p:guide pos="3840"/>
      </p:guideLst>
    </p:cSldViewPr>
  </p:slideViewPr>
  <p:outlineViewPr>
    <p:cViewPr>
      <p:scale>
        <a:sx d="100" n="33"/>
        <a:sy d="100" n="33"/>
      </p:scale>
      <p:origin x="0" y="0"/>
    </p:cViewPr>
  </p:outlineViewPr>
  <p:notesTextViewPr>
    <p:cViewPr>
      <p:scale>
        <a:sx d="1" n="1"/>
        <a:sy d="1" n="1"/>
      </p:scale>
      <p:origin x="0" y="0"/>
    </p:cViewPr>
  </p:notesTextViewPr>
  <p:sorterViewPr>
    <p:cViewPr>
      <p:scale>
        <a:sx d="100" n="66"/>
        <a:sy d="100" n="66"/>
      </p:scale>
      <p:origin x="0" y="0"/>
    </p:cViewPr>
  </p:sorterViewPr>
  <p:notesViewPr>
    <p:cSldViewPr snapToGrid="0" snapToObjects="1">
      <p:cViewPr varScale="1">
        <p:scale>
          <a:sx d="100" n="95"/>
          <a:sy d="100" n="95"/>
        </p:scale>
        <p:origin x="4320"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3" Type="http://schemas.openxmlformats.org/officeDocument/2006/relationships/theme" Target="theme/theme1.xml" /><Relationship Id="rId52" Type="http://schemas.openxmlformats.org/officeDocument/2006/relationships/viewProps" Target="viewProps.xml" /><Relationship Id="rId1" Type="http://schemas.openxmlformats.org/officeDocument/2006/relationships/slideMaster" Target="slideMasters/slideMaster1.xml" /><Relationship Id="rId51" Type="http://schemas.openxmlformats.org/officeDocument/2006/relationships/presProps" Target="presProps.xml" /><Relationship Id="rId50" Type="http://schemas.openxmlformats.org/officeDocument/2006/relationships/handoutMaster" Target="handoutMasters/handoutMaster1.xml" /><Relationship Id="rId5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457200"/>
            <a:ext cx="3721608" cy="1007936"/>
          </a:xfrm>
          <a:prstGeom prst="rect">
            <a:avLst/>
          </a:prstGeom>
        </p:spPr>
      </p:pic>
      <p:sp>
        <p:nvSpPr>
          <p:cNvPr id="4" name="TextBox 3"/>
          <p:cNvSpPr txBox="1"/>
          <p:nvPr userDrawn="1"/>
        </p:nvSpPr>
        <p:spPr>
          <a:xfrm>
            <a:off x="265815" y="-496181"/>
            <a:ext cx="158491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a:t>
            </a:r>
            <a:r>
              <a:rPr lang="en-US" sz="1200" b="1" dirty="0">
                <a:solidFill>
                  <a:schemeClr val="accent2"/>
                </a:solidFill>
              </a:rPr>
              <a:t>Cover A</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Light">
    <p:bg>
      <p:bgPr>
        <a:solidFill>
          <a:schemeClr val="bg2">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tx1"/>
                </a:solidFill>
                <a:latin typeface="+mj-lt"/>
              </a:defRPr>
            </a:lvl1pPr>
          </a:lstStyle>
          <a:p>
            <a:r>
              <a:rPr lang="en-US"/>
              <a:t>Click to edit Master title style</a:t>
            </a:r>
            <a:endParaRPr lang="en-US" dirty="0"/>
          </a:p>
        </p:txBody>
      </p:sp>
      <p:sp>
        <p:nvSpPr>
          <p:cNvPr id="6" name="TextBox 5"/>
          <p:cNvSpPr txBox="1"/>
          <p:nvPr userDrawn="1"/>
        </p:nvSpPr>
        <p:spPr>
          <a:xfrm>
            <a:off x="265815" y="-496181"/>
            <a:ext cx="1936955"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Light</a:t>
            </a:r>
            <a:endParaRPr lang="en-US" sz="1200" b="1" dirty="0">
              <a:solidFill>
                <a:schemeClr val="accent2"/>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solidFill>
                  <a:schemeClr val="tx1"/>
                </a:solidFill>
              </a:defRPr>
            </a:lvl1pPr>
          </a:lstStyle>
          <a:p>
            <a:fld id="{B68F88C8-0A9A-DA43-95C8-7FE161A05352}" type="slidenum">
              <a:rPr lang="en-US" smtClean="0"/>
              <a:pPr/>
              <a:t>‹#›</a:t>
            </a:fld>
            <a:endParaRPr lang="en-US"/>
          </a:p>
        </p:txBody>
      </p:sp>
      <p:sp>
        <p:nvSpPr>
          <p:cNvPr id="10" name="Title 1"/>
          <p:cNvSpPr>
            <a:spLocks noGrp="1"/>
          </p:cNvSpPr>
          <p:nvPr>
            <p:ph type="title"/>
          </p:nvPr>
        </p:nvSpPr>
        <p:spPr>
          <a:xfrm>
            <a:off x="457200" y="533400"/>
            <a:ext cx="11277600" cy="1157288"/>
          </a:xfrm>
        </p:spPr>
        <p:txBody>
          <a:bodyPr anchor="t" anchorCtr="0">
            <a:noAutofit/>
          </a:bodyPr>
          <a:lstStyle/>
          <a:p>
            <a:r>
              <a:rPr lang="en-US"/>
              <a:t>Click to edit Master title style</a:t>
            </a:r>
            <a:endParaRPr lang="en-US" dirty="0"/>
          </a:p>
        </p:txBody>
      </p:sp>
      <p:sp>
        <p:nvSpPr>
          <p:cNvPr id="12"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5" name="TextBox 4"/>
          <p:cNvSpPr txBox="1"/>
          <p:nvPr userDrawn="1"/>
        </p:nvSpPr>
        <p:spPr>
          <a:xfrm>
            <a:off x="265815" y="-496181"/>
            <a:ext cx="1860156"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Light</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6" name="Title 1"/>
          <p:cNvSpPr>
            <a:spLocks noGrp="1"/>
          </p:cNvSpPr>
          <p:nvPr>
            <p:ph type="title"/>
          </p:nvPr>
        </p:nvSpPr>
        <p:spPr>
          <a:xfrm>
            <a:off x="457200" y="533400"/>
            <a:ext cx="11277600" cy="1157288"/>
          </a:xfrm>
        </p:spPr>
        <p:txBody>
          <a:bodyPr anchor="t" anchorCtr="0">
            <a:noAutofit/>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5"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8" name="TextBox 7"/>
          <p:cNvSpPr txBox="1"/>
          <p:nvPr userDrawn="1"/>
        </p:nvSpPr>
        <p:spPr>
          <a:xfrm>
            <a:off x="265815" y="-496181"/>
            <a:ext cx="1820939"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Dark</a:t>
            </a:r>
            <a:endParaRPr lang="en-US" sz="1200" b="1" dirty="0">
              <a:solidFill>
                <a:schemeClr val="accent2"/>
              </a:solidFill>
            </a:endParaRPr>
          </a:p>
        </p:txBody>
      </p:sp>
      <p:sp>
        <p:nvSpPr>
          <p:cNvPr id="9" name="Oval 8"/>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Oval 12"/>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TextBox 13"/>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8F88C8-0A9A-DA43-95C8-7FE161A05352}" type="slidenum">
              <a:rPr lang="en-US" smtClean="0"/>
              <a:t>‹#›</a:t>
            </a:fld>
            <a:endParaRPr lang="en-US"/>
          </a:p>
        </p:txBody>
      </p:sp>
      <p:sp>
        <p:nvSpPr>
          <p:cNvPr id="3" name="TextBox 2"/>
          <p:cNvSpPr txBox="1"/>
          <p:nvPr userDrawn="1"/>
        </p:nvSpPr>
        <p:spPr>
          <a:xfrm>
            <a:off x="265815" y="-496181"/>
            <a:ext cx="1415941"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Blank</a:t>
            </a:r>
            <a:endParaRPr lang="en-US" sz="1200" b="1" dirty="0">
              <a:solidFill>
                <a:schemeClr val="accent2"/>
              </a:solidFill>
            </a:endParaRPr>
          </a:p>
        </p:txBody>
      </p:sp>
    </p:spTree>
    <p:extLst>
      <p:ext uri="{BB962C8B-B14F-4D97-AF65-F5344CB8AC3E}">
        <p14:creationId xmlns:p14="http://schemas.microsoft.com/office/powerpoint/2010/main" val="115299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with annotation">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9" name="Rectangle 8"/>
          <p:cNvSpPr/>
          <p:nvPr userDrawn="1"/>
        </p:nvSpPr>
        <p:spPr>
          <a:xfrm>
            <a:off x="5257800" y="533400"/>
            <a:ext cx="6477000" cy="552450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457200" y="533400"/>
            <a:ext cx="3829050" cy="5524500"/>
          </a:xfrm>
        </p:spPr>
        <p:txBody>
          <a:bodyPr anchor="ctr">
            <a:norm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10" name="TextBox 9"/>
          <p:cNvSpPr txBox="1"/>
          <p:nvPr userDrawn="1"/>
        </p:nvSpPr>
        <p:spPr>
          <a:xfrm>
            <a:off x="265815" y="-496181"/>
            <a:ext cx="263881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a:t>
            </a:r>
            <a:endParaRPr lang="en-US" sz="1200" b="1" dirty="0">
              <a:solidFill>
                <a:schemeClr val="accent2"/>
              </a:solidFill>
            </a:endParaRPr>
          </a:p>
        </p:txBody>
      </p:sp>
      <p:sp>
        <p:nvSpPr>
          <p:cNvPr id="3"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65C98F9E-B192-D84C-A126-928C54F5048C}"/>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with bullet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6" name="Title 5"/>
          <p:cNvSpPr>
            <a:spLocks noGrp="1"/>
          </p:cNvSpPr>
          <p:nvPr>
            <p:ph type="title"/>
          </p:nvPr>
        </p:nvSpPr>
        <p:spPr>
          <a:xfrm>
            <a:off x="457200" y="533400"/>
            <a:ext cx="3657600" cy="1711036"/>
          </a:xfrm>
        </p:spPr>
        <p:txBody>
          <a:bodyPr anchor="b">
            <a:no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3" name="Text Placeholder 2"/>
          <p:cNvSpPr>
            <a:spLocks noGrp="1"/>
          </p:cNvSpPr>
          <p:nvPr>
            <p:ph type="body" sz="quarter" idx="11"/>
          </p:nvPr>
        </p:nvSpPr>
        <p:spPr>
          <a:xfrm>
            <a:off x="457200" y="2481263"/>
            <a:ext cx="3657600" cy="3254375"/>
          </a:xfrm>
        </p:spPr>
        <p:txBody>
          <a:bodyPr>
            <a:noAutofit/>
          </a:bodyPr>
          <a:lstStyle>
            <a:lvl1pPr>
              <a:defRPr sz="2200" baseline="0">
                <a:solidFill>
                  <a:schemeClr val="tx1"/>
                </a:solidFill>
              </a:defRPr>
            </a:lvl1pPr>
            <a:lvl2pPr>
              <a:defRPr sz="2200" baseline="0">
                <a:solidFill>
                  <a:schemeClr val="tx1"/>
                </a:solidFill>
              </a:defRPr>
            </a:lvl2pPr>
            <a:lvl3pPr>
              <a:defRPr sz="2200" baseline="0">
                <a:solidFill>
                  <a:schemeClr val="tx1"/>
                </a:solidFill>
              </a:defRPr>
            </a:lvl3pPr>
            <a:lvl4pPr>
              <a:defRPr sz="2200" baseline="0">
                <a:solidFill>
                  <a:schemeClr val="tx1"/>
                </a:solidFill>
              </a:defRPr>
            </a:lvl4pPr>
            <a:lvl5pPr>
              <a:defRPr sz="22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265815" y="-496181"/>
            <a:ext cx="331858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 + bullets</a:t>
            </a:r>
            <a:endParaRPr lang="en-US" sz="1200" b="1" dirty="0">
              <a:solidFill>
                <a:schemeClr val="accent2"/>
              </a:solidFill>
            </a:endParaRPr>
          </a:p>
        </p:txBody>
      </p:sp>
      <p:sp>
        <p:nvSpPr>
          <p:cNvPr id="11"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accent2">
                    <a:lumMod val="60000"/>
                    <a:lumOff val="40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D7D7F6C5-3DA8-6043-843B-8F5B92A0628A}"/>
              </a:ext>
            </a:extLst>
          </p:cNvPr>
          <p:cNvSpPr>
            <a:spLocks noGrp="1"/>
          </p:cNvSpPr>
          <p:nvPr>
            <p:ph type="body" sz="quarter" idx="12"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a:t>Click to edit Master title style</a:t>
            </a:r>
            <a:endParaRPr lang="en-US" dirty="0"/>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773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Dark</a:t>
            </a:r>
            <a:endParaRPr lang="en-US" sz="1200" b="1" dirty="0">
              <a:solidFill>
                <a:schemeClr val="accent2"/>
              </a:solidFill>
            </a:endParaRPr>
          </a:p>
        </p:txBody>
      </p:sp>
      <p:sp>
        <p:nvSpPr>
          <p:cNvPr id="8" name="Oval 7"/>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TextBox 12"/>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1.png"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11277600" cy="1157288"/>
          </a:xfrm>
          <a:prstGeom prst="rect">
            <a:avLst/>
          </a:prstGeom>
        </p:spPr>
        <p:txBody>
          <a:bodyPr anchor="t" bIns="45720" lIns="0" rIns="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457200" y="1825625"/>
            <a:ext cx="11277600" cy="4232275"/>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6" name="Slide Number Placeholder 5"/>
          <p:cNvSpPr>
            <a:spLocks noGrp="1"/>
          </p:cNvSpPr>
          <p:nvPr>
            <p:ph idx="4" sz="quarter" type="sldNum"/>
          </p:nvPr>
        </p:nvSpPr>
        <p:spPr>
          <a:xfrm>
            <a:off x="8991600" y="6467708"/>
            <a:ext cx="2743200" cy="209316"/>
          </a:xfrm>
          <a:prstGeom prst="rect">
            <a:avLst/>
          </a:prstGeom>
        </p:spPr>
        <p:txBody>
          <a:bodyPr anchor="ctr" bIns="0" lIns="0" rIns="0" rtlCol="0" tIns="0" vert="horz"/>
          <a:lstStyle>
            <a:lvl1pPr algn="r">
              <a:defRPr sz="1000">
                <a:solidFill>
                  <a:schemeClr val="tx1">
                    <a:tint val="75000"/>
                  </a:schemeClr>
                </a:solidFill>
                <a:latin charset="0" typeface="Lato"/>
                <a:ea charset="0" typeface="Lato"/>
                <a:cs charset="0" typeface="Lato"/>
              </a:defRPr>
            </a:lvl1pPr>
          </a:lstStyle>
          <a:p>
            <a:fld id="{B68F88C8-0A9A-DA43-95C8-7FE161A05352}" type="slidenum">
              <a:rPr lang="en-US" smtClean="0"/>
              <a:pPr/>
              <a:t>‹#›</a:t>
            </a:fld>
            <a:endParaRPr lang="en-US"/>
          </a:p>
        </p:txBody>
      </p:sp>
      <p:pic>
        <p:nvPicPr>
          <p:cNvPr id="8" name="Picture 7"/>
          <p:cNvPicPr>
            <a:picLocks noChangeAspect="1"/>
          </p:cNvPicPr>
          <p:nvPr userDrawn="1"/>
        </p:nvPicPr>
        <p:blipFill rotWithShape="1">
          <a:blip r:embed="rId15">
            <a:extLst>
              <a:ext uri="{28A0092B-C50C-407E-A947-70E740481C1C}">
                <a14:useLocalDpi xmlns:a14="http://schemas.microsoft.com/office/drawing/2010/main"/>
              </a:ext>
            </a:extLst>
          </a:blip>
          <a:srcRect l="14990" r="1" t="-24944"/>
          <a:stretch/>
        </p:blipFill>
        <p:spPr>
          <a:xfrm>
            <a:off x="320675" y="6521450"/>
            <a:ext cx="2391113" cy="102824"/>
          </a:xfrm>
          <a:prstGeom prst="rect">
            <a:avLst/>
          </a:prstGeom>
        </p:spPr>
      </p:pic>
      <p:sp>
        <p:nvSpPr>
          <p:cNvPr id="4" name="Oval 3"/>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ln>
                <a:noFill/>
              </a:ln>
            </a:endParaRPr>
          </a:p>
        </p:txBody>
      </p:sp>
      <p:sp>
        <p:nvSpPr>
          <p:cNvPr id="7" name="Oval 6"/>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ln>
                <a:noFill/>
              </a:ln>
            </a:endParaRPr>
          </a:p>
        </p:txBody>
      </p:sp>
      <p:sp>
        <p:nvSpPr>
          <p:cNvPr id="9" name="Oval 8"/>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ln>
                <a:noFill/>
              </a:ln>
            </a:endParaRPr>
          </a:p>
        </p:txBody>
      </p:sp>
      <p:sp>
        <p:nvSpPr>
          <p:cNvPr id="5" name="TextBox 4"/>
          <p:cNvSpPr txBox="1"/>
          <p:nvPr userDrawn="1"/>
        </p:nvSpPr>
        <p:spPr>
          <a:xfrm>
            <a:off x="-888626" y="31354"/>
            <a:ext cx="338554" cy="1674497"/>
          </a:xfrm>
          <a:prstGeom prst="rect">
            <a:avLst/>
          </a:prstGeom>
          <a:noFill/>
        </p:spPr>
        <p:txBody>
          <a:bodyPr rtlCol="0" vert="vert270" wrap="none">
            <a:spAutoFit/>
          </a:bodyPr>
          <a:lstStyle/>
          <a:p>
            <a:r>
              <a:rPr b="1" dirty="0" lang="en-US" spc="0" sz="1000">
                <a:solidFill>
                  <a:schemeClr val="tx1">
                    <a:lumMod val="60000"/>
                    <a:lumOff val="40000"/>
                  </a:schemeClr>
                </a:solidFill>
              </a:rPr>
              <a:t>URBAN</a:t>
            </a:r>
            <a:r>
              <a:rPr b="1" baseline="0" dirty="0" lang="en-US" spc="0" sz="1000">
                <a:solidFill>
                  <a:schemeClr val="tx1">
                    <a:lumMod val="60000"/>
                    <a:lumOff val="40000"/>
                  </a:schemeClr>
                </a:solidFill>
              </a:rPr>
              <a:t> COLOR PALETTE</a:t>
            </a:r>
            <a:endParaRPr b="1" dirty="0" lang="en-US" spc="0" sz="1000">
              <a:solidFill>
                <a:schemeClr val="tx1">
                  <a:lumMod val="60000"/>
                  <a:lumOff val="40000"/>
                </a:schemeClr>
              </a:solidFill>
            </a:endParaRPr>
          </a:p>
        </p:txBody>
      </p:sp>
      <p:sp>
        <p:nvSpPr>
          <p:cNvPr id="13" name="TextBox 12"/>
          <p:cNvSpPr txBox="1"/>
          <p:nvPr userDrawn="1"/>
        </p:nvSpPr>
        <p:spPr>
          <a:xfrm>
            <a:off x="10525186" y="7020156"/>
            <a:ext cx="1697901" cy="246221"/>
          </a:xfrm>
          <a:prstGeom prst="rect">
            <a:avLst/>
          </a:prstGeom>
          <a:noFill/>
        </p:spPr>
        <p:txBody>
          <a:bodyPr rtlCol="0" vert="horz" wrap="none">
            <a:spAutoFit/>
          </a:bodyPr>
          <a:lstStyle/>
          <a:p>
            <a:pPr algn="r"/>
            <a:r>
              <a:rPr b="1" dirty="0" lang="en-US" spc="0" sz="1000">
                <a:solidFill>
                  <a:schemeClr val="tx1">
                    <a:lumMod val="60000"/>
                    <a:lumOff val="40000"/>
                  </a:schemeClr>
                </a:solidFill>
              </a:rPr>
              <a:t>TEMPLATE VERSION 2.2</a:t>
            </a:r>
            <a:endParaRPr b="1" dirty="0" lang="en-US" spc="0" sz="1000">
              <a:solidFill>
                <a:schemeClr val="tx1"/>
              </a:solidFill>
            </a:endParaRPr>
          </a:p>
        </p:txBody>
      </p:sp>
    </p:spTree>
    <p:extLst>
      <p:ext uri="{BB962C8B-B14F-4D97-AF65-F5344CB8AC3E}">
        <p14:creationId xmlns:p14="http://schemas.microsoft.com/office/powerpoint/2010/main" val="467279208"/>
      </p:ext>
    </p:extLst>
  </p:cSld>
  <p:clrMap accent1="accent1" accent2="accent2" accent3="accent3" accent4="accent4" accent5="accent5" accent6="accent6" bg1="lt1" bg2="lt2" folHlink="folHlink" hlink="hlink" tx1="dk1" tx2="dk2"/>
  <p:sldLayoutIdLst>
    <p:sldLayoutId id="2147483679" r:id="rId1"/>
    <p:sldLayoutId id="2147483678" r:id="rId2"/>
    <p:sldLayoutId id="2147483654" r:id="rId3"/>
    <p:sldLayoutId id="2147483658" r:id="rId4"/>
    <p:sldLayoutId id="2147483675" r:id="rId5"/>
    <p:sldLayoutId id="2147483656" r:id="rId6"/>
    <p:sldLayoutId id="2147483677" r:id="rId7"/>
    <p:sldLayoutId id="2147483657" r:id="rId8"/>
    <p:sldLayoutId id="2147483674" r:id="rId9"/>
    <p:sldLayoutId id="2147483676" r:id="rId10"/>
    <p:sldLayoutId id="2147483682" r:id="rId11"/>
    <p:sldLayoutId id="2147483683" r:id="rId12"/>
    <p:sldLayoutId id="2147483655" r:id="rId13"/>
  </p:sldLayoutIdLst>
  <p:transition>
    <p:fade/>
  </p:transition>
  <p:hf dt="0" ftr="0" hdr="0"/>
  <p:txStyles>
    <p:titleStyle>
      <a:lvl1pPr algn="l" defTabSz="914400" eaLnBrk="1" hangingPunct="1" latinLnBrk="0" rtl="0">
        <a:lnSpc>
          <a:spcPct val="90000"/>
        </a:lnSpc>
        <a:spcBef>
          <a:spcPct val="0"/>
        </a:spcBef>
        <a:buNone/>
        <a:defRPr b="1" baseline="0" kern="1200" sz="3400">
          <a:solidFill>
            <a:schemeClr val="tx1"/>
          </a:solidFill>
          <a:latin typeface="+mj-lt"/>
          <a:ea typeface="+mj-ea"/>
          <a:cs typeface="+mj-cs"/>
        </a:defRPr>
      </a:lvl1pPr>
    </p:titleStyle>
    <p:bodyStyle>
      <a:lvl1pPr algn="l" defTabSz="914400" eaLnBrk="1" hangingPunct="1" indent="-228600" latinLnBrk="0" marL="228600" rtl="0">
        <a:lnSpc>
          <a:spcPct val="100000"/>
        </a:lnSpc>
        <a:spcBef>
          <a:spcPts val="0"/>
        </a:spcBef>
        <a:spcAft>
          <a:spcPts val="1600"/>
        </a:spcAft>
        <a:buClr>
          <a:schemeClr val="accent1"/>
        </a:buClr>
        <a:buFont charset="2" typeface="Wingdings"/>
        <a:buChar char="§"/>
        <a:defRPr kern="1200" sz="2200">
          <a:solidFill>
            <a:schemeClr val="tx1"/>
          </a:solidFill>
          <a:latin typeface="+mn-lt"/>
          <a:ea typeface="+mn-ea"/>
          <a:cs typeface="+mn-cs"/>
        </a:defRPr>
      </a:lvl1pPr>
      <a:lvl2pPr algn="l" defTabSz="914400" eaLnBrk="1" hangingPunct="1" indent="-228600" latinLnBrk="0" marL="685800" rtl="0">
        <a:lnSpc>
          <a:spcPct val="100000"/>
        </a:lnSpc>
        <a:spcBef>
          <a:spcPts val="0"/>
        </a:spcBef>
        <a:spcAft>
          <a:spcPts val="1600"/>
        </a:spcAft>
        <a:buClr>
          <a:schemeClr val="accent1"/>
        </a:buClr>
        <a:buFont charset="2" typeface="Wingdings"/>
        <a:buChar char="§"/>
        <a:defRPr kern="1200" sz="2000">
          <a:solidFill>
            <a:schemeClr val="tx1"/>
          </a:solidFill>
          <a:latin typeface="+mn-lt"/>
          <a:ea typeface="+mn-ea"/>
          <a:cs typeface="+mn-cs"/>
        </a:defRPr>
      </a:lvl2pPr>
      <a:lvl3pPr algn="l" defTabSz="914400" eaLnBrk="1" hangingPunct="1" indent="-228600" latinLnBrk="0" marL="1143000" rtl="0">
        <a:lnSpc>
          <a:spcPct val="100000"/>
        </a:lnSpc>
        <a:spcBef>
          <a:spcPts val="0"/>
        </a:spcBef>
        <a:spcAft>
          <a:spcPts val="1600"/>
        </a:spcAft>
        <a:buClr>
          <a:schemeClr val="accent1"/>
        </a:buClr>
        <a:buFont charset="2" typeface="Wingdings"/>
        <a:buChar char="§"/>
        <a:defRPr kern="1200" sz="1800">
          <a:solidFill>
            <a:schemeClr val="tx1"/>
          </a:solidFill>
          <a:latin typeface="+mn-lt"/>
          <a:ea typeface="+mn-ea"/>
          <a:cs typeface="+mn-cs"/>
        </a:defRPr>
      </a:lvl3pPr>
      <a:lvl4pPr algn="l" defTabSz="914400" eaLnBrk="1" hangingPunct="1" indent="-228600" latinLnBrk="0" marL="1600200" rtl="0">
        <a:lnSpc>
          <a:spcPct val="100000"/>
        </a:lnSpc>
        <a:spcBef>
          <a:spcPts val="0"/>
        </a:spcBef>
        <a:spcAft>
          <a:spcPts val="1600"/>
        </a:spcAft>
        <a:buClr>
          <a:schemeClr val="accent1"/>
        </a:buClr>
        <a:buFont charset="2" typeface="Wingdings"/>
        <a:buChar char="§"/>
        <a:defRPr kern="1200" sz="1800">
          <a:solidFill>
            <a:schemeClr val="tx1"/>
          </a:solidFill>
          <a:latin typeface="+mn-lt"/>
          <a:ea typeface="+mn-ea"/>
          <a:cs typeface="+mn-cs"/>
        </a:defRPr>
      </a:lvl4pPr>
      <a:lvl5pPr algn="l" defTabSz="914400" eaLnBrk="1" hangingPunct="1" indent="-228600" latinLnBrk="0" marL="2057400" rtl="0">
        <a:lnSpc>
          <a:spcPct val="100000"/>
        </a:lnSpc>
        <a:spcBef>
          <a:spcPts val="0"/>
        </a:spcBef>
        <a:spcAft>
          <a:spcPts val="1600"/>
        </a:spcAft>
        <a:buClr>
          <a:schemeClr val="accent1"/>
        </a:buClr>
        <a:buFont charset="2" typeface="Wingdings"/>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336">
          <p15:clr>
            <a:srgbClr val="F26B43"/>
          </p15:clr>
        </p15:guide>
        <p15:guide id="5" orient="horz" pos="3816">
          <p15:clr>
            <a:srgbClr val="F26B43"/>
          </p15:clr>
        </p15:guide>
        <p15:guide id="6" pos="2592">
          <p15:clr>
            <a:srgbClr val="F26B43"/>
          </p15:clr>
        </p15:guide>
        <p15:guide id="7" pos="7392">
          <p15:clr>
            <a:srgbClr val="F26B43"/>
          </p15:clr>
        </p15:guide>
        <p15:guide id="8" orient="horz" pos="4176">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Financial Wealth at 18 by Race/Ethnicity</a:t>
            </a:r>
          </a:p>
        </p:txBody>
      </p:sp>
      <p:pic>
        <p:nvPicPr>
          <p:cNvPr descr="BabyBonds-2024-07-25_files/figure-pptx/fig-finwealth-by-race-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Financial Wealth by Race/Ethnicity (Restricted to dependent 18-year-olds)</a:t>
            </a:r>
          </a:p>
        </p:txBody>
      </p:sp>
      <p:pic>
        <p:nvPicPr>
          <p:cNvPr descr="BabyBonds-2024-07-25_files/figure-pptx/fig-finwealth-by-race-dep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Financial Wealth at 18 by Family Income at Birth</a:t>
            </a:r>
          </a:p>
        </p:txBody>
      </p:sp>
      <p:pic>
        <p:nvPicPr>
          <p:cNvPr descr="BabyBonds-2024-07-25_files/figure-pptx/fig-finwealth-by-lhincquin-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Financial Wealth by Family Income at Birth (Restricted to dependent 18-year-olds)</a:t>
            </a:r>
          </a:p>
        </p:txBody>
      </p:sp>
      <p:pic>
        <p:nvPicPr>
          <p:cNvPr descr="BabyBonds-2024-07-25_files/figure-pptx/fig-finwealth-by-lhincquin-dep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Net-Worth by Race/Ethnicity</a:t>
            </a:r>
          </a:p>
        </p:txBody>
      </p:sp>
      <p:pic>
        <p:nvPicPr>
          <p:cNvPr descr="BabyBonds-2024-07-25_files/figure-pptx/fig-networth-by-race-lhincquin-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Net-Worth by Race/Ethnicity (Restricted to dependent 18-year-olds)</a:t>
            </a:r>
          </a:p>
        </p:txBody>
      </p:sp>
      <p:pic>
        <p:nvPicPr>
          <p:cNvPr descr="BabyBonds-2024-07-25_files/figure-pptx/fig-networth-by-race-lhincquin-dep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Home Equity by Race/Ethnicity</a:t>
            </a:r>
          </a:p>
        </p:txBody>
      </p:sp>
      <p:pic>
        <p:nvPicPr>
          <p:cNvPr descr="BabyBonds-2024-07-25_files/figure-pptx/fig-homeeq-by-race-lhincquin-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Family Home Equity by Race/Ethnicity (Restricted to dependent 18-year-olds)</a:t>
            </a:r>
          </a:p>
        </p:txBody>
      </p:sp>
      <p:pic>
        <p:nvPicPr>
          <p:cNvPr descr="BabyBonds-2024-07-25_files/figure-pptx/fig-homeeq-by-race-lhincquin-dep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Results at Age 45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with College Degree by Race/Ethnicity</a:t>
            </a:r>
          </a:p>
        </p:txBody>
      </p:sp>
      <p:pic>
        <p:nvPicPr>
          <p:cNvPr descr="BabyBonds-2024-07-25_files/figure-pptx/fig-coldeg-share-by-race-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Baby Bonds Simulations</a:t>
            </a:r>
          </a:p>
        </p:txBody>
      </p:sp>
      <p:sp>
        <p:nvSpPr>
          <p:cNvPr id="3" name="Content Placeholder 2"/>
          <p:cNvSpPr>
            <a:spLocks noGrp="1"/>
          </p:cNvSpPr>
          <p:nvPr>
            <p:ph idx="1"/>
          </p:nvPr>
        </p:nvSpPr>
        <p:spPr/>
        <p:txBody>
          <a:bodyPr/>
          <a:lstStyle/>
          <a:p>
            <a:pPr lvl="0"/>
            <a:r>
              <a:rPr/>
              <a:t>The Baby Bonds program as defined in the American Opportunity Accounts Act starts in 2024.</a:t>
            </a:r>
          </a:p>
          <a:p>
            <a:pPr lvl="0"/>
            <a:r>
              <a:rPr/>
              <a:t>We simulate the use of baby bonds for college education, home purchase, and retirement savings.</a:t>
            </a:r>
          </a:p>
          <a:p>
            <a:pPr lvl="0"/>
            <a:r>
              <a:rPr/>
              <a:t>College students who would take student loans use the maximum anount of baby bonds up to the amount of loans.</a:t>
            </a:r>
          </a:p>
          <a:p>
            <a:pPr lvl="0"/>
            <a:r>
              <a:rPr/>
              <a:t>People who did not use their baby bonds for college, use them for home purchase if they decide to buy one.</a:t>
            </a:r>
          </a:p>
          <a:p>
            <a:pPr lvl="0"/>
            <a:r>
              <a:rPr/>
              <a:t>Any residual baby bonds are added to retirement savings.</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with College Degree by Race/Ethnicity and Sex</a:t>
            </a:r>
          </a:p>
        </p:txBody>
      </p:sp>
      <p:pic>
        <p:nvPicPr>
          <p:cNvPr descr="BabyBonds-2024-07-25_files/figure-pptx/fig-coldeg-share-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with College Degree by Quintile of Family Income at Birth</a:t>
            </a:r>
          </a:p>
        </p:txBody>
      </p:sp>
      <p:pic>
        <p:nvPicPr>
          <p:cNvPr descr="BabyBonds-2024-07-25_files/figure-pptx/fig-coldeg-share-by-lhinc0quin-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with College Degree by Quintile of Family Income at Birth and Sex</a:t>
            </a:r>
          </a:p>
        </p:txBody>
      </p:sp>
      <p:pic>
        <p:nvPicPr>
          <p:cNvPr descr="BabyBonds-2024-07-25_files/figure-pptx/fig-coldeg-share-by-lhinc0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who Took a Student Loan by Race/Ethnicity and Sex</a:t>
            </a:r>
          </a:p>
        </p:txBody>
      </p:sp>
      <p:pic>
        <p:nvPicPr>
          <p:cNvPr descr="BabyBonds-2024-07-25_files/figure-pptx/fig-share-stdebt-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Student Loan Debt at College Exit among College Attendees by Race/Ethnicity and Sex</a:t>
            </a:r>
          </a:p>
        </p:txBody>
      </p:sp>
      <p:pic>
        <p:nvPicPr>
          <p:cNvPr descr="BabyBonds-2024-07-25_files/figure-pptx/fig-avg-stdebt-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Student Loan Debt at College Exit Among Borrowers by Race/Ethnicity and Sex</a:t>
            </a:r>
          </a:p>
        </p:txBody>
      </p:sp>
      <p:pic>
        <p:nvPicPr>
          <p:cNvPr descr="BabyBonds-2024-07-25_files/figure-pptx/fig-avg-stdebt-by-race-sex-45-brw-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Student Loan Debt at College Exit Among Borrowers by Race/Ethnicity and Sex</a:t>
            </a:r>
          </a:p>
        </p:txBody>
      </p:sp>
      <p:pic>
        <p:nvPicPr>
          <p:cNvPr descr="BabyBonds-2024-07-25_files/figure-pptx/fig-med-stdebt-by-race-sex-45-brw-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of People who Took a Student Loan by Family Income at Birth</a:t>
            </a:r>
          </a:p>
        </p:txBody>
      </p:sp>
      <p:pic>
        <p:nvPicPr>
          <p:cNvPr descr="BabyBonds-2024-07-25_files/figure-pptx/fig-share-stdebt-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Student Loan Debt at College Exit among College Attendees by Quintile of Family Income at Birth and Sex</a:t>
            </a:r>
          </a:p>
        </p:txBody>
      </p:sp>
      <p:pic>
        <p:nvPicPr>
          <p:cNvPr descr="BabyBonds-2024-07-25_files/figure-pptx/fig-avg-stdebt-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Student Loan Debt at College Exit Among Borrowers by Family Income at Birth and Sex</a:t>
            </a:r>
          </a:p>
        </p:txBody>
      </p:sp>
      <p:pic>
        <p:nvPicPr>
          <p:cNvPr descr="BabyBonds-2024-07-25_files/figure-pptx/fig-avg-stdebt-by-lhincquin-sex-45-brw-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a:r>
              <a:rPr/>
              <a:t>This analysis observes people born from 2024 to 2028</a:t>
            </a:r>
          </a:p>
          <a:p>
            <a:pPr lvl="0"/>
            <a:r>
              <a:rPr/>
              <a:t>It analyzes the following outcomes:</a:t>
            </a:r>
          </a:p>
          <a:p>
            <a:pPr lvl="1"/>
            <a:r>
              <a:rPr/>
              <a:t>At age 18, demographic composition, the amount of baby bonds.</a:t>
            </a:r>
          </a:p>
          <a:p>
            <a:pPr lvl="1"/>
            <a:r>
              <a:rPr/>
              <a:t>At age 45, the share of people with college degree, student loan debt, earnings, and homeownership.</a:t>
            </a:r>
          </a:p>
          <a:p>
            <a:pPr lvl="1"/>
            <a:r>
              <a:rPr/>
              <a:t>At age 65, retirement savings and lifetime earnings.</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Student Loan Debt at College Exit Among Borrowers by Quintile of Family Income at Birth and Sex</a:t>
            </a:r>
          </a:p>
        </p:txBody>
      </p:sp>
      <p:pic>
        <p:nvPicPr>
          <p:cNvPr descr="BabyBonds-2024-07-25_files/figure-pptx/fig-med-stdebt-by-lhincquin-sex-45-brw-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Earnings by Race/Ethnicity and Sex</a:t>
            </a:r>
          </a:p>
        </p:txBody>
      </p:sp>
      <p:pic>
        <p:nvPicPr>
          <p:cNvPr descr="BabyBonds-2024-07-25_files/figure-pptx/fig-avg-earn-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Earnings by Race/Ethnicity and Sex</a:t>
            </a:r>
          </a:p>
        </p:txBody>
      </p:sp>
      <p:pic>
        <p:nvPicPr>
          <p:cNvPr descr="BabyBonds-2024-07-25_files/figure-pptx/fig-med-earn-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Earnings by Educational Attainment and Sex</a:t>
            </a:r>
          </a:p>
        </p:txBody>
      </p:sp>
      <p:pic>
        <p:nvPicPr>
          <p:cNvPr descr="BabyBonds-2024-07-25_files/figure-pptx/fig-avg-earn-by-educ-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Earnings by Educational Attainment and Sex</a:t>
            </a:r>
          </a:p>
        </p:txBody>
      </p:sp>
      <p:pic>
        <p:nvPicPr>
          <p:cNvPr descr="BabyBonds-2024-07-25_files/figure-pptx/fig-med-earn-by-educ-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Homeownership by Race/Ethnicity and Sex</a:t>
            </a:r>
          </a:p>
        </p:txBody>
      </p:sp>
      <p:pic>
        <p:nvPicPr>
          <p:cNvPr descr="BabyBonds-2024-07-25_files/figure-pptx/fig-homeown-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Home Equity by Race/Ethnicity and Sex</a:t>
            </a:r>
          </a:p>
        </p:txBody>
      </p:sp>
      <p:pic>
        <p:nvPicPr>
          <p:cNvPr descr="BabyBonds-2024-07-25_files/figure-pptx/fig-avg-homeeq-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Home Equity by Race/Ethnicity and Sex</a:t>
            </a:r>
          </a:p>
        </p:txBody>
      </p:sp>
      <p:pic>
        <p:nvPicPr>
          <p:cNvPr descr="BabyBonds-2024-07-25_files/figure-pptx/fig-med-homeeq-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Homeownership by by Quintile of Family Income at Birth and Sex</a:t>
            </a:r>
          </a:p>
        </p:txBody>
      </p:sp>
      <p:pic>
        <p:nvPicPr>
          <p:cNvPr descr="BabyBonds-2024-07-25_files/figure-pptx/fig-homeown-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Home Equity by by Quintile of Family Income at Birth and Sex</a:t>
            </a:r>
          </a:p>
        </p:txBody>
      </p:sp>
      <p:pic>
        <p:nvPicPr>
          <p:cNvPr descr="BabyBonds-2024-07-25_files/figure-pptx/fig-avg-homeeq-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(continued)</a:t>
            </a:r>
          </a:p>
        </p:txBody>
      </p:sp>
      <p:sp>
        <p:nvSpPr>
          <p:cNvPr id="3" name="Content Placeholder 2"/>
          <p:cNvSpPr>
            <a:spLocks noGrp="1"/>
          </p:cNvSpPr>
          <p:nvPr>
            <p:ph idx="1"/>
          </p:nvPr>
        </p:nvSpPr>
        <p:spPr/>
        <p:txBody>
          <a:bodyPr/>
          <a:lstStyle/>
          <a:p>
            <a:pPr lvl="0"/>
            <a:r>
              <a:rPr/>
              <a:t>This analysis disaggregates outcomes along the following dimensions:</a:t>
            </a:r>
          </a:p>
          <a:p>
            <a:pPr lvl="1"/>
            <a:r>
              <a:rPr/>
              <a:t>Sex,</a:t>
            </a:r>
          </a:p>
          <a:p>
            <a:pPr lvl="1"/>
            <a:r>
              <a:rPr/>
              <a:t>Race/ethnicity (Non-Hispanic Black, Hispanic, and Non-Hispanic White), and</a:t>
            </a:r>
          </a:p>
          <a:p>
            <a:pPr lvl="1"/>
            <a:r>
              <a:rPr/>
              <a:t>Quintile of family income at birth.</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Home Equity by by Quintile of Family Income at Birth and Sex</a:t>
            </a:r>
          </a:p>
        </p:txBody>
      </p:sp>
      <p:pic>
        <p:nvPicPr>
          <p:cNvPr descr="BabyBonds-2024-07-25_files/figure-pptx/fig-med-homeeq-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Results at Age 65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Per-Capita Retirement Savings by Race/Ethnicity</a:t>
            </a:r>
          </a:p>
        </p:txBody>
      </p:sp>
      <p:pic>
        <p:nvPicPr>
          <p:cNvPr descr="BabyBonds-2024-07-25_files/figure-pptx/fig-avg-retbal-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Per-Capita Retirement Savings by Race/Ethnicity</a:t>
            </a:r>
          </a:p>
        </p:txBody>
      </p:sp>
      <p:pic>
        <p:nvPicPr>
          <p:cNvPr descr="BabyBonds-2024-07-25_files/figure-pptx/fig-med-retbal-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Per-Capita Retirement Savings by Family Income at Birth and Sex</a:t>
            </a:r>
          </a:p>
        </p:txBody>
      </p:sp>
      <p:pic>
        <p:nvPicPr>
          <p:cNvPr descr="BabyBonds-2024-07-25_files/figure-pptx/fig-avg-retbal-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Per-Capita Retirement Savings by Family Income at Birth and Sex</a:t>
            </a:r>
          </a:p>
        </p:txBody>
      </p:sp>
      <p:pic>
        <p:nvPicPr>
          <p:cNvPr descr="BabyBonds-2024-07-25_files/figure-pptx/fig-med-retbal-by-lhincquin-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Per-Capita Lifetime Earnings Savings by Race/Ethnicity</a:t>
            </a:r>
          </a:p>
        </p:txBody>
      </p:sp>
      <p:pic>
        <p:nvPicPr>
          <p:cNvPr descr="BabyBonds-2024-07-25_files/figure-pptx/fig-avg-lifearn-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Median Per-Capita Lifetime Earnings Savings by Race/Ethnicity</a:t>
            </a:r>
          </a:p>
        </p:txBody>
      </p:sp>
      <p:pic>
        <p:nvPicPr>
          <p:cNvPr descr="BabyBonds-2024-07-25_files/figure-pptx/fig-med-lifearn-by-race-sex-45-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The effect of baby bonds on college education is small and positive for4 people from lower-income families and for Black and Hispanic people.</a:t>
            </a:r>
          </a:p>
          <a:p>
            <a:pPr lvl="0"/>
            <a:r>
              <a:rPr/>
              <a:t>The biggest effect of baby bonds is on student debt. For all race-sex groups, they reduce the share of people who take this debt and they reduce the amount of debt for borrowers.</a:t>
            </a:r>
          </a:p>
          <a:p>
            <a:pPr lvl="0"/>
            <a:r>
              <a:rPr/>
              <a:t>The effect of baby bonds on earnings (annual and lifetime), homeownership rates, home equity, and retirement savings varies by race and sex, not only in magnitude but also in sign. Most likely, this is due to the random variation.</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Results at Age 18</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Race/Ethnicity Shares by Quintile of Family Income at Birth</a:t>
            </a:r>
          </a:p>
        </p:txBody>
      </p:sp>
      <p:pic>
        <p:nvPicPr>
          <p:cNvPr descr="BabyBonds-2024-07-25_files/figure-pptx/fig-pop-by-race-thousands-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Shares of Quintile of Family Income at Birth by Race/Ethnicity</a:t>
            </a:r>
          </a:p>
        </p:txBody>
      </p:sp>
      <p:pic>
        <p:nvPicPr>
          <p:cNvPr descr="BabyBonds-2024-07-25_files/figure-pptx/fig-pop-by-lhincquin-thousands-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Average Baby-Bonds Amount by Race/Ethnicity</a:t>
            </a:r>
          </a:p>
        </p:txBody>
      </p:sp>
      <p:pic>
        <p:nvPicPr>
          <p:cNvPr descr="BabyBonds-2024-07-25_files/figure-pptx/fig-babybonds-by-race-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Baby Bonds Amount by Quintile of Family Income at Birth and Race/Ethnicity</a:t>
            </a:r>
          </a:p>
        </p:txBody>
      </p:sp>
      <p:pic>
        <p:nvPicPr>
          <p:cNvPr descr="BabyBonds-2024-07-25_files/figure-pptx/fig-babybonds-by-race-lhincquin-18-1.png" id="0" name="Picture 1"/>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Custom 2">
      <a:dk1>
        <a:srgbClr val="494546"/>
      </a:dk1>
      <a:lt1>
        <a:srgbClr val="FFFFFF"/>
      </a:lt1>
      <a:dk2>
        <a:srgbClr val="1A8ECE"/>
      </a:dk2>
      <a:lt2>
        <a:srgbClr val="FFFFFF"/>
      </a:lt2>
      <a:accent1>
        <a:srgbClr val="169CEC"/>
      </a:accent1>
      <a:accent2>
        <a:srgbClr val="C8C8C8"/>
      </a:accent2>
      <a:accent3>
        <a:srgbClr val="FCB300"/>
      </a:accent3>
      <a:accent4>
        <a:srgbClr val="E50178"/>
      </a:accent4>
      <a:accent5>
        <a:srgbClr val="44AD32"/>
      </a:accent5>
      <a:accent6>
        <a:srgbClr val="D31117"/>
      </a:accent6>
      <a:hlink>
        <a:srgbClr val="169CEC"/>
      </a:hlink>
      <a:folHlink>
        <a:srgbClr val="169CEC"/>
      </a:folHlink>
    </a:clrScheme>
    <a:fontScheme name="Urban">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rban-Powerpoint-Template" id="{03F40265-EB1C-D746-8380-A75842DBB0E0}" vid="{13FE3418-F4B4-9A43-A728-D1DE839A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14</Words>
  <Application>Microsoft Macintosh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Lato</vt:lpstr>
      <vt:lpstr>Wingdings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Bonds: Preliminary Results</dc:title>
  <dc:creator>Damir Cosic</dc:creator>
  <cp:keywords/>
  <dcterms:created xsi:type="dcterms:W3CDTF">2024-07-24T20:51:56Z</dcterms:created>
  <dcterms:modified xsi:type="dcterms:W3CDTF">2024-07-24T20:51:56Z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2024-07-11</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itle-slide-attributes">
    <vt:lpwstr/>
  </property>
  <property fmtid="{D5CDD505-2E9C-101B-9397-08002B2CF9AE}" pid="11" name="toc-title">
    <vt:lpwstr>Table of contents</vt:lpwstr>
  </property>
</Properties>
</file>