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61" r:id="rId3"/>
    <p:sldId id="257" r:id="rId4"/>
    <p:sldId id="312" r:id="rId5"/>
    <p:sldId id="314" r:id="rId6"/>
    <p:sldId id="317" r:id="rId7"/>
    <p:sldId id="326" r:id="rId8"/>
    <p:sldId id="316" r:id="rId9"/>
    <p:sldId id="315" r:id="rId10"/>
    <p:sldId id="321" r:id="rId11"/>
    <p:sldId id="272" r:id="rId12"/>
    <p:sldId id="318" r:id="rId13"/>
    <p:sldId id="320" r:id="rId14"/>
    <p:sldId id="323" r:id="rId15"/>
    <p:sldId id="324" r:id="rId16"/>
    <p:sldId id="325" r:id="rId17"/>
    <p:sldId id="304" r:id="rId18"/>
    <p:sldId id="327" r:id="rId19"/>
    <p:sldId id="328" r:id="rId20"/>
    <p:sldId id="329" r:id="rId21"/>
    <p:sldId id="331" r:id="rId22"/>
    <p:sldId id="332" r:id="rId23"/>
    <p:sldId id="322" r:id="rId2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5A3E"/>
    <a:srgbClr val="E5B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6" autoAdjust="0"/>
    <p:restoredTop sz="90388" autoAdjust="0"/>
  </p:normalViewPr>
  <p:slideViewPr>
    <p:cSldViewPr snapToGrid="0">
      <p:cViewPr varScale="1">
        <p:scale>
          <a:sx n="103" d="100"/>
          <a:sy n="103" d="100"/>
        </p:scale>
        <p:origin x="264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l" latinLnBrk="0">
              <a:defRPr lang="zh-CN" sz="13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8056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r" latinLnBrk="0">
              <a:defRPr lang="zh-CN" sz="13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  <a:t>2/28/2018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l" latinLnBrk="0">
              <a:defRPr lang="zh-CN" sz="13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60" cy="498055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r" latinLnBrk="0">
              <a:defRPr lang="zh-CN" sz="1300"/>
            </a:lvl1pPr>
          </a:lstStyle>
          <a:p>
            <a:fld id="{1604A0D4-B89B-4ADD-AF9E-38636B40EE4E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l" latinLnBrk="0">
              <a:defRPr lang="zh-CN" sz="13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8056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r" latinLnBrk="0">
              <a:defRPr lang="zh-CN" sz="13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  <a:pPr/>
              <a:t>2/28/2018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3" tIns="47781" rIns="95563" bIns="47781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350240"/>
          </a:xfrm>
          <a:prstGeom prst="rect">
            <a:avLst/>
          </a:prstGeom>
        </p:spPr>
        <p:txBody>
          <a:bodyPr vert="horz" lIns="95563" tIns="47781" rIns="95563" bIns="47781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l" latinLnBrk="0">
              <a:defRPr lang="zh-CN" sz="13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60" cy="498055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r" latinLnBrk="0">
              <a:defRPr lang="zh-CN" sz="13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670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5264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2670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2360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463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805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074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ctr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dirty="0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D2C9-154A-4021-AFF2-70765AF6C850}" type="datetime1">
              <a:rPr lang="zh-CN" altLang="en-US" smtClean="0"/>
              <a:t>2018/2/28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E8AF-056A-4CE6-8116-8ACFE8F65F2F}" type="datetime1">
              <a:rPr lang="zh-CN" altLang="en-US" smtClean="0"/>
              <a:t>2018/2/28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1925-6EBB-4AE1-ABAA-9603337D47A5}" type="datetime1">
              <a:rPr lang="zh-CN" altLang="en-US" smtClean="0"/>
              <a:t>2018/2/28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algn="ctr"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7CC0-5A25-4011-B710-DD62E35A619A}" type="datetime1">
              <a:rPr lang="zh-CN" altLang="en-US" smtClean="0"/>
              <a:t>2018/2/28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ED6A-2A57-4CD3-88D8-6654793FF9B8}" type="datetime1">
              <a:rPr lang="zh-CN" altLang="en-US" smtClean="0"/>
              <a:t>2018/2/28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074E-1E2C-480B-9F97-5EF89E2C51F3}" type="datetime1">
              <a:rPr lang="zh-CN" altLang="en-US" smtClean="0"/>
              <a:t>2018/2/28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5400-7AE9-40F8-8B4C-0D2B68903823}" type="datetime1">
              <a:rPr lang="zh-CN" altLang="en-US" smtClean="0"/>
              <a:t>2018/2/28</a:t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2699-2CE9-4291-9A63-485C58FF93AD}" type="datetime1">
              <a:rPr lang="zh-CN" altLang="en-US" smtClean="0"/>
              <a:t>2018/2/28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DCACE536-B693-4C00-96E1-0F33AC780359}" type="datetime1">
              <a:rPr lang="zh-CN" altLang="en-US" smtClean="0"/>
              <a:t>2018/2/28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CN" sz="2000" kern="1200">
          <a:solidFill>
            <a:schemeClr val="tx1"/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CN" sz="1800" kern="1200">
          <a:solidFill>
            <a:schemeClr val="tx1"/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600" kern="1200">
          <a:solidFill>
            <a:schemeClr val="tx1"/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github/gitignor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github.com/on-demand/resources/cheatsheets/" TargetMode="External"/><Relationship Id="rId7" Type="http://schemas.openxmlformats.org/officeDocument/2006/relationships/hyperlink" Target="https://stackoverflow.com/questions/161813/how-to-resolve-merge-conflicts-in-git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book/en/v2" TargetMode="External"/><Relationship Id="rId5" Type="http://schemas.openxmlformats.org/officeDocument/2006/relationships/hyperlink" Target="http://git.mydoc.io/" TargetMode="External"/><Relationship Id="rId4" Type="http://schemas.openxmlformats.org/officeDocument/2006/relationships/hyperlink" Target="https://help.githu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881271"/>
            <a:ext cx="12192000" cy="169361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solidFill>
                  <a:srgbClr val="D15A3E"/>
                </a:solidFill>
              </a:rPr>
              <a:t>Introduction to Git Version Control System</a:t>
            </a:r>
            <a:endParaRPr lang="zh-CN" sz="4000" dirty="0">
              <a:solidFill>
                <a:srgbClr val="D15A3E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4" y="4365635"/>
            <a:ext cx="9604310" cy="901492"/>
          </a:xfrm>
        </p:spPr>
        <p:txBody>
          <a:bodyPr anchor="b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/>
              <a:t>Junru (Bill) Zhong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92B592-E529-47D1-B76C-1E7BDC2E6F6F}"/>
              </a:ext>
            </a:extLst>
          </p:cNvPr>
          <p:cNvSpPr txBox="1"/>
          <p:nvPr/>
        </p:nvSpPr>
        <p:spPr>
          <a:xfrm>
            <a:off x="9090734" y="6418556"/>
            <a:ext cx="2796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/>
              <a:t>Ver. 2.0 – 28/02/2018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A3EF42-E599-492D-B671-A1F7C0EFE060}"/>
              </a:ext>
            </a:extLst>
          </p:cNvPr>
          <p:cNvSpPr txBox="1"/>
          <p:nvPr/>
        </p:nvSpPr>
        <p:spPr>
          <a:xfrm>
            <a:off x="1107439" y="5375650"/>
            <a:ext cx="9977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March 1</a:t>
            </a:r>
            <a:r>
              <a:rPr lang="en-US" altLang="zh-CN" sz="16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, 2018</a:t>
            </a:r>
            <a:endParaRPr lang="zh-CN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1C697-4BD7-4295-A246-82925522B125}"/>
              </a:ext>
            </a:extLst>
          </p:cNvPr>
          <p:cNvSpPr txBox="1">
            <a:spLocks/>
          </p:cNvSpPr>
          <p:nvPr/>
        </p:nvSpPr>
        <p:spPr>
          <a:xfrm>
            <a:off x="1" y="2857807"/>
            <a:ext cx="12192000" cy="11423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600" dirty="0"/>
              <a:t>Working with Git Remotely</a:t>
            </a:r>
            <a:endParaRPr lang="en-US" altLang="en-US" sz="36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65D9A86-45C3-4B56-AD20-3B752377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7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90301B-E312-482C-8BF0-130657B5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pPr/>
              <a:t>11</a:t>
            </a:fld>
            <a:endParaRPr lang="zh-CN" altLang="en-US"/>
          </a:p>
        </p:txBody>
      </p:sp>
      <p:pic>
        <p:nvPicPr>
          <p:cNvPr id="1026" name="Picture 2" descr="“git with remote”的图片搜索结果">
            <a:extLst>
              <a:ext uri="{FF2B5EF4-FFF2-40B4-BE49-F238E27FC236}">
                <a16:creationId xmlns:a16="http://schemas.microsoft.com/office/drawing/2014/main" id="{8D9A8C36-5F9C-4BC6-8B2B-AD4E12CE6DF1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388" y="340019"/>
            <a:ext cx="7059224" cy="594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D4BFD3F-76F9-44F9-BB06-4C6FFCECA0C4}"/>
              </a:ext>
            </a:extLst>
          </p:cNvPr>
          <p:cNvSpPr txBox="1"/>
          <p:nvPr/>
        </p:nvSpPr>
        <p:spPr>
          <a:xfrm>
            <a:off x="607807" y="6387250"/>
            <a:ext cx="8076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Credit: https://www.git-tower.com/learn/git/ebook/en/command-line/remote-repositories/introduction</a:t>
            </a:r>
            <a:endParaRPr lang="zh-CN" alt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4C4979-DA99-4D04-AFF5-B06CBC697761}"/>
              </a:ext>
            </a:extLst>
          </p:cNvPr>
          <p:cNvSpPr txBox="1"/>
          <p:nvPr/>
        </p:nvSpPr>
        <p:spPr>
          <a:xfrm>
            <a:off x="7198312" y="568321"/>
            <a:ext cx="4854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rgbClr val="D15A3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Gitee</a:t>
            </a:r>
            <a:r>
              <a:rPr lang="en-US" altLang="zh-CN" sz="2400" b="1" dirty="0">
                <a:solidFill>
                  <a:srgbClr val="D15A3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 by </a:t>
            </a:r>
            <a:r>
              <a:rPr lang="en-US" altLang="zh-CN" sz="2400" b="1" dirty="0" err="1">
                <a:solidFill>
                  <a:srgbClr val="D15A3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OSChina</a:t>
            </a:r>
            <a:r>
              <a:rPr lang="en-US" altLang="zh-CN" sz="2400" b="1" dirty="0">
                <a:solidFill>
                  <a:srgbClr val="D15A3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 (</a:t>
            </a:r>
            <a:r>
              <a:rPr lang="zh-CN" altLang="en-US" sz="2400" b="1" dirty="0">
                <a:solidFill>
                  <a:srgbClr val="D15A3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开源中国社区</a:t>
            </a:r>
            <a:r>
              <a:rPr lang="en-US" altLang="zh-CN" sz="2400" b="1" dirty="0">
                <a:solidFill>
                  <a:srgbClr val="D15A3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)</a:t>
            </a:r>
            <a:endParaRPr lang="zh-CN" altLang="en-US" sz="2400" b="1" dirty="0">
              <a:solidFill>
                <a:srgbClr val="D15A3E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8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A8710-D932-441D-8B34-D5B9F612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78" y="745482"/>
            <a:ext cx="3513333" cy="1142385"/>
          </a:xfrm>
        </p:spPr>
        <p:txBody>
          <a:bodyPr/>
          <a:lstStyle/>
          <a:p>
            <a:r>
              <a:rPr lang="en-US" altLang="zh-CN" dirty="0"/>
              <a:t>Remote Branches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4E31DB-17F6-4F3E-984C-2CFBB48D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12</a:t>
            </a:fld>
            <a:endParaRPr lang="zh-CN" altLang="en-US"/>
          </a:p>
        </p:txBody>
      </p:sp>
      <p:pic>
        <p:nvPicPr>
          <p:cNvPr id="2052" name="Picture 4" descr="Server and local repositories after cloning.">
            <a:extLst>
              <a:ext uri="{FF2B5EF4-FFF2-40B4-BE49-F238E27FC236}">
                <a16:creationId xmlns:a16="http://schemas.microsoft.com/office/drawing/2014/main" id="{965C4A9A-DDF5-440F-A94A-712DFCFB7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11" y="474412"/>
            <a:ext cx="7821911" cy="564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F05372D-8257-4AB6-B982-C5B01F8920AE}"/>
              </a:ext>
            </a:extLst>
          </p:cNvPr>
          <p:cNvSpPr txBox="1"/>
          <p:nvPr/>
        </p:nvSpPr>
        <p:spPr>
          <a:xfrm>
            <a:off x="607807" y="6387250"/>
            <a:ext cx="8076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Credit: https://git-scm.com/book/en/v2/Git-Branching-Remote-Branches</a:t>
            </a:r>
            <a:endParaRPr lang="zh-CN" alt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023827-1888-47C7-B614-E8BEBCC9F987}"/>
              </a:ext>
            </a:extLst>
          </p:cNvPr>
          <p:cNvSpPr txBox="1"/>
          <p:nvPr/>
        </p:nvSpPr>
        <p:spPr>
          <a:xfrm>
            <a:off x="2013575" y="4970134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D15A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Commits</a:t>
            </a:r>
            <a:endParaRPr lang="zh-CN" altLang="en-US" sz="2000" b="1" dirty="0">
              <a:solidFill>
                <a:srgbClr val="D15A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F458785-39EE-4508-846A-BDE40991394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270650" y="2307320"/>
            <a:ext cx="1386631" cy="28628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B56F996-6078-44EB-A94E-37568FB8048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270650" y="4832580"/>
            <a:ext cx="1614046" cy="337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D6A31D-5523-4F5B-A7B0-054C8263FF5F}"/>
              </a:ext>
            </a:extLst>
          </p:cNvPr>
          <p:cNvSpPr/>
          <p:nvPr/>
        </p:nvSpPr>
        <p:spPr>
          <a:xfrm>
            <a:off x="6855679" y="2845316"/>
            <a:ext cx="612695" cy="2831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CDD4FF-4CA1-4EFE-8EC2-FACB47C287C1}"/>
              </a:ext>
            </a:extLst>
          </p:cNvPr>
          <p:cNvSpPr txBox="1"/>
          <p:nvPr/>
        </p:nvSpPr>
        <p:spPr>
          <a:xfrm>
            <a:off x="607807" y="2741506"/>
            <a:ext cx="3397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D15A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Clone: An exactly same copy</a:t>
            </a:r>
            <a:endParaRPr lang="zh-CN" altLang="en-US" sz="2000" dirty="0">
              <a:solidFill>
                <a:srgbClr val="D15A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75634E-A0C8-4700-8D3E-DAA67DACC891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4004891" y="2941561"/>
            <a:ext cx="2850788" cy="453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1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A9CB9-5EF3-4EE0-945A-9E93999E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</a:t>
            </a:r>
            <a:r>
              <a:rPr lang="en-US" altLang="zh-CN" i="1" dirty="0"/>
              <a:t>Fast-forward</a:t>
            </a:r>
            <a:r>
              <a:rPr lang="en-US" altLang="zh-CN" dirty="0"/>
              <a:t> Problem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AA9479-B1DD-49D9-A803-39A457CA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13</a:t>
            </a:fld>
            <a:endParaRPr lang="zh-CN" altLang="en-US"/>
          </a:p>
        </p:txBody>
      </p:sp>
      <p:pic>
        <p:nvPicPr>
          <p:cNvPr id="4098" name="Picture 2" descr="Local and remote work can diverge.">
            <a:extLst>
              <a:ext uri="{FF2B5EF4-FFF2-40B4-BE49-F238E27FC236}">
                <a16:creationId xmlns:a16="http://schemas.microsoft.com/office/drawing/2014/main" id="{12158D01-9ECF-4850-B738-C1E0138B8B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91" y="1617843"/>
            <a:ext cx="7343617" cy="451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EFD8F64-DC0A-49BF-A9AE-250C0488B321}"/>
              </a:ext>
            </a:extLst>
          </p:cNvPr>
          <p:cNvSpPr/>
          <p:nvPr/>
        </p:nvSpPr>
        <p:spPr>
          <a:xfrm>
            <a:off x="5379643" y="2525044"/>
            <a:ext cx="1304296" cy="286388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F8C287-F5DD-4517-B207-0FCB6516CC73}"/>
              </a:ext>
            </a:extLst>
          </p:cNvPr>
          <p:cNvSpPr txBox="1"/>
          <p:nvPr/>
        </p:nvSpPr>
        <p:spPr>
          <a:xfrm>
            <a:off x="607807" y="6387250"/>
            <a:ext cx="8076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Credit: https://git-scm.com/book/en/v2/Git-Branching-Remote-Branches</a:t>
            </a:r>
            <a:endParaRPr lang="zh-CN" alt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`git fetch` updates your remote references.">
            <a:extLst>
              <a:ext uri="{FF2B5EF4-FFF2-40B4-BE49-F238E27FC236}">
                <a16:creationId xmlns:a16="http://schemas.microsoft.com/office/drawing/2014/main" id="{352E9816-A7AB-49A0-800C-56CE697525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350" y="1379723"/>
            <a:ext cx="6618955" cy="486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1FA9CB9-5EF3-4EE0-945A-9E93999E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</a:t>
            </a:r>
            <a:r>
              <a:rPr lang="en-US" altLang="zh-CN" i="1" dirty="0"/>
              <a:t>Fast-forward</a:t>
            </a:r>
            <a:r>
              <a:rPr lang="en-US" altLang="zh-CN" dirty="0"/>
              <a:t> Problem (Cont’d)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AA9479-B1DD-49D9-A803-39A457CA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14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FD8F64-DC0A-49BF-A9AE-250C0488B321}"/>
              </a:ext>
            </a:extLst>
          </p:cNvPr>
          <p:cNvSpPr/>
          <p:nvPr/>
        </p:nvSpPr>
        <p:spPr>
          <a:xfrm>
            <a:off x="5372679" y="2200131"/>
            <a:ext cx="1227711" cy="286388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F8C287-F5DD-4517-B207-0FCB6516CC73}"/>
              </a:ext>
            </a:extLst>
          </p:cNvPr>
          <p:cNvSpPr txBox="1"/>
          <p:nvPr/>
        </p:nvSpPr>
        <p:spPr>
          <a:xfrm>
            <a:off x="607807" y="6387250"/>
            <a:ext cx="8076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Credit: https://git-scm.com/book/en/v2/Git-Branching-Remote-Branches</a:t>
            </a:r>
            <a:endParaRPr lang="zh-CN" alt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3B48984-548E-4847-8525-8C7A0E22D1D1}"/>
              </a:ext>
            </a:extLst>
          </p:cNvPr>
          <p:cNvGrpSpPr/>
          <p:nvPr/>
        </p:nvGrpSpPr>
        <p:grpSpPr>
          <a:xfrm>
            <a:off x="9781081" y="4432751"/>
            <a:ext cx="1768459" cy="566279"/>
            <a:chOff x="9394648" y="4497734"/>
            <a:chExt cx="1768459" cy="56627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36734DA-269F-4D96-81B3-C5EB3AA05127}"/>
                </a:ext>
              </a:extLst>
            </p:cNvPr>
            <p:cNvSpPr/>
            <p:nvPr/>
          </p:nvSpPr>
          <p:spPr>
            <a:xfrm>
              <a:off x="9394648" y="4497734"/>
              <a:ext cx="1768459" cy="566279"/>
            </a:xfrm>
            <a:prstGeom prst="roundRect">
              <a:avLst/>
            </a:prstGeom>
            <a:noFill/>
            <a:ln>
              <a:solidFill>
                <a:srgbClr val="D15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66F2181-796F-4AAC-972E-8B6056475518}"/>
                </a:ext>
              </a:extLst>
            </p:cNvPr>
            <p:cNvSpPr txBox="1"/>
            <p:nvPr/>
          </p:nvSpPr>
          <p:spPr>
            <a:xfrm>
              <a:off x="9551755" y="4610132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egoe UI" panose="020B0502040204020203" pitchFamily="34" charset="0"/>
                  <a:cs typeface="Segoe UI" panose="020B0502040204020203" pitchFamily="34" charset="0"/>
                </a:rPr>
                <a:t>New commit</a:t>
              </a:r>
              <a:endParaRPr lang="zh-CN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C1FEE15-3BE1-43C2-BC5A-3D16C6790FF8}"/>
              </a:ext>
            </a:extLst>
          </p:cNvPr>
          <p:cNvCxnSpPr>
            <a:endCxn id="8" idx="1"/>
          </p:cNvCxnSpPr>
          <p:nvPr/>
        </p:nvCxnSpPr>
        <p:spPr>
          <a:xfrm>
            <a:off x="8786595" y="4432751"/>
            <a:ext cx="994486" cy="2831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B7B6EFC-59DC-4545-93F9-037FCF015396}"/>
              </a:ext>
            </a:extLst>
          </p:cNvPr>
          <p:cNvCxnSpPr>
            <a:endCxn id="8" idx="1"/>
          </p:cNvCxnSpPr>
          <p:nvPr/>
        </p:nvCxnSpPr>
        <p:spPr>
          <a:xfrm flipV="1">
            <a:off x="8786595" y="4715891"/>
            <a:ext cx="994486" cy="3481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F386A3F-94DB-49BF-90E0-82A7E2BE2484}"/>
              </a:ext>
            </a:extLst>
          </p:cNvPr>
          <p:cNvSpPr txBox="1"/>
          <p:nvPr/>
        </p:nvSpPr>
        <p:spPr>
          <a:xfrm>
            <a:off x="9293802" y="396494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Merge changes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B6939BF-D6F0-44A8-94E7-98ADA85C38B1}"/>
              </a:ext>
            </a:extLst>
          </p:cNvPr>
          <p:cNvSpPr/>
          <p:nvPr/>
        </p:nvSpPr>
        <p:spPr>
          <a:xfrm>
            <a:off x="5246581" y="3063470"/>
            <a:ext cx="1227711" cy="34696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2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7915F-BFDF-4E13-BD4C-ED5F84B0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Operations (with remote)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F61384-E45E-4074-9B4B-F5701B390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9303" y="1768459"/>
            <a:ext cx="6264890" cy="4112479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D15A3E"/>
                </a:solidFill>
              </a:rPr>
              <a:t>From remote to local: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$ git clone #from a remote repo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$ git fetch #changes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$ git pull</a:t>
            </a:r>
          </a:p>
          <a:p>
            <a:pPr marL="27432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#Fetch changes and merge to local repo.</a:t>
            </a:r>
          </a:p>
          <a:p>
            <a:r>
              <a:rPr lang="en-US" altLang="zh-CN" b="1" i="1" dirty="0">
                <a:solidFill>
                  <a:srgbClr val="D15A3E"/>
                </a:solidFill>
              </a:rPr>
              <a:t>After staged, committed your changes: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$ git push #local changes to remote</a:t>
            </a:r>
          </a:p>
          <a:p>
            <a:r>
              <a:rPr lang="en-US" altLang="zh-CN" b="1" dirty="0">
                <a:solidFill>
                  <a:srgbClr val="D15A3E"/>
                </a:solidFill>
              </a:rPr>
              <a:t>Add a remote repo. to a local repo.: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$ git remote add #to a local repo.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42DCF-3BF4-486A-A422-F58654AF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15</a:t>
            </a:fld>
            <a:endParaRPr lang="zh-CN" altLang="en-US"/>
          </a:p>
        </p:txBody>
      </p:sp>
      <p:pic>
        <p:nvPicPr>
          <p:cNvPr id="7" name="Picture 2" descr="“git with remote”的图片搜索结果">
            <a:extLst>
              <a:ext uri="{FF2B5EF4-FFF2-40B4-BE49-F238E27FC236}">
                <a16:creationId xmlns:a16="http://schemas.microsoft.com/office/drawing/2014/main" id="{F1E581C8-0EC4-4EBE-B7B5-1C014A8AF28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07" y="1874829"/>
            <a:ext cx="452048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58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1C697-4BD7-4295-A246-82925522B125}"/>
              </a:ext>
            </a:extLst>
          </p:cNvPr>
          <p:cNvSpPr txBox="1">
            <a:spLocks/>
          </p:cNvSpPr>
          <p:nvPr/>
        </p:nvSpPr>
        <p:spPr>
          <a:xfrm>
            <a:off x="1" y="2857807"/>
            <a:ext cx="12192000" cy="11423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600" dirty="0"/>
              <a:t>Useful Tips</a:t>
            </a:r>
            <a:endParaRPr lang="en-US" altLang="en-US" sz="36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65D9A86-45C3-4B56-AD20-3B752377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97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E227923-12F4-4DE9-8D26-C9283699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.</a:t>
            </a:r>
            <a:r>
              <a:rPr lang="en-US" altLang="zh-CN" dirty="0" err="1"/>
              <a:t>gitignore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E9EBCCB-6AB4-4F65-B823-827AD2BCC2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42245" y="1981200"/>
            <a:ext cx="4078309" cy="3810000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84B592-2E42-4C30-AD88-DDFA126B88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/>
              <a:t>Tells Git to ignore some files.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D15A3E"/>
                </a:solidFill>
              </a:rPr>
              <a:t>Avoid conflicts.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en-US" altLang="zh-CN" dirty="0"/>
              <a:t>Download templates from: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hlinkClick r:id="rId4"/>
              </a:rPr>
              <a:t>https://github.com/github/gitignore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according to your source languages, editors, IDEs.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Put it in your tracked directories with file name “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latin typeface="Consolas" panose="020B0609020204030204" pitchFamily="49" charset="0"/>
              </a:rPr>
              <a:t>gitignore</a:t>
            </a:r>
            <a:r>
              <a:rPr lang="en-US" altLang="zh-CN" dirty="0"/>
              <a:t>”.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604DFF5-9071-4449-9C7D-7D17A408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9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77309-673E-4F17-9552-81A04AEF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Conflicts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30885-D2EE-4C08-9099-9FDCD9C06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98792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Conflict changes from different branches </a:t>
            </a:r>
          </a:p>
          <a:p>
            <a:pPr lvl="1"/>
            <a:r>
              <a:rPr lang="en-US" altLang="zh-CN" sz="2400" dirty="0"/>
              <a:t>e.g. Different modifications in a same line.</a:t>
            </a:r>
          </a:p>
          <a:p>
            <a:r>
              <a:rPr lang="en-US" altLang="zh-CN" sz="2800" dirty="0"/>
              <a:t>Git don’t know how to merge changes.</a:t>
            </a:r>
          </a:p>
          <a:p>
            <a:r>
              <a:rPr lang="en-US" altLang="zh-CN" sz="2800" dirty="0"/>
              <a:t>Requires human to make choices.</a:t>
            </a:r>
          </a:p>
          <a:p>
            <a:pPr lvl="1"/>
            <a:r>
              <a:rPr lang="en-US" altLang="zh-CN" sz="2400" dirty="0"/>
              <a:t>Accept changes from one branch.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B24779-E885-49A7-BDB7-2CC18AC1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9B8B7-02F4-4B65-A8CD-C7659F71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/>
              <a:t>Handling Conflicts (Cont’d)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30EE99-2FD0-4F12-8529-96D474EB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fld id="{E31375A4-56A4-47D6-9801-1991572033F7}" type="slidenum">
              <a:rPr lang="en-US" altLang="zh-CN" smtClean="0"/>
              <a:t>19</a:t>
            </a:fld>
            <a:endParaRPr lang="zh-CN" altLang="en-US"/>
          </a:p>
        </p:txBody>
      </p:sp>
      <p:pic>
        <p:nvPicPr>
          <p:cNvPr id="5" name="Picture 4" descr="git conflict 的图像结果">
            <a:extLst>
              <a:ext uri="{FF2B5EF4-FFF2-40B4-BE49-F238E27FC236}">
                <a16:creationId xmlns:a16="http://schemas.microsoft.com/office/drawing/2014/main" id="{EC11191D-7DF7-4232-B9A9-D831C89731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4"/>
          <a:stretch/>
        </p:blipFill>
        <p:spPr bwMode="auto">
          <a:xfrm>
            <a:off x="3586649" y="1646238"/>
            <a:ext cx="5018701" cy="452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E310A42-960D-45BF-8CE1-F07E928C4B0D}"/>
              </a:ext>
            </a:extLst>
          </p:cNvPr>
          <p:cNvSpPr/>
          <p:nvPr/>
        </p:nvSpPr>
        <p:spPr>
          <a:xfrm>
            <a:off x="4065843" y="2812239"/>
            <a:ext cx="3694733" cy="6962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6E324A-1562-4F5E-B3C2-9934A5CFEDE0}"/>
              </a:ext>
            </a:extLst>
          </p:cNvPr>
          <p:cNvSpPr/>
          <p:nvPr/>
        </p:nvSpPr>
        <p:spPr>
          <a:xfrm>
            <a:off x="4065843" y="3584300"/>
            <a:ext cx="3694733" cy="6962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3F43EE-A7EE-4015-BD83-26A7FE95948A}"/>
              </a:ext>
            </a:extLst>
          </p:cNvPr>
          <p:cNvSpPr txBox="1"/>
          <p:nvPr/>
        </p:nvSpPr>
        <p:spPr>
          <a:xfrm>
            <a:off x="8605351" y="2716497"/>
            <a:ext cx="1372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Changes from all branches</a:t>
            </a:r>
            <a:endParaRPr lang="zh-CN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71F1492-0D80-48E2-851D-FAD042C912A6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7760576" y="3160361"/>
            <a:ext cx="844775" cy="6396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18D2E19-4F8E-4B37-84F8-09800086F3EB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760576" y="3224329"/>
            <a:ext cx="844775" cy="7080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0CDFBBD-D40A-422D-9BF3-69151E4E8498}"/>
              </a:ext>
            </a:extLst>
          </p:cNvPr>
          <p:cNvSpPr txBox="1"/>
          <p:nvPr/>
        </p:nvSpPr>
        <p:spPr>
          <a:xfrm>
            <a:off x="1802521" y="2937969"/>
            <a:ext cx="1544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Notations added by Git</a:t>
            </a:r>
            <a:endParaRPr lang="zh-CN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FF9A9D9-7FFF-445F-8250-315F480E0BEE}"/>
              </a:ext>
            </a:extLst>
          </p:cNvPr>
          <p:cNvCxnSpPr>
            <a:stCxn id="17" idx="3"/>
          </p:cNvCxnSpPr>
          <p:nvPr/>
        </p:nvCxnSpPr>
        <p:spPr>
          <a:xfrm flipV="1">
            <a:off x="3347052" y="2755867"/>
            <a:ext cx="691426" cy="68993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3271D6A-C39D-48E8-A55C-481CC4015525}"/>
              </a:ext>
            </a:extLst>
          </p:cNvPr>
          <p:cNvCxnSpPr>
            <a:stCxn id="17" idx="3"/>
          </p:cNvCxnSpPr>
          <p:nvPr/>
        </p:nvCxnSpPr>
        <p:spPr>
          <a:xfrm>
            <a:off x="3347052" y="3445801"/>
            <a:ext cx="691426" cy="1000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D7A7485-E070-4CE7-928F-A62B38872D9C}"/>
              </a:ext>
            </a:extLst>
          </p:cNvPr>
          <p:cNvSpPr txBox="1"/>
          <p:nvPr/>
        </p:nvSpPr>
        <p:spPr>
          <a:xfrm>
            <a:off x="607807" y="6387250"/>
            <a:ext cx="8076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Credit: http://jonathanmh.com/wp-content/uploads/2015/06/temporary-git-merge-conflict-files.png</a:t>
            </a:r>
            <a:endParaRPr lang="zh-CN" alt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399" y="1981201"/>
            <a:ext cx="10956793" cy="3809999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/>
              <a:t>Git Version Control System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Local Repositories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Remote Repositories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Useful Tips &amp; Resources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B412C2-BAA9-486D-AD69-193196A9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it conflict 的图像结果">
            <a:extLst>
              <a:ext uri="{FF2B5EF4-FFF2-40B4-BE49-F238E27FC236}">
                <a16:creationId xmlns:a16="http://schemas.microsoft.com/office/drawing/2014/main" id="{EC11191D-7DF7-4232-B9A9-D831C89731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4"/>
          <a:stretch/>
        </p:blipFill>
        <p:spPr bwMode="auto">
          <a:xfrm>
            <a:off x="3586649" y="1646238"/>
            <a:ext cx="5018701" cy="452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309B8B7-02F4-4B65-A8CD-C7659F71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/>
              <a:t>Handling Conflicts (Cont’d)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30EE99-2FD0-4F12-8529-96D474EB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fld id="{E31375A4-56A4-47D6-9801-1991572033F7}" type="slidenum">
              <a:rPr lang="en-US" altLang="zh-CN" smtClean="0"/>
              <a:t>20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310A42-960D-45BF-8CE1-F07E928C4B0D}"/>
              </a:ext>
            </a:extLst>
          </p:cNvPr>
          <p:cNvSpPr/>
          <p:nvPr/>
        </p:nvSpPr>
        <p:spPr>
          <a:xfrm>
            <a:off x="4065843" y="2812239"/>
            <a:ext cx="3694733" cy="6962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6E324A-1562-4F5E-B3C2-9934A5CFEDE0}"/>
              </a:ext>
            </a:extLst>
          </p:cNvPr>
          <p:cNvSpPr/>
          <p:nvPr/>
        </p:nvSpPr>
        <p:spPr>
          <a:xfrm>
            <a:off x="4065843" y="3584300"/>
            <a:ext cx="3694733" cy="6962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3F43EE-A7EE-4015-BD83-26A7FE95948A}"/>
              </a:ext>
            </a:extLst>
          </p:cNvPr>
          <p:cNvSpPr txBox="1"/>
          <p:nvPr/>
        </p:nvSpPr>
        <p:spPr>
          <a:xfrm>
            <a:off x="8605351" y="2716497"/>
            <a:ext cx="3082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Leave the correct change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Delete change you don’t want</a:t>
            </a:r>
          </a:p>
          <a:p>
            <a:r>
              <a:rPr lang="en-US" altLang="zh-CN" sz="2000" i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Commit and push again.</a:t>
            </a:r>
            <a:endParaRPr lang="zh-CN" altLang="en-US" sz="2000" i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71F1492-0D80-48E2-851D-FAD042C912A6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7760576" y="3160361"/>
            <a:ext cx="844775" cy="21785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18D2E19-4F8E-4B37-84F8-09800086F3EB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760576" y="3378217"/>
            <a:ext cx="844775" cy="55420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0CDFBBD-D40A-422D-9BF3-69151E4E8498}"/>
              </a:ext>
            </a:extLst>
          </p:cNvPr>
          <p:cNvSpPr txBox="1"/>
          <p:nvPr/>
        </p:nvSpPr>
        <p:spPr>
          <a:xfrm>
            <a:off x="1802521" y="2937969"/>
            <a:ext cx="1544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Delete all notations</a:t>
            </a:r>
            <a:endParaRPr lang="zh-CN" altLang="en-US" sz="2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FF9A9D9-7FFF-445F-8250-315F480E0BEE}"/>
              </a:ext>
            </a:extLst>
          </p:cNvPr>
          <p:cNvCxnSpPr>
            <a:stCxn id="17" idx="3"/>
          </p:cNvCxnSpPr>
          <p:nvPr/>
        </p:nvCxnSpPr>
        <p:spPr>
          <a:xfrm flipV="1">
            <a:off x="3347052" y="2755868"/>
            <a:ext cx="691426" cy="53604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3271D6A-C39D-48E8-A55C-481CC4015525}"/>
              </a:ext>
            </a:extLst>
          </p:cNvPr>
          <p:cNvCxnSpPr>
            <a:stCxn id="17" idx="3"/>
          </p:cNvCxnSpPr>
          <p:nvPr/>
        </p:nvCxnSpPr>
        <p:spPr>
          <a:xfrm>
            <a:off x="3347052" y="3291912"/>
            <a:ext cx="691426" cy="2539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D7A7485-E070-4CE7-928F-A62B38872D9C}"/>
              </a:ext>
            </a:extLst>
          </p:cNvPr>
          <p:cNvSpPr txBox="1"/>
          <p:nvPr/>
        </p:nvSpPr>
        <p:spPr>
          <a:xfrm>
            <a:off x="607807" y="6387250"/>
            <a:ext cx="8076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Credit: http://jonathanmh.com/wp-content/uploads/2015/06/temporary-git-merge-conflict-files.png</a:t>
            </a:r>
            <a:endParaRPr lang="zh-CN" alt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8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00ACF-D202-451C-B09C-C5CC9202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Useful Tips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C3F30-B86D-46DD-AB26-0FCF5818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Always create repository with a </a:t>
            </a:r>
            <a:r>
              <a:rPr lang="en-US" altLang="zh-CN" sz="2800" b="1" dirty="0" err="1">
                <a:solidFill>
                  <a:srgbClr val="D15A3E"/>
                </a:solidFill>
                <a:latin typeface="Consolas" panose="020B0609020204030204" pitchFamily="49" charset="0"/>
              </a:rPr>
              <a:t>gitignore</a:t>
            </a:r>
            <a:r>
              <a:rPr lang="en-US" altLang="zh-CN" sz="2800" dirty="0"/>
              <a:t> file.</a:t>
            </a:r>
          </a:p>
          <a:p>
            <a:r>
              <a:rPr lang="en-US" altLang="zh-CN" sz="2800" dirty="0"/>
              <a:t>Always </a:t>
            </a:r>
            <a:r>
              <a:rPr lang="en-US" altLang="zh-CN" sz="2800" b="1" dirty="0">
                <a:solidFill>
                  <a:srgbClr val="D15A3E"/>
                </a:solidFill>
                <a:latin typeface="Consolas" panose="020B0609020204030204" pitchFamily="49" charset="0"/>
              </a:rPr>
              <a:t>pull</a:t>
            </a:r>
            <a:r>
              <a:rPr lang="en-US" altLang="zh-CN" sz="2800" dirty="0"/>
              <a:t> before modify files.</a:t>
            </a:r>
          </a:p>
          <a:p>
            <a:r>
              <a:rPr lang="en-US" altLang="zh-CN" sz="2800" dirty="0"/>
              <a:t>Always </a:t>
            </a:r>
            <a:r>
              <a:rPr lang="en-US" altLang="zh-CN" sz="2800" b="1" dirty="0">
                <a:solidFill>
                  <a:srgbClr val="D15A3E"/>
                </a:solidFill>
                <a:latin typeface="Consolas" panose="020B0609020204030204" pitchFamily="49" charset="0"/>
              </a:rPr>
              <a:t>commit</a:t>
            </a:r>
            <a:r>
              <a:rPr lang="en-US" altLang="zh-CN" sz="2800" dirty="0"/>
              <a:t> with </a:t>
            </a:r>
            <a:r>
              <a:rPr lang="en-US" altLang="zh-CN" sz="2800" b="1" dirty="0">
                <a:solidFill>
                  <a:srgbClr val="D15A3E"/>
                </a:solidFill>
              </a:rPr>
              <a:t>meaningful</a:t>
            </a:r>
            <a:r>
              <a:rPr lang="en-US" altLang="zh-CN" sz="2800" dirty="0"/>
              <a:t> information.</a:t>
            </a:r>
          </a:p>
          <a:p>
            <a:r>
              <a:rPr lang="en-US" altLang="zh-CN" sz="2800" dirty="0"/>
              <a:t>Try to make use of </a:t>
            </a:r>
            <a:r>
              <a:rPr lang="en-US" altLang="zh-CN" sz="2800" b="1" dirty="0">
                <a:solidFill>
                  <a:srgbClr val="D15A3E"/>
                </a:solidFill>
              </a:rPr>
              <a:t>branches</a:t>
            </a:r>
            <a:r>
              <a:rPr lang="en-US" altLang="zh-CN" sz="2800" dirty="0"/>
              <a:t> by </a:t>
            </a:r>
            <a:r>
              <a:rPr lang="en-US" altLang="zh-CN" sz="2800" b="1" dirty="0">
                <a:solidFill>
                  <a:srgbClr val="D15A3E"/>
                </a:solidFill>
                <a:latin typeface="Consolas" panose="020B0609020204030204" pitchFamily="49" charset="0"/>
              </a:rPr>
              <a:t>forking</a:t>
            </a:r>
            <a:r>
              <a:rPr lang="en-US" altLang="zh-CN" sz="2800" dirty="0"/>
              <a:t>.</a:t>
            </a:r>
          </a:p>
          <a:p>
            <a:r>
              <a:rPr lang="en-US" altLang="zh-CN" sz="2800" dirty="0"/>
              <a:t>Try to work with git by </a:t>
            </a:r>
            <a:r>
              <a:rPr lang="en-US" altLang="zh-CN" sz="2800" b="1" dirty="0">
                <a:solidFill>
                  <a:srgbClr val="D15A3E"/>
                </a:solidFill>
              </a:rPr>
              <a:t>command line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111EBA-CDB4-44CC-BA0B-CDC5F999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8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2B9BDA3-B8BB-4E16-AE1E-1D3E9B8E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 &amp; Useful Resources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6933BA-1433-42E8-9058-55D94D6C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GitHub Guides: </a:t>
            </a:r>
            <a:r>
              <a:rPr lang="en-US" altLang="zh-CN" dirty="0">
                <a:hlinkClick r:id="rId2"/>
              </a:rPr>
              <a:t>https://guides.github.com/</a:t>
            </a:r>
            <a:endParaRPr lang="en-US" altLang="zh-CN" dirty="0"/>
          </a:p>
          <a:p>
            <a:r>
              <a:rPr lang="en-US" altLang="zh-CN" dirty="0"/>
              <a:t>Git Cheat sheet: </a:t>
            </a:r>
            <a:r>
              <a:rPr lang="en-US" altLang="zh-CN" dirty="0">
                <a:hlinkClick r:id="rId3"/>
              </a:rPr>
              <a:t>https://services.github.com/on-demand/resources/cheatsheets/</a:t>
            </a:r>
            <a:endParaRPr lang="en-US" altLang="zh-CN" dirty="0"/>
          </a:p>
          <a:p>
            <a:r>
              <a:rPr lang="en-US" altLang="zh-CN" dirty="0"/>
              <a:t>GitHub Help: </a:t>
            </a:r>
            <a:r>
              <a:rPr lang="en-US" altLang="zh-CN" dirty="0">
                <a:hlinkClick r:id="rId4"/>
              </a:rPr>
              <a:t>https://help.github.com/</a:t>
            </a:r>
            <a:endParaRPr lang="en-US" altLang="zh-CN" dirty="0"/>
          </a:p>
          <a:p>
            <a:r>
              <a:rPr lang="en-US" altLang="zh-CN" dirty="0" err="1"/>
              <a:t>Gitee</a:t>
            </a:r>
            <a:r>
              <a:rPr lang="en-US" altLang="zh-CN" dirty="0"/>
              <a:t> Documentation (Chinese): </a:t>
            </a:r>
            <a:r>
              <a:rPr lang="en-US" altLang="zh-CN" u="sng" dirty="0">
                <a:hlinkClick r:id="rId5"/>
              </a:rPr>
              <a:t>http://git.mydoc.io/</a:t>
            </a:r>
            <a:endParaRPr lang="en-US" altLang="zh-CN" u="sng" dirty="0"/>
          </a:p>
          <a:p>
            <a:r>
              <a:rPr lang="en-US" altLang="zh-CN" dirty="0"/>
              <a:t>The Book </a:t>
            </a:r>
            <a:r>
              <a:rPr lang="en-US" altLang="zh-CN" i="1" dirty="0"/>
              <a:t>Pro Git</a:t>
            </a:r>
            <a:r>
              <a:rPr lang="en-US" altLang="zh-CN" dirty="0"/>
              <a:t>: </a:t>
            </a:r>
            <a:r>
              <a:rPr lang="en-US" altLang="zh-CN" dirty="0">
                <a:hlinkClick r:id="rId6"/>
              </a:rPr>
              <a:t>https://git-scm.com/book/en/v2</a:t>
            </a:r>
            <a:endParaRPr lang="en-US" altLang="zh-CN" dirty="0"/>
          </a:p>
          <a:p>
            <a:r>
              <a:rPr lang="en-US" altLang="zh-CN" dirty="0"/>
              <a:t>Handling Conflicts: </a:t>
            </a:r>
            <a:r>
              <a:rPr lang="en-US" altLang="zh-CN" dirty="0">
                <a:hlinkClick r:id="rId7"/>
              </a:rPr>
              <a:t>https://stackoverflow.com/questions/161813/how-to-resolve-merge-conflicts-in-git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9B8DCB-38B9-426F-8A39-3E60B32D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2B53C-7571-4814-93A6-1E78BA68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Git?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F5484-A1D5-4451-9A3B-52B0A593F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 distributed version control system</a:t>
            </a:r>
          </a:p>
          <a:p>
            <a:r>
              <a:rPr lang="en-US" altLang="zh-CN" sz="3200" dirty="0"/>
              <a:t>Developed by Linux kernel community in 2005</a:t>
            </a:r>
          </a:p>
          <a:p>
            <a:r>
              <a:rPr lang="en-US" altLang="zh-CN" sz="3200" dirty="0"/>
              <a:t>Characteristics</a:t>
            </a:r>
          </a:p>
          <a:p>
            <a:pPr lvl="1"/>
            <a:r>
              <a:rPr lang="en-US" altLang="zh-CN" sz="2800" dirty="0"/>
              <a:t>Fast</a:t>
            </a:r>
          </a:p>
          <a:p>
            <a:pPr lvl="1"/>
            <a:r>
              <a:rPr lang="en-US" altLang="zh-CN" sz="2800" dirty="0"/>
              <a:t>Simple design</a:t>
            </a:r>
          </a:p>
          <a:p>
            <a:pPr lvl="1"/>
            <a:r>
              <a:rPr lang="en-US" altLang="zh-CN" sz="2800" dirty="0"/>
              <a:t>Strong support to non-linear development</a:t>
            </a:r>
          </a:p>
          <a:p>
            <a:endParaRPr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9D3759-D272-4C51-9F36-361CEDED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90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61F02-BC37-4798-AB2D-439E717F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Git Workflow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6A4E142-1038-4A44-9E5C-5DC357390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153" y="1981200"/>
            <a:ext cx="6919693" cy="381000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C147BA-9320-412A-AEAE-016CD1DD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CF4027-7428-4F84-968F-E1D3295F6BBC}"/>
              </a:ext>
            </a:extLst>
          </p:cNvPr>
          <p:cNvSpPr txBox="1"/>
          <p:nvPr/>
        </p:nvSpPr>
        <p:spPr>
          <a:xfrm>
            <a:off x="566278" y="6324750"/>
            <a:ext cx="493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Credit: S. Chacon &amp; B. Straub, Pro Git (2</a:t>
            </a:r>
            <a:r>
              <a:rPr lang="en-US" altLang="zh-CN" sz="14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 Edition), 2014</a:t>
            </a:r>
            <a:endParaRPr lang="zh-CN" alt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2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90E78-F622-4772-8E99-1993B37C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Status of Files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49FA092-3881-429B-BF57-445D9DA6C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953" y="1981200"/>
            <a:ext cx="9190094" cy="381000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9A314A-00F3-4FF5-9D96-ADADD125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78E4-F225-421E-81BD-AF140678F061}"/>
              </a:ext>
            </a:extLst>
          </p:cNvPr>
          <p:cNvSpPr txBox="1"/>
          <p:nvPr/>
        </p:nvSpPr>
        <p:spPr>
          <a:xfrm>
            <a:off x="566278" y="6324750"/>
            <a:ext cx="493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Credit: S. Chacon &amp; B. Straub, Pro Git (2</a:t>
            </a:r>
            <a:r>
              <a:rPr lang="en-US" altLang="zh-CN" sz="14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 Edition), 2014</a:t>
            </a:r>
            <a:endParaRPr lang="zh-CN" alt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71FAB1-A5B1-4990-92B7-98205CBE3076}"/>
              </a:ext>
            </a:extLst>
          </p:cNvPr>
          <p:cNvSpPr txBox="1"/>
          <p:nvPr/>
        </p:nvSpPr>
        <p:spPr>
          <a:xfrm>
            <a:off x="9531962" y="3059668"/>
            <a:ext cx="136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$ git add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7493F7-5B0D-483B-B83D-C9FE5962B22C}"/>
              </a:ext>
            </a:extLst>
          </p:cNvPr>
          <p:cNvSpPr txBox="1"/>
          <p:nvPr/>
        </p:nvSpPr>
        <p:spPr>
          <a:xfrm>
            <a:off x="9586887" y="5087284"/>
            <a:ext cx="184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$ git commit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7915F-BFDF-4E13-BD4C-ED5F84B0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Operations (local)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F61384-E45E-4074-9B4B-F5701B390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D15A3E"/>
                </a:solidFill>
              </a:rPr>
              <a:t>Initialize a repository: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$ git </a:t>
            </a:r>
            <a:r>
              <a:rPr lang="en-US" altLang="zh-CN" dirty="0" err="1">
                <a:latin typeface="Consolas" panose="020B0609020204030204" pitchFamily="49" charset="0"/>
              </a:rPr>
              <a:t>init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sz="2100" b="1" dirty="0">
                <a:solidFill>
                  <a:srgbClr val="D15A3E"/>
                </a:solidFill>
              </a:rPr>
              <a:t>Stage files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$ git add #file name, use * or . for all files</a:t>
            </a:r>
          </a:p>
          <a:p>
            <a:r>
              <a:rPr lang="en-US" altLang="zh-CN" b="1" dirty="0">
                <a:solidFill>
                  <a:srgbClr val="D15A3E"/>
                </a:solidFill>
              </a:rPr>
              <a:t>Commit changes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$ git commit –m “Your message”</a:t>
            </a:r>
          </a:p>
          <a:p>
            <a:r>
              <a:rPr lang="en-US" altLang="zh-CN" b="1" dirty="0">
                <a:solidFill>
                  <a:srgbClr val="D15A3E"/>
                </a:solidFill>
              </a:rPr>
              <a:t>Check status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$ git status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42DCF-3BF4-486A-A422-F58654AF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8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F4A932-1D7F-4875-B468-7F87FC601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58150"/>
            <a:ext cx="9601200" cy="32004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A5D2D9A-AF81-415D-91A0-07647C2E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Branches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C97FB4-834B-49DF-8AE9-1C800D2E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02241F-6998-41D5-83B5-28B2CD8B938F}"/>
              </a:ext>
            </a:extLst>
          </p:cNvPr>
          <p:cNvSpPr txBox="1"/>
          <p:nvPr/>
        </p:nvSpPr>
        <p:spPr>
          <a:xfrm>
            <a:off x="5142920" y="2116583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D15A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Master</a:t>
            </a:r>
            <a:endParaRPr lang="zh-CN" altLang="en-US" sz="2800" dirty="0">
              <a:solidFill>
                <a:srgbClr val="D15A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F0E068-9E51-40F7-A6B5-F181CBFC4BC7}"/>
              </a:ext>
            </a:extLst>
          </p:cNvPr>
          <p:cNvSpPr txBox="1"/>
          <p:nvPr/>
        </p:nvSpPr>
        <p:spPr>
          <a:xfrm>
            <a:off x="8785822" y="3706349"/>
            <a:ext cx="1926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solidFill>
                  <a:srgbClr val="D15A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4B3A39-E618-4689-A35C-8C31B3ACB0F4}"/>
              </a:ext>
            </a:extLst>
          </p:cNvPr>
          <p:cNvSpPr txBox="1"/>
          <p:nvPr/>
        </p:nvSpPr>
        <p:spPr>
          <a:xfrm>
            <a:off x="607807" y="6289679"/>
            <a:ext cx="4186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Credit: https://guides.github.com/introduction/flow/</a:t>
            </a:r>
            <a:endParaRPr lang="zh-CN" alt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97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A683D-47DF-490A-96A6-E35E3928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Branches (Cont’d)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E9F9E2-3BE7-46EA-B918-15CE73B66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081174"/>
            <a:ext cx="9601200" cy="3610051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6677CA-B9DA-40A1-95A6-F392A3EB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A869A1-0A93-4788-9FF5-2DF1E1F4C830}"/>
              </a:ext>
            </a:extLst>
          </p:cNvPr>
          <p:cNvSpPr txBox="1"/>
          <p:nvPr/>
        </p:nvSpPr>
        <p:spPr>
          <a:xfrm>
            <a:off x="607807" y="6289679"/>
            <a:ext cx="4186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Credit: https://guides.github.com/introduction/flow/</a:t>
            </a:r>
            <a:endParaRPr lang="zh-CN" alt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95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4FAFAF-1C51-4CB2-AD99-40F94050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9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21880CB-0B83-4DB4-924A-CA3EF13C2E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0202" y="498596"/>
            <a:ext cx="4892675" cy="1143000"/>
          </a:xfrm>
        </p:spPr>
        <p:txBody>
          <a:bodyPr/>
          <a:lstStyle/>
          <a:p>
            <a:r>
              <a:rPr lang="en-US" altLang="zh-CN" dirty="0"/>
              <a:t>Using Branches (Cont’d)</a:t>
            </a:r>
            <a:endParaRPr lang="zh-CN" altLang="en-US" dirty="0"/>
          </a:p>
        </p:txBody>
      </p:sp>
      <p:pic>
        <p:nvPicPr>
          <p:cNvPr id="3074" name="Picture 2" descr="http://nvie.com/img/git-model@2x.png">
            <a:extLst>
              <a:ext uri="{FF2B5EF4-FFF2-40B4-BE49-F238E27FC236}">
                <a16:creationId xmlns:a16="http://schemas.microsoft.com/office/drawing/2014/main" id="{16E65AA7-2BAC-437E-9E70-15834F5BE2D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320" y="143284"/>
            <a:ext cx="5067352" cy="671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F11773-1023-4D93-BE41-FD2546301B3E}"/>
              </a:ext>
            </a:extLst>
          </p:cNvPr>
          <p:cNvSpPr txBox="1"/>
          <p:nvPr/>
        </p:nvSpPr>
        <p:spPr>
          <a:xfrm>
            <a:off x="607807" y="6289679"/>
            <a:ext cx="4186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Credit: http://nvie.com/img/git-model@2x.png</a:t>
            </a:r>
            <a:endParaRPr lang="zh-CN" alt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649</Words>
  <Application>Microsoft Office PowerPoint</Application>
  <PresentationFormat>宽屏</PresentationFormat>
  <Paragraphs>128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Microsoft YaHei UI</vt:lpstr>
      <vt:lpstr>微软雅黑</vt:lpstr>
      <vt:lpstr>幼圆</vt:lpstr>
      <vt:lpstr>Arial</vt:lpstr>
      <vt:lpstr>Consolas</vt:lpstr>
      <vt:lpstr>Segoe UI</vt:lpstr>
      <vt:lpstr>Diamond Grid 16x9</vt:lpstr>
      <vt:lpstr>Introduction to Git Version Control System</vt:lpstr>
      <vt:lpstr>Contents</vt:lpstr>
      <vt:lpstr>What is Git?</vt:lpstr>
      <vt:lpstr>Local Git Workflow</vt:lpstr>
      <vt:lpstr>Status of Files</vt:lpstr>
      <vt:lpstr>Basic Operations (local)</vt:lpstr>
      <vt:lpstr>Using Branches</vt:lpstr>
      <vt:lpstr>Using Branches (Cont’d)</vt:lpstr>
      <vt:lpstr>Using Branches (Cont’d)</vt:lpstr>
      <vt:lpstr>PowerPoint 演示文稿</vt:lpstr>
      <vt:lpstr>PowerPoint 演示文稿</vt:lpstr>
      <vt:lpstr>Remote Branches</vt:lpstr>
      <vt:lpstr>Handling Fast-forward Problem</vt:lpstr>
      <vt:lpstr>Handling Fast-forward Problem (Cont’d)</vt:lpstr>
      <vt:lpstr>Basic Operations (with remote)</vt:lpstr>
      <vt:lpstr>PowerPoint 演示文稿</vt:lpstr>
      <vt:lpstr>The .gitignore File</vt:lpstr>
      <vt:lpstr>Handling Conflicts</vt:lpstr>
      <vt:lpstr>Handling Conflicts (Cont’d)</vt:lpstr>
      <vt:lpstr>Handling Conflicts (Cont’d)</vt:lpstr>
      <vt:lpstr>Useful Tips</vt:lpstr>
      <vt:lpstr>References &amp; Useful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2017-11-17T13:42:58Z</dcterms:created>
  <dcterms:modified xsi:type="dcterms:W3CDTF">2018-02-28T08:50:03Z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