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1F59D-4C1A-4F85-9939-3B063C48A5B7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216E6-27A6-43B0-BD2A-E92655C95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997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Demo with MS Word undo.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216E6-27A6-43B0-BD2A-E92655C95F3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667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216E6-27A6-43B0-BD2A-E92655C95F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170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957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6855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38267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712536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55275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75856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2418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293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38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537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5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0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763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7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07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319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21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586B75A-687E-405C-8A0B-8D00578BA2C3}" type="datetimeFigureOut">
              <a:rPr lang="en-US" smtClean="0"/>
              <a:pPr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1346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ervices.github.com/on-demand/resources/cheatsheets/" TargetMode="External"/><Relationship Id="rId2" Type="http://schemas.openxmlformats.org/officeDocument/2006/relationships/hyperlink" Target="https://guides.github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161813/how-to-resolve-merge-conflicts-in-git" TargetMode="External"/><Relationship Id="rId5" Type="http://schemas.openxmlformats.org/officeDocument/2006/relationships/hyperlink" Target="https://git-scm.com/book/en/v2" TargetMode="External"/><Relationship Id="rId4" Type="http://schemas.openxmlformats.org/officeDocument/2006/relationships/hyperlink" Target="https://help.github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8D4EF-02FE-43E4-BDE1-C421FEEFF1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Git: The Version Control System</a:t>
            </a:r>
            <a:endParaRPr lang="zh-CN" altLang="en-US" sz="4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906885-0E0A-45BE-B71B-C7FC7F31E0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Junru Zhong</a:t>
            </a:r>
          </a:p>
          <a:p>
            <a:r>
              <a:rPr lang="en-US" altLang="zh-CN" dirty="0"/>
              <a:t>April 24, 2018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3D08A9E-6CB8-4D02-B498-366F394BE6B6}"/>
              </a:ext>
            </a:extLst>
          </p:cNvPr>
          <p:cNvSpPr/>
          <p:nvPr/>
        </p:nvSpPr>
        <p:spPr>
          <a:xfrm>
            <a:off x="6895133" y="6248160"/>
            <a:ext cx="5089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In associate with UIC HCC Computer Association</a:t>
            </a:r>
            <a:endParaRPr lang="zh-CN" altLang="en-US" dirty="0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827A7C1E-7414-42B0-B3F7-780FD473D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52765" y="5839829"/>
            <a:ext cx="1544980" cy="38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385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95CB840F-8E41-4CA5-B79B-25CC80AD234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F75C5D-2BA1-43DF-A7EA-02C7DEC122D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bg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“git with remote”的图片搜索结果">
            <a:extLst>
              <a:ext uri="{FF2B5EF4-FFF2-40B4-BE49-F238E27FC236}">
                <a16:creationId xmlns:a16="http://schemas.microsoft.com/office/drawing/2014/main" id="{98D53561-B6B2-49CE-ADB2-44356B444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179" y="1037989"/>
            <a:ext cx="5513426" cy="464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FA9B857-601D-4B88-AD89-5908886FF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8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Remote Git basic</a:t>
            </a:r>
            <a:endParaRPr lang="zh-CN" altLang="en-US" sz="280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18B248BC-C658-40DB-89E8-D40BF0521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870" y="1732449"/>
            <a:ext cx="3468257" cy="4058751"/>
          </a:xfrm>
        </p:spPr>
        <p:txBody>
          <a:bodyPr anchor="t">
            <a:normAutofit/>
          </a:bodyPr>
          <a:lstStyle/>
          <a:p>
            <a:pPr algn="just"/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All repositories are same.</a:t>
            </a:r>
          </a:p>
          <a:p>
            <a:pPr algn="just"/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Always pull before push.</a:t>
            </a:r>
          </a:p>
          <a:p>
            <a:pPr algn="just"/>
            <a:endParaRPr lang="en-US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pPr algn="just"/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Basic operation</a:t>
            </a:r>
          </a:p>
          <a:p>
            <a:pPr lvl="1" algn="just"/>
            <a:r>
              <a:rPr lang="en-US" sz="2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latin typeface="Consolas" panose="020B0609020204030204" pitchFamily="49" charset="0"/>
              </a:rPr>
              <a:t>$ git clone [URL]</a:t>
            </a:r>
          </a:p>
          <a:p>
            <a:pPr lvl="1" algn="just"/>
            <a:r>
              <a:rPr lang="en-US" sz="2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latin typeface="Consolas" panose="020B0609020204030204" pitchFamily="49" charset="0"/>
              </a:rPr>
              <a:t>$ git fetch</a:t>
            </a:r>
          </a:p>
          <a:p>
            <a:pPr lvl="1" algn="just"/>
            <a:r>
              <a:rPr lang="en-US" sz="2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latin typeface="Consolas" panose="020B0609020204030204" pitchFamily="49" charset="0"/>
              </a:rPr>
              <a:t>$ git pull</a:t>
            </a:r>
          </a:p>
          <a:p>
            <a:pPr lvl="1" algn="just"/>
            <a:r>
              <a:rPr lang="en-US" sz="2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latin typeface="Consolas" panose="020B0609020204030204" pitchFamily="49" charset="0"/>
              </a:rPr>
              <a:t>$ git push</a:t>
            </a:r>
          </a:p>
        </p:txBody>
      </p:sp>
    </p:spTree>
    <p:extLst>
      <p:ext uri="{BB962C8B-B14F-4D97-AF65-F5344CB8AC3E}">
        <p14:creationId xmlns:p14="http://schemas.microsoft.com/office/powerpoint/2010/main" val="1685966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E0A1D9-DC2A-4B2D-B2AB-1B4600313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Cooperating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49E3D12-E73D-4057-B2D4-735BBBB57092}"/>
              </a:ext>
            </a:extLst>
          </p:cNvPr>
          <p:cNvSpPr/>
          <p:nvPr/>
        </p:nvSpPr>
        <p:spPr>
          <a:xfrm>
            <a:off x="1086678" y="1859722"/>
            <a:ext cx="3975652" cy="962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78E313-7B3D-4716-9B4C-C63B3ECEBBC7}"/>
              </a:ext>
            </a:extLst>
          </p:cNvPr>
          <p:cNvSpPr txBox="1"/>
          <p:nvPr/>
        </p:nvSpPr>
        <p:spPr>
          <a:xfrm>
            <a:off x="1524000" y="2089426"/>
            <a:ext cx="3092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Header</a:t>
            </a:r>
            <a:endParaRPr lang="zh-CN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84626B0-FBEC-4790-B0D0-5AC011D7AF35}"/>
              </a:ext>
            </a:extLst>
          </p:cNvPr>
          <p:cNvSpPr/>
          <p:nvPr/>
        </p:nvSpPr>
        <p:spPr>
          <a:xfrm>
            <a:off x="1086678" y="3008243"/>
            <a:ext cx="3975652" cy="2018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DDA3A0C-CC62-49A9-81B2-16A6302275FE}"/>
              </a:ext>
            </a:extLst>
          </p:cNvPr>
          <p:cNvSpPr txBox="1"/>
          <p:nvPr/>
        </p:nvSpPr>
        <p:spPr>
          <a:xfrm>
            <a:off x="1524000" y="3803078"/>
            <a:ext cx="3092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Body</a:t>
            </a:r>
            <a:endParaRPr lang="zh-CN" altLang="en-US" sz="2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10B64E4-D494-4415-94FF-5DCA8DE5DEB9}"/>
              </a:ext>
            </a:extLst>
          </p:cNvPr>
          <p:cNvSpPr/>
          <p:nvPr/>
        </p:nvSpPr>
        <p:spPr>
          <a:xfrm>
            <a:off x="1086678" y="5274366"/>
            <a:ext cx="3975652" cy="962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E3EDDB3-24B0-48A6-91FF-725274C6778C}"/>
              </a:ext>
            </a:extLst>
          </p:cNvPr>
          <p:cNvSpPr txBox="1"/>
          <p:nvPr/>
        </p:nvSpPr>
        <p:spPr>
          <a:xfrm>
            <a:off x="1524000" y="5504070"/>
            <a:ext cx="3092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Footer</a:t>
            </a:r>
            <a:endParaRPr lang="zh-CN" altLang="en-US" sz="2800" dirty="0"/>
          </a:p>
        </p:txBody>
      </p:sp>
      <p:pic>
        <p:nvPicPr>
          <p:cNvPr id="2050" name="Picture 2" descr="âdeveloperâçå¾çæç´¢ç»æ">
            <a:extLst>
              <a:ext uri="{FF2B5EF4-FFF2-40B4-BE49-F238E27FC236}">
                <a16:creationId xmlns:a16="http://schemas.microsoft.com/office/drawing/2014/main" id="{06864C5E-8084-46F8-9424-A4220EA3E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441" y="1735590"/>
            <a:ext cx="1851794" cy="1691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âdeveloperâçå¾çæç´¢ç»æ">
            <a:extLst>
              <a:ext uri="{FF2B5EF4-FFF2-40B4-BE49-F238E27FC236}">
                <a16:creationId xmlns:a16="http://schemas.microsoft.com/office/drawing/2014/main" id="{3F75D8FF-FCD1-4F1A-9BE0-CB7019678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641" y="4266136"/>
            <a:ext cx="2207394" cy="2016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âdeveloperâçå¾çæç´¢ç»æ">
            <a:extLst>
              <a:ext uri="{FF2B5EF4-FFF2-40B4-BE49-F238E27FC236}">
                <a16:creationId xmlns:a16="http://schemas.microsoft.com/office/drawing/2014/main" id="{2C20F635-ABE9-4B79-BBB2-CCB7BFB9F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724" y="2911061"/>
            <a:ext cx="2136935" cy="1952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E2212DE-0DDC-478A-8A16-DA5AC7003AD6}"/>
              </a:ext>
            </a:extLst>
          </p:cNvPr>
          <p:cNvCxnSpPr>
            <a:stCxn id="2050" idx="1"/>
            <a:endCxn id="4" idx="3"/>
          </p:cNvCxnSpPr>
          <p:nvPr/>
        </p:nvCxnSpPr>
        <p:spPr>
          <a:xfrm flipH="1" flipV="1">
            <a:off x="5062330" y="2341218"/>
            <a:ext cx="1502111" cy="2401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028D858-07FD-461C-80CC-A9E0DBB24120}"/>
              </a:ext>
            </a:extLst>
          </p:cNvPr>
          <p:cNvCxnSpPr>
            <a:cxnSpLocks/>
            <a:stCxn id="12" idx="1"/>
            <a:endCxn id="8" idx="3"/>
          </p:cNvCxnSpPr>
          <p:nvPr/>
        </p:nvCxnSpPr>
        <p:spPr>
          <a:xfrm flipH="1">
            <a:off x="5062330" y="5274366"/>
            <a:ext cx="1324311" cy="4814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1397510-B47B-45A6-B9FF-15666820EBD1}"/>
              </a:ext>
            </a:extLst>
          </p:cNvPr>
          <p:cNvCxnSpPr>
            <a:cxnSpLocks/>
            <a:stCxn id="13" idx="1"/>
            <a:endCxn id="6" idx="3"/>
          </p:cNvCxnSpPr>
          <p:nvPr/>
        </p:nvCxnSpPr>
        <p:spPr>
          <a:xfrm flipH="1">
            <a:off x="5062330" y="3887109"/>
            <a:ext cx="4156394" cy="1305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27E23AA4-87F5-4406-9CEC-3758F7AD627A}"/>
              </a:ext>
            </a:extLst>
          </p:cNvPr>
          <p:cNvSpPr/>
          <p:nvPr/>
        </p:nvSpPr>
        <p:spPr>
          <a:xfrm>
            <a:off x="4209774" y="6456315"/>
            <a:ext cx="78143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i="1" dirty="0"/>
              <a:t>Image source: </a:t>
            </a:r>
            <a:r>
              <a:rPr lang="zh-CN" altLang="en-US" sz="1400" i="1" dirty="0"/>
              <a:t>https://www.vervelogic.com/images/img/hire-developer/ishank-sir.png</a:t>
            </a:r>
          </a:p>
        </p:txBody>
      </p:sp>
    </p:spTree>
    <p:extLst>
      <p:ext uri="{BB962C8B-B14F-4D97-AF65-F5344CB8AC3E}">
        <p14:creationId xmlns:p14="http://schemas.microsoft.com/office/powerpoint/2010/main" val="40557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E0A1D9-DC2A-4B2D-B2AB-1B4600313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Cooperating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49E3D12-E73D-4057-B2D4-735BBBB57092}"/>
              </a:ext>
            </a:extLst>
          </p:cNvPr>
          <p:cNvSpPr/>
          <p:nvPr/>
        </p:nvSpPr>
        <p:spPr>
          <a:xfrm>
            <a:off x="1086678" y="1859722"/>
            <a:ext cx="3975652" cy="962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78E313-7B3D-4716-9B4C-C63B3ECEBBC7}"/>
              </a:ext>
            </a:extLst>
          </p:cNvPr>
          <p:cNvSpPr txBox="1"/>
          <p:nvPr/>
        </p:nvSpPr>
        <p:spPr>
          <a:xfrm>
            <a:off x="1524000" y="2089426"/>
            <a:ext cx="3092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Header</a:t>
            </a:r>
            <a:endParaRPr lang="zh-CN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84626B0-FBEC-4790-B0D0-5AC011D7AF35}"/>
              </a:ext>
            </a:extLst>
          </p:cNvPr>
          <p:cNvSpPr/>
          <p:nvPr/>
        </p:nvSpPr>
        <p:spPr>
          <a:xfrm>
            <a:off x="1086678" y="3008243"/>
            <a:ext cx="3975652" cy="2018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DDA3A0C-CC62-49A9-81B2-16A6302275FE}"/>
              </a:ext>
            </a:extLst>
          </p:cNvPr>
          <p:cNvSpPr txBox="1"/>
          <p:nvPr/>
        </p:nvSpPr>
        <p:spPr>
          <a:xfrm>
            <a:off x="1524000" y="3803078"/>
            <a:ext cx="3092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Body</a:t>
            </a:r>
            <a:endParaRPr lang="zh-CN" altLang="en-US" sz="2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10B64E4-D494-4415-94FF-5DCA8DE5DEB9}"/>
              </a:ext>
            </a:extLst>
          </p:cNvPr>
          <p:cNvSpPr/>
          <p:nvPr/>
        </p:nvSpPr>
        <p:spPr>
          <a:xfrm>
            <a:off x="1086678" y="5274366"/>
            <a:ext cx="3975652" cy="962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E3EDDB3-24B0-48A6-91FF-725274C6778C}"/>
              </a:ext>
            </a:extLst>
          </p:cNvPr>
          <p:cNvSpPr txBox="1"/>
          <p:nvPr/>
        </p:nvSpPr>
        <p:spPr>
          <a:xfrm>
            <a:off x="1524000" y="5504070"/>
            <a:ext cx="3092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Footer</a:t>
            </a:r>
            <a:endParaRPr lang="zh-CN" altLang="en-US" sz="2800" dirty="0"/>
          </a:p>
        </p:txBody>
      </p:sp>
      <p:pic>
        <p:nvPicPr>
          <p:cNvPr id="2050" name="Picture 2" descr="âdeveloperâçå¾çæç´¢ç»æ">
            <a:extLst>
              <a:ext uri="{FF2B5EF4-FFF2-40B4-BE49-F238E27FC236}">
                <a16:creationId xmlns:a16="http://schemas.microsoft.com/office/drawing/2014/main" id="{06864C5E-8084-46F8-9424-A4220EA3E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441" y="1735590"/>
            <a:ext cx="1851794" cy="1691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âdeveloperâçå¾çæç´¢ç»æ">
            <a:extLst>
              <a:ext uri="{FF2B5EF4-FFF2-40B4-BE49-F238E27FC236}">
                <a16:creationId xmlns:a16="http://schemas.microsoft.com/office/drawing/2014/main" id="{3F75D8FF-FCD1-4F1A-9BE0-CB7019678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641" y="4266136"/>
            <a:ext cx="2207394" cy="2016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âdeveloperâçå¾çæç´¢ç»æ">
            <a:extLst>
              <a:ext uri="{FF2B5EF4-FFF2-40B4-BE49-F238E27FC236}">
                <a16:creationId xmlns:a16="http://schemas.microsoft.com/office/drawing/2014/main" id="{2C20F635-ABE9-4B79-BBB2-CCB7BFB9F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724" y="2911061"/>
            <a:ext cx="2136935" cy="1952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E2212DE-0DDC-478A-8A16-DA5AC7003AD6}"/>
              </a:ext>
            </a:extLst>
          </p:cNvPr>
          <p:cNvCxnSpPr>
            <a:stCxn id="2050" idx="1"/>
            <a:endCxn id="4" idx="3"/>
          </p:cNvCxnSpPr>
          <p:nvPr/>
        </p:nvCxnSpPr>
        <p:spPr>
          <a:xfrm flipH="1" flipV="1">
            <a:off x="5062330" y="2341218"/>
            <a:ext cx="1502111" cy="2401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028D858-07FD-461C-80CC-A9E0DBB24120}"/>
              </a:ext>
            </a:extLst>
          </p:cNvPr>
          <p:cNvCxnSpPr>
            <a:cxnSpLocks/>
            <a:stCxn id="12" idx="1"/>
            <a:endCxn id="8" idx="3"/>
          </p:cNvCxnSpPr>
          <p:nvPr/>
        </p:nvCxnSpPr>
        <p:spPr>
          <a:xfrm flipH="1">
            <a:off x="5062330" y="5274366"/>
            <a:ext cx="1324311" cy="4814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1397510-B47B-45A6-B9FF-15666820EBD1}"/>
              </a:ext>
            </a:extLst>
          </p:cNvPr>
          <p:cNvCxnSpPr>
            <a:cxnSpLocks/>
            <a:stCxn id="13" idx="1"/>
            <a:endCxn id="6" idx="3"/>
          </p:cNvCxnSpPr>
          <p:nvPr/>
        </p:nvCxnSpPr>
        <p:spPr>
          <a:xfrm flipH="1">
            <a:off x="5062330" y="3887109"/>
            <a:ext cx="4156394" cy="1305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27E23AA4-87F5-4406-9CEC-3758F7AD627A}"/>
              </a:ext>
            </a:extLst>
          </p:cNvPr>
          <p:cNvSpPr/>
          <p:nvPr/>
        </p:nvSpPr>
        <p:spPr>
          <a:xfrm>
            <a:off x="4209774" y="6456315"/>
            <a:ext cx="78143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i="1" dirty="0"/>
              <a:t>Image source: </a:t>
            </a:r>
            <a:r>
              <a:rPr lang="zh-CN" altLang="en-US" sz="1400" i="1" dirty="0"/>
              <a:t>https://www.vervelogic.com/images/img/hire-developer/ishank-sir.png</a:t>
            </a:r>
          </a:p>
        </p:txBody>
      </p:sp>
    </p:spTree>
    <p:extLst>
      <p:ext uri="{BB962C8B-B14F-4D97-AF65-F5344CB8AC3E}">
        <p14:creationId xmlns:p14="http://schemas.microsoft.com/office/powerpoint/2010/main" val="395032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E0A1D9-DC2A-4B2D-B2AB-1B4600313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Cooperating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49E3D12-E73D-4057-B2D4-735BBBB57092}"/>
              </a:ext>
            </a:extLst>
          </p:cNvPr>
          <p:cNvSpPr/>
          <p:nvPr/>
        </p:nvSpPr>
        <p:spPr>
          <a:xfrm>
            <a:off x="1086678" y="1859722"/>
            <a:ext cx="3975652" cy="96299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78E313-7B3D-4716-9B4C-C63B3ECEBBC7}"/>
              </a:ext>
            </a:extLst>
          </p:cNvPr>
          <p:cNvSpPr txBox="1"/>
          <p:nvPr/>
        </p:nvSpPr>
        <p:spPr>
          <a:xfrm>
            <a:off x="1524000" y="2089426"/>
            <a:ext cx="3092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Header</a:t>
            </a:r>
            <a:endParaRPr lang="zh-CN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84626B0-FBEC-4790-B0D0-5AC011D7AF35}"/>
              </a:ext>
            </a:extLst>
          </p:cNvPr>
          <p:cNvSpPr/>
          <p:nvPr/>
        </p:nvSpPr>
        <p:spPr>
          <a:xfrm>
            <a:off x="1086678" y="3008243"/>
            <a:ext cx="3975652" cy="201874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DDA3A0C-CC62-49A9-81B2-16A6302275FE}"/>
              </a:ext>
            </a:extLst>
          </p:cNvPr>
          <p:cNvSpPr txBox="1"/>
          <p:nvPr/>
        </p:nvSpPr>
        <p:spPr>
          <a:xfrm>
            <a:off x="1524000" y="3803078"/>
            <a:ext cx="3092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Body</a:t>
            </a:r>
            <a:endParaRPr lang="zh-CN" altLang="en-US" sz="2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10B64E4-D494-4415-94FF-5DCA8DE5DEB9}"/>
              </a:ext>
            </a:extLst>
          </p:cNvPr>
          <p:cNvSpPr/>
          <p:nvPr/>
        </p:nvSpPr>
        <p:spPr>
          <a:xfrm>
            <a:off x="1086678" y="5274366"/>
            <a:ext cx="3975652" cy="96299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E3EDDB3-24B0-48A6-91FF-725274C6778C}"/>
              </a:ext>
            </a:extLst>
          </p:cNvPr>
          <p:cNvSpPr txBox="1"/>
          <p:nvPr/>
        </p:nvSpPr>
        <p:spPr>
          <a:xfrm>
            <a:off x="1524000" y="5504070"/>
            <a:ext cx="3092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Footer</a:t>
            </a:r>
            <a:endParaRPr lang="zh-CN" altLang="en-US" sz="2800" dirty="0"/>
          </a:p>
        </p:txBody>
      </p:sp>
      <p:pic>
        <p:nvPicPr>
          <p:cNvPr id="2050" name="Picture 2" descr="âdeveloperâçå¾çæç´¢ç»æ">
            <a:extLst>
              <a:ext uri="{FF2B5EF4-FFF2-40B4-BE49-F238E27FC236}">
                <a16:creationId xmlns:a16="http://schemas.microsoft.com/office/drawing/2014/main" id="{06864C5E-8084-46F8-9424-A4220EA3E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441" y="1735590"/>
            <a:ext cx="1851794" cy="1691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âdeveloperâçå¾çæç´¢ç»æ">
            <a:extLst>
              <a:ext uri="{FF2B5EF4-FFF2-40B4-BE49-F238E27FC236}">
                <a16:creationId xmlns:a16="http://schemas.microsoft.com/office/drawing/2014/main" id="{3F75D8FF-FCD1-4F1A-9BE0-CB7019678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641" y="4266136"/>
            <a:ext cx="2207394" cy="2016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âdeveloperâçå¾çæç´¢ç»æ">
            <a:extLst>
              <a:ext uri="{FF2B5EF4-FFF2-40B4-BE49-F238E27FC236}">
                <a16:creationId xmlns:a16="http://schemas.microsoft.com/office/drawing/2014/main" id="{2C20F635-ABE9-4B79-BBB2-CCB7BFB9F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724" y="2911061"/>
            <a:ext cx="2136935" cy="1952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E2212DE-0DDC-478A-8A16-DA5AC7003AD6}"/>
              </a:ext>
            </a:extLst>
          </p:cNvPr>
          <p:cNvCxnSpPr>
            <a:stCxn id="2050" idx="1"/>
            <a:endCxn id="4" idx="3"/>
          </p:cNvCxnSpPr>
          <p:nvPr/>
        </p:nvCxnSpPr>
        <p:spPr>
          <a:xfrm flipH="1" flipV="1">
            <a:off x="5062330" y="2341218"/>
            <a:ext cx="1502111" cy="2401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028D858-07FD-461C-80CC-A9E0DBB24120}"/>
              </a:ext>
            </a:extLst>
          </p:cNvPr>
          <p:cNvCxnSpPr>
            <a:cxnSpLocks/>
            <a:stCxn id="12" idx="1"/>
            <a:endCxn id="8" idx="3"/>
          </p:cNvCxnSpPr>
          <p:nvPr/>
        </p:nvCxnSpPr>
        <p:spPr>
          <a:xfrm flipH="1">
            <a:off x="5062330" y="5274366"/>
            <a:ext cx="1324311" cy="4814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1397510-B47B-45A6-B9FF-15666820EBD1}"/>
              </a:ext>
            </a:extLst>
          </p:cNvPr>
          <p:cNvCxnSpPr>
            <a:cxnSpLocks/>
            <a:stCxn id="13" idx="1"/>
            <a:endCxn id="6" idx="3"/>
          </p:cNvCxnSpPr>
          <p:nvPr/>
        </p:nvCxnSpPr>
        <p:spPr>
          <a:xfrm flipH="1">
            <a:off x="5062330" y="3887109"/>
            <a:ext cx="4156394" cy="1305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27E23AA4-87F5-4406-9CEC-3758F7AD627A}"/>
              </a:ext>
            </a:extLst>
          </p:cNvPr>
          <p:cNvSpPr/>
          <p:nvPr/>
        </p:nvSpPr>
        <p:spPr>
          <a:xfrm>
            <a:off x="4209774" y="6456315"/>
            <a:ext cx="78143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i="1" dirty="0"/>
              <a:t>Image source: </a:t>
            </a:r>
            <a:r>
              <a:rPr lang="zh-CN" altLang="en-US" sz="1400" i="1" dirty="0"/>
              <a:t>https://www.vervelogic.com/images/img/hire-developer/ishank-sir.png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FA9E67-8436-40F1-AC8F-AFA9FBCA2985}"/>
              </a:ext>
            </a:extLst>
          </p:cNvPr>
          <p:cNvSpPr txBox="1"/>
          <p:nvPr/>
        </p:nvSpPr>
        <p:spPr>
          <a:xfrm>
            <a:off x="9360452" y="1799008"/>
            <a:ext cx="1407758" cy="5232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Deploy!</a:t>
            </a:r>
            <a:endParaRPr lang="zh-CN" altLang="en-US" sz="2800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47F904F-FEB5-431D-B863-A09E160D65A4}"/>
              </a:ext>
            </a:extLst>
          </p:cNvPr>
          <p:cNvCxnSpPr>
            <a:cxnSpLocks/>
            <a:stCxn id="2050" idx="3"/>
            <a:endCxn id="3" idx="1"/>
          </p:cNvCxnSpPr>
          <p:nvPr/>
        </p:nvCxnSpPr>
        <p:spPr>
          <a:xfrm flipV="1">
            <a:off x="8416235" y="2060618"/>
            <a:ext cx="944217" cy="5207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41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E3BB54F-83F9-4CD2-B08F-4DC02D934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Wrong version was deployed!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C26B53-88F9-4A21-B82D-961783B83E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879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E0A1D9-DC2A-4B2D-B2AB-1B4600313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Cooperating with Git branches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49E3D12-E73D-4057-B2D4-735BBBB57092}"/>
              </a:ext>
            </a:extLst>
          </p:cNvPr>
          <p:cNvSpPr/>
          <p:nvPr/>
        </p:nvSpPr>
        <p:spPr>
          <a:xfrm>
            <a:off x="1086678" y="1859722"/>
            <a:ext cx="3975652" cy="962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78E313-7B3D-4716-9B4C-C63B3ECEBBC7}"/>
              </a:ext>
            </a:extLst>
          </p:cNvPr>
          <p:cNvSpPr txBox="1"/>
          <p:nvPr/>
        </p:nvSpPr>
        <p:spPr>
          <a:xfrm>
            <a:off x="1524000" y="2089426"/>
            <a:ext cx="3092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Header</a:t>
            </a:r>
            <a:endParaRPr lang="zh-CN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84626B0-FBEC-4790-B0D0-5AC011D7AF35}"/>
              </a:ext>
            </a:extLst>
          </p:cNvPr>
          <p:cNvSpPr/>
          <p:nvPr/>
        </p:nvSpPr>
        <p:spPr>
          <a:xfrm>
            <a:off x="1086678" y="3008243"/>
            <a:ext cx="3975652" cy="2018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DDA3A0C-CC62-49A9-81B2-16A6302275FE}"/>
              </a:ext>
            </a:extLst>
          </p:cNvPr>
          <p:cNvSpPr txBox="1"/>
          <p:nvPr/>
        </p:nvSpPr>
        <p:spPr>
          <a:xfrm>
            <a:off x="1524000" y="3803078"/>
            <a:ext cx="3092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Body</a:t>
            </a:r>
            <a:endParaRPr lang="zh-CN" altLang="en-US" sz="2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10B64E4-D494-4415-94FF-5DCA8DE5DEB9}"/>
              </a:ext>
            </a:extLst>
          </p:cNvPr>
          <p:cNvSpPr/>
          <p:nvPr/>
        </p:nvSpPr>
        <p:spPr>
          <a:xfrm>
            <a:off x="1086678" y="5274366"/>
            <a:ext cx="3975652" cy="962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E3EDDB3-24B0-48A6-91FF-725274C6778C}"/>
              </a:ext>
            </a:extLst>
          </p:cNvPr>
          <p:cNvSpPr txBox="1"/>
          <p:nvPr/>
        </p:nvSpPr>
        <p:spPr>
          <a:xfrm>
            <a:off x="1524000" y="5504070"/>
            <a:ext cx="3092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Footer</a:t>
            </a:r>
            <a:endParaRPr lang="zh-CN" altLang="en-US" sz="2800" dirty="0"/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C0D9F4F1-1376-4334-95D6-473323E6DAA1}"/>
              </a:ext>
            </a:extLst>
          </p:cNvPr>
          <p:cNvSpPr/>
          <p:nvPr/>
        </p:nvSpPr>
        <p:spPr>
          <a:xfrm rot="16200000">
            <a:off x="9052237" y="3920434"/>
            <a:ext cx="4430643" cy="309217"/>
          </a:xfrm>
          <a:prstGeom prst="rightArrow">
            <a:avLst>
              <a:gd name="adj1" fmla="val 50000"/>
              <a:gd name="adj2" fmla="val 14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351BE56-E68A-44C1-8CD4-46295D4DAF95}"/>
              </a:ext>
            </a:extLst>
          </p:cNvPr>
          <p:cNvSpPr txBox="1"/>
          <p:nvPr/>
        </p:nvSpPr>
        <p:spPr>
          <a:xfrm>
            <a:off x="9203636" y="4427574"/>
            <a:ext cx="1343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Header</a:t>
            </a:r>
            <a:endParaRPr lang="zh-CN" altLang="en-US" sz="28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2220781-16FE-49EC-9DE4-771A983E9275}"/>
              </a:ext>
            </a:extLst>
          </p:cNvPr>
          <p:cNvSpPr txBox="1"/>
          <p:nvPr/>
        </p:nvSpPr>
        <p:spPr>
          <a:xfrm>
            <a:off x="6173135" y="5874146"/>
            <a:ext cx="1080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Body</a:t>
            </a:r>
            <a:endParaRPr lang="zh-CN" altLang="en-US" sz="28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B470402-8237-4BDE-ACEE-BC43B132E427}"/>
              </a:ext>
            </a:extLst>
          </p:cNvPr>
          <p:cNvSpPr txBox="1"/>
          <p:nvPr/>
        </p:nvSpPr>
        <p:spPr>
          <a:xfrm>
            <a:off x="8159424" y="5242460"/>
            <a:ext cx="1318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Footer</a:t>
            </a:r>
            <a:endParaRPr lang="zh-CN" altLang="en-US" sz="2800" dirty="0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4F0AA438-8649-4E59-83D6-502614EE1F8D}"/>
              </a:ext>
            </a:extLst>
          </p:cNvPr>
          <p:cNvSpPr/>
          <p:nvPr/>
        </p:nvSpPr>
        <p:spPr>
          <a:xfrm rot="11626411">
            <a:off x="9566776" y="5583404"/>
            <a:ext cx="1709770" cy="309217"/>
          </a:xfrm>
          <a:prstGeom prst="rightArrow">
            <a:avLst>
              <a:gd name="adj1" fmla="val 50000"/>
              <a:gd name="adj2" fmla="val 10142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1DCD7AD7-58C8-48A9-8232-733B411F028D}"/>
              </a:ext>
            </a:extLst>
          </p:cNvPr>
          <p:cNvSpPr/>
          <p:nvPr/>
        </p:nvSpPr>
        <p:spPr>
          <a:xfrm rot="10800000">
            <a:off x="7425635" y="6057345"/>
            <a:ext cx="3841922" cy="30921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BF7D9D7D-248D-4896-8842-9D4197699A6D}"/>
              </a:ext>
            </a:extLst>
          </p:cNvPr>
          <p:cNvSpPr/>
          <p:nvPr/>
        </p:nvSpPr>
        <p:spPr>
          <a:xfrm rot="13643338">
            <a:off x="10009615" y="5335776"/>
            <a:ext cx="1469357" cy="309217"/>
          </a:xfrm>
          <a:prstGeom prst="rightArrow">
            <a:avLst>
              <a:gd name="adj1" fmla="val 50000"/>
              <a:gd name="adj2" fmla="val 10142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26AFEA1-B9D6-4DAF-A085-65B50C0340F3}"/>
              </a:ext>
            </a:extLst>
          </p:cNvPr>
          <p:cNvSpPr txBox="1"/>
          <p:nvPr/>
        </p:nvSpPr>
        <p:spPr>
          <a:xfrm>
            <a:off x="10454490" y="6366563"/>
            <a:ext cx="166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$ git </a:t>
            </a:r>
            <a:r>
              <a:rPr lang="en-US" altLang="zh-CN" dirty="0" err="1">
                <a:latin typeface="Consolas" panose="020B0609020204030204" pitchFamily="49" charset="0"/>
              </a:rPr>
              <a:t>init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248EF8F-210E-41AA-8E75-602FFA803124}"/>
              </a:ext>
            </a:extLst>
          </p:cNvPr>
          <p:cNvSpPr txBox="1"/>
          <p:nvPr/>
        </p:nvSpPr>
        <p:spPr>
          <a:xfrm>
            <a:off x="10563678" y="1221098"/>
            <a:ext cx="1407758" cy="5232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Deploy!</a:t>
            </a:r>
            <a:endParaRPr lang="zh-CN" altLang="en-US" sz="2800" dirty="0"/>
          </a:p>
        </p:txBody>
      </p:sp>
      <p:pic>
        <p:nvPicPr>
          <p:cNvPr id="27" name="Picture 2" descr="âdeveloperâçå¾çæç´¢ç»æ">
            <a:extLst>
              <a:ext uri="{FF2B5EF4-FFF2-40B4-BE49-F238E27FC236}">
                <a16:creationId xmlns:a16="http://schemas.microsoft.com/office/drawing/2014/main" id="{1C72A703-D868-4AA2-B333-DF723095B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70" y="3954824"/>
            <a:ext cx="1090276" cy="995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âdeveloperâçå¾çæç´¢ç»æ">
            <a:extLst>
              <a:ext uri="{FF2B5EF4-FFF2-40B4-BE49-F238E27FC236}">
                <a16:creationId xmlns:a16="http://schemas.microsoft.com/office/drawing/2014/main" id="{8A65960B-7484-4E12-AB43-7B1654310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815" y="4763207"/>
            <a:ext cx="1090276" cy="995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âdeveloperâçå¾çæç´¢ç»æ">
            <a:extLst>
              <a:ext uri="{FF2B5EF4-FFF2-40B4-BE49-F238E27FC236}">
                <a16:creationId xmlns:a16="http://schemas.microsoft.com/office/drawing/2014/main" id="{8F636ED1-7FA6-4685-8C48-30A6E7F92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695" y="5482651"/>
            <a:ext cx="1090276" cy="995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F3FF8D28-C417-47EA-B4EB-28A772685E12}"/>
              </a:ext>
            </a:extLst>
          </p:cNvPr>
          <p:cNvCxnSpPr>
            <a:cxnSpLocks/>
            <a:stCxn id="20" idx="0"/>
          </p:cNvCxnSpPr>
          <p:nvPr/>
        </p:nvCxnSpPr>
        <p:spPr>
          <a:xfrm rot="5400000" flipH="1" flipV="1">
            <a:off x="7672261" y="2433458"/>
            <a:ext cx="2481589" cy="4399789"/>
          </a:xfrm>
          <a:prstGeom prst="bent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12F8D6A6-6DCF-4BED-B85A-ABAD7EB70CA2}"/>
              </a:ext>
            </a:extLst>
          </p:cNvPr>
          <p:cNvCxnSpPr>
            <a:stCxn id="28" idx="0"/>
          </p:cNvCxnSpPr>
          <p:nvPr/>
        </p:nvCxnSpPr>
        <p:spPr>
          <a:xfrm rot="5400000" flipH="1" flipV="1">
            <a:off x="8865569" y="2515827"/>
            <a:ext cx="1043764" cy="3450997"/>
          </a:xfrm>
          <a:prstGeom prst="bent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FE927477-97C2-4301-BF9A-26B3BC047D6A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10289203" y="3603825"/>
            <a:ext cx="409957" cy="1237542"/>
          </a:xfrm>
          <a:prstGeom prst="bent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8C82E12E-2FC0-49E5-A4D4-59D12B98A6F6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73136" y="3101008"/>
            <a:ext cx="4901267" cy="2801729"/>
          </a:xfrm>
          <a:prstGeom prst="bentConnector3">
            <a:avLst>
              <a:gd name="adj1" fmla="val 99750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DC94D7D7-8455-41A1-BAFE-B71C35609EB0}"/>
              </a:ext>
            </a:extLst>
          </p:cNvPr>
          <p:cNvCxnSpPr>
            <a:cxnSpLocks/>
            <a:endCxn id="28" idx="1"/>
          </p:cNvCxnSpPr>
          <p:nvPr/>
        </p:nvCxnSpPr>
        <p:spPr>
          <a:xfrm rot="10800000" flipV="1">
            <a:off x="7116815" y="3237950"/>
            <a:ext cx="3957586" cy="2023241"/>
          </a:xfrm>
          <a:prstGeom prst="bentConnector3">
            <a:avLst>
              <a:gd name="adj1" fmla="val 105776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D46AE014-1FE0-45BE-8CA9-F613B748B441}"/>
              </a:ext>
            </a:extLst>
          </p:cNvPr>
          <p:cNvSpPr txBox="1"/>
          <p:nvPr/>
        </p:nvSpPr>
        <p:spPr>
          <a:xfrm>
            <a:off x="11228502" y="3464812"/>
            <a:ext cx="90369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Deploy!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E19422D-F001-482D-B795-0B3F247F2BF2}"/>
              </a:ext>
            </a:extLst>
          </p:cNvPr>
          <p:cNvSpPr txBox="1"/>
          <p:nvPr/>
        </p:nvSpPr>
        <p:spPr>
          <a:xfrm>
            <a:off x="5803689" y="2605779"/>
            <a:ext cx="93256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Rework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7B22E856-C0C3-4BD0-B0AA-0C10DC40AB64}"/>
              </a:ext>
            </a:extLst>
          </p:cNvPr>
          <p:cNvCxnSpPr>
            <a:cxnSpLocks/>
            <a:stCxn id="28" idx="0"/>
          </p:cNvCxnSpPr>
          <p:nvPr/>
        </p:nvCxnSpPr>
        <p:spPr>
          <a:xfrm rot="5400000" flipH="1" flipV="1">
            <a:off x="8185975" y="1836235"/>
            <a:ext cx="2402950" cy="3450995"/>
          </a:xfrm>
          <a:prstGeom prst="bent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48537A49-3FD0-4661-AB67-38F77E3CD629}"/>
              </a:ext>
            </a:extLst>
          </p:cNvPr>
          <p:cNvCxnSpPr>
            <a:cxnSpLocks/>
            <a:stCxn id="29" idx="0"/>
          </p:cNvCxnSpPr>
          <p:nvPr/>
        </p:nvCxnSpPr>
        <p:spPr>
          <a:xfrm rot="5400000" flipH="1" flipV="1">
            <a:off x="6939827" y="1309531"/>
            <a:ext cx="2958126" cy="5388115"/>
          </a:xfrm>
          <a:prstGeom prst="bent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47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/>
      <p:bldP spid="20" grpId="0"/>
      <p:bldP spid="21" grpId="0"/>
      <p:bldP spid="23" grpId="0" animBg="1"/>
      <p:bldP spid="24" grpId="0" animBg="1"/>
      <p:bldP spid="25" grpId="0" animBg="1"/>
      <p:bldP spid="15" grpId="0"/>
      <p:bldP spid="26" grpId="0" animBg="1"/>
      <p:bldP spid="44" grpId="0" animBg="1"/>
      <p:bldP spid="4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0">
            <a:extLst>
              <a:ext uri="{FF2B5EF4-FFF2-40B4-BE49-F238E27FC236}">
                <a16:creationId xmlns:a16="http://schemas.microsoft.com/office/drawing/2014/main" id="{B536FA4E-0152-4E27-91DA-0FC22D1846B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6" name="Picture 2" descr="http://nvie.com/img/git-model@2x.png">
            <a:extLst>
              <a:ext uri="{FF2B5EF4-FFF2-40B4-BE49-F238E27FC236}">
                <a16:creationId xmlns:a16="http://schemas.microsoft.com/office/drawing/2014/main" id="{A5C763DE-7913-49F7-BD23-DA96A599C99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" r="-1" b="31350"/>
          <a:stretch/>
        </p:blipFill>
        <p:spPr bwMode="auto">
          <a:xfrm>
            <a:off x="4654295" y="10"/>
            <a:ext cx="753770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50ABFC9C-2AE1-4E5E-821B-10107255C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altLang="zh-CN" sz="2800" dirty="0"/>
              <a:t>Cooperate with Git branches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E4F06F-E6E9-4CCC-A3CB-85DBB204E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6799" y="1767788"/>
            <a:ext cx="3745948" cy="40587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Always keep code in </a:t>
            </a:r>
            <a:r>
              <a:rPr lang="en-US" altLang="zh-CN" b="1" dirty="0">
                <a:latin typeface="Consolas" panose="020B0609020204030204" pitchFamily="49" charset="0"/>
              </a:rPr>
              <a:t>master</a:t>
            </a:r>
            <a:r>
              <a:rPr lang="en-US" altLang="zh-CN" dirty="0"/>
              <a:t> branch is available.</a:t>
            </a:r>
          </a:p>
          <a:p>
            <a:r>
              <a:rPr lang="en-US" altLang="zh-CN" dirty="0"/>
              <a:t>Use branches to differ different stages of code.</a:t>
            </a:r>
          </a:p>
          <a:p>
            <a:r>
              <a:rPr lang="en-US" altLang="zh-CN" dirty="0"/>
              <a:t>Use </a:t>
            </a:r>
            <a:r>
              <a:rPr lang="en-US" altLang="zh-CN" b="1" dirty="0">
                <a:latin typeface="Consolas" panose="020B0609020204030204" pitchFamily="49" charset="0"/>
              </a:rPr>
              <a:t>Pull Requests </a:t>
            </a:r>
            <a:r>
              <a:rPr lang="en-US" altLang="zh-CN" dirty="0"/>
              <a:t>to allow others to evaluate your contribution.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Merge</a:t>
            </a:r>
            <a:r>
              <a:rPr lang="en-US" altLang="zh-CN" dirty="0"/>
              <a:t> code after testing.</a:t>
            </a:r>
          </a:p>
        </p:txBody>
      </p:sp>
    </p:spTree>
    <p:extLst>
      <p:ext uri="{BB962C8B-B14F-4D97-AF65-F5344CB8AC3E}">
        <p14:creationId xmlns:p14="http://schemas.microsoft.com/office/powerpoint/2010/main" val="1309451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14F9CC98-643C-47F6-8CB7-77ACE43E3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 &amp; Remote Branches</a:t>
            </a:r>
            <a:endParaRPr lang="zh-CN" altLang="en-US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5D8F4B60-273E-41E1-B701-D79C0A39A7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5560" y="1943997"/>
            <a:ext cx="8310231" cy="417408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6F39A49E-CB7C-4370-9557-9B59269C83A0}"/>
              </a:ext>
            </a:extLst>
          </p:cNvPr>
          <p:cNvSpPr/>
          <p:nvPr/>
        </p:nvSpPr>
        <p:spPr>
          <a:xfrm>
            <a:off x="3728279" y="6370287"/>
            <a:ext cx="83135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i="1" dirty="0"/>
              <a:t>Image source: </a:t>
            </a:r>
            <a:r>
              <a:rPr lang="zh-CN" altLang="en-US" sz="1400" i="1" dirty="0"/>
              <a:t>https://solutioncenter.apexsql.com/wp-content/uploads/2016/05/word-image-78.png</a:t>
            </a:r>
          </a:p>
        </p:txBody>
      </p:sp>
    </p:spTree>
    <p:extLst>
      <p:ext uri="{BB962C8B-B14F-4D97-AF65-F5344CB8AC3E}">
        <p14:creationId xmlns:p14="http://schemas.microsoft.com/office/powerpoint/2010/main" val="2784596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1B57E-5BE5-46BE-A94B-9F49B3155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Frequently Asked Questions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54BAB3-EB91-44C9-9166-05B9C20EB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41656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What is GitHub? What is its relationship with Git?</a:t>
            </a:r>
          </a:p>
          <a:p>
            <a:pPr lvl="1"/>
            <a:r>
              <a:rPr lang="en-US" altLang="zh-CN" sz="2000" dirty="0"/>
              <a:t>GitHub is an online Git repository hosing service.</a:t>
            </a:r>
          </a:p>
          <a:p>
            <a:r>
              <a:rPr lang="en-US" altLang="zh-CN" sz="2400" dirty="0"/>
              <a:t>Why Git requires user to save manually?</a:t>
            </a:r>
          </a:p>
          <a:p>
            <a:pPr lvl="1"/>
            <a:r>
              <a:rPr lang="en-US" altLang="zh-CN" sz="2000" dirty="0"/>
              <a:t>Unlike documents, software code has a long lifecycle. It is necessary to push only meaningful code.</a:t>
            </a:r>
          </a:p>
          <a:p>
            <a:r>
              <a:rPr lang="en-US" altLang="zh-CN" sz="2400" dirty="0"/>
              <a:t>Why there is conflict in Git?</a:t>
            </a:r>
          </a:p>
          <a:p>
            <a:pPr lvl="1"/>
            <a:r>
              <a:rPr lang="en-US" altLang="zh-CN" sz="2000" dirty="0"/>
              <a:t>Because there is situation that Git cannot handle and only human can.</a:t>
            </a:r>
          </a:p>
          <a:p>
            <a:r>
              <a:rPr lang="en-US" altLang="zh-CN" sz="2400" dirty="0"/>
              <a:t>Why there is a fast-forward problem?</a:t>
            </a:r>
          </a:p>
          <a:p>
            <a:pPr lvl="1"/>
            <a:r>
              <a:rPr lang="en-US" altLang="zh-CN" sz="2000" dirty="0"/>
              <a:t>Because you didn’t pull before push.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15404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00ACF-D202-451C-B09C-C5CC92024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Useful Tips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CC3F30-B86D-46DD-AB26-0FCF58185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tx1"/>
                </a:solidFill>
              </a:rPr>
              <a:t>Always create repository with a </a:t>
            </a:r>
            <a:r>
              <a:rPr lang="en-US" altLang="zh-CN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gitignore</a:t>
            </a:r>
            <a:r>
              <a:rPr lang="en-US" altLang="zh-CN" sz="2800" dirty="0">
                <a:solidFill>
                  <a:schemeClr val="tx1"/>
                </a:solidFill>
              </a:rPr>
              <a:t> file.</a:t>
            </a:r>
          </a:p>
          <a:p>
            <a:r>
              <a:rPr lang="en-US" altLang="zh-CN" sz="2800" dirty="0">
                <a:solidFill>
                  <a:schemeClr val="tx1"/>
                </a:solidFill>
              </a:rPr>
              <a:t>Always </a:t>
            </a:r>
            <a:r>
              <a:rPr lang="en-US" altLang="zh-CN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pull</a:t>
            </a:r>
            <a:r>
              <a:rPr lang="en-US" altLang="zh-CN" sz="2800" dirty="0">
                <a:solidFill>
                  <a:schemeClr val="tx1"/>
                </a:solidFill>
              </a:rPr>
              <a:t> before modify files.</a:t>
            </a:r>
          </a:p>
          <a:p>
            <a:r>
              <a:rPr lang="en-US" altLang="zh-CN" sz="2800" dirty="0">
                <a:solidFill>
                  <a:schemeClr val="tx1"/>
                </a:solidFill>
              </a:rPr>
              <a:t>Always </a:t>
            </a:r>
            <a:r>
              <a:rPr lang="en-US" altLang="zh-CN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commit</a:t>
            </a:r>
            <a:r>
              <a:rPr lang="en-US" altLang="zh-CN" sz="2800" dirty="0">
                <a:solidFill>
                  <a:schemeClr val="tx1"/>
                </a:solidFill>
              </a:rPr>
              <a:t> with </a:t>
            </a:r>
            <a:r>
              <a:rPr lang="en-US" altLang="zh-CN" sz="2800" b="1" dirty="0">
                <a:solidFill>
                  <a:schemeClr val="tx1"/>
                </a:solidFill>
              </a:rPr>
              <a:t>meaningful</a:t>
            </a:r>
            <a:r>
              <a:rPr lang="en-US" altLang="zh-CN" sz="2800" dirty="0">
                <a:solidFill>
                  <a:schemeClr val="tx1"/>
                </a:solidFill>
              </a:rPr>
              <a:t> information.</a:t>
            </a:r>
          </a:p>
          <a:p>
            <a:r>
              <a:rPr lang="en-US" altLang="zh-CN" sz="2800" dirty="0">
                <a:solidFill>
                  <a:schemeClr val="tx1"/>
                </a:solidFill>
              </a:rPr>
              <a:t>Try to make use of </a:t>
            </a:r>
            <a:r>
              <a:rPr lang="en-US" altLang="zh-CN" sz="2800" b="1" dirty="0">
                <a:solidFill>
                  <a:schemeClr val="tx1"/>
                </a:solidFill>
              </a:rPr>
              <a:t>branches</a:t>
            </a:r>
            <a:r>
              <a:rPr lang="en-US" altLang="zh-CN" sz="2800" dirty="0">
                <a:solidFill>
                  <a:schemeClr val="tx1"/>
                </a:solidFill>
              </a:rPr>
              <a:t> by </a:t>
            </a:r>
            <a:r>
              <a:rPr lang="en-US" altLang="zh-CN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forking</a:t>
            </a:r>
            <a:r>
              <a:rPr lang="en-US" altLang="zh-CN" sz="28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zh-CN" sz="2800" dirty="0">
                <a:solidFill>
                  <a:schemeClr val="tx1"/>
                </a:solidFill>
              </a:rPr>
              <a:t>Try to work with git by </a:t>
            </a:r>
            <a:r>
              <a:rPr lang="en-US" altLang="zh-CN" sz="2800" b="1" dirty="0">
                <a:solidFill>
                  <a:schemeClr val="tx1"/>
                </a:solidFill>
              </a:rPr>
              <a:t>command line</a:t>
            </a:r>
            <a:r>
              <a:rPr lang="en-US" altLang="zh-CN" sz="28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zh-CN" sz="2800" dirty="0">
                <a:solidFill>
                  <a:schemeClr val="tx1"/>
                </a:solidFill>
              </a:rPr>
              <a:t>Be social in git communities!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111EBA-CDB4-44CC-BA0B-CDC5F9990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855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525A8021-2BD6-46E2-83CC-918C85FA9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altLang="zh-CN"/>
              <a:t>Contents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BFAC179-2188-4CF8-BF68-522B6EBB9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ctr">
            <a:normAutofit/>
          </a:bodyPr>
          <a:lstStyle/>
          <a:p>
            <a:r>
              <a:rPr lang="en-US" altLang="zh-CN" sz="2400"/>
              <a:t>Version Control</a:t>
            </a:r>
          </a:p>
          <a:p>
            <a:r>
              <a:rPr lang="en-US" altLang="zh-CN" sz="2400"/>
              <a:t>Git</a:t>
            </a:r>
          </a:p>
          <a:p>
            <a:r>
              <a:rPr lang="en-US" altLang="zh-CN" sz="2400"/>
              <a:t>Remote Git</a:t>
            </a:r>
          </a:p>
          <a:p>
            <a:r>
              <a:rPr lang="en-US" altLang="zh-CN" sz="2400"/>
              <a:t>Cooperating with Git</a:t>
            </a:r>
            <a:endParaRPr lang="zh-CN" altLang="en-US" sz="2400" dirty="0"/>
          </a:p>
        </p:txBody>
      </p:sp>
      <p:pic>
        <p:nvPicPr>
          <p:cNvPr id="1026" name="Picture 2" descr="Version Control">
            <a:extLst>
              <a:ext uri="{FF2B5EF4-FFF2-40B4-BE49-F238E27FC236}">
                <a16:creationId xmlns:a16="http://schemas.microsoft.com/office/drawing/2014/main" id="{E12C1437-A7A9-41D8-A415-B999C065C2B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673" y="1946293"/>
            <a:ext cx="5527377" cy="363106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86FC027-8BD7-4615-BB1A-B5EEC5AAB874}"/>
              </a:ext>
            </a:extLst>
          </p:cNvPr>
          <p:cNvSpPr txBox="1"/>
          <p:nvPr/>
        </p:nvSpPr>
        <p:spPr>
          <a:xfrm>
            <a:off x="3909392" y="6396605"/>
            <a:ext cx="7995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i="1" dirty="0"/>
              <a:t>Image source: https://blog.learntoprogram.tv/wp-content/uploads/2016/05/version-control.png</a:t>
            </a:r>
            <a:endParaRPr lang="zh-CN" alt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4100478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2B9BDA3-B8BB-4E16-AE1E-1D3E9B8E6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References &amp; Useful Resources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6933BA-1433-42E8-9058-55D94D6CE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tx1"/>
                </a:solidFill>
              </a:rPr>
              <a:t>GitHub Guides: </a:t>
            </a:r>
            <a:r>
              <a:rPr lang="en-US" altLang="zh-CN" sz="2400" dirty="0">
                <a:solidFill>
                  <a:schemeClr val="tx1"/>
                </a:solidFill>
                <a:hlinkClick r:id="rId2"/>
              </a:rPr>
              <a:t>https://guides.github.com/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Git Cheat sheet: </a:t>
            </a:r>
            <a:r>
              <a:rPr lang="en-US" altLang="zh-CN" sz="2400" dirty="0">
                <a:solidFill>
                  <a:schemeClr val="tx1"/>
                </a:solidFill>
                <a:hlinkClick r:id="rId3"/>
              </a:rPr>
              <a:t>https://services.github.com/on-demand/resources/cheatsheets/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GitHub Help: </a:t>
            </a:r>
            <a:r>
              <a:rPr lang="en-US" altLang="zh-CN" sz="2400" dirty="0">
                <a:solidFill>
                  <a:schemeClr val="tx1"/>
                </a:solidFill>
                <a:hlinkClick r:id="rId4"/>
              </a:rPr>
              <a:t>https://help.github.com/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The Book </a:t>
            </a:r>
            <a:r>
              <a:rPr lang="en-US" altLang="zh-CN" sz="2400" i="1" dirty="0">
                <a:solidFill>
                  <a:schemeClr val="tx1"/>
                </a:solidFill>
              </a:rPr>
              <a:t>Pro Git</a:t>
            </a:r>
            <a:r>
              <a:rPr lang="en-US" altLang="zh-CN" sz="2400" dirty="0">
                <a:solidFill>
                  <a:schemeClr val="tx1"/>
                </a:solidFill>
              </a:rPr>
              <a:t>: </a:t>
            </a:r>
            <a:r>
              <a:rPr lang="en-US" altLang="zh-CN" sz="2400" dirty="0">
                <a:solidFill>
                  <a:schemeClr val="tx1"/>
                </a:solidFill>
                <a:hlinkClick r:id="rId5"/>
              </a:rPr>
              <a:t>https://git-scm.com/book/en/v2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Handling Conflicts: </a:t>
            </a:r>
            <a:r>
              <a:rPr lang="en-US" altLang="zh-CN" sz="2400" dirty="0">
                <a:solidFill>
                  <a:schemeClr val="tx1"/>
                </a:solidFill>
                <a:hlinkClick r:id="rId6"/>
              </a:rPr>
              <a:t>https://stackoverflow.com/questions/161813/how-to-resolve-merge-conflicts-in-git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89B8DCB-38B9-426F-8A39-3E60B32D5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>
                <a:solidFill>
                  <a:schemeClr val="tx1"/>
                </a:solidFill>
              </a:rPr>
              <a:pPr/>
              <a:t>20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006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75B1B7A-6676-46A4-919D-DEE8B5DD6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 of Version Control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4DCC60A0-2D75-448A-915E-233DC2F52F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9608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DFD8C-06A2-44CC-89D1-34B482209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VCS: Manage differences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D7AC02-BDE6-4C77-BA62-C2D99C613F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856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72F40-D1DA-4233-8863-B90E23E78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Git: The Version Control System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EEDF74-F7C4-45CB-86DD-50A24C26DF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Cat proof!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9462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02D74-0095-4AAA-9E4F-EF0CA2E2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 basic</a:t>
            </a:r>
            <a:endParaRPr lang="zh-CN" altLang="en-US" dirty="0"/>
          </a:p>
        </p:txBody>
      </p:sp>
      <p:pic>
        <p:nvPicPr>
          <p:cNvPr id="4" name="内容占位符 5">
            <a:extLst>
              <a:ext uri="{FF2B5EF4-FFF2-40B4-BE49-F238E27FC236}">
                <a16:creationId xmlns:a16="http://schemas.microsoft.com/office/drawing/2014/main" id="{84C50BC5-6D96-452A-9EF0-71F26F5A91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5598" y="1731963"/>
            <a:ext cx="9791278" cy="405923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9F67889-9850-47EE-84D3-E8A4B544C93F}"/>
              </a:ext>
            </a:extLst>
          </p:cNvPr>
          <p:cNvSpPr txBox="1"/>
          <p:nvPr/>
        </p:nvSpPr>
        <p:spPr>
          <a:xfrm>
            <a:off x="6740033" y="6355672"/>
            <a:ext cx="4938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Credit: S. Chacon &amp; B. Straub, Pro Git (2</a:t>
            </a:r>
            <a:r>
              <a:rPr lang="en-US" altLang="zh-CN" sz="1400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nd</a:t>
            </a:r>
            <a:r>
              <a:rPr lang="en-US" altLang="zh-CN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 Edition), 2014</a:t>
            </a:r>
            <a:endParaRPr lang="zh-CN" altLang="en-US" sz="14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561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2F4D5D3-D6FA-4408-8A2B-2DC19A94F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 basic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0CFB3F7-DFFE-4047-978F-0F278DFB6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Repository (</a:t>
            </a:r>
            <a:r>
              <a:rPr lang="zh-CN" altLang="en-US" sz="2400" dirty="0"/>
              <a:t>仓库</a:t>
            </a:r>
            <a:r>
              <a:rPr lang="en-US" altLang="zh-CN" sz="2400" dirty="0"/>
              <a:t>):</a:t>
            </a:r>
            <a:r>
              <a:rPr lang="zh-CN" altLang="en-US" sz="2400" dirty="0"/>
              <a:t> </a:t>
            </a:r>
            <a:r>
              <a:rPr lang="en-US" altLang="zh-CN" sz="2400" dirty="0"/>
              <a:t>where tracked files are stored.</a:t>
            </a:r>
          </a:p>
          <a:p>
            <a:r>
              <a:rPr lang="en-US" altLang="zh-CN" sz="2400" dirty="0"/>
              <a:t>Commit (</a:t>
            </a:r>
            <a:r>
              <a:rPr lang="zh-CN" altLang="en-US" sz="2400" dirty="0"/>
              <a:t>提交</a:t>
            </a:r>
            <a:r>
              <a:rPr lang="en-US" altLang="zh-CN" sz="2400" dirty="0"/>
              <a:t>): tell Git to store this change.</a:t>
            </a:r>
          </a:p>
          <a:p>
            <a:r>
              <a:rPr lang="en-US" altLang="zh-CN" sz="2400" dirty="0"/>
              <a:t>Staging area (</a:t>
            </a:r>
            <a:r>
              <a:rPr lang="zh-CN" altLang="en-US" sz="2400" dirty="0"/>
              <a:t>暂存区</a:t>
            </a:r>
            <a:r>
              <a:rPr lang="en-US" altLang="zh-CN" sz="2400" dirty="0"/>
              <a:t>): changes will be committed.</a:t>
            </a:r>
          </a:p>
          <a:p>
            <a:endParaRPr lang="en-US" altLang="zh-CN" sz="2400" dirty="0"/>
          </a:p>
          <a:p>
            <a:r>
              <a:rPr lang="en-US" altLang="zh-CN" sz="2400" dirty="0"/>
              <a:t>Basic operations:</a:t>
            </a:r>
          </a:p>
          <a:p>
            <a:pPr lvl="1"/>
            <a:r>
              <a:rPr lang="en-US" altLang="zh-CN" sz="2000" dirty="0">
                <a:latin typeface="Consolas" panose="020B0609020204030204" pitchFamily="49" charset="0"/>
              </a:rPr>
              <a:t>$ git </a:t>
            </a:r>
            <a:r>
              <a:rPr lang="en-US" altLang="zh-CN" sz="2000" dirty="0" err="1">
                <a:latin typeface="Consolas" panose="020B0609020204030204" pitchFamily="49" charset="0"/>
              </a:rPr>
              <a:t>init</a:t>
            </a:r>
            <a:r>
              <a:rPr lang="en-US" altLang="zh-CN" sz="2000" dirty="0">
                <a:latin typeface="Consolas" panose="020B0609020204030204" pitchFamily="49" charset="0"/>
              </a:rPr>
              <a:t>  #Initialize a repository in current directory.</a:t>
            </a:r>
          </a:p>
          <a:p>
            <a:pPr lvl="1"/>
            <a:r>
              <a:rPr lang="en-US" altLang="zh-CN" sz="2000" dirty="0">
                <a:latin typeface="Consolas" panose="020B0609020204030204" pitchFamily="49" charset="0"/>
              </a:rPr>
              <a:t>$ git add [file]  #Put changed file(s) to staging area.</a:t>
            </a:r>
          </a:p>
          <a:p>
            <a:pPr lvl="1"/>
            <a:r>
              <a:rPr lang="en-US" altLang="zh-CN" sz="2000" dirty="0">
                <a:latin typeface="Consolas" panose="020B0609020204030204" pitchFamily="49" charset="0"/>
              </a:rPr>
              <a:t>$ git commit –m “[message]”  #Commit a change.</a:t>
            </a:r>
          </a:p>
        </p:txBody>
      </p:sp>
    </p:spTree>
    <p:extLst>
      <p:ext uri="{BB962C8B-B14F-4D97-AF65-F5344CB8AC3E}">
        <p14:creationId xmlns:p14="http://schemas.microsoft.com/office/powerpoint/2010/main" val="230430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74444-47FE-4E90-B865-079134360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 may fail…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80CC13-C7C9-4B12-A39D-ADDF98302A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need backups!</a:t>
            </a:r>
          </a:p>
          <a:p>
            <a:r>
              <a:rPr lang="en-US" altLang="zh-CN" dirty="0"/>
              <a:t>Data backup 3-2-1 principle: 3 backups, 2 media, 1 remote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8989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C5079-0414-425B-B46D-AD7AA6854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Remote Git Repository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17AFB0-7B3B-4C94-8377-8B77EB5DA6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Backup &amp; cooperation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50612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自定义 1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125</TotalTime>
  <Words>616</Words>
  <Application>Microsoft Office PowerPoint</Application>
  <PresentationFormat>宽屏</PresentationFormat>
  <Paragraphs>101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等线</vt:lpstr>
      <vt:lpstr>微软雅黑</vt:lpstr>
      <vt:lpstr>Arial</vt:lpstr>
      <vt:lpstr>Consolas</vt:lpstr>
      <vt:lpstr>Segoe UI</vt:lpstr>
      <vt:lpstr>Trebuchet MS</vt:lpstr>
      <vt:lpstr>Wingdings 2</vt:lpstr>
      <vt:lpstr>石板</vt:lpstr>
      <vt:lpstr>Git: The Version Control System</vt:lpstr>
      <vt:lpstr>Contents</vt:lpstr>
      <vt:lpstr>Examples of Version Control</vt:lpstr>
      <vt:lpstr>VCS: Manage differences</vt:lpstr>
      <vt:lpstr>Git: The Version Control System</vt:lpstr>
      <vt:lpstr>Git basic</vt:lpstr>
      <vt:lpstr>Git basic</vt:lpstr>
      <vt:lpstr>Git may fail…</vt:lpstr>
      <vt:lpstr>Remote Git Repository</vt:lpstr>
      <vt:lpstr>Remote Git basic</vt:lpstr>
      <vt:lpstr>Cooperating</vt:lpstr>
      <vt:lpstr>Cooperating</vt:lpstr>
      <vt:lpstr>Cooperating</vt:lpstr>
      <vt:lpstr>Wrong version was deployed!</vt:lpstr>
      <vt:lpstr>Cooperating with Git branches</vt:lpstr>
      <vt:lpstr>Cooperate with Git branches</vt:lpstr>
      <vt:lpstr>Local &amp; Remote Branches</vt:lpstr>
      <vt:lpstr>Frequently Asked Questions</vt:lpstr>
      <vt:lpstr>Useful Tips</vt:lpstr>
      <vt:lpstr>References &amp; Useful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Git: The Version Control System</dc:title>
  <dc:creator>Zhong Junru Bill</dc:creator>
  <cp:lastModifiedBy>Zhong Junru Bill</cp:lastModifiedBy>
  <cp:revision>32</cp:revision>
  <dcterms:created xsi:type="dcterms:W3CDTF">2018-04-21T02:43:40Z</dcterms:created>
  <dcterms:modified xsi:type="dcterms:W3CDTF">2018-04-21T04:49:31Z</dcterms:modified>
</cp:coreProperties>
</file>