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1" r:id="rId3"/>
    <p:sldId id="259" r:id="rId4"/>
    <p:sldId id="271" r:id="rId5"/>
    <p:sldId id="263" r:id="rId6"/>
    <p:sldId id="260" r:id="rId7"/>
    <p:sldId id="262" r:id="rId8"/>
    <p:sldId id="273" r:id="rId9"/>
    <p:sldId id="274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72" r:id="rId23"/>
    <p:sldId id="289" r:id="rId24"/>
    <p:sldId id="265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725" userDrawn="1">
          <p15:clr>
            <a:srgbClr val="A4A3A4"/>
          </p15:clr>
        </p15:guide>
        <p15:guide id="3" orient="horz" pos="606" userDrawn="1">
          <p15:clr>
            <a:srgbClr val="A4A3A4"/>
          </p15:clr>
        </p15:guide>
        <p15:guide id="4" orient="horz" pos="4149" userDrawn="1">
          <p15:clr>
            <a:srgbClr val="A4A3A4"/>
          </p15:clr>
        </p15:guide>
        <p15:guide id="5" orient="horz" pos="722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31" userDrawn="1">
          <p15:clr>
            <a:srgbClr val="A4A3A4"/>
          </p15:clr>
        </p15:guide>
        <p15:guide id="8" pos="7449" userDrawn="1">
          <p15:clr>
            <a:srgbClr val="A4A3A4"/>
          </p15:clr>
        </p15:guide>
        <p15:guide id="9" pos="808" userDrawn="1">
          <p15:clr>
            <a:srgbClr val="A4A3A4"/>
          </p15:clr>
        </p15:guide>
        <p15:guide id="10" pos="6871" userDrawn="1">
          <p15:clr>
            <a:srgbClr val="A4A3A4"/>
          </p15:clr>
        </p15:guide>
        <p15:guide id="11" pos="424" userDrawn="1">
          <p15:clr>
            <a:srgbClr val="A4A3A4"/>
          </p15:clr>
        </p15:guide>
        <p15:guide id="12" pos="7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5F"/>
    <a:srgbClr val="FF7900"/>
    <a:srgbClr val="818A8F"/>
    <a:srgbClr val="212492"/>
    <a:srgbClr val="FFFFFF"/>
    <a:srgbClr val="5590C3"/>
    <a:srgbClr val="E17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7" autoAdjust="0"/>
    <p:restoredTop sz="89189" autoAdjust="0"/>
  </p:normalViewPr>
  <p:slideViewPr>
    <p:cSldViewPr snapToGrid="0">
      <p:cViewPr varScale="1">
        <p:scale>
          <a:sx n="66" d="100"/>
          <a:sy n="66" d="100"/>
        </p:scale>
        <p:origin x="1098" y="66"/>
      </p:cViewPr>
      <p:guideLst>
        <p:guide orient="horz" pos="2160"/>
        <p:guide orient="horz" pos="3725"/>
        <p:guide orient="horz" pos="606"/>
        <p:guide orient="horz" pos="4149"/>
        <p:guide orient="horz" pos="722"/>
        <p:guide pos="3840"/>
        <p:guide pos="231"/>
        <p:guide pos="7449"/>
        <p:guide pos="808"/>
        <p:guide pos="6871"/>
        <p:guide pos="424"/>
        <p:guide pos="72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531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FAE67-CC7B-0445-9785-AE617E3A4194}" type="datetimeFigureOut">
              <a:rPr lang="en-US" smtClean="0"/>
              <a:pPr/>
              <a:t>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7C227-F862-7947-B921-AD5C5E620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84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91473-08FB-0645-81B4-2CA048E9754F}" type="datetimeFigureOut">
              <a:rPr lang="en-US" smtClean="0"/>
              <a:pPr/>
              <a:t>2/2/2017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D92E9-2839-1C48-A160-F6944F5990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48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D92E9-2839-1C48-A160-F6944F5990A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9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D92E9-2839-1C48-A160-F6944F5990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1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D92E9-2839-1C48-A160-F6944F5990A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0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D92E9-2839-1C48-A160-F6944F5990A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O OPENING SLIDE">
    <p:bg>
      <p:bgPr>
        <a:solidFill>
          <a:srgbClr val="002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14032" y="4295624"/>
            <a:ext cx="10972800" cy="601662"/>
          </a:xfrm>
          <a:prstGeom prst="rect">
            <a:avLst/>
          </a:prstGeom>
        </p:spPr>
        <p:txBody>
          <a:bodyPr vert="horz"/>
          <a:lstStyle>
            <a:lvl1pPr>
              <a:defRPr sz="3000" b="0" i="0">
                <a:solidFill>
                  <a:schemeClr val="bg1"/>
                </a:solidFill>
                <a:latin typeface="Arial Regular" charset="0"/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193" y="5632798"/>
            <a:ext cx="2200479" cy="761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709285" y="409098"/>
            <a:ext cx="10972800" cy="984885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algn="l">
              <a:defRPr sz="3200" b="1" cap="all" baseline="0">
                <a:solidFill>
                  <a:srgbClr val="818A8F"/>
                </a:solidFill>
                <a:latin typeface="+mj-lt"/>
                <a:cs typeface="Roboto Condensed"/>
              </a:defRPr>
            </a:lvl1pPr>
          </a:lstStyle>
          <a:p>
            <a:r>
              <a:rPr lang="en-US" dirty="0" smtClean="0"/>
              <a:t>BLANK SLIDE WITH EYEBROW – for charts, etc.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1273368" y="6667180"/>
            <a:ext cx="918633" cy="221599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200" b="0" i="0" smtClean="0">
                <a:solidFill>
                  <a:schemeClr val="tx1"/>
                </a:solidFill>
                <a:latin typeface="Arial Regular" charset="0"/>
                <a:cs typeface="Arial Regular" charset="0"/>
              </a:rPr>
              <a:pPr algn="r"/>
              <a:t>‹#›</a:t>
            </a:fld>
            <a:endParaRPr lang="en-US" sz="1200" b="0" i="0" dirty="0">
              <a:solidFill>
                <a:schemeClr val="tx1"/>
              </a:solidFill>
              <a:latin typeface="Arial Regular" charset="0"/>
              <a:cs typeface="Arial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881711" y="6624353"/>
            <a:ext cx="6782664" cy="247094"/>
          </a:xfrm>
          <a:prstGeom prst="rect">
            <a:avLst/>
          </a:prstGeom>
        </p:spPr>
        <p:txBody>
          <a:bodyPr/>
          <a:lstStyle>
            <a:lvl1pPr>
              <a:defRPr sz="1200" b="0" i="0">
                <a:latin typeface="Arial Regular" charset="0"/>
                <a:cs typeface="Arial Regular" charset="0"/>
              </a:defRPr>
            </a:lvl1pPr>
          </a:lstStyle>
          <a:p>
            <a:r>
              <a:rPr lang="en-US" dirty="0" smtClean="0"/>
              <a:t> Copyright © 2016  3Pillar Global, Inc. |  All rights reserved. STRICTLY CONFIDENTIAL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09285" y="1734671"/>
            <a:ext cx="4491317" cy="3724836"/>
          </a:xfrm>
          <a:prstGeom prst="rect">
            <a:avLst/>
          </a:prstGeom>
          <a:solidFill>
            <a:srgbClr val="818A8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95685" y="1943194"/>
            <a:ext cx="4859868" cy="330779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rgbClr val="002F5F"/>
                </a:solidFill>
              </a:defRPr>
            </a:lvl1pPr>
          </a:lstStyle>
          <a:p>
            <a:r>
              <a:rPr lang="en-US" sz="2400" dirty="0" smtClean="0"/>
              <a:t>Copy to support the image or iconography goes here. Use the white background slide when using dark images, graphs, or orange iconography. </a:t>
            </a:r>
          </a:p>
          <a:p>
            <a:r>
              <a:rPr lang="en-US" sz="2400" dirty="0" err="1" smtClean="0">
                <a:solidFill>
                  <a:schemeClr val="bg1"/>
                </a:solidFill>
              </a:rPr>
              <a:t>phy</a:t>
            </a:r>
            <a:r>
              <a:rPr lang="en-US" sz="2400" dirty="0" smtClean="0">
                <a:solidFill>
                  <a:schemeClr val="bg1"/>
                </a:solidFill>
              </a:rPr>
              <a:t> goes here. Use the blue background slide when using lighter images or graphs that would get washed out against a white background.</a:t>
            </a:r>
          </a:p>
          <a:p>
            <a:endParaRPr lang="en-US" sz="2400" dirty="0" smtClean="0">
              <a:latin typeface="Lato"/>
            </a:endParaRP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solidFill>
          <a:srgbClr val="002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709285" y="409098"/>
            <a:ext cx="10972800" cy="984885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r>
              <a:rPr lang="en-US" dirty="0" smtClean="0"/>
              <a:t>BLANK SLIDE WITH EYEBROW – for charts, etc.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1273368" y="6667180"/>
            <a:ext cx="918633" cy="221599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200" b="0" i="0" smtClean="0">
                <a:solidFill>
                  <a:srgbClr val="FFFFFF"/>
                </a:solidFill>
                <a:latin typeface="Arial Regular" charset="0"/>
                <a:cs typeface="Arial Regular" charset="0"/>
              </a:rPr>
              <a:pPr algn="r"/>
              <a:t>‹#›</a:t>
            </a:fld>
            <a:endParaRPr lang="en-US" sz="1200" b="0" i="0" dirty="0">
              <a:solidFill>
                <a:srgbClr val="FFFFFF"/>
              </a:solidFill>
              <a:latin typeface="Arial Regular" charset="0"/>
              <a:cs typeface="Arial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879984" y="6610906"/>
            <a:ext cx="6782664" cy="24709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rgbClr val="FFFFFF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 smtClean="0"/>
              <a:t> Copyright © 2016  3Pillar Global, Inc. |  All rights reserved. STRICTLY CONFIDENTIAL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09285" y="1734671"/>
            <a:ext cx="4491317" cy="3724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879984" y="2016685"/>
            <a:ext cx="5007505" cy="31608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n-US" sz="2400" dirty="0" smtClean="0">
                <a:solidFill>
                  <a:schemeClr val="bg1"/>
                </a:solidFill>
              </a:rPr>
              <a:t>Copy to support the image or iconography goes here. Use the blue background slide when using lighter images or graphs that would get washed out against a white background.</a:t>
            </a:r>
          </a:p>
          <a:p>
            <a:endParaRPr lang="en-US" sz="2400" dirty="0" smtClean="0">
              <a:latin typeface="Lato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2" y="5915725"/>
            <a:ext cx="12296064" cy="93998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82699" y="1438857"/>
            <a:ext cx="7588805" cy="2046714"/>
          </a:xfrm>
          <a:prstGeom prst="rect">
            <a:avLst/>
          </a:prstGeom>
          <a:noFill/>
          <a:ln w="76200" cap="flat" cmpd="sng" algn="ctr">
            <a:solidFill>
              <a:srgbClr val="FF79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548640" tIns="182880" rIns="548640" bIns="320040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FF7900"/>
                </a:solidFill>
                <a:latin typeface="+mj-lt"/>
                <a:cs typeface="Roboto Condensed"/>
              </a:rPr>
              <a:t>THANKS!</a:t>
            </a:r>
            <a:endParaRPr lang="en-US" sz="10000" b="1" dirty="0">
              <a:solidFill>
                <a:srgbClr val="FF7900"/>
              </a:solidFill>
              <a:latin typeface="+mj-lt"/>
              <a:cs typeface="Roboto Condensed"/>
            </a:endParaRPr>
          </a:p>
        </p:txBody>
      </p:sp>
      <p:cxnSp>
        <p:nvCxnSpPr>
          <p:cNvPr id="5" name="Straight Arrow Connector 4"/>
          <p:cNvCxnSpPr/>
          <p:nvPr userDrawn="1"/>
        </p:nvCxnSpPr>
        <p:spPr>
          <a:xfrm>
            <a:off x="1607864" y="3485571"/>
            <a:ext cx="1126283" cy="824403"/>
          </a:xfrm>
          <a:prstGeom prst="straightConnector1">
            <a:avLst/>
          </a:prstGeom>
          <a:ln w="12700" cap="flat" cmpd="sng" algn="ctr">
            <a:solidFill>
              <a:srgbClr val="FF7900"/>
            </a:solidFill>
            <a:prstDash val="solid"/>
            <a:round/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1273368" y="6667180"/>
            <a:ext cx="918633" cy="221599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200" b="0" i="0" smtClean="0">
                <a:solidFill>
                  <a:schemeClr val="tx1"/>
                </a:solidFill>
                <a:latin typeface="Arial Regular" charset="0"/>
                <a:cs typeface="Arial Regular" charset="0"/>
              </a:rPr>
              <a:pPr algn="r"/>
              <a:t>‹#›</a:t>
            </a:fld>
            <a:endParaRPr lang="en-US" sz="1200" b="0" i="0" dirty="0">
              <a:solidFill>
                <a:schemeClr val="tx1"/>
              </a:solidFill>
              <a:latin typeface="Arial Regular" charset="0"/>
              <a:cs typeface="Arial Regular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866536" y="6611705"/>
            <a:ext cx="6782664" cy="247094"/>
          </a:xfrm>
          <a:prstGeom prst="rect">
            <a:avLst/>
          </a:prstGeom>
        </p:spPr>
        <p:txBody>
          <a:bodyPr/>
          <a:lstStyle>
            <a:lvl1pPr>
              <a:defRPr sz="1200" b="0" i="0">
                <a:latin typeface="Arial Regular" charset="0"/>
                <a:cs typeface="Arial Regular" charset="0"/>
              </a:defRPr>
            </a:lvl1pPr>
          </a:lstStyle>
          <a:p>
            <a:r>
              <a:rPr lang="en-US" dirty="0" smtClean="0"/>
              <a:t> Copyright © 2016  3Pillar Global, Inc. |  All rights reserved. STRICTLY CONFIDENTIAL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 hasCustomPrompt="1"/>
          </p:nvPr>
        </p:nvSpPr>
        <p:spPr>
          <a:xfrm>
            <a:off x="673101" y="409098"/>
            <a:ext cx="10852151" cy="4924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200" b="1" cap="all" baseline="0">
                <a:solidFill>
                  <a:srgbClr val="818A8F"/>
                </a:solidFill>
                <a:latin typeface="+mj-lt"/>
                <a:cs typeface="Roboto Condensed"/>
              </a:defRPr>
            </a:lvl1pPr>
          </a:lstStyle>
          <a:p>
            <a:r>
              <a:rPr lang="en-US" dirty="0" smtClean="0"/>
              <a:t>Color guides &amp; callout elements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121403" y="1146175"/>
            <a:ext cx="4704415" cy="369332"/>
            <a:chOff x="5397500" y="1146175"/>
            <a:chExt cx="3528311" cy="369332"/>
          </a:xfrm>
        </p:grpSpPr>
        <p:sp>
          <p:nvSpPr>
            <p:cNvPr id="3" name="Rectangle 2"/>
            <p:cNvSpPr/>
            <p:nvPr userDrawn="1"/>
          </p:nvSpPr>
          <p:spPr>
            <a:xfrm>
              <a:off x="5397500" y="1146175"/>
              <a:ext cx="1016000" cy="286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6646333" y="1146175"/>
              <a:ext cx="227947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0" i="0" dirty="0" smtClean="0">
                  <a:latin typeface="Arial Regular" charset="0"/>
                  <a:ea typeface="Arial Regular" charset="0"/>
                  <a:cs typeface="Arial Regular" charset="0"/>
                </a:rPr>
                <a:t>White</a:t>
              </a:r>
            </a:p>
            <a:p>
              <a:r>
                <a:rPr lang="en-US" sz="1000" b="0" i="0" dirty="0" smtClean="0">
                  <a:latin typeface="Arial Regular" charset="0"/>
                  <a:ea typeface="Arial Regular" charset="0"/>
                  <a:cs typeface="Arial Regular" charset="0"/>
                </a:rPr>
                <a:t>Backgrounds &amp;</a:t>
              </a:r>
              <a:r>
                <a:rPr lang="en-US" sz="1000" b="0" i="0" baseline="0" dirty="0" smtClean="0">
                  <a:latin typeface="Arial Regular" charset="0"/>
                  <a:ea typeface="Arial Regular" charset="0"/>
                  <a:cs typeface="Arial Regular" charset="0"/>
                </a:rPr>
                <a:t> Text</a:t>
              </a:r>
              <a:endParaRPr lang="en-US" sz="1000" b="0" i="0" dirty="0">
                <a:latin typeface="Arial Regular" charset="0"/>
                <a:ea typeface="Arial Regular" charset="0"/>
                <a:cs typeface="Arial Regular" charset="0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121403" y="1784006"/>
            <a:ext cx="4704415" cy="369332"/>
            <a:chOff x="5397500" y="1676085"/>
            <a:chExt cx="3528311" cy="3693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397500" y="1676085"/>
              <a:ext cx="1016000" cy="286103"/>
            </a:xfrm>
            <a:prstGeom prst="rect">
              <a:avLst/>
            </a:prstGeom>
            <a:solidFill>
              <a:srgbClr val="002F5F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6646333" y="1676085"/>
              <a:ext cx="227947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0" i="0" dirty="0" smtClean="0">
                  <a:latin typeface="Arial Regular" charset="0"/>
                  <a:ea typeface="Arial Regular" charset="0"/>
                  <a:cs typeface="Arial Regular" charset="0"/>
                </a:rPr>
                <a:t>Brand Blue</a:t>
              </a:r>
              <a:br>
                <a:rPr lang="en-US" sz="1400" b="0" i="0" dirty="0" smtClean="0">
                  <a:latin typeface="Arial Regular" charset="0"/>
                  <a:ea typeface="Arial Regular" charset="0"/>
                  <a:cs typeface="Arial Regular" charset="0"/>
                </a:rPr>
              </a:br>
              <a:r>
                <a:rPr lang="en-US" sz="1000" b="0" i="0" dirty="0" smtClean="0">
                  <a:latin typeface="Arial Regular" charset="0"/>
                  <a:ea typeface="Arial Regular" charset="0"/>
                  <a:cs typeface="Arial Regular" charset="0"/>
                </a:rPr>
                <a:t>Backgrounds &amp;</a:t>
              </a:r>
              <a:r>
                <a:rPr lang="en-US" sz="1000" b="0" i="0" baseline="0" dirty="0" smtClean="0">
                  <a:latin typeface="Arial Regular" charset="0"/>
                  <a:ea typeface="Arial Regular" charset="0"/>
                  <a:cs typeface="Arial Regular" charset="0"/>
                </a:rPr>
                <a:t> Text</a:t>
              </a:r>
              <a:endParaRPr lang="en-US" sz="1000" b="0" i="0" dirty="0">
                <a:latin typeface="Arial Regular" charset="0"/>
                <a:ea typeface="Arial Regular" charset="0"/>
                <a:cs typeface="Arial Regular" charset="0"/>
              </a:endParaRPr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7121403" y="2421837"/>
            <a:ext cx="4704415" cy="369332"/>
            <a:chOff x="5397500" y="2205995"/>
            <a:chExt cx="3528311" cy="369332"/>
          </a:xfrm>
        </p:grpSpPr>
        <p:sp>
          <p:nvSpPr>
            <p:cNvPr id="19" name="Rectangle 18"/>
            <p:cNvSpPr/>
            <p:nvPr userDrawn="1"/>
          </p:nvSpPr>
          <p:spPr>
            <a:xfrm>
              <a:off x="5397500" y="2205995"/>
              <a:ext cx="1016000" cy="286103"/>
            </a:xfrm>
            <a:prstGeom prst="rect">
              <a:avLst/>
            </a:prstGeom>
            <a:solidFill>
              <a:srgbClr val="FF7900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6646333" y="2205995"/>
              <a:ext cx="227947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0" i="0" dirty="0" smtClean="0">
                  <a:latin typeface="Arial Regular" charset="0"/>
                  <a:ea typeface="Arial Regular" charset="0"/>
                  <a:cs typeface="Arial Regular" charset="0"/>
                </a:rPr>
                <a:t>Brand Orange</a:t>
              </a:r>
            </a:p>
            <a:p>
              <a:r>
                <a:rPr lang="en-US" sz="1000" b="0" i="0" baseline="0" dirty="0" smtClean="0">
                  <a:latin typeface="Arial Regular" charset="0"/>
                  <a:ea typeface="Arial Regular" charset="0"/>
                  <a:cs typeface="Arial Regular" charset="0"/>
                </a:rPr>
                <a:t>Text, Bullets, &amp; Callout Frames</a:t>
              </a:r>
              <a:endParaRPr lang="en-US" sz="1000" b="0" i="0" dirty="0">
                <a:latin typeface="Arial Regular" charset="0"/>
                <a:ea typeface="Arial Regular" charset="0"/>
                <a:cs typeface="Arial Regular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7121403" y="3059668"/>
            <a:ext cx="4704415" cy="369332"/>
            <a:chOff x="5397500" y="3419703"/>
            <a:chExt cx="3528311" cy="369332"/>
          </a:xfrm>
        </p:grpSpPr>
        <p:sp>
          <p:nvSpPr>
            <p:cNvPr id="25" name="Rectangle 24"/>
            <p:cNvSpPr/>
            <p:nvPr userDrawn="1"/>
          </p:nvSpPr>
          <p:spPr>
            <a:xfrm>
              <a:off x="5397500" y="3419703"/>
              <a:ext cx="1016000" cy="286103"/>
            </a:xfrm>
            <a:prstGeom prst="rect">
              <a:avLst/>
            </a:prstGeom>
            <a:solidFill>
              <a:srgbClr val="818A8F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6646333" y="3419703"/>
              <a:ext cx="227947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0" i="0" dirty="0" smtClean="0">
                  <a:latin typeface="Arial Regular" charset="0"/>
                  <a:ea typeface="Arial Regular" charset="0"/>
                  <a:cs typeface="Arial Regular" charset="0"/>
                </a:rPr>
                <a:t>Brand Lt Gray</a:t>
              </a:r>
            </a:p>
            <a:p>
              <a:r>
                <a:rPr lang="en-US" sz="1000" b="0" i="0" dirty="0" smtClean="0">
                  <a:latin typeface="Arial Regular" charset="0"/>
                  <a:ea typeface="Arial Regular" charset="0"/>
                  <a:cs typeface="Arial Regular" charset="0"/>
                </a:rPr>
                <a:t>Title</a:t>
              </a:r>
              <a:r>
                <a:rPr lang="en-US" sz="1000" b="0" i="0" baseline="0" dirty="0" smtClean="0">
                  <a:latin typeface="Arial Regular" charset="0"/>
                  <a:ea typeface="Arial Regular" charset="0"/>
                  <a:cs typeface="Arial Regular" charset="0"/>
                </a:rPr>
                <a:t> Text on Slides </a:t>
              </a:r>
              <a:r>
                <a:rPr lang="en-US" sz="1000" b="0" i="0" baseline="0" dirty="0" err="1" smtClean="0">
                  <a:latin typeface="Arial Regular" charset="0"/>
                  <a:ea typeface="Arial Regular" charset="0"/>
                  <a:cs typeface="Arial Regular" charset="0"/>
                </a:rPr>
                <a:t>w</a:t>
              </a:r>
              <a:r>
                <a:rPr lang="en-US" sz="1000" b="0" i="0" baseline="0" dirty="0" smtClean="0">
                  <a:latin typeface="Arial Regular" charset="0"/>
                  <a:ea typeface="Arial Regular" charset="0"/>
                  <a:cs typeface="Arial Regular" charset="0"/>
                </a:rPr>
                <a:t>/ Light Backgrounds</a:t>
              </a:r>
              <a:endParaRPr lang="en-US" sz="1000" b="0" i="0" dirty="0">
                <a:latin typeface="Arial Regular" charset="0"/>
                <a:ea typeface="Arial Regular" charset="0"/>
                <a:cs typeface="Arial Regular" charset="0"/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673101" y="1146175"/>
            <a:ext cx="5422900" cy="2317040"/>
            <a:chOff x="504825" y="1146175"/>
            <a:chExt cx="4067175" cy="2317040"/>
          </a:xfrm>
        </p:grpSpPr>
        <p:sp>
          <p:nvSpPr>
            <p:cNvPr id="43" name="TextBox 42"/>
            <p:cNvSpPr txBox="1"/>
            <p:nvPr userDrawn="1"/>
          </p:nvSpPr>
          <p:spPr>
            <a:xfrm>
              <a:off x="504826" y="1146175"/>
              <a:ext cx="4067174" cy="1551194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14300" cap="flat" cmpd="sng" algn="ctr">
              <a:solidFill>
                <a:srgbClr val="FF79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548640" tIns="320040" rIns="548640" bIns="320040" rtlCol="0" anchor="b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600" b="1" cap="all" dirty="0" smtClean="0">
                  <a:solidFill>
                    <a:srgbClr val="FFFFFF"/>
                  </a:solidFill>
                  <a:latin typeface="+mj-lt"/>
                  <a:cs typeface="Roboto Condensed"/>
                </a:rPr>
                <a:t>Smaller Text &amp; thick frame</a:t>
              </a:r>
              <a:endParaRPr lang="en-US" sz="3600" b="1" cap="all" dirty="0">
                <a:solidFill>
                  <a:srgbClr val="FFFFFF"/>
                </a:solidFill>
                <a:latin typeface="+mj-lt"/>
                <a:cs typeface="Roboto Condensed"/>
              </a:endParaRPr>
            </a:p>
          </p:txBody>
        </p:sp>
        <p:cxnSp>
          <p:nvCxnSpPr>
            <p:cNvPr id="44" name="Straight Arrow Connector 43"/>
            <p:cNvCxnSpPr/>
            <p:nvPr userDrawn="1"/>
          </p:nvCxnSpPr>
          <p:spPr>
            <a:xfrm>
              <a:off x="504825" y="2697369"/>
              <a:ext cx="784712" cy="765846"/>
            </a:xfrm>
            <a:prstGeom prst="straightConnector1">
              <a:avLst/>
            </a:prstGeom>
            <a:ln w="12700" cap="flat" cmpd="sng" algn="ctr">
              <a:solidFill>
                <a:srgbClr val="FF79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 userDrawn="1"/>
        </p:nvGrpSpPr>
        <p:grpSpPr>
          <a:xfrm>
            <a:off x="645153" y="3945976"/>
            <a:ext cx="7332328" cy="2640563"/>
            <a:chOff x="483865" y="3945975"/>
            <a:chExt cx="5499246" cy="2640563"/>
          </a:xfrm>
        </p:grpSpPr>
        <p:sp>
          <p:nvSpPr>
            <p:cNvPr id="45" name="TextBox 44"/>
            <p:cNvSpPr txBox="1"/>
            <p:nvPr userDrawn="1"/>
          </p:nvSpPr>
          <p:spPr>
            <a:xfrm>
              <a:off x="504825" y="3945975"/>
              <a:ext cx="5478286" cy="1693925"/>
            </a:xfrm>
            <a:prstGeom prst="rect">
              <a:avLst/>
            </a:prstGeom>
            <a:solidFill>
              <a:schemeClr val="tx1">
                <a:alpha val="33000"/>
              </a:schemeClr>
            </a:solidFill>
            <a:ln w="76200" cap="flat" cmpd="sng" algn="ctr">
              <a:solidFill>
                <a:srgbClr val="FF79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548640" tIns="182880" rIns="548640" bIns="137160" rtlCol="0" anchor="b" anchorCtr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5500" b="1" cap="all" dirty="0" smtClean="0">
                  <a:solidFill>
                    <a:schemeClr val="bg1"/>
                  </a:solidFill>
                  <a:latin typeface="+mj-lt"/>
                  <a:cs typeface="Roboto Condensed"/>
                </a:rPr>
                <a:t>Large text &amp; thin frame</a:t>
              </a:r>
              <a:endParaRPr lang="en-US" sz="5500" b="1" cap="all" dirty="0">
                <a:solidFill>
                  <a:schemeClr val="bg1"/>
                </a:solidFill>
                <a:latin typeface="+mj-lt"/>
                <a:cs typeface="Roboto Condensed"/>
              </a:endParaRPr>
            </a:p>
          </p:txBody>
        </p:sp>
        <p:cxnSp>
          <p:nvCxnSpPr>
            <p:cNvPr id="46" name="Straight Arrow Connector 45"/>
            <p:cNvCxnSpPr/>
            <p:nvPr userDrawn="1"/>
          </p:nvCxnSpPr>
          <p:spPr>
            <a:xfrm>
              <a:off x="483865" y="5639900"/>
              <a:ext cx="959910" cy="946638"/>
            </a:xfrm>
            <a:prstGeom prst="straightConnector1">
              <a:avLst/>
            </a:prstGeom>
            <a:ln w="12700" cap="flat" cmpd="sng" algn="ctr">
              <a:solidFill>
                <a:srgbClr val="FF79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 userDrawn="1"/>
        </p:nvSpPr>
        <p:spPr>
          <a:xfrm>
            <a:off x="8767704" y="4159112"/>
            <a:ext cx="2757547" cy="14465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0" i="0" dirty="0" smtClean="0">
                <a:latin typeface="Arial Regular" charset="0"/>
                <a:ea typeface="Arial Regular" charset="0"/>
                <a:cs typeface="Arial Regular" charset="0"/>
              </a:rPr>
              <a:t>Callout Elements</a:t>
            </a:r>
          </a:p>
          <a:p>
            <a:r>
              <a:rPr lang="en-US" sz="1000" b="0" i="0" dirty="0" smtClean="0">
                <a:latin typeface="Arial Regular" charset="0"/>
                <a:ea typeface="Arial Regular" charset="0"/>
                <a:cs typeface="Arial Regular" charset="0"/>
              </a:rPr>
              <a:t>Copy and paste these from this master</a:t>
            </a:r>
            <a:r>
              <a:rPr lang="en-US" sz="1000" b="0" i="0" baseline="0" dirty="0" smtClean="0">
                <a:latin typeface="Arial Regular" charset="0"/>
                <a:ea typeface="Arial Regular" charset="0"/>
                <a:cs typeface="Arial Regular" charset="0"/>
              </a:rPr>
              <a:t> slide to the live slide you want to use it in.</a:t>
            </a:r>
            <a:endParaRPr lang="en-US" sz="1000" b="0" i="0" dirty="0" smtClean="0">
              <a:latin typeface="Arial Regular" charset="0"/>
              <a:ea typeface="Arial Regular" charset="0"/>
              <a:cs typeface="Arial Regular" charset="0"/>
            </a:endParaRPr>
          </a:p>
          <a:p>
            <a:endParaRPr lang="en-US" sz="1000" b="0" i="0" dirty="0" smtClean="0">
              <a:latin typeface="Arial Regular" charset="0"/>
              <a:ea typeface="Arial Regular" charset="0"/>
              <a:cs typeface="Arial Regular" charset="0"/>
            </a:endParaRPr>
          </a:p>
          <a:p>
            <a:r>
              <a:rPr lang="en-US" sz="1000" b="0" i="0" dirty="0" smtClean="0">
                <a:latin typeface="Arial Regular" charset="0"/>
                <a:ea typeface="Arial Regular" charset="0"/>
                <a:cs typeface="Arial Regular" charset="0"/>
              </a:rPr>
              <a:t>Leave box fill as</a:t>
            </a:r>
            <a:r>
              <a:rPr lang="en-US" sz="1000" b="0" i="0" baseline="0" dirty="0" smtClean="0">
                <a:latin typeface="Arial Regular" charset="0"/>
                <a:ea typeface="Arial Regular" charset="0"/>
                <a:cs typeface="Arial Regular" charset="0"/>
              </a:rPr>
              <a:t>-is when placing over a background image.</a:t>
            </a:r>
          </a:p>
          <a:p>
            <a:endParaRPr lang="en-US" sz="1000" b="0" i="0" baseline="0" dirty="0" smtClean="0">
              <a:latin typeface="Arial Regular" charset="0"/>
              <a:ea typeface="Arial Regular" charset="0"/>
              <a:cs typeface="Arial Regular" charset="0"/>
            </a:endParaRPr>
          </a:p>
          <a:p>
            <a:r>
              <a:rPr lang="en-US" sz="1000" b="0" i="0" baseline="0" dirty="0" smtClean="0">
                <a:latin typeface="Arial Regular" charset="0"/>
                <a:ea typeface="Arial Regular" charset="0"/>
                <a:cs typeface="Arial Regular" charset="0"/>
              </a:rPr>
              <a:t>If placing over a solid color background, set box to “no fill” and let background show.</a:t>
            </a:r>
            <a:endParaRPr lang="en-US" sz="1000" b="0" i="0" dirty="0">
              <a:latin typeface="Arial Regular" charset="0"/>
              <a:ea typeface="Arial Regular" charset="0"/>
              <a:cs typeface="Arial Regular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 userDrawn="1"/>
        </p:nvCxnSpPr>
        <p:spPr>
          <a:xfrm>
            <a:off x="1269198" y="2065700"/>
            <a:ext cx="775575" cy="567696"/>
          </a:xfrm>
          <a:prstGeom prst="straightConnector1">
            <a:avLst/>
          </a:prstGeom>
          <a:ln w="12700" cap="flat" cmpd="sng" algn="ctr">
            <a:solidFill>
              <a:srgbClr val="FF7900"/>
            </a:solidFill>
            <a:prstDash val="solid"/>
            <a:round/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2" y="5915725"/>
            <a:ext cx="12296064" cy="939988"/>
          </a:xfrm>
          <a:prstGeom prst="rect">
            <a:avLst/>
          </a:prstGeom>
        </p:spPr>
      </p:pic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1282699" y="820006"/>
            <a:ext cx="9624484" cy="1261884"/>
          </a:xfrm>
          <a:prstGeom prst="rect">
            <a:avLst/>
          </a:prstGeom>
          <a:ln w="76200" cap="sq" cmpd="sng">
            <a:solidFill>
              <a:srgbClr val="FF7900"/>
            </a:solidFill>
            <a:prstDash val="solid"/>
            <a:miter lim="800000"/>
          </a:ln>
        </p:spPr>
        <p:txBody>
          <a:bodyPr vert="horz" wrap="square" lIns="548640" tIns="137160" rIns="548640" bIns="228600">
            <a:spAutoFit/>
          </a:bodyPr>
          <a:lstStyle>
            <a:lvl1pPr algn="l">
              <a:defRPr sz="5800" b="1" i="0" cap="all">
                <a:solidFill>
                  <a:srgbClr val="FF7900"/>
                </a:solidFill>
                <a:latin typeface="+mj-lt"/>
                <a:cs typeface="Roboto Condensed"/>
              </a:defRPr>
            </a:lvl1pPr>
          </a:lstStyle>
          <a:p>
            <a:r>
              <a:rPr lang="en-US" dirty="0" smtClean="0"/>
              <a:t>AGENDA SLIDE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87914" y="2469737"/>
            <a:ext cx="7916333" cy="259301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114300" marR="0" indent="-45720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600" b="0" i="0" baseline="0">
                <a:solidFill>
                  <a:srgbClr val="002F5F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0">
              <a:spcBef>
                <a:spcPts val="300"/>
              </a:spcBef>
              <a:buFontTx/>
              <a:buNone/>
              <a:defRPr sz="2600" b="1" i="0">
                <a:latin typeface=""/>
              </a:defRPr>
            </a:lvl2pPr>
            <a:lvl3pPr marL="0">
              <a:spcBef>
                <a:spcPts val="300"/>
              </a:spcBef>
              <a:buFontTx/>
              <a:buNone/>
              <a:defRPr sz="2600" b="1" i="0">
                <a:latin typeface=""/>
              </a:defRPr>
            </a:lvl3pPr>
            <a:lvl4pPr marL="0">
              <a:spcBef>
                <a:spcPts val="300"/>
              </a:spcBef>
              <a:buFontTx/>
              <a:buNone/>
              <a:defRPr sz="2600" b="1" i="0">
                <a:latin typeface=""/>
              </a:defRPr>
            </a:lvl4pPr>
            <a:lvl5pPr marL="0">
              <a:spcBef>
                <a:spcPts val="300"/>
              </a:spcBef>
              <a:buFontTx/>
              <a:buNone/>
              <a:defRPr sz="2600" b="1" i="0">
                <a:latin typeface="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  <a:p>
            <a:pPr lvl="0"/>
            <a:r>
              <a:rPr lang="en-US" dirty="0" smtClean="0"/>
              <a:t>Agenda Item</a:t>
            </a:r>
          </a:p>
          <a:p>
            <a:pPr lvl="0"/>
            <a:r>
              <a:rPr lang="en-US" dirty="0" smtClean="0"/>
              <a:t>Agenda Item</a:t>
            </a:r>
          </a:p>
          <a:p>
            <a:pPr lvl="0"/>
            <a:r>
              <a:rPr lang="en-US" dirty="0" smtClean="0"/>
              <a:t>Agenda Item</a:t>
            </a:r>
          </a:p>
          <a:p>
            <a:pPr lvl="0"/>
            <a:r>
              <a:rPr lang="en-US" dirty="0" smtClean="0"/>
              <a:t>Agenda Item</a:t>
            </a:r>
          </a:p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325399" y="6648855"/>
            <a:ext cx="918633" cy="221599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200" b="0" i="0" smtClean="0">
                <a:solidFill>
                  <a:schemeClr val="tx1"/>
                </a:solidFill>
                <a:latin typeface="Arial Regular" charset="0"/>
                <a:cs typeface="Arial Regular" charset="0"/>
              </a:rPr>
              <a:pPr algn="r"/>
              <a:t>‹#›</a:t>
            </a:fld>
            <a:endParaRPr lang="en-US" sz="1200" b="0" i="0" dirty="0">
              <a:solidFill>
                <a:schemeClr val="tx1"/>
              </a:solidFill>
              <a:latin typeface="Arial Regular" charset="0"/>
              <a:cs typeface="Arial Regular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958910" y="6584313"/>
            <a:ext cx="6782664" cy="247094"/>
          </a:xfrm>
          <a:prstGeom prst="rect">
            <a:avLst/>
          </a:prstGeom>
        </p:spPr>
        <p:txBody>
          <a:bodyPr/>
          <a:lstStyle>
            <a:lvl1pPr>
              <a:defRPr sz="1200" b="0" i="0">
                <a:latin typeface="Arial Regular" charset="0"/>
                <a:cs typeface="Arial Regular" charset="0"/>
              </a:defRPr>
            </a:lvl1pPr>
          </a:lstStyle>
          <a:p>
            <a:r>
              <a:rPr lang="en-US" dirty="0" smtClean="0"/>
              <a:t> Copyright © 2016  3Pillar Global, Inc. |  All rights reserved. STRICTLY CONFIDENTIAL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10327" y="6011924"/>
            <a:ext cx="2586181" cy="139898"/>
          </a:xfrm>
          <a:prstGeom prst="rect">
            <a:avLst/>
          </a:prstGeom>
        </p:spPr>
        <p:txBody>
          <a:bodyPr/>
          <a:lstStyle/>
          <a:p>
            <a:fld id="{A800EDFC-9892-F24A-A79E-4491B2736620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10327" y="6194487"/>
            <a:ext cx="2586181" cy="13989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</a:t>
            </a:r>
            <a:fld id="{DDE81D46-408A-FD44-BEE4-526F23F0FF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07" y="277813"/>
            <a:ext cx="1977653" cy="68421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0" y="1244600"/>
            <a:ext cx="12192000" cy="5613400"/>
          </a:xfrm>
          <a:prstGeom prst="rect">
            <a:avLst/>
          </a:prstGeom>
          <a:solidFill>
            <a:srgbClr val="002F5F"/>
          </a:solidFill>
        </p:spPr>
        <p:txBody>
          <a:bodyPr vert="horz" lIns="1097280" tIns="1097280" rIns="1097280" bIns="960120">
            <a:normAutofit/>
          </a:bodyPr>
          <a:lstStyle>
            <a:lvl1pPr marL="0" indent="0" rtl="0">
              <a:spcBef>
                <a:spcPts val="900"/>
              </a:spcBef>
              <a:buNone/>
              <a:defRPr lang="en-US" sz="3200" b="0" i="0" baseline="0" smtClean="0">
                <a:solidFill>
                  <a:schemeClr val="bg1"/>
                </a:solidFill>
                <a:latin typeface="arial" charset="0"/>
                <a:ea typeface="Arial Hebrew Scholar" charset="-79"/>
                <a:cs typeface="Arial Hebrew Scholar" charset="-79"/>
              </a:defRPr>
            </a:lvl1pPr>
          </a:lstStyle>
          <a:p>
            <a:pPr algn="ctr"/>
            <a:endParaRPr lang="en-US" sz="3600" dirty="0">
              <a:latin typeface="Lato Regular"/>
              <a:cs typeface="Lato Regular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853089" y="6610906"/>
            <a:ext cx="6782664" cy="24709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rgbClr val="FFFFFF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 smtClean="0"/>
              <a:t> Copyright © 2016  3Pillar Global, Inc. |  All rights reserved. STRICTLY CONFIDENTIAL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273367" y="6645808"/>
            <a:ext cx="918633" cy="221599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200" b="0" i="0" smtClean="0">
                <a:solidFill>
                  <a:srgbClr val="FFFFFF"/>
                </a:solidFill>
                <a:latin typeface="Arial Regular" charset="0"/>
                <a:cs typeface="Arial Regular" charset="0"/>
              </a:rPr>
              <a:pPr algn="r"/>
              <a:t>‹#›</a:t>
            </a:fld>
            <a:endParaRPr lang="en-US" sz="1200" b="0" i="0" dirty="0">
              <a:solidFill>
                <a:srgbClr val="FFFFFF"/>
              </a:solidFill>
              <a:latin typeface="Arial Regular" charset="0"/>
              <a:cs typeface="Arial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533400" cap="flat" cmpd="sng" algn="ctr">
            <a:solidFill>
              <a:srgbClr val="002F5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282701" y="782820"/>
            <a:ext cx="9624484" cy="69249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4500" b="1" cap="all" baseline="0">
                <a:solidFill>
                  <a:srgbClr val="FF7900"/>
                </a:solidFill>
                <a:latin typeface="+mj-lt"/>
                <a:cs typeface="Roboto Condensed"/>
              </a:defRPr>
            </a:lvl1pPr>
          </a:lstStyle>
          <a:p>
            <a:r>
              <a:rPr lang="en-US" dirty="0" smtClean="0"/>
              <a:t>Large Quick Bullet Slide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282701" y="1718732"/>
            <a:ext cx="9624484" cy="4194706"/>
          </a:xfrm>
          <a:prstGeom prst="rect">
            <a:avLst/>
          </a:prstGeom>
        </p:spPr>
        <p:txBody>
          <a:bodyPr vert="horz" lIns="0" tIns="0" rIns="0" bIns="45720" anchor="ctr" anchorCtr="0">
            <a:normAutofit/>
          </a:bodyPr>
          <a:lstStyle>
            <a:lvl1pPr marL="342900" indent="-685800">
              <a:lnSpc>
                <a:spcPct val="90000"/>
              </a:lnSpc>
              <a:spcBef>
                <a:spcPts val="3600"/>
              </a:spcBef>
              <a:buFont typeface="Arial" charset="0"/>
              <a:buChar char="•"/>
              <a:defRPr sz="4800" b="0" i="0" baseline="0">
                <a:solidFill>
                  <a:srgbClr val="002F5F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0">
              <a:spcBef>
                <a:spcPts val="600"/>
              </a:spcBef>
              <a:buFontTx/>
              <a:buNone/>
              <a:defRPr sz="2800">
                <a:solidFill>
                  <a:schemeClr val="tx1"/>
                </a:solidFill>
              </a:defRPr>
            </a:lvl2pPr>
            <a:lvl3pPr marL="0">
              <a:spcBef>
                <a:spcPts val="600"/>
              </a:spcBef>
              <a:buFontTx/>
              <a:buNone/>
              <a:defRPr sz="2800">
                <a:solidFill>
                  <a:schemeClr val="tx1"/>
                </a:solidFill>
              </a:defRPr>
            </a:lvl3pPr>
            <a:lvl4pPr marL="0">
              <a:spcBef>
                <a:spcPts val="600"/>
              </a:spcBef>
              <a:buFontTx/>
              <a:buNone/>
              <a:defRPr sz="2800">
                <a:solidFill>
                  <a:schemeClr val="tx1"/>
                </a:solidFill>
              </a:defRPr>
            </a:lvl4pPr>
            <a:lvl5pPr marL="0">
              <a:spcBef>
                <a:spcPts val="600"/>
              </a:spcBef>
              <a:buFontTx/>
              <a:buNone/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Point 1</a:t>
            </a:r>
          </a:p>
          <a:p>
            <a:pPr lvl="0"/>
            <a:r>
              <a:rPr lang="en-US" dirty="0" smtClean="0"/>
              <a:t>Point 2</a:t>
            </a:r>
          </a:p>
          <a:p>
            <a:pPr lvl="0"/>
            <a:r>
              <a:rPr lang="en-US" dirty="0" smtClean="0"/>
              <a:t>Point 3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1273368" y="6667180"/>
            <a:ext cx="918633" cy="221599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200" b="0" i="0" smtClean="0">
                <a:solidFill>
                  <a:srgbClr val="FFFFFF"/>
                </a:solidFill>
                <a:latin typeface="Arial Regular" charset="0"/>
                <a:cs typeface="Arial Regular" charset="0"/>
              </a:rPr>
              <a:pPr algn="r"/>
              <a:t>‹#›</a:t>
            </a:fld>
            <a:endParaRPr lang="en-US" sz="1200" b="0" i="0" dirty="0">
              <a:solidFill>
                <a:srgbClr val="FFFFFF"/>
              </a:solidFill>
              <a:latin typeface="Arial Regular" charset="0"/>
              <a:cs typeface="Arial Regular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876366" y="6626296"/>
            <a:ext cx="6782664" cy="24709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rgbClr val="FFFFFF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 smtClean="0"/>
              <a:t> Copyright © 2016  3Pillar Global, Inc. |  All rights reserved. STRICTLY CONFIDENTIAL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2" y="5915725"/>
            <a:ext cx="12296064" cy="93998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 userDrawn="1"/>
        </p:nvCxnSpPr>
        <p:spPr>
          <a:xfrm>
            <a:off x="1255820" y="2793296"/>
            <a:ext cx="1279880" cy="946638"/>
          </a:xfrm>
          <a:prstGeom prst="straightConnector1">
            <a:avLst/>
          </a:prstGeom>
          <a:ln w="12700" cap="flat" cmpd="sng" algn="ctr">
            <a:solidFill>
              <a:srgbClr val="FF7900"/>
            </a:solidFill>
            <a:prstDash val="solid"/>
            <a:round/>
            <a:headEnd type="none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1283768" y="915860"/>
            <a:ext cx="7362817" cy="1877437"/>
          </a:xfrm>
          <a:prstGeom prst="rect">
            <a:avLst/>
          </a:prstGeom>
          <a:solidFill>
            <a:schemeClr val="tx1">
              <a:alpha val="41000"/>
            </a:schemeClr>
          </a:solidFill>
          <a:ln w="76200" cap="sq" cmpd="sng">
            <a:solidFill>
              <a:srgbClr val="FF7900"/>
            </a:solidFill>
            <a:prstDash val="solid"/>
            <a:miter lim="800000"/>
          </a:ln>
        </p:spPr>
        <p:txBody>
          <a:bodyPr vert="horz" wrap="square" lIns="548640" tIns="182880" rIns="548640" bIns="182880" anchor="b" anchorCtr="0">
            <a:spAutoFit/>
          </a:bodyPr>
          <a:lstStyle>
            <a:lvl1pPr algn="l">
              <a:lnSpc>
                <a:spcPct val="80000"/>
              </a:lnSpc>
              <a:defRPr sz="6000" b="1" cap="all">
                <a:solidFill>
                  <a:srgbClr val="FFFFFF"/>
                </a:solidFill>
                <a:latin typeface="+mj-lt"/>
                <a:cs typeface="Roboto Condensed"/>
              </a:defRPr>
            </a:lvl1pPr>
          </a:lstStyle>
          <a:p>
            <a:r>
              <a:rPr lang="en-US" dirty="0" smtClean="0"/>
              <a:t>Interstitial slide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35702" y="3521330"/>
            <a:ext cx="7355417" cy="861774"/>
          </a:xfrm>
          <a:prstGeom prst="rect">
            <a:avLst/>
          </a:prstGeom>
        </p:spPr>
        <p:txBody>
          <a:bodyPr vert="horz" lIns="182880" tIns="0" rIns="0" bIns="0">
            <a:spAutoFit/>
          </a:bodyPr>
          <a:lstStyle>
            <a:lvl1pPr marL="0">
              <a:spcBef>
                <a:spcPts val="600"/>
              </a:spcBef>
              <a:buFontTx/>
              <a:buNone/>
              <a:defRPr sz="2800" b="0" i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>
              <a:spcBef>
                <a:spcPts val="600"/>
              </a:spcBef>
              <a:buFontTx/>
              <a:buNone/>
              <a:defRPr sz="2800">
                <a:solidFill>
                  <a:schemeClr val="tx1"/>
                </a:solidFill>
              </a:defRPr>
            </a:lvl2pPr>
            <a:lvl3pPr marL="0">
              <a:spcBef>
                <a:spcPts val="600"/>
              </a:spcBef>
              <a:buFontTx/>
              <a:buNone/>
              <a:defRPr sz="2800">
                <a:solidFill>
                  <a:schemeClr val="tx1"/>
                </a:solidFill>
              </a:defRPr>
            </a:lvl3pPr>
            <a:lvl4pPr marL="0">
              <a:spcBef>
                <a:spcPts val="600"/>
              </a:spcBef>
              <a:buFontTx/>
              <a:buNone/>
              <a:defRPr sz="2800">
                <a:solidFill>
                  <a:schemeClr val="tx1"/>
                </a:solidFill>
              </a:defRPr>
            </a:lvl4pPr>
            <a:lvl5pPr marL="0">
              <a:spcBef>
                <a:spcPts val="600"/>
              </a:spcBef>
              <a:buFontTx/>
              <a:buNone/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Copy to support the title in the interstitial slide goes here.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273368" y="6667180"/>
            <a:ext cx="918633" cy="221599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200" b="0" i="0" smtClean="0">
                <a:solidFill>
                  <a:schemeClr val="tx1"/>
                </a:solidFill>
                <a:latin typeface="Arial Regular" charset="0"/>
                <a:cs typeface="Arial Regular" charset="0"/>
              </a:rPr>
              <a:pPr algn="r"/>
              <a:t>‹#›</a:t>
            </a:fld>
            <a:endParaRPr lang="en-US" sz="1200" b="0" i="0" dirty="0">
              <a:solidFill>
                <a:schemeClr val="tx1"/>
              </a:solidFill>
              <a:latin typeface="Arial Regular" charset="0"/>
              <a:cs typeface="Arial Regular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878227" y="6625152"/>
            <a:ext cx="6782664" cy="247094"/>
          </a:xfrm>
          <a:prstGeom prst="rect">
            <a:avLst/>
          </a:prstGeom>
        </p:spPr>
        <p:txBody>
          <a:bodyPr/>
          <a:lstStyle>
            <a:lvl1pPr>
              <a:defRPr sz="1200" b="0" i="0">
                <a:latin typeface="Arial Regular" charset="0"/>
                <a:cs typeface="Arial Regular" charset="0"/>
              </a:defRPr>
            </a:lvl1pPr>
          </a:lstStyle>
          <a:p>
            <a:r>
              <a:rPr lang="en-US" dirty="0" smtClean="0"/>
              <a:t> Copyright © 2016  3Pillar Global, Inc. |  All rights reserved. STRICTLY CONFIDENTIAL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2" y="5915725"/>
            <a:ext cx="12296064" cy="939988"/>
          </a:xfrm>
          <a:prstGeom prst="rect">
            <a:avLst/>
          </a:prstGeom>
        </p:spPr>
      </p:pic>
      <p:sp>
        <p:nvSpPr>
          <p:cNvPr id="18" name="Title 15"/>
          <p:cNvSpPr>
            <a:spLocks noGrp="1"/>
          </p:cNvSpPr>
          <p:nvPr>
            <p:ph type="title" hasCustomPrompt="1"/>
          </p:nvPr>
        </p:nvSpPr>
        <p:spPr>
          <a:xfrm>
            <a:off x="1097280" y="731520"/>
            <a:ext cx="10058400" cy="4434840"/>
          </a:xfrm>
          <a:prstGeom prst="rect">
            <a:avLst/>
          </a:prstGeom>
          <a:solidFill>
            <a:srgbClr val="002F5F"/>
          </a:solidFill>
        </p:spPr>
        <p:txBody>
          <a:bodyPr vert="horz" lIns="274320" tIns="0" rIns="274320" bIns="73152" anchor="ctr" anchorCtr="0">
            <a:normAutofit/>
          </a:bodyPr>
          <a:lstStyle>
            <a:lvl1pPr>
              <a:defRPr sz="6000" b="0" i="0" cap="all" baseline="0">
                <a:solidFill>
                  <a:schemeClr val="bg1"/>
                </a:solidFill>
                <a:latin typeface="+mj-lt"/>
                <a:cs typeface="Arial Regular" charset="0"/>
              </a:defRPr>
            </a:lvl1pPr>
          </a:lstStyle>
          <a:p>
            <a:r>
              <a:rPr lang="en-US" dirty="0" smtClean="0"/>
              <a:t>Large Impact Text Slide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273368" y="6667180"/>
            <a:ext cx="918633" cy="221599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200" b="0" i="0" smtClean="0">
                <a:solidFill>
                  <a:schemeClr val="tx1"/>
                </a:solidFill>
                <a:latin typeface="Arial Regular" charset="0"/>
                <a:cs typeface="Arial Regular" charset="0"/>
              </a:rPr>
              <a:pPr algn="r"/>
              <a:t>‹#›</a:t>
            </a:fld>
            <a:endParaRPr lang="en-US" sz="1200" b="0" i="0" dirty="0">
              <a:solidFill>
                <a:schemeClr val="tx1"/>
              </a:solidFill>
              <a:latin typeface="Arial Regular" charset="0"/>
              <a:cs typeface="Arial Regular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878227" y="6625152"/>
            <a:ext cx="6782664" cy="247094"/>
          </a:xfrm>
          <a:prstGeom prst="rect">
            <a:avLst/>
          </a:prstGeom>
        </p:spPr>
        <p:txBody>
          <a:bodyPr/>
          <a:lstStyle>
            <a:lvl1pPr>
              <a:defRPr sz="1200" b="0" i="0">
                <a:latin typeface="Arial Regular" charset="0"/>
                <a:cs typeface="Arial Regular" charset="0"/>
              </a:defRPr>
            </a:lvl1pPr>
          </a:lstStyle>
          <a:p>
            <a:r>
              <a:rPr lang="en-US" dirty="0" smtClean="0"/>
              <a:t> Copyright © 2016  3Pillar Global, Inc. |  All rights reserved. STRICTLY CONFIDENTIAL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rgbClr val="002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2" y="5915725"/>
            <a:ext cx="12296064" cy="939988"/>
          </a:xfrm>
          <a:prstGeom prst="rect">
            <a:avLst/>
          </a:prstGeom>
        </p:spPr>
      </p:pic>
      <p:sp>
        <p:nvSpPr>
          <p:cNvPr id="18" name="Title 15"/>
          <p:cNvSpPr>
            <a:spLocks noGrp="1"/>
          </p:cNvSpPr>
          <p:nvPr>
            <p:ph type="title" hasCustomPrompt="1"/>
          </p:nvPr>
        </p:nvSpPr>
        <p:spPr>
          <a:xfrm>
            <a:off x="1097280" y="731520"/>
            <a:ext cx="10058400" cy="4434840"/>
          </a:xfrm>
          <a:prstGeom prst="rect">
            <a:avLst/>
          </a:prstGeom>
          <a:solidFill>
            <a:srgbClr val="002F5F"/>
          </a:solidFill>
        </p:spPr>
        <p:txBody>
          <a:bodyPr vert="horz" lIns="274320" tIns="0" rIns="274320" bIns="73152" anchor="ctr" anchorCtr="0">
            <a:normAutofit/>
          </a:bodyPr>
          <a:lstStyle>
            <a:lvl1pPr>
              <a:defRPr sz="6000" b="0" i="0" cap="all" baseline="0">
                <a:solidFill>
                  <a:schemeClr val="bg1"/>
                </a:solidFill>
                <a:latin typeface="+mj-lt"/>
                <a:cs typeface="Arial Regular" charset="0"/>
              </a:defRPr>
            </a:lvl1pPr>
          </a:lstStyle>
          <a:p>
            <a:r>
              <a:rPr lang="en-US" dirty="0" smtClean="0"/>
              <a:t>Large Impact Text Slide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273368" y="6667180"/>
            <a:ext cx="918633" cy="221599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200" b="0" i="0" smtClean="0">
                <a:solidFill>
                  <a:schemeClr val="tx1"/>
                </a:solidFill>
                <a:latin typeface="Arial Regular" charset="0"/>
                <a:cs typeface="Arial Regular" charset="0"/>
              </a:rPr>
              <a:pPr algn="r"/>
              <a:t>‹#›</a:t>
            </a:fld>
            <a:endParaRPr lang="en-US" sz="1200" b="0" i="0" dirty="0">
              <a:solidFill>
                <a:schemeClr val="tx1"/>
              </a:solidFill>
              <a:latin typeface="Arial Regular" charset="0"/>
              <a:cs typeface="Arial Regular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878227" y="6628238"/>
            <a:ext cx="6782664" cy="247094"/>
          </a:xfrm>
          <a:prstGeom prst="rect">
            <a:avLst/>
          </a:prstGeom>
        </p:spPr>
        <p:txBody>
          <a:bodyPr/>
          <a:lstStyle>
            <a:lvl1pPr>
              <a:defRPr sz="1200" b="0" i="0">
                <a:latin typeface="Arial Regular" charset="0"/>
                <a:cs typeface="Arial Regular" charset="0"/>
              </a:defRPr>
            </a:lvl1pPr>
          </a:lstStyle>
          <a:p>
            <a:r>
              <a:rPr lang="en-US" dirty="0" smtClean="0"/>
              <a:t> Copyright © 2016  3Pillar Global, Inc. |  All rights reserved. STRICTLY CONFIDENTIAL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2" y="5915725"/>
            <a:ext cx="12296064" cy="939988"/>
          </a:xfrm>
          <a:prstGeom prst="rect">
            <a:avLst/>
          </a:prstGeom>
        </p:spPr>
      </p:pic>
      <p:sp>
        <p:nvSpPr>
          <p:cNvPr id="4" name="Title 4"/>
          <p:cNvSpPr>
            <a:spLocks noGrp="1"/>
          </p:cNvSpPr>
          <p:nvPr>
            <p:ph type="title" hasCustomPrompt="1"/>
          </p:nvPr>
        </p:nvSpPr>
        <p:spPr>
          <a:xfrm>
            <a:off x="673101" y="409098"/>
            <a:ext cx="10852151" cy="4924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200" b="1" cap="all" baseline="0">
                <a:solidFill>
                  <a:srgbClr val="818A8F"/>
                </a:solidFill>
                <a:latin typeface="+mj-lt"/>
                <a:cs typeface="Roboto Condensed"/>
              </a:defRPr>
            </a:lvl1pPr>
          </a:lstStyle>
          <a:p>
            <a:r>
              <a:rPr lang="en-US" dirty="0" smtClean="0"/>
              <a:t>Bullet/content slide – Light BKGD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3101" y="1146176"/>
            <a:ext cx="10852151" cy="44799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lnSpc>
                <a:spcPct val="90000"/>
              </a:lnSpc>
              <a:spcBef>
                <a:spcPts val="1600"/>
              </a:spcBef>
              <a:buClr>
                <a:schemeClr val="bg2"/>
              </a:buClr>
              <a:buFont typeface="Arial"/>
              <a:buChar char="•"/>
              <a:defRPr sz="2400" b="0" i="0">
                <a:latin typeface="Arial Regular" charset="0"/>
                <a:cs typeface="Arial Regular" charset="0"/>
              </a:defRPr>
            </a:lvl1pPr>
            <a:lvl2pPr marL="685800" indent="-228600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Font typeface="Arial"/>
              <a:buChar char="•"/>
              <a:defRPr sz="2400" b="0" i="0">
                <a:latin typeface="Arial Regular" charset="0"/>
                <a:cs typeface="Arial Regular" charset="0"/>
              </a:defRPr>
            </a:lvl2pPr>
            <a:lvl3pPr marL="1143000" indent="-228600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Font typeface="Arial"/>
              <a:buChar char="•"/>
              <a:defRPr sz="2400" b="0" i="0">
                <a:latin typeface="Arial Regular" charset="0"/>
                <a:cs typeface="Arial Regular" charset="0"/>
              </a:defRPr>
            </a:lvl3pPr>
            <a:lvl4pPr marL="1600200" indent="-228600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Font typeface="Arial"/>
              <a:buChar char="•"/>
              <a:defRPr sz="2400" b="0" i="0">
                <a:latin typeface="Arial Regular" charset="0"/>
                <a:cs typeface="Arial Regular" charset="0"/>
              </a:defRPr>
            </a:lvl4pPr>
            <a:lvl5pPr marL="2057400" indent="-228600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Font typeface="Arial"/>
              <a:buChar char="•"/>
              <a:defRPr sz="2400" b="0" i="0">
                <a:latin typeface="Arial Regular" charset="0"/>
                <a:cs typeface="Arial Regula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273368" y="6667180"/>
            <a:ext cx="918633" cy="221599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200" b="0" i="0" smtClean="0">
                <a:solidFill>
                  <a:schemeClr val="tx1"/>
                </a:solidFill>
                <a:latin typeface="Arial Regular" charset="0"/>
                <a:cs typeface="Arial Regular" charset="0"/>
              </a:rPr>
              <a:pPr algn="r"/>
              <a:t>‹#›</a:t>
            </a:fld>
            <a:endParaRPr lang="en-US" sz="1200" b="0" i="0" dirty="0">
              <a:solidFill>
                <a:schemeClr val="tx1"/>
              </a:solidFill>
              <a:latin typeface="Arial Regular" charset="0"/>
              <a:cs typeface="Arial Regular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878227" y="6625152"/>
            <a:ext cx="6782664" cy="247094"/>
          </a:xfrm>
          <a:prstGeom prst="rect">
            <a:avLst/>
          </a:prstGeom>
        </p:spPr>
        <p:txBody>
          <a:bodyPr/>
          <a:lstStyle>
            <a:lvl1pPr>
              <a:defRPr sz="1200" b="0" i="0">
                <a:latin typeface="Arial Regular" charset="0"/>
                <a:cs typeface="Arial Regular" charset="0"/>
              </a:defRPr>
            </a:lvl1pPr>
          </a:lstStyle>
          <a:p>
            <a:r>
              <a:rPr lang="en-US" dirty="0" smtClean="0"/>
              <a:t> Copyright © 2016  3Pillar Global, Inc. |  All rights reserved. STRICTLY CONFIDENTIAL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2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1017" y="6232885"/>
            <a:ext cx="2844800" cy="153888"/>
          </a:xfrm>
          <a:prstGeom prst="rect">
            <a:avLst/>
          </a:prstGeom>
        </p:spPr>
        <p:txBody>
          <a:bodyPr/>
          <a:lstStyle/>
          <a:p>
            <a:fld id="{653D2D82-9636-AD4B-8B18-EEE327FA3817}" type="datetime1">
              <a:rPr lang="en-US" smtClean="0"/>
              <a:t>2/2/2017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981017" y="6415448"/>
            <a:ext cx="2844800" cy="15388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</a:t>
            </a:r>
            <a:fld id="{DDE81D46-408A-FD44-BEE4-526F23F0FF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2" y="5915725"/>
            <a:ext cx="12296064" cy="939988"/>
          </a:xfrm>
          <a:prstGeom prst="rect">
            <a:avLst/>
          </a:prstGeom>
        </p:spPr>
      </p:pic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673101" y="409098"/>
            <a:ext cx="10852151" cy="4924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>
              <a:defRPr sz="3200" b="1" cap="all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r>
              <a:rPr lang="en-US" dirty="0" smtClean="0"/>
              <a:t>Bullet/content slide – Dark </a:t>
            </a:r>
            <a:r>
              <a:rPr lang="en-US" dirty="0" err="1" smtClean="0"/>
              <a:t>BacKGrounD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73101" y="1146176"/>
            <a:ext cx="10852151" cy="44799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lnSpc>
                <a:spcPct val="90000"/>
              </a:lnSpc>
              <a:spcBef>
                <a:spcPts val="1600"/>
              </a:spcBef>
              <a:buClr>
                <a:schemeClr val="bg2"/>
              </a:buClr>
              <a:buFont typeface="Arial"/>
              <a:buChar char="•"/>
              <a:defRPr sz="2400" b="0" i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685800" indent="-228600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Font typeface="Arial"/>
              <a:buChar char="•"/>
              <a:defRPr sz="2400" b="0" i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</a:defRPr>
            </a:lvl2pPr>
            <a:lvl3pPr marL="1143000" indent="-228600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Font typeface="Arial"/>
              <a:buChar char="•"/>
              <a:defRPr sz="2400" b="0" i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</a:defRPr>
            </a:lvl3pPr>
            <a:lvl4pPr marL="1600200" indent="-228600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Font typeface="Arial"/>
              <a:buChar char="•"/>
              <a:defRPr sz="2400" b="0" i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</a:defRPr>
            </a:lvl4pPr>
            <a:lvl5pPr marL="2057400" indent="-228600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Font typeface="Arial"/>
              <a:buChar char="•"/>
              <a:defRPr sz="2400" b="0" i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273368" y="6667180"/>
            <a:ext cx="918633" cy="221599"/>
          </a:xfrm>
          <a:prstGeom prst="rect">
            <a:avLst/>
          </a:prstGeom>
          <a:noFill/>
        </p:spPr>
        <p:txBody>
          <a:bodyPr wrap="square" lIns="0" tIns="0" rIns="91440" bIns="36576" rtlCol="0">
            <a:spAutoFit/>
          </a:bodyPr>
          <a:lstStyle/>
          <a:p>
            <a:pPr algn="r"/>
            <a:fld id="{834A3E0D-1022-2149-99AA-6C469F5A4E50}" type="slidenum">
              <a:rPr lang="en-US" sz="1200" b="0" i="0" smtClean="0">
                <a:solidFill>
                  <a:schemeClr val="tx1"/>
                </a:solidFill>
                <a:latin typeface="Arial Regular" charset="0"/>
                <a:cs typeface="Arial Regular" charset="0"/>
              </a:rPr>
              <a:pPr algn="r"/>
              <a:t>‹#›</a:t>
            </a:fld>
            <a:endParaRPr lang="en-US" sz="1200" b="0" i="0" dirty="0">
              <a:solidFill>
                <a:schemeClr val="tx1"/>
              </a:solidFill>
              <a:latin typeface="Arial Regular" charset="0"/>
              <a:cs typeface="Arial Regular" charset="0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879983" y="6635791"/>
            <a:ext cx="6782664" cy="247094"/>
          </a:xfrm>
          <a:prstGeom prst="rect">
            <a:avLst/>
          </a:prstGeom>
        </p:spPr>
        <p:txBody>
          <a:bodyPr/>
          <a:lstStyle>
            <a:lvl1pPr>
              <a:defRPr sz="1200" b="0" i="0">
                <a:latin typeface="Arial Regular" charset="0"/>
                <a:cs typeface="Arial Regular" charset="0"/>
              </a:defRPr>
            </a:lvl1pPr>
          </a:lstStyle>
          <a:p>
            <a:r>
              <a:rPr lang="en-US" dirty="0" smtClean="0"/>
              <a:t> Copyright © 2016  3Pillar Global, Inc. |  All rights reserved. STRICTLY CONFIDENTIAL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5" r:id="rId2"/>
    <p:sldLayoutId id="2147483669" r:id="rId3"/>
    <p:sldLayoutId id="2147483672" r:id="rId4"/>
    <p:sldLayoutId id="2147483677" r:id="rId5"/>
    <p:sldLayoutId id="2147483682" r:id="rId6"/>
    <p:sldLayoutId id="2147483678" r:id="rId7"/>
    <p:sldLayoutId id="2147483671" r:id="rId8"/>
    <p:sldLayoutId id="2147483670" r:id="rId9"/>
    <p:sldLayoutId id="2147483676" r:id="rId10"/>
    <p:sldLayoutId id="2147483685" r:id="rId11"/>
    <p:sldLayoutId id="2147483686" r:id="rId12"/>
    <p:sldLayoutId id="214748367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media-queries-for-standard-devices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sponsinator.com/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14031" y="3250596"/>
            <a:ext cx="10972800" cy="9875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Adapt</a:t>
            </a:r>
            <a:r>
              <a:rPr lang="en-US" sz="2000" dirty="0"/>
              <a:t> what is useful, </a:t>
            </a:r>
            <a:br>
              <a:rPr lang="en-US" sz="2000" dirty="0"/>
            </a:br>
            <a:r>
              <a:rPr lang="en-US" sz="2000" b="1" dirty="0"/>
              <a:t>Reject</a:t>
            </a:r>
            <a:r>
              <a:rPr lang="en-US" sz="2000" dirty="0"/>
              <a:t> what is useless,</a:t>
            </a:r>
            <a:br>
              <a:rPr lang="en-US" sz="2000" dirty="0"/>
            </a:br>
            <a:r>
              <a:rPr lang="en-US" sz="2000" dirty="0"/>
              <a:t>and </a:t>
            </a:r>
            <a:r>
              <a:rPr lang="en-US" sz="2000" b="1" dirty="0"/>
              <a:t>Add</a:t>
            </a:r>
            <a:r>
              <a:rPr lang="en-US" sz="2000" dirty="0"/>
              <a:t> what is specifically your own.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5294" y="1698171"/>
            <a:ext cx="873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RESPONSIVE DESIGNING</a:t>
            </a:r>
            <a:endParaRPr lang="en-US" sz="480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32114" y="595082"/>
            <a:ext cx="10014857" cy="827318"/>
          </a:xfrm>
        </p:spPr>
        <p:txBody>
          <a:bodyPr/>
          <a:lstStyle/>
          <a:p>
            <a:r>
              <a:rPr lang="en-US" sz="3600" dirty="0"/>
              <a:t>Adapting the Appropriate Layout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92527" y="1526292"/>
            <a:ext cx="8915400" cy="468429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Designers should</a:t>
            </a:r>
            <a:r>
              <a:rPr lang="en-US" b="1" dirty="0" smtClean="0"/>
              <a:t> </a:t>
            </a:r>
            <a:r>
              <a:rPr lang="en-US" dirty="0" smtClean="0"/>
              <a:t>use appropriate layout to suit completely different screen sizes.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>
              <a:buFont typeface="Arial"/>
              <a:buNone/>
            </a:pPr>
            <a:r>
              <a:rPr lang="en-US" dirty="0" smtClean="0"/>
              <a:t>             </a:t>
            </a:r>
            <a:r>
              <a:rPr lang="en-US" b="1" u="sng" dirty="0" smtClean="0"/>
              <a:t>Devices</a:t>
            </a:r>
            <a:r>
              <a:rPr lang="en-US" dirty="0" smtClean="0"/>
              <a:t> 		     	      		</a:t>
            </a:r>
            <a:r>
              <a:rPr lang="en-US" b="1" u="sng" dirty="0" smtClean="0"/>
              <a:t>Size</a:t>
            </a:r>
          </a:p>
          <a:p>
            <a:pPr>
              <a:buFont typeface="Arial"/>
              <a:buNone/>
            </a:pPr>
            <a:endParaRPr lang="en-US" b="1" dirty="0" smtClean="0"/>
          </a:p>
          <a:p>
            <a:pPr>
              <a:buFont typeface="Arial"/>
              <a:buNone/>
            </a:pPr>
            <a:r>
              <a:rPr lang="en-US" dirty="0" smtClean="0"/>
              <a:t>             Phones		          			480px and below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>
              <a:buFont typeface="Arial"/>
              <a:buNone/>
            </a:pPr>
            <a:r>
              <a:rPr lang="en-US" dirty="0" smtClean="0"/>
              <a:t>             Phones to Tablets	          	767px and below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>
              <a:buFont typeface="Arial"/>
              <a:buNone/>
            </a:pPr>
            <a:r>
              <a:rPr lang="en-US" dirty="0" smtClean="0"/>
              <a:t>             Portrait Tablets	         		768px and above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>
              <a:buFont typeface="Arial"/>
              <a:buNone/>
            </a:pPr>
            <a:r>
              <a:rPr lang="en-US" dirty="0" smtClean="0"/>
              <a:t>             Net Book		          			990px to 1024px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>
              <a:buFont typeface="Arial"/>
              <a:buNone/>
            </a:pPr>
            <a:r>
              <a:rPr lang="en-US" dirty="0" smtClean="0"/>
              <a:t>             Monitor		          			1024px and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Copyright © 2016 3Pillar Global, Inc. All rights reserved. STRICTLY CONFIDENTIAL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0" y="890885"/>
            <a:ext cx="10058400" cy="42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28" y="566057"/>
            <a:ext cx="8296729" cy="1457945"/>
          </a:xfrm>
          <a:ln>
            <a:solidFill>
              <a:srgbClr val="FF7900"/>
            </a:solidFill>
          </a:ln>
        </p:spPr>
        <p:txBody>
          <a:bodyPr/>
          <a:lstStyle/>
          <a:p>
            <a:r>
              <a:rPr lang="en-US" sz="3800" dirty="0" smtClean="0"/>
              <a:t>Other </a:t>
            </a:r>
            <a:r>
              <a:rPr lang="en-US" sz="3800" dirty="0"/>
              <a:t>Important </a:t>
            </a:r>
            <a:r>
              <a:rPr lang="en-US" sz="3800" dirty="0" smtClean="0"/>
              <a:t>Guidelines</a:t>
            </a:r>
            <a:endParaRPr lang="en-US" sz="38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73173" y="2513280"/>
            <a:ext cx="7338483" cy="3393237"/>
          </a:xfrm>
        </p:spPr>
        <p:txBody>
          <a:bodyPr/>
          <a:lstStyle/>
          <a:p>
            <a:pPr lvl="0"/>
            <a:r>
              <a:rPr lang="en-US" sz="1800" dirty="0">
                <a:latin typeface="+mn-lt"/>
              </a:rPr>
              <a:t>Resizing images to fit the screen resolution</a:t>
            </a:r>
          </a:p>
          <a:p>
            <a:pPr lvl="0"/>
            <a:endParaRPr lang="en-US" sz="1800" dirty="0">
              <a:latin typeface="+mn-lt"/>
            </a:endParaRPr>
          </a:p>
          <a:p>
            <a:pPr lvl="0"/>
            <a:r>
              <a:rPr lang="en-US" sz="1800" dirty="0">
                <a:latin typeface="+mn-lt"/>
              </a:rPr>
              <a:t>Hiding non-essential elements especially for smaller screen</a:t>
            </a:r>
          </a:p>
          <a:p>
            <a:pPr lvl="0"/>
            <a:endParaRPr lang="en-US" sz="1800" dirty="0">
              <a:latin typeface="+mn-lt"/>
            </a:endParaRPr>
          </a:p>
          <a:p>
            <a:pPr lvl="0"/>
            <a:r>
              <a:rPr lang="en-US" sz="1800" dirty="0">
                <a:latin typeface="+mn-lt"/>
              </a:rPr>
              <a:t>Avoid web technologies that don’t work on mobile</a:t>
            </a:r>
          </a:p>
          <a:p>
            <a:pPr lvl="0"/>
            <a:endParaRPr lang="en-US" sz="1800" dirty="0">
              <a:latin typeface="+mn-lt"/>
            </a:endParaRPr>
          </a:p>
          <a:p>
            <a:pPr lvl="0"/>
            <a:r>
              <a:rPr lang="en-US" sz="1800" dirty="0">
                <a:latin typeface="+mn-lt"/>
              </a:rPr>
              <a:t>Make sure that website can be read in seconds</a:t>
            </a:r>
          </a:p>
          <a:p>
            <a:pPr lvl="0"/>
            <a:endParaRPr lang="en-US" sz="1800" dirty="0">
              <a:latin typeface="+mn-lt"/>
            </a:endParaRPr>
          </a:p>
          <a:p>
            <a:pPr lvl="0"/>
            <a:r>
              <a:rPr lang="en-US" sz="1800" dirty="0">
                <a:latin typeface="+mn-lt"/>
              </a:rPr>
              <a:t>Optimize your page for vertical scrolling</a:t>
            </a:r>
          </a:p>
          <a:p>
            <a:pPr lvl="0"/>
            <a:endParaRPr lang="en-US" sz="180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6094941" y="6610906"/>
            <a:ext cx="6782664" cy="247094"/>
          </a:xfrm>
        </p:spPr>
        <p:txBody>
          <a:bodyPr/>
          <a:lstStyle/>
          <a:p>
            <a:r>
              <a:rPr lang="en-US" dirty="0"/>
              <a:t>Copyright © 2016 3Pillar Global, Inc. All rights reserved. STRICTLY CONFIDENTIAL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701" y="957420"/>
            <a:ext cx="9624484" cy="1107996"/>
          </a:xfrm>
        </p:spPr>
        <p:txBody>
          <a:bodyPr/>
          <a:lstStyle/>
          <a:p>
            <a:r>
              <a:rPr lang="en-US" sz="3600" dirty="0"/>
              <a:t>Essentials to Create Your First Responsive Website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 Copyright © 2016  3Pillar Global, Inc. |  All rights reserved. STRICTLY CONFIDENTIAL</a:t>
            </a:r>
          </a:p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1843315" y="3244085"/>
            <a:ext cx="5457371" cy="155586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Small + Medium + Large</a:t>
            </a:r>
          </a:p>
          <a:p>
            <a:pPr marL="0" indent="0">
              <a:buNone/>
            </a:pPr>
            <a:r>
              <a:rPr lang="en-US" b="1" i="1" dirty="0"/>
              <a:t>One site for every screen.</a:t>
            </a:r>
            <a:endParaRPr lang="en-US" b="1" dirty="0"/>
          </a:p>
          <a:p>
            <a:endParaRPr lang="en-US" dirty="0"/>
          </a:p>
        </p:txBody>
      </p:sp>
      <p:pic>
        <p:nvPicPr>
          <p:cNvPr id="10" name="Picture 2" descr="http://classes.dma.ucla.edu/Spring14/161/projects/santo/4-structure/html/screen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35" y="2783767"/>
            <a:ext cx="3333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8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32114" y="595082"/>
            <a:ext cx="10014857" cy="1661993"/>
          </a:xfrm>
        </p:spPr>
        <p:txBody>
          <a:bodyPr/>
          <a:lstStyle/>
          <a:p>
            <a:r>
              <a:rPr lang="en-US" sz="3600" dirty="0"/>
              <a:t>Major Components of A Responsive Website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92527" y="1526292"/>
            <a:ext cx="8915400" cy="46842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 smtClean="0"/>
              <a:t>Responsive </a:t>
            </a:r>
            <a:r>
              <a:rPr lang="en-US" sz="2400" dirty="0"/>
              <a:t>website designing is a modern approach of website designing. It comprises of four core elements.</a:t>
            </a:r>
          </a:p>
          <a:p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Meta Tags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CSS3 Media Queries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Grid Systems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871" y="957944"/>
            <a:ext cx="8296729" cy="1028428"/>
          </a:xfrm>
          <a:ln>
            <a:solidFill>
              <a:srgbClr val="FF7900"/>
            </a:solidFill>
          </a:ln>
        </p:spPr>
        <p:txBody>
          <a:bodyPr/>
          <a:lstStyle/>
          <a:p>
            <a:r>
              <a:rPr lang="en-US" sz="4000" dirty="0"/>
              <a:t> What are Meta Tags?</a:t>
            </a:r>
            <a:endParaRPr lang="en-US" sz="38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36800" y="2463521"/>
            <a:ext cx="9390743" cy="309315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1600" dirty="0">
                <a:latin typeface="+mn-lt"/>
              </a:rPr>
              <a:t>Meta tag is a coding statement in HTML</a:t>
            </a:r>
            <a:r>
              <a:rPr lang="en-US" sz="1600" dirty="0" smtClean="0">
                <a:latin typeface="+mn-lt"/>
              </a:rPr>
              <a:t>.</a:t>
            </a:r>
            <a:endParaRPr lang="en-US" sz="160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latin typeface="+mn-lt"/>
              </a:rPr>
              <a:t>It describes few aspects of the contents of a web page</a:t>
            </a:r>
            <a:r>
              <a:rPr lang="en-US" sz="1600" dirty="0" smtClean="0">
                <a:latin typeface="+mn-lt"/>
              </a:rPr>
              <a:t>.</a:t>
            </a:r>
            <a:endParaRPr lang="en-US" sz="160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latin typeface="+mn-lt"/>
              </a:rPr>
              <a:t>Information provided in the meta tags is used by the search engines for page indexation</a:t>
            </a:r>
            <a:r>
              <a:rPr lang="en-US" sz="1600" dirty="0" smtClean="0">
                <a:latin typeface="+mn-lt"/>
              </a:rPr>
              <a:t>.</a:t>
            </a:r>
            <a:endParaRPr lang="en-US" sz="160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latin typeface="+mn-lt"/>
              </a:rPr>
              <a:t>Placed at the top of a web page as a part of heading</a:t>
            </a:r>
            <a:r>
              <a:rPr lang="en-US" sz="1600" dirty="0" smtClean="0">
                <a:latin typeface="+mn-lt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1600" dirty="0"/>
              <a:t>Metadata is always passed as name/value pairs</a:t>
            </a:r>
            <a:r>
              <a:rPr lang="en-US" sz="1600" dirty="0" smtClean="0"/>
              <a:t>.</a:t>
            </a:r>
            <a:endParaRPr lang="en-US" sz="160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latin typeface="+mn-lt"/>
              </a:rPr>
              <a:t>We use viewport meta tag for making a web page Mobile Optimized. See the example on </a:t>
            </a:r>
            <a:r>
              <a:rPr lang="en-US" sz="1600">
                <a:latin typeface="+mn-lt"/>
              </a:rPr>
              <a:t>next </a:t>
            </a:r>
            <a:r>
              <a:rPr lang="en-US" sz="1600" smtClean="0">
                <a:latin typeface="+mn-lt"/>
              </a:rPr>
              <a:t>	page</a:t>
            </a:r>
            <a:r>
              <a:rPr lang="en-US" sz="1600" dirty="0">
                <a:latin typeface="+mn-lt"/>
              </a:rPr>
              <a:t>.</a:t>
            </a:r>
          </a:p>
          <a:p>
            <a:pPr lvl="0"/>
            <a:endParaRPr lang="en-US" sz="180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6094941" y="6610906"/>
            <a:ext cx="6782664" cy="247094"/>
          </a:xfrm>
        </p:spPr>
        <p:txBody>
          <a:bodyPr/>
          <a:lstStyle/>
          <a:p>
            <a:r>
              <a:rPr lang="en-US" dirty="0"/>
              <a:t>Copyright © 2016 3Pillar Global, Inc. All rights reserved. STRICTLY CONFIDENTIAL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751097" y="595082"/>
            <a:ext cx="8911687" cy="128089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500" b="1" kern="1200" cap="all" baseline="0">
                <a:solidFill>
                  <a:srgbClr val="FF7900"/>
                </a:solidFill>
                <a:latin typeface="+mj-lt"/>
                <a:ea typeface="+mj-ea"/>
                <a:cs typeface="Roboto Condensed"/>
              </a:defRPr>
            </a:lvl1pPr>
          </a:lstStyle>
          <a:p>
            <a:r>
              <a:rPr lang="en-US" dirty="0" smtClean="0"/>
              <a:t>Types of Meta Tags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66426" y="1730829"/>
            <a:ext cx="9681028" cy="451184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There </a:t>
            </a:r>
            <a:r>
              <a:rPr lang="en-US" dirty="0" smtClean="0"/>
              <a:t>are </a:t>
            </a:r>
            <a:r>
              <a:rPr lang="en-US" dirty="0" smtClean="0"/>
              <a:t>different meta tags that work for old, new, and modern hand held devices like mobiles (all types) and tablets.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>
              <a:buFont typeface="Arial"/>
              <a:buNone/>
            </a:pPr>
            <a:r>
              <a:rPr lang="en-US" b="1" dirty="0" smtClean="0"/>
              <a:t>  </a:t>
            </a:r>
            <a:r>
              <a:rPr lang="en-US" b="1" u="sng" dirty="0" smtClean="0"/>
              <a:t>Example:</a:t>
            </a:r>
            <a:endParaRPr lang="en-US" u="sng" dirty="0" smtClean="0"/>
          </a:p>
          <a:p>
            <a:pPr>
              <a:buFont typeface="Arial"/>
              <a:buNone/>
            </a:pPr>
            <a:r>
              <a:rPr lang="en-US" dirty="0" smtClean="0"/>
              <a:t>  Put </a:t>
            </a:r>
            <a:r>
              <a:rPr lang="en-US" dirty="0" err="1" smtClean="0"/>
              <a:t>theselines</a:t>
            </a:r>
            <a:r>
              <a:rPr lang="en-US" dirty="0" smtClean="0"/>
              <a:t> </a:t>
            </a:r>
            <a:r>
              <a:rPr lang="en-US" dirty="0" smtClean="0"/>
              <a:t>in the head section of your site</a:t>
            </a:r>
            <a:r>
              <a:rPr lang="en-US" dirty="0" smtClean="0"/>
              <a:t>.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b="1" dirty="0" smtClean="0"/>
              <a:t>		&lt;</a:t>
            </a:r>
            <a:r>
              <a:rPr lang="en-US" b="1" dirty="0"/>
              <a:t>meta charset="</a:t>
            </a:r>
            <a:r>
              <a:rPr lang="en-US" b="1" dirty="0" smtClean="0"/>
              <a:t>UTF-8"&gt;</a:t>
            </a:r>
            <a:endParaRPr lang="en-US" b="1" dirty="0"/>
          </a:p>
          <a:p>
            <a:pPr>
              <a:lnSpc>
                <a:spcPct val="120000"/>
              </a:lnSpc>
              <a:buNone/>
            </a:pPr>
            <a:r>
              <a:rPr lang="en-US" b="1" dirty="0" smtClean="0"/>
              <a:t>		&lt;meta name="description" content=“Responsive Designing"&gt;</a:t>
            </a:r>
            <a:br>
              <a:rPr lang="en-US" b="1" dirty="0" smtClean="0"/>
            </a:br>
            <a:r>
              <a:rPr lang="en-US" b="1" dirty="0" smtClean="0"/>
              <a:t> 	&lt;meta name="keywords" content="</a:t>
            </a:r>
            <a:r>
              <a:rPr lang="en-US" b="1" dirty="0" err="1" smtClean="0"/>
              <a:t>HTML,CSS,JavaScript,Mobile,RWD</a:t>
            </a:r>
            <a:r>
              <a:rPr lang="en-US" b="1" dirty="0" smtClean="0"/>
              <a:t>"&gt;</a:t>
            </a:r>
            <a:br>
              <a:rPr lang="en-US" b="1" dirty="0" smtClean="0"/>
            </a:br>
            <a:r>
              <a:rPr lang="en-US" b="1" dirty="0" smtClean="0"/>
              <a:t> 	&lt;meta name="author" content=“Prince"&gt;</a:t>
            </a:r>
            <a:br>
              <a:rPr lang="en-US" b="1" dirty="0" smtClean="0"/>
            </a:br>
            <a:r>
              <a:rPr lang="en-US" b="1" dirty="0" smtClean="0"/>
              <a:t> 	&lt;meta name="viewport" content="width=device-width, initial-scale=1.0"&gt;</a:t>
            </a:r>
            <a:endParaRPr lang="en-US" b="1" dirty="0" smtClean="0"/>
          </a:p>
          <a:p>
            <a:pPr>
              <a:buFont typeface="Arial"/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A responsive designer needs to add these meta tags to make a website mobile optimized.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61143" y="682167"/>
            <a:ext cx="10145486" cy="615553"/>
          </a:xfrm>
        </p:spPr>
        <p:txBody>
          <a:bodyPr/>
          <a:lstStyle/>
          <a:p>
            <a:r>
              <a:rPr lang="en-US" sz="4000" dirty="0"/>
              <a:t>What are CSS3 Media Queries 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1143" y="1842550"/>
            <a:ext cx="10149713" cy="431532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100" dirty="0" smtClean="0"/>
              <a:t>CSS3 Media Queries consists of a media type and zero or an optional expression to assign different style-sheets depending on browser window size using media features such as width, height, orientation, resolution, pixel aspect ration, and color etc.</a:t>
            </a:r>
          </a:p>
          <a:p>
            <a:pPr>
              <a:lnSpc>
                <a:spcPct val="120000"/>
              </a:lnSpc>
            </a:pPr>
            <a:endParaRPr lang="en-US" sz="3100" dirty="0" smtClean="0"/>
          </a:p>
          <a:p>
            <a:pPr>
              <a:lnSpc>
                <a:spcPct val="120000"/>
              </a:lnSpc>
            </a:pPr>
            <a:r>
              <a:rPr lang="en-US" sz="3100" dirty="0" smtClean="0"/>
              <a:t> Using CSS3 media queries, presentations can be tailored to a specific range of output devices without changing the content itself.</a:t>
            </a:r>
          </a:p>
          <a:p>
            <a:pPr>
              <a:lnSpc>
                <a:spcPct val="120000"/>
              </a:lnSpc>
            </a:pPr>
            <a:endParaRPr lang="en-US" sz="3100" dirty="0" smtClean="0"/>
          </a:p>
          <a:p>
            <a:pPr>
              <a:lnSpc>
                <a:spcPct val="120000"/>
              </a:lnSpc>
            </a:pPr>
            <a:r>
              <a:rPr lang="en-US" sz="3100" dirty="0" smtClean="0"/>
              <a:t> You can use media queries in different ways for different reasons</a:t>
            </a:r>
            <a:r>
              <a:rPr lang="en-US" sz="31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35315" y="624110"/>
            <a:ext cx="10169298" cy="1280890"/>
          </a:xfrm>
        </p:spPr>
        <p:txBody>
          <a:bodyPr/>
          <a:lstStyle/>
          <a:p>
            <a:r>
              <a:rPr lang="en-US" dirty="0"/>
              <a:t>Example 1 of Media Queries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50189" y="1687475"/>
            <a:ext cx="9272337" cy="2566737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4200" dirty="0" smtClean="0"/>
              <a:t>Use following CSS media query syntax for calling an external stylesheet: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>
              <a:lnSpc>
                <a:spcPct val="170000"/>
              </a:lnSpc>
              <a:buFont typeface="Arial"/>
              <a:buNone/>
            </a:pPr>
            <a:r>
              <a:rPr lang="en-US" sz="4400" b="1" dirty="0" smtClean="0"/>
              <a:t>&lt;link </a:t>
            </a:r>
            <a:r>
              <a:rPr lang="en-US" sz="4400" b="1" dirty="0" err="1" smtClean="0"/>
              <a:t>rel</a:t>
            </a:r>
            <a:r>
              <a:rPr lang="en-US" sz="4400" b="1" dirty="0" smtClean="0"/>
              <a:t>='stylesheet' media='screen and (min-width: 320px) and (max-width: 480px)' </a:t>
            </a:r>
            <a:r>
              <a:rPr lang="en-US" sz="4400" b="1" dirty="0" err="1" smtClean="0"/>
              <a:t>href</a:t>
            </a:r>
            <a:r>
              <a:rPr lang="en-US" sz="4400" b="1" dirty="0" smtClean="0"/>
              <a:t>='</a:t>
            </a:r>
            <a:r>
              <a:rPr lang="en-US" sz="4400" b="1" dirty="0" err="1" smtClean="0"/>
              <a:t>css</a:t>
            </a:r>
            <a:r>
              <a:rPr lang="en-US" sz="4400" b="1" dirty="0" smtClean="0"/>
              <a:t>/phone.css' /&gt; </a:t>
            </a:r>
          </a:p>
          <a:p>
            <a:pPr>
              <a:buFont typeface="Arial"/>
              <a:buNone/>
            </a:pP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sz="4200" dirty="0" smtClean="0"/>
              <a:t>And you can control </a:t>
            </a:r>
            <a:r>
              <a:rPr lang="en-US" sz="4200" dirty="0" err="1" smtClean="0"/>
              <a:t>css</a:t>
            </a:r>
            <a:r>
              <a:rPr lang="en-US" sz="4200" dirty="0" smtClean="0"/>
              <a:t> presentation in </a:t>
            </a:r>
            <a:r>
              <a:rPr lang="en-US" sz="4200" dirty="0" err="1" smtClean="0"/>
              <a:t>css</a:t>
            </a:r>
            <a:r>
              <a:rPr lang="en-US" sz="4200" dirty="0" smtClean="0"/>
              <a:t> file too: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0189" y="4110199"/>
            <a:ext cx="4828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sz="2400" b="1" dirty="0"/>
              <a:t>@media screen {   </a:t>
            </a:r>
          </a:p>
          <a:p>
            <a:pPr>
              <a:buNone/>
            </a:pPr>
            <a:r>
              <a:rPr lang="en-US" sz="2400" b="1" dirty="0" smtClean="0"/>
              <a:t>	body   </a:t>
            </a:r>
            <a:r>
              <a:rPr lang="en-US" sz="2400" b="1" dirty="0"/>
              <a:t>{         </a:t>
            </a:r>
          </a:p>
          <a:p>
            <a:pPr>
              <a:buNone/>
            </a:pPr>
            <a:r>
              <a:rPr lang="en-US" sz="2400" b="1" dirty="0" smtClean="0"/>
              <a:t>		width</a:t>
            </a:r>
            <a:r>
              <a:rPr lang="en-US" sz="2400" b="1" dirty="0"/>
              <a:t>: 75%;     </a:t>
            </a:r>
          </a:p>
          <a:p>
            <a:pPr lvl="1"/>
            <a:r>
              <a:rPr lang="en-US" sz="2400" b="1" dirty="0" smtClean="0"/>
              <a:t>}</a:t>
            </a:r>
            <a:endParaRPr lang="en-US" sz="2400" b="1" dirty="0"/>
          </a:p>
          <a:p>
            <a:pPr>
              <a:buNone/>
            </a:pPr>
            <a:r>
              <a:rPr lang="en-US" sz="2400" b="1" dirty="0" smtClean="0"/>
              <a:t>}</a:t>
            </a:r>
            <a:r>
              <a:rPr lang="en-US" sz="2400" b="1" dirty="0"/>
              <a:t> 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5326" y="4110199"/>
            <a:ext cx="4427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/>
              <a:t>@</a:t>
            </a:r>
            <a:r>
              <a:rPr lang="en-US" sz="2400" b="1" dirty="0"/>
              <a:t>media print {     </a:t>
            </a:r>
          </a:p>
          <a:p>
            <a:pPr>
              <a:buNone/>
            </a:pPr>
            <a:r>
              <a:rPr lang="en-US" sz="2400" b="1" dirty="0" smtClean="0"/>
              <a:t>	body </a:t>
            </a:r>
            <a:r>
              <a:rPr lang="en-US" sz="2400" b="1" dirty="0"/>
              <a:t>{         </a:t>
            </a:r>
          </a:p>
          <a:p>
            <a:pPr>
              <a:buNone/>
            </a:pPr>
            <a:r>
              <a:rPr lang="en-US" sz="2400" b="1" dirty="0" smtClean="0"/>
              <a:t>		width</a:t>
            </a:r>
            <a:r>
              <a:rPr lang="en-US" sz="2400" b="1" dirty="0"/>
              <a:t>: 100%;    </a:t>
            </a:r>
          </a:p>
          <a:p>
            <a:pPr>
              <a:buNone/>
            </a:pPr>
            <a:r>
              <a:rPr lang="en-US" sz="2400" b="1" dirty="0" smtClean="0"/>
              <a:t>	}</a:t>
            </a:r>
            <a:endParaRPr lang="en-US" sz="2400" b="1" dirty="0"/>
          </a:p>
          <a:p>
            <a:pPr>
              <a:buNone/>
            </a:pPr>
            <a:r>
              <a:rPr lang="en-US" sz="2400" b="1" dirty="0" smtClean="0"/>
              <a:t>}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21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219201" y="624110"/>
            <a:ext cx="10285412" cy="69249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500" b="1" kern="1200" cap="all" baseline="0">
                <a:solidFill>
                  <a:srgbClr val="FF7900"/>
                </a:solidFill>
                <a:latin typeface="+mj-lt"/>
                <a:ea typeface="+mj-ea"/>
                <a:cs typeface="Roboto Condensed"/>
              </a:defRPr>
            </a:lvl1pPr>
          </a:lstStyle>
          <a:p>
            <a:r>
              <a:rPr lang="en-US" dirty="0" smtClean="0"/>
              <a:t>Example2 of Media Queries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49830" y="1494971"/>
            <a:ext cx="99568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400" dirty="0" smtClean="0"/>
              <a:t>Likewise, you can use more advanced CSS media queries like: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>
              <a:buFont typeface="Arial"/>
              <a:buNone/>
            </a:pPr>
            <a:r>
              <a:rPr lang="en-US" sz="2400" b="1" dirty="0" smtClean="0"/>
              <a:t>@media all and (max-width: 699px) and (min-width: 520px), (min-width: 1151px)</a:t>
            </a:r>
          </a:p>
          <a:p>
            <a:pPr>
              <a:buFont typeface="Arial"/>
              <a:buNone/>
            </a:pPr>
            <a:r>
              <a:rPr lang="en-US" sz="2400" b="1" dirty="0" smtClean="0"/>
              <a:t> {  </a:t>
            </a:r>
          </a:p>
          <a:p>
            <a:pPr>
              <a:buFont typeface="Arial"/>
              <a:buNone/>
            </a:pPr>
            <a:r>
              <a:rPr lang="en-US" sz="2400" b="1" dirty="0" smtClean="0"/>
              <a:t>       body {    	</a:t>
            </a:r>
          </a:p>
          <a:p>
            <a:pPr>
              <a:buFont typeface="Arial"/>
              <a:buNone/>
            </a:pPr>
            <a:r>
              <a:rPr lang="en-US" sz="2400" b="1" dirty="0" smtClean="0"/>
              <a:t>                     background: #ccc;  </a:t>
            </a:r>
          </a:p>
          <a:p>
            <a:pPr>
              <a:buFont typeface="Arial"/>
              <a:buNone/>
            </a:pPr>
            <a:r>
              <a:rPr lang="en-US" sz="2400" b="1" dirty="0" smtClean="0"/>
              <a:t>         }</a:t>
            </a:r>
          </a:p>
          <a:p>
            <a:pPr>
              <a:buFont typeface="Arial"/>
              <a:buNone/>
            </a:pPr>
            <a:r>
              <a:rPr lang="en-US" sz="2400" b="1" dirty="0" smtClean="0"/>
              <a:t> </a:t>
            </a:r>
            <a:r>
              <a:rPr lang="en-US" sz="2400" b="1" dirty="0" smtClean="0"/>
              <a:t>}</a:t>
            </a:r>
          </a:p>
          <a:p>
            <a:pPr>
              <a:buFont typeface="Arial"/>
              <a:buNone/>
            </a:pPr>
            <a:endParaRPr lang="en-US" sz="2800" b="1" dirty="0" smtClean="0"/>
          </a:p>
          <a:p>
            <a:endParaRPr lang="en-US" dirty="0"/>
          </a:p>
        </p:txBody>
      </p:sp>
      <p:sp>
        <p:nvSpPr>
          <p:cNvPr id="2" name="TextBox 1">
            <a:hlinkClick r:id="rId2"/>
          </p:cNvPr>
          <p:cNvSpPr txBox="1"/>
          <p:nvPr/>
        </p:nvSpPr>
        <p:spPr>
          <a:xfrm>
            <a:off x="1349830" y="5762171"/>
            <a:ext cx="992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i="1" dirty="0">
                <a:hlinkClick r:id="rId2"/>
              </a:rPr>
              <a:t>https://css-tricks.com/snippets/css/media-queries-for-standard-devices/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6562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441" y="914402"/>
            <a:ext cx="9624484" cy="1107996"/>
          </a:xfrm>
          <a:ln>
            <a:solidFill>
              <a:srgbClr val="FF7900"/>
            </a:solidFill>
          </a:ln>
        </p:spPr>
        <p:txBody>
          <a:bodyPr/>
          <a:lstStyle/>
          <a:p>
            <a:r>
              <a:rPr lang="en-US" sz="4800" dirty="0"/>
              <a:t>Things we will cover</a:t>
            </a:r>
            <a:endParaRPr lang="en-US" sz="48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73174" y="2295565"/>
            <a:ext cx="5937250" cy="3431709"/>
          </a:xfrm>
        </p:spPr>
        <p:txBody>
          <a:bodyPr/>
          <a:lstStyle/>
          <a:p>
            <a:pPr lvl="0"/>
            <a:r>
              <a:rPr lang="en-US" sz="1800" dirty="0">
                <a:latin typeface="+mn-lt"/>
              </a:rPr>
              <a:t>Meaning of Responsive</a:t>
            </a:r>
          </a:p>
          <a:p>
            <a:pPr lvl="0"/>
            <a:endParaRPr lang="en-US" sz="1800" dirty="0">
              <a:latin typeface="+mn-lt"/>
            </a:endParaRPr>
          </a:p>
          <a:p>
            <a:pPr lvl="0"/>
            <a:r>
              <a:rPr lang="en-US" sz="1800" dirty="0">
                <a:latin typeface="+mn-lt"/>
              </a:rPr>
              <a:t>What is A Responsive Web Design (RWD)?</a:t>
            </a:r>
          </a:p>
          <a:p>
            <a:pPr lvl="0"/>
            <a:endParaRPr lang="en-US" sz="1800" dirty="0">
              <a:latin typeface="+mn-lt"/>
            </a:endParaRPr>
          </a:p>
          <a:p>
            <a:pPr lvl="0"/>
            <a:r>
              <a:rPr lang="en-US" sz="1800" dirty="0">
                <a:latin typeface="+mn-lt"/>
              </a:rPr>
              <a:t>What is the need to construct Responsive Designs?</a:t>
            </a:r>
          </a:p>
          <a:p>
            <a:pPr lvl="0"/>
            <a:endParaRPr lang="en-US" sz="1800" dirty="0">
              <a:latin typeface="+mn-lt"/>
            </a:endParaRPr>
          </a:p>
          <a:p>
            <a:pPr lvl="0"/>
            <a:r>
              <a:rPr lang="en-US" sz="1800" dirty="0">
                <a:latin typeface="+mn-lt"/>
              </a:rPr>
              <a:t>Basics of Responsive Web Designing</a:t>
            </a:r>
          </a:p>
          <a:p>
            <a:pPr lvl="0"/>
            <a:endParaRPr lang="en-US" sz="1800" dirty="0">
              <a:latin typeface="+mn-lt"/>
            </a:endParaRPr>
          </a:p>
          <a:p>
            <a:pPr lvl="0"/>
            <a:r>
              <a:rPr lang="en-US" sz="1800" dirty="0">
                <a:latin typeface="+mn-lt"/>
              </a:rPr>
              <a:t>Essentials to create your first Responsive Website</a:t>
            </a:r>
          </a:p>
          <a:p>
            <a:pPr lvl="0"/>
            <a:endParaRPr lang="en-US" sz="1800" dirty="0">
              <a:latin typeface="+mn-lt"/>
            </a:endParaRPr>
          </a:p>
          <a:p>
            <a:pPr lvl="0"/>
            <a:r>
              <a:rPr lang="en-US" sz="1800" dirty="0">
                <a:latin typeface="+mn-lt"/>
              </a:rPr>
              <a:t>Advantages of RWD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6094941" y="6610906"/>
            <a:ext cx="6782664" cy="247094"/>
          </a:xfrm>
        </p:spPr>
        <p:txBody>
          <a:bodyPr/>
          <a:lstStyle/>
          <a:p>
            <a:r>
              <a:rPr lang="en-US" dirty="0"/>
              <a:t>Copyright © 2016 3Pillar Global, Inc. All rights reserved. STRICTLY CONFIDENTIAL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871" y="957944"/>
            <a:ext cx="9167586" cy="1132113"/>
          </a:xfrm>
          <a:ln>
            <a:solidFill>
              <a:srgbClr val="FF7900"/>
            </a:solidFill>
          </a:ln>
        </p:spPr>
        <p:txBody>
          <a:bodyPr/>
          <a:lstStyle/>
          <a:p>
            <a:r>
              <a:rPr lang="en-US" sz="4000" dirty="0"/>
              <a:t>What is A Grid System? </a:t>
            </a:r>
            <a:endParaRPr lang="en-US" sz="38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36800" y="2463521"/>
            <a:ext cx="9390743" cy="3255108"/>
          </a:xfrm>
        </p:spPr>
        <p:txBody>
          <a:bodyPr/>
          <a:lstStyle/>
          <a:p>
            <a:pPr lvl="0"/>
            <a:r>
              <a:rPr lang="en-US" sz="1800" dirty="0">
                <a:latin typeface="+mn-lt"/>
              </a:rPr>
              <a:t>Grids are the simplest, strongest, and quick way to create page layouts. A grid is a set of </a:t>
            </a:r>
            <a:r>
              <a:rPr lang="en-US" sz="1800" dirty="0" smtClean="0">
                <a:latin typeface="+mn-lt"/>
              </a:rPr>
              <a:t>number of  “columns” and intervening  “gutters” (margins) inside a “container” with any width and flexibility.</a:t>
            </a:r>
            <a:endParaRPr lang="en-US" sz="1800" dirty="0">
              <a:latin typeface="+mn-lt"/>
            </a:endParaRPr>
          </a:p>
          <a:p>
            <a:pPr lvl="0"/>
            <a:endParaRPr lang="en-US" sz="1800" dirty="0">
              <a:latin typeface="+mn-lt"/>
            </a:endParaRPr>
          </a:p>
          <a:p>
            <a:pPr lvl="0"/>
            <a:r>
              <a:rPr lang="en-US" sz="1800" dirty="0">
                <a:latin typeface="+mn-lt"/>
              </a:rPr>
              <a:t>It gives a feeling of considered organization of one’s website.</a:t>
            </a:r>
          </a:p>
          <a:p>
            <a:pPr lvl="0"/>
            <a:endParaRPr lang="en-US" sz="1800" dirty="0">
              <a:latin typeface="+mn-lt"/>
            </a:endParaRPr>
          </a:p>
          <a:p>
            <a:pPr lvl="0"/>
            <a:r>
              <a:rPr lang="en-US" sz="1800" b="1" dirty="0">
                <a:latin typeface="+mn-lt"/>
              </a:rPr>
              <a:t>In the words of Josef Muller </a:t>
            </a:r>
            <a:r>
              <a:rPr lang="en-US" sz="1800" b="1" dirty="0" err="1">
                <a:latin typeface="+mn-lt"/>
              </a:rPr>
              <a:t>Brockmann</a:t>
            </a:r>
            <a:r>
              <a:rPr lang="en-US" sz="1800" dirty="0">
                <a:latin typeface="+mn-lt"/>
              </a:rPr>
              <a:t>,” The grid system is an aid, not a guarantee. It permits a number of possible uses and each designer can look for a solution appropriate to his personal style. But one must learn how to use the grid; it is an art that requires practice.”</a:t>
            </a:r>
          </a:p>
          <a:p>
            <a:pPr lvl="0"/>
            <a:endParaRPr lang="en-US" sz="1800" dirty="0">
              <a:latin typeface="+mn-lt"/>
            </a:endParaRPr>
          </a:p>
          <a:p>
            <a:pPr lvl="0"/>
            <a:endParaRPr lang="en-US" sz="1800" dirty="0">
              <a:latin typeface="+mn-lt"/>
            </a:endParaRPr>
          </a:p>
          <a:p>
            <a:pPr lvl="0"/>
            <a:endParaRPr lang="en-US" sz="180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6094941" y="6610906"/>
            <a:ext cx="6782664" cy="247094"/>
          </a:xfrm>
        </p:spPr>
        <p:txBody>
          <a:bodyPr/>
          <a:lstStyle/>
          <a:p>
            <a:r>
              <a:rPr lang="en-US" dirty="0"/>
              <a:t>Copyright © 2016 3Pillar Global, Inc. All rights reserved. STRICTLY CONFIDENTIAL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9543" y="624110"/>
            <a:ext cx="10445069" cy="1280890"/>
          </a:xfrm>
        </p:spPr>
        <p:txBody>
          <a:bodyPr/>
          <a:lstStyle/>
          <a:p>
            <a:r>
              <a:rPr lang="en-US" dirty="0"/>
              <a:t>Useful Frameworks of RWD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55191" y="1905001"/>
            <a:ext cx="10449421" cy="438350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Frameworks can be defined as a set of tools, libraries, conventions and best practices that enable the designers to cut down their routine tasks into reusable generic modules.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CSS3 frameworks provide following benefits to web designers and developers: 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 marL="576072" indent="-457200">
              <a:buFont typeface="Arial"/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1. </a:t>
            </a:r>
            <a:r>
              <a:rPr lang="en-US" dirty="0" smtClean="0"/>
              <a:t>Faster designing and building of websites.</a:t>
            </a:r>
          </a:p>
          <a:p>
            <a:pPr marL="576072" indent="-457200">
              <a:buFont typeface="Arial"/>
              <a:buNone/>
            </a:pPr>
            <a:endParaRPr lang="en-US" dirty="0" smtClean="0"/>
          </a:p>
          <a:p>
            <a:pPr marL="576072" indent="-457200">
              <a:buFont typeface="Arial"/>
              <a:buNone/>
            </a:pPr>
            <a:r>
              <a:rPr lang="en-US" dirty="0" smtClean="0"/>
              <a:t>                   </a:t>
            </a:r>
            <a:r>
              <a:rPr lang="en-US" b="1" dirty="0" smtClean="0"/>
              <a:t> 2. </a:t>
            </a:r>
            <a:r>
              <a:rPr lang="en-US" dirty="0" smtClean="0"/>
              <a:t>Designers can focus on crucial segments of website building-</a:t>
            </a:r>
          </a:p>
          <a:p>
            <a:pPr marL="576072" indent="-457200">
              <a:buFont typeface="Arial"/>
              <a:buNone/>
            </a:pPr>
            <a:r>
              <a:rPr lang="en-US" dirty="0" smtClean="0"/>
              <a:t>                         using a grid, including a print style sheet, browser compliance, </a:t>
            </a:r>
          </a:p>
          <a:p>
            <a:pPr marL="576072" indent="-457200">
              <a:buFont typeface="Arial"/>
              <a:buNone/>
            </a:pPr>
            <a:r>
              <a:rPr lang="en-US" dirty="0" smtClean="0"/>
              <a:t>                         creation of multiple layouts,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1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25268" y="551539"/>
            <a:ext cx="8911687" cy="1280890"/>
          </a:xfrm>
        </p:spPr>
        <p:txBody>
          <a:bodyPr/>
          <a:lstStyle/>
          <a:p>
            <a:r>
              <a:rPr lang="en-US" dirty="0"/>
              <a:t>Some Common Frameworks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51498" y="1832429"/>
            <a:ext cx="4319588" cy="472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Following are the popular frameworks that web designers and developers used to develop responsive websites:</a:t>
            </a:r>
          </a:p>
          <a:p>
            <a:pPr>
              <a:buFont typeface="Arial"/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bg1"/>
                </a:solidFill>
              </a:rPr>
              <a:t>Skeleton</a:t>
            </a:r>
          </a:p>
          <a:p>
            <a:pPr>
              <a:buFont typeface="Arial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bg1"/>
                </a:solidFill>
              </a:rPr>
              <a:t>Foundation</a:t>
            </a:r>
          </a:p>
          <a:p>
            <a:pPr>
              <a:buFont typeface="Arial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bg1"/>
                </a:solidFill>
              </a:rPr>
              <a:t>Bootstrap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2" descr="Image result for rwd frameworks compari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8" y="1672772"/>
            <a:ext cx="661500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378857" y="624110"/>
            <a:ext cx="10125755" cy="69249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500" b="1" kern="1200" cap="all" baseline="0">
                <a:solidFill>
                  <a:srgbClr val="FF7900"/>
                </a:solidFill>
                <a:latin typeface="+mj-lt"/>
                <a:ea typeface="+mj-ea"/>
                <a:cs typeface="Roboto Condensed"/>
              </a:defRPr>
            </a:lvl1pPr>
          </a:lstStyle>
          <a:p>
            <a:r>
              <a:rPr lang="en-US" dirty="0" smtClean="0"/>
              <a:t>Advantages to the Users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76412" y="1598862"/>
            <a:ext cx="8915400" cy="481263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dirty="0" smtClean="0"/>
              <a:t>Using Smartphone, Tablets, and Notebooks for accessing internet has become a common fashion or trend. A popularity or charm had been seen among the users for responsive sites as it serve the following advantages. 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Responsive website is flexible to use.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automatically shuffles content, resizes images, and adjusts font size.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Users are able to read information as per their needs and preferences.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Helps encountering fast and intelligent sites.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Saves user’s time while browsing the site.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Helps increasing the 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452914" y="986971"/>
            <a:ext cx="7736114" cy="2336800"/>
          </a:xfrm>
        </p:spPr>
        <p:txBody>
          <a:bodyPr>
            <a:normAutofit/>
          </a:bodyPr>
          <a:lstStyle/>
          <a:p>
            <a:r>
              <a:rPr lang="en-US" sz="6000" dirty="0"/>
              <a:t>Try out your favorite site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4294967295"/>
          </p:nvPr>
        </p:nvSpPr>
        <p:spPr>
          <a:xfrm>
            <a:off x="2124302" y="3729931"/>
            <a:ext cx="10067697" cy="1166409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hlinkClick r:id="rId2"/>
              </a:rPr>
              <a:t>http://www.responsinator.com/</a:t>
            </a:r>
            <a:endParaRPr lang="en-US" sz="36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Copyright © 2016 3Pillar Global, Inc. All rights reserved. STRICTLY CONFIDENTIAL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8694" y="4007224"/>
            <a:ext cx="6145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2F5F"/>
                </a:solidFill>
                <a:ea typeface="Arial Regular" charset="0"/>
                <a:cs typeface="Arial Regular" charset="0"/>
              </a:rPr>
              <a:t>Questions?</a:t>
            </a:r>
            <a:endParaRPr lang="en-US" sz="4400" dirty="0" smtClean="0">
              <a:latin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701" y="782820"/>
            <a:ext cx="9624484" cy="738664"/>
          </a:xfrm>
        </p:spPr>
        <p:txBody>
          <a:bodyPr/>
          <a:lstStyle/>
          <a:p>
            <a:r>
              <a:rPr lang="en-US" sz="4800" dirty="0"/>
              <a:t>Meaning of Responsive</a:t>
            </a:r>
            <a:endParaRPr lang="en-US" sz="48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82701" y="2431590"/>
            <a:ext cx="9624484" cy="419470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dirty="0"/>
              <a:t>The term Responsive means ,</a:t>
            </a:r>
            <a:br>
              <a:rPr lang="en-US" sz="3200" dirty="0"/>
            </a:br>
            <a:r>
              <a:rPr lang="en-US" sz="3200" b="1" dirty="0"/>
              <a:t>To provide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70C0"/>
                </a:solidFill>
              </a:rPr>
              <a:t>“</a:t>
            </a:r>
            <a:r>
              <a:rPr lang="en-US" sz="3200" i="1" dirty="0">
                <a:solidFill>
                  <a:srgbClr val="0070C0"/>
                </a:solidFill>
              </a:rPr>
              <a:t>Responses or Adaptiveness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0070C0"/>
                </a:solidFill>
              </a:rPr>
              <a:t>		Quickly and Positively</a:t>
            </a:r>
            <a:r>
              <a:rPr lang="en-US" sz="3200" b="1" dirty="0">
                <a:solidFill>
                  <a:srgbClr val="0070C0"/>
                </a:solidFill>
              </a:rPr>
              <a:t>”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3200" b="1" dirty="0"/>
              <a:t>to the users.</a:t>
            </a:r>
          </a:p>
          <a:p>
            <a:pPr marL="342900" indent="-685800">
              <a:lnSpc>
                <a:spcPct val="100000"/>
              </a:lnSpc>
              <a:buFont typeface="Arial" charset="0"/>
              <a:buChar char="•"/>
            </a:pPr>
            <a:endParaRPr lang="en-US" sz="320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 Copyright © 2016  3Pillar Global, Inc. |  All rights reserved. STRICTLY CONFIDENTIAL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85" y="409098"/>
            <a:ext cx="10972800" cy="492443"/>
          </a:xfrm>
        </p:spPr>
        <p:txBody>
          <a:bodyPr/>
          <a:lstStyle/>
          <a:p>
            <a:r>
              <a:rPr lang="en-US" dirty="0"/>
              <a:t>What is A Responsive Web Design (RWD)?</a:t>
            </a:r>
            <a:endParaRPr lang="en-US" dirty="0">
              <a:latin typeface="+mj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Copyright © 2016  3Pillar Global, Inc. |  All rights reserved. STRICTLY CONFIDENTIAL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Responsive Web design</a:t>
            </a:r>
            <a:r>
              <a:rPr lang="en-US" dirty="0"/>
              <a:t> is the approach that suggests that design and development should respond to the user’s behavior and environment based on screen size, platform and orientation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" y="1548947"/>
            <a:ext cx="4428000" cy="442800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6914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Copyright © 2016 3Pillar Global, Inc. All rights reserved. STRICTLY CONFIDENTIAL</a:t>
            </a:r>
          </a:p>
          <a:p>
            <a:endParaRPr lang="en-US" dirty="0"/>
          </a:p>
        </p:txBody>
      </p:sp>
      <p:pic>
        <p:nvPicPr>
          <p:cNvPr id="5" name="Picture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1" b="5101"/>
          <a:stretch>
            <a:fillRect/>
          </a:stretch>
        </p:blipFill>
        <p:spPr>
          <a:xfrm>
            <a:off x="1878013" y="1010744"/>
            <a:ext cx="8915400" cy="30511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78013" y="5000924"/>
            <a:ext cx="8915400" cy="566738"/>
          </a:xfrm>
          <a:prstGeom prst="rect">
            <a:avLst/>
          </a:prstGeom>
          <a:solidFill>
            <a:srgbClr val="002F5F"/>
          </a:solidFill>
        </p:spPr>
        <p:txBody>
          <a:bodyPr vert="horz" lIns="274320" tIns="0" rIns="274320" bIns="73152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0" i="0" kern="1200" cap="all" baseline="0">
                <a:solidFill>
                  <a:schemeClr val="bg1"/>
                </a:solidFill>
                <a:latin typeface="+mj-lt"/>
                <a:ea typeface="+mj-ea"/>
                <a:cs typeface="Arial Regular" charset="0"/>
              </a:defRPr>
            </a:lvl1pPr>
          </a:lstStyle>
          <a:p>
            <a:r>
              <a:rPr lang="en-US" sz="2400" dirty="0" smtClean="0"/>
              <a:t>What is the Need to Construct A Responsive Website?</a:t>
            </a:r>
            <a:endParaRPr lang="en-US" sz="24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660667" y="1739406"/>
            <a:ext cx="1888658" cy="49371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sz="2000" dirty="0" smtClean="0">
                <a:solidFill>
                  <a:schemeClr val="bg1"/>
                </a:solidFill>
              </a:rPr>
              <a:t>Big</a:t>
            </a:r>
            <a:r>
              <a:rPr lang="en-US" dirty="0" smtClean="0">
                <a:solidFill>
                  <a:schemeClr val="bg1"/>
                </a:solidFill>
              </a:rPr>
              <a:t> Question 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828452" y="260604"/>
            <a:ext cx="3014522" cy="493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A </a:t>
            </a:r>
            <a:r>
              <a:rPr lang="en-US" sz="4000" dirty="0" smtClean="0">
                <a:solidFill>
                  <a:schemeClr val="bg1"/>
                </a:solidFill>
              </a:rPr>
              <a:t>Big</a:t>
            </a:r>
            <a:r>
              <a:rPr lang="en-US" sz="2000" dirty="0" smtClean="0">
                <a:solidFill>
                  <a:schemeClr val="bg1"/>
                </a:solidFill>
              </a:rPr>
              <a:t> Question ???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285908" y="1622865"/>
            <a:ext cx="1888658" cy="493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A </a:t>
            </a:r>
            <a:r>
              <a:rPr lang="en-US" sz="3300" dirty="0" smtClean="0">
                <a:solidFill>
                  <a:schemeClr val="bg1"/>
                </a:solidFill>
              </a:rPr>
              <a:t>Big</a:t>
            </a:r>
            <a:r>
              <a:rPr lang="en-US" sz="1400" dirty="0" smtClean="0">
                <a:solidFill>
                  <a:schemeClr val="bg1"/>
                </a:solidFill>
              </a:rPr>
              <a:t> Question ???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933684" y="4061919"/>
            <a:ext cx="1888658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</a:rPr>
              <a:t>A </a:t>
            </a:r>
            <a:r>
              <a:rPr lang="en-US" sz="1600" dirty="0" smtClean="0">
                <a:solidFill>
                  <a:schemeClr val="bg1"/>
                </a:solidFill>
              </a:rPr>
              <a:t>Big</a:t>
            </a:r>
            <a:r>
              <a:rPr lang="en-US" sz="1100" dirty="0" smtClean="0">
                <a:solidFill>
                  <a:schemeClr val="bg1"/>
                </a:solidFill>
              </a:rPr>
              <a:t> Question ???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37" y="946638"/>
            <a:ext cx="7223149" cy="1846659"/>
          </a:xfrm>
        </p:spPr>
        <p:txBody>
          <a:bodyPr/>
          <a:lstStyle/>
          <a:p>
            <a:r>
              <a:rPr lang="en-US" sz="4000" dirty="0"/>
              <a:t>Why Do You Need A Responsive Website?</a:t>
            </a:r>
            <a:endParaRPr lang="en-US" sz="40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25777" y="3521330"/>
            <a:ext cx="5516563" cy="861774"/>
          </a:xfrm>
        </p:spPr>
        <p:txBody>
          <a:bodyPr/>
          <a:lstStyle/>
          <a:p>
            <a:r>
              <a:rPr lang="en-US" dirty="0"/>
              <a:t>Just check out the upcoming statistics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en-US" dirty="0" smtClean="0"/>
              <a:t>2016 3Pillar Global, Inc. All rights reserved. STRICTLY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Copyright © 2016 3Pillar Global, Inc. All rights reserved. STRICTLY CONFIDENTIAL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355083"/>
              </p:ext>
            </p:extLst>
          </p:nvPr>
        </p:nvGraphicFramePr>
        <p:xfrm>
          <a:off x="1312833" y="587370"/>
          <a:ext cx="4723142" cy="4723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Image" r:id="rId4" imgW="7619040" imgH="7619040" progId="Photoshop.Image.16">
                  <p:embed/>
                </p:oleObj>
              </mc:Choice>
              <mc:Fallback>
                <p:oleObj name="Image" r:id="rId4" imgW="7619040" imgH="76190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2833" y="587370"/>
                        <a:ext cx="4723142" cy="4723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00910"/>
              </p:ext>
            </p:extLst>
          </p:nvPr>
        </p:nvGraphicFramePr>
        <p:xfrm>
          <a:off x="6251528" y="587371"/>
          <a:ext cx="4723141" cy="4723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Image" r:id="rId6" imgW="7619040" imgH="7619040" progId="Photoshop.Image.16">
                  <p:embed/>
                </p:oleObj>
              </mc:Choice>
              <mc:Fallback>
                <p:oleObj name="Image" r:id="rId6" imgW="7619040" imgH="761904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1528" y="587371"/>
                        <a:ext cx="4723141" cy="4723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56" y="678009"/>
            <a:ext cx="10125530" cy="1380763"/>
          </a:xfrm>
          <a:ln>
            <a:solidFill>
              <a:srgbClr val="FF7900"/>
            </a:solidFill>
          </a:ln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Why </a:t>
            </a:r>
            <a:r>
              <a:rPr lang="en-US" sz="2800" dirty="0"/>
              <a:t>Do You Need A Responsive Website</a:t>
            </a:r>
            <a:r>
              <a:rPr lang="en-US" sz="2800" dirty="0" smtClean="0"/>
              <a:t>?</a:t>
            </a:r>
            <a:endParaRPr lang="en-US" sz="28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73174" y="2513280"/>
            <a:ext cx="5937250" cy="3116238"/>
          </a:xfrm>
        </p:spPr>
        <p:txBody>
          <a:bodyPr/>
          <a:lstStyle/>
          <a:p>
            <a:pPr lvl="0"/>
            <a:r>
              <a:rPr lang="en-US" sz="1800" dirty="0">
                <a:latin typeface="+mn-lt"/>
              </a:rPr>
              <a:t>Growing Demand for Smartphones</a:t>
            </a:r>
          </a:p>
          <a:p>
            <a:pPr lvl="0"/>
            <a:endParaRPr lang="en-US" sz="1800" dirty="0">
              <a:latin typeface="+mn-lt"/>
            </a:endParaRPr>
          </a:p>
          <a:p>
            <a:pPr lvl="0"/>
            <a:r>
              <a:rPr lang="en-US" sz="1800" dirty="0">
                <a:latin typeface="+mn-lt"/>
              </a:rPr>
              <a:t>Multiple Screen Sizes and Mobile Browsers</a:t>
            </a:r>
          </a:p>
          <a:p>
            <a:pPr lvl="0"/>
            <a:endParaRPr lang="en-US" sz="1800" dirty="0">
              <a:latin typeface="+mn-lt"/>
            </a:endParaRPr>
          </a:p>
          <a:p>
            <a:pPr lvl="0"/>
            <a:r>
              <a:rPr lang="en-US" sz="1800" dirty="0">
                <a:latin typeface="+mn-lt"/>
              </a:rPr>
              <a:t>Wide Usage of Internet</a:t>
            </a:r>
          </a:p>
          <a:p>
            <a:pPr lvl="0"/>
            <a:endParaRPr lang="en-US" sz="1800" dirty="0">
              <a:latin typeface="+mn-lt"/>
            </a:endParaRPr>
          </a:p>
          <a:p>
            <a:pPr lvl="0"/>
            <a:r>
              <a:rPr lang="en-US" sz="1800" dirty="0">
                <a:latin typeface="+mn-lt"/>
              </a:rPr>
              <a:t>Permits wider browser support </a:t>
            </a:r>
          </a:p>
          <a:p>
            <a:pPr lvl="0"/>
            <a:endParaRPr lang="en-US" sz="1800" dirty="0">
              <a:latin typeface="+mn-lt"/>
            </a:endParaRPr>
          </a:p>
          <a:p>
            <a:pPr lvl="0"/>
            <a:r>
              <a:rPr lang="en-US" sz="1800" dirty="0">
                <a:latin typeface="+mn-lt"/>
              </a:rPr>
              <a:t>Compulsory for Getting Good Business</a:t>
            </a:r>
          </a:p>
          <a:p>
            <a:pPr lvl="0"/>
            <a:endParaRPr lang="en-US" sz="180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6094941" y="6610906"/>
            <a:ext cx="6782664" cy="247094"/>
          </a:xfrm>
        </p:spPr>
        <p:txBody>
          <a:bodyPr/>
          <a:lstStyle/>
          <a:p>
            <a:r>
              <a:rPr lang="en-US" dirty="0"/>
              <a:t>Copyright © 2016 3Pillar Global, Inc. All rights reserved. STRICTLY CONFIDENTIAL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Responsive Web Designing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Copyright © 2016 3Pillar Global, Inc. All rights reserved. STRICTLY CONFIDENTIAL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3Pillar">
      <a:dk1>
        <a:srgbClr val="1C3659"/>
      </a:dk1>
      <a:lt1>
        <a:sysClr val="window" lastClr="FFFFFF"/>
      </a:lt1>
      <a:dk2>
        <a:srgbClr val="3F3F3F"/>
      </a:dk2>
      <a:lt2>
        <a:srgbClr val="F58A1F"/>
      </a:lt2>
      <a:accent1>
        <a:srgbClr val="F58A1F"/>
      </a:accent1>
      <a:accent2>
        <a:srgbClr val="213B8D"/>
      </a:accent2>
      <a:accent3>
        <a:srgbClr val="1C3659"/>
      </a:accent3>
      <a:accent4>
        <a:srgbClr val="8C939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latin typeface="Lato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8827</TotalTime>
  <Words>1101</Words>
  <Application>Microsoft Office PowerPoint</Application>
  <PresentationFormat>Widescreen</PresentationFormat>
  <Paragraphs>187</Paragraphs>
  <Slides>25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Arial</vt:lpstr>
      <vt:lpstr>Arial Black</vt:lpstr>
      <vt:lpstr>Arial Hebrew Scholar</vt:lpstr>
      <vt:lpstr>Arial Regular</vt:lpstr>
      <vt:lpstr>Calibri</vt:lpstr>
      <vt:lpstr>Lato</vt:lpstr>
      <vt:lpstr>Lato Regular</vt:lpstr>
      <vt:lpstr>Roboto Condensed</vt:lpstr>
      <vt:lpstr>Wingdings</vt:lpstr>
      <vt:lpstr>Wingdings 3</vt:lpstr>
      <vt:lpstr>Office Theme</vt:lpstr>
      <vt:lpstr>Image</vt:lpstr>
      <vt:lpstr>Adapt what is useful,  Reject what is useless, and Add what is specifically your own.</vt:lpstr>
      <vt:lpstr>Things we will cover</vt:lpstr>
      <vt:lpstr>Meaning of Responsive</vt:lpstr>
      <vt:lpstr>What is A Responsive Web Design (RWD)?</vt:lpstr>
      <vt:lpstr>PowerPoint Presentation</vt:lpstr>
      <vt:lpstr>Why Do You Need A Responsive Website?</vt:lpstr>
      <vt:lpstr>PowerPoint Presentation</vt:lpstr>
      <vt:lpstr> Why Do You Need A Responsive Website?</vt:lpstr>
      <vt:lpstr>Basics of Responsive Web Designing</vt:lpstr>
      <vt:lpstr>Adapting the Appropriate Layout</vt:lpstr>
      <vt:lpstr>PowerPoint Presentation</vt:lpstr>
      <vt:lpstr>Other Important Guidelines</vt:lpstr>
      <vt:lpstr>Essentials to Create Your First Responsive Website</vt:lpstr>
      <vt:lpstr>Major Components of A Responsive Website </vt:lpstr>
      <vt:lpstr> What are Meta Tags?</vt:lpstr>
      <vt:lpstr>PowerPoint Presentation</vt:lpstr>
      <vt:lpstr>What are CSS3 Media Queries ?</vt:lpstr>
      <vt:lpstr>Example 1 of Media Queries</vt:lpstr>
      <vt:lpstr>PowerPoint Presentation</vt:lpstr>
      <vt:lpstr>What is A Grid System? </vt:lpstr>
      <vt:lpstr>Useful Frameworks of RWD</vt:lpstr>
      <vt:lpstr>Some Common Frameworks</vt:lpstr>
      <vt:lpstr>PowerPoint Presentation</vt:lpstr>
      <vt:lpstr>Try out your favorite site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3Pillar Global</dc:title>
  <dc:creator>Megan Van Patten</dc:creator>
  <cp:lastModifiedBy>Prince Chaudhary</cp:lastModifiedBy>
  <cp:revision>261</cp:revision>
  <cp:lastPrinted>2014-01-16T02:31:52Z</cp:lastPrinted>
  <dcterms:created xsi:type="dcterms:W3CDTF">2014-02-10T16:14:53Z</dcterms:created>
  <dcterms:modified xsi:type="dcterms:W3CDTF">2017-02-03T03:35:27Z</dcterms:modified>
</cp:coreProperties>
</file>