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1" r:id="rId4"/>
    <p:sldId id="257" r:id="rId5"/>
    <p:sldId id="263" r:id="rId6"/>
    <p:sldId id="259" r:id="rId7"/>
    <p:sldId id="258" r:id="rId8"/>
    <p:sldId id="267" r:id="rId9"/>
    <p:sldId id="268" r:id="rId10"/>
    <p:sldId id="269" r:id="rId11"/>
    <p:sldId id="271" r:id="rId12"/>
    <p:sldId id="262" r:id="rId13"/>
    <p:sldId id="270" r:id="rId14"/>
    <p:sldId id="266" r:id="rId15"/>
    <p:sldId id="264" r:id="rId16"/>
    <p:sldId id="265" r:id="rId17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7"/>
    <p:restoredTop sz="94667"/>
  </p:normalViewPr>
  <p:slideViewPr>
    <p:cSldViewPr snapToGrid="0">
      <p:cViewPr varScale="1">
        <p:scale>
          <a:sx n="211" d="100"/>
          <a:sy n="211" d="100"/>
        </p:scale>
        <p:origin x="22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87CF9-459B-5C47-B7A7-38141143C5CA}" type="datetimeFigureOut">
              <a:rPr lang="en-FR" smtClean="0"/>
              <a:t>20/12/2024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BB1D8-FB9F-7A41-99B7-AAA12B9E6B6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2024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BB1D8-FB9F-7A41-99B7-AAA12B9E6B61}" type="slidenum">
              <a:rPr lang="en-FR" smtClean="0"/>
              <a:t>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1465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BB1D8-FB9F-7A41-99B7-AAA12B9E6B61}" type="slidenum">
              <a:rPr lang="en-FR" smtClean="0"/>
              <a:t>11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04565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BB1D8-FB9F-7A41-99B7-AAA12B9E6B61}" type="slidenum">
              <a:rPr lang="en-FR" smtClean="0"/>
              <a:t>14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65446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BB1D8-FB9F-7A41-99B7-AAA12B9E6B61}" type="slidenum">
              <a:rPr lang="en-FR" smtClean="0"/>
              <a:t>15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255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BB1D8-FB9F-7A41-99B7-AAA12B9E6B61}" type="slidenum">
              <a:rPr lang="en-FR" smtClean="0"/>
              <a:t>16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62825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A059-A500-7294-089D-CE7A4E43F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392B0-A405-4465-AC94-49C655EC8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280CB-5CBC-5CD4-7AB4-F42C35392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2D23-8C17-5544-9161-2CA522B71679}" type="datetimeFigureOut">
              <a:rPr lang="en-FR" smtClean="0"/>
              <a:t>20/12/2024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7E083-BED1-CEED-FB98-99296277C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D6BC9-54E1-358E-9D84-03B8075C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7B7D-4654-3047-8B2F-DBA0B590DA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7292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717A-C22C-1C54-2FE0-BB2A6407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93AEC-03C9-B889-C225-E80C6C63E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33E27-E4F7-C90E-3BF3-1CAFC151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2D23-8C17-5544-9161-2CA522B71679}" type="datetimeFigureOut">
              <a:rPr lang="en-FR" smtClean="0"/>
              <a:t>20/12/2024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8746C-A3C7-8EEE-5664-E62F52D2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EF98D-B0DD-A067-5498-11624424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7B7D-4654-3047-8B2F-DBA0B590DA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1448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63450A-7138-73C4-0AB7-C92C861D4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23B0E-6FD9-88B6-54A6-89917CF93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A1102-033D-6B15-3629-D5734F65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2D23-8C17-5544-9161-2CA522B71679}" type="datetimeFigureOut">
              <a:rPr lang="en-FR" smtClean="0"/>
              <a:t>20/12/2024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67764-59CE-B3B5-A03C-87B99A76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B8CAC-F231-5879-95D9-D6B61CC0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7B7D-4654-3047-8B2F-DBA0B590DA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1752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8E077-D4CD-C1DA-6778-A56DBA21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A817-0DC6-25AC-0F40-4A3DDDAF4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CC4B0-1227-C301-32E8-2EF60315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2D23-8C17-5544-9161-2CA522B71679}" type="datetimeFigureOut">
              <a:rPr lang="en-FR" smtClean="0"/>
              <a:t>20/12/2024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245E5-FABA-592C-5253-F3EAEFECB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C1700-88F8-44A6-B72D-02D415FA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7B7D-4654-3047-8B2F-DBA0B590DA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2917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E679-18CC-8C2B-B23E-86FCAA74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46492-537B-0FBE-9A71-C9AF1E241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ACC7E-34CE-9CED-FF6A-CE8E9FDC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2D23-8C17-5544-9161-2CA522B71679}" type="datetimeFigureOut">
              <a:rPr lang="en-FR" smtClean="0"/>
              <a:t>20/12/2024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A0011-3447-7FBE-3148-28FFD3B2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0E00A-ECB5-F963-1728-AC6735EF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7B7D-4654-3047-8B2F-DBA0B590DA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8216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AD58-A64B-C37A-EE92-2A5F4CD49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C073E-2BC8-B14B-3F45-CF67C78FA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E9BB8-3074-AF79-5F5C-0549E7C6C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4206D-11FE-28FA-DB36-95A1BD9B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2D23-8C17-5544-9161-2CA522B71679}" type="datetimeFigureOut">
              <a:rPr lang="en-FR" smtClean="0"/>
              <a:t>20/12/2024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5B74B-FD94-7EC3-D016-F4DCD1BF9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60040-B768-2B94-D8B3-4D83354B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7B7D-4654-3047-8B2F-DBA0B590DA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1630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E80-89F5-C212-FC89-24273AA4D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82AAE-FCF6-8C28-A8C6-ABE11DC74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C6E97-2816-C7A8-3274-C7877CD3D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EE7B30-4A62-5436-47B2-C56C1C228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549DB-D53E-C7C7-95F4-E460AD29C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10A10C-6BD6-D2BB-BDFE-3E24B5E2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2D23-8C17-5544-9161-2CA522B71679}" type="datetimeFigureOut">
              <a:rPr lang="en-FR" smtClean="0"/>
              <a:t>20/12/2024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4B2C2-47CB-2400-8699-8B8E5BDA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77C98-ACC8-8954-4B23-2BD2AB31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7B7D-4654-3047-8B2F-DBA0B590DA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8255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3535-CB0E-B526-427F-6CC4DA27C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F0766-4F88-871F-DB52-DDDBAD7A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2D23-8C17-5544-9161-2CA522B71679}" type="datetimeFigureOut">
              <a:rPr lang="en-FR" smtClean="0"/>
              <a:t>20/12/2024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E96CD-9700-06EF-E610-E180E690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CD44E-5F81-F154-C9A8-B2C973E3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7B7D-4654-3047-8B2F-DBA0B590DA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207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00A30-F838-E8E4-0BE2-3FCACDEC3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2D23-8C17-5544-9161-2CA522B71679}" type="datetimeFigureOut">
              <a:rPr lang="en-FR" smtClean="0"/>
              <a:t>20/12/2024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AC3A5-040F-FB1D-8391-E24D8646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415F4-412B-035D-E664-B129308D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7B7D-4654-3047-8B2F-DBA0B590DA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5519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1CC2-2AD7-40AD-4502-B6500496D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3C42-9989-F03D-0EC8-9B575CDFA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07488-94A4-8C81-DEB5-DE6FA1438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E86AA-6212-C58C-F6DD-76D94692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2D23-8C17-5544-9161-2CA522B71679}" type="datetimeFigureOut">
              <a:rPr lang="en-FR" smtClean="0"/>
              <a:t>20/12/2024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90A5F-1770-C4D8-1D9B-8FABEBBE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7D7A6-3124-40C1-9BCE-6A5E13E6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7B7D-4654-3047-8B2F-DBA0B590DA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935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1AF24-73DB-E9AA-422D-8F1712A9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00495-7D63-733A-7324-B4EF8AD6A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6B79F-CD02-C5AE-5BF6-D29BCE280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25DA0-F917-6595-9D5C-4F71D0F6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2D23-8C17-5544-9161-2CA522B71679}" type="datetimeFigureOut">
              <a:rPr lang="en-FR" smtClean="0"/>
              <a:t>20/12/2024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D079D-B540-AF10-083F-283D2434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7A085-6432-6F06-8208-576D17A8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17B7D-4654-3047-8B2F-DBA0B590DA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4919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3841DC-25DB-03A6-54BE-E984C3DB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F2955-5523-959E-FB8B-73128C9DF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18CBD-137F-06D6-AEE4-65C4E823F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F32D23-8C17-5544-9161-2CA522B71679}" type="datetimeFigureOut">
              <a:rPr lang="en-FR" smtClean="0"/>
              <a:t>20/12/2024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C9206-3184-8B71-14F3-6D503BF7C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619F1-211F-088F-0BCB-6950219A9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117B7D-4654-3047-8B2F-DBA0B590DA6B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9852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cum-org" TargetMode="External"/><Relationship Id="rId2" Type="http://schemas.openxmlformats.org/officeDocument/2006/relationships/hyperlink" Target="https://ucum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17A392-ED89-E863-41CF-020A3C45FA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8685" b="13623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884BB1-AF16-3245-8A01-636ED9CE9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985923"/>
          </a:xfrm>
        </p:spPr>
        <p:txBody>
          <a:bodyPr>
            <a:normAutofit/>
          </a:bodyPr>
          <a:lstStyle/>
          <a:p>
            <a:r>
              <a:rPr lang="en-FR" sz="5200" dirty="0">
                <a:solidFill>
                  <a:srgbClr val="FFFFFF"/>
                </a:solidFill>
              </a:rPr>
              <a:t>Quantities and units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0710C-ABC4-B0FF-9499-D16D71E35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2040"/>
            <a:ext cx="10515600" cy="1384310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FFFFFF"/>
                </a:solidFill>
              </a:rPr>
              <a:t>A</a:t>
            </a:r>
            <a:r>
              <a:rPr lang="en-FR" dirty="0">
                <a:solidFill>
                  <a:srgbClr val="FFFFFF"/>
                </a:solidFill>
              </a:rPr>
              <a:t>ttempted ontology alignment - </a:t>
            </a:r>
            <a:r>
              <a:rPr lang="en-FR" sz="4000" dirty="0">
                <a:solidFill>
                  <a:srgbClr val="FF0000"/>
                </a:solidFill>
              </a:rPr>
              <a:t>DRAFT</a:t>
            </a:r>
            <a:endParaRPr lang="en-FR" dirty="0">
              <a:solidFill>
                <a:srgbClr val="FF0000"/>
              </a:solidFill>
            </a:endParaRPr>
          </a:p>
          <a:p>
            <a:r>
              <a:rPr lang="en-FR" dirty="0">
                <a:solidFill>
                  <a:srgbClr val="FFFFFF"/>
                </a:solidFill>
              </a:rPr>
              <a:t>A. Magnien, UIC</a:t>
            </a:r>
            <a:br>
              <a:rPr lang="en-FR" dirty="0">
                <a:solidFill>
                  <a:srgbClr val="FFFFFF"/>
                </a:solidFill>
              </a:rPr>
            </a:br>
            <a:r>
              <a:rPr lang="en-FR" dirty="0">
                <a:solidFill>
                  <a:srgbClr val="FFFFFF"/>
                </a:solidFill>
              </a:rPr>
              <a:t>December 2024</a:t>
            </a:r>
          </a:p>
        </p:txBody>
      </p:sp>
    </p:spTree>
    <p:extLst>
      <p:ext uri="{BB962C8B-B14F-4D97-AF65-F5344CB8AC3E}">
        <p14:creationId xmlns:p14="http://schemas.microsoft.com/office/powerpoint/2010/main" val="39834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D6D5-F4E2-3EF6-8BA3-541E58D4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About RDF typed literals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ABC41-406B-B120-F048-7C1EB25708B6}"/>
              </a:ext>
            </a:extLst>
          </p:cNvPr>
          <p:cNvSpPr txBox="1"/>
          <p:nvPr/>
        </p:nvSpPr>
        <p:spPr>
          <a:xfrm>
            <a:off x="3056115" y="4011664"/>
            <a:ext cx="69282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6F5A1E"/>
                </a:solidFill>
                <a:effectLst/>
                <a:latin typeface=".AppleSystemUIFontMonospaced"/>
              </a:rPr>
              <a:t>… </a:t>
            </a:r>
            <a:r>
              <a:rPr lang="en-GB" sz="1400" dirty="0" err="1">
                <a:solidFill>
                  <a:srgbClr val="6F5A1E"/>
                </a:solidFill>
                <a:effectLst/>
                <a:latin typeface=".AppleSystemUIFontMonospaced"/>
              </a:rPr>
              <a:t>xmlns:ucum</a:t>
            </a:r>
            <a:r>
              <a:rPr lang="en-GB" sz="1400" dirty="0">
                <a:solidFill>
                  <a:srgbClr val="97007E"/>
                </a:solidFill>
                <a:effectLst/>
                <a:latin typeface=".AppleSystemUIFontMonospaced"/>
              </a:rPr>
              <a:t>=</a:t>
            </a:r>
            <a:r>
              <a:rPr lang="en-GB" sz="1400" dirty="0">
                <a:solidFill>
                  <a:srgbClr val="B50013"/>
                </a:solidFill>
                <a:effectLst/>
                <a:latin typeface=".AppleSystemUIFontMonospaced"/>
              </a:rPr>
              <a:t>"http://</a:t>
            </a:r>
            <a:r>
              <a:rPr lang="en-GB" sz="1400" dirty="0" err="1">
                <a:solidFill>
                  <a:srgbClr val="B50013"/>
                </a:solidFill>
                <a:effectLst/>
                <a:latin typeface=".AppleSystemUIFontMonospaced"/>
              </a:rPr>
              <a:t>unitsofmeasure.org</a:t>
            </a:r>
            <a:r>
              <a:rPr lang="en-GB" sz="1400" dirty="0">
                <a:solidFill>
                  <a:srgbClr val="B50013"/>
                </a:solidFill>
                <a:effectLst/>
                <a:latin typeface=".AppleSystemUIFontMonospaced"/>
              </a:rPr>
              <a:t>/</a:t>
            </a:r>
            <a:r>
              <a:rPr lang="en-GB" sz="1400" dirty="0" err="1">
                <a:solidFill>
                  <a:srgbClr val="B50013"/>
                </a:solidFill>
                <a:effectLst/>
                <a:latin typeface=".AppleSystemUIFontMonospaced"/>
              </a:rPr>
              <a:t>ucum</a:t>
            </a:r>
            <a:r>
              <a:rPr lang="en-GB" sz="1400" dirty="0">
                <a:solidFill>
                  <a:srgbClr val="B50013"/>
                </a:solidFill>
                <a:effectLst/>
                <a:latin typeface=".AppleSystemUIFontMonospaced"/>
              </a:rPr>
              <a:t>#" …</a:t>
            </a:r>
          </a:p>
          <a:p>
            <a:endParaRPr lang="en-GB" sz="1400" dirty="0">
              <a:solidFill>
                <a:srgbClr val="97007E"/>
              </a:solidFill>
              <a:effectLst/>
              <a:latin typeface=".AppleSystemUIFontMonospaced"/>
            </a:endParaRPr>
          </a:p>
          <a:p>
            <a:r>
              <a:rPr lang="en-GB" sz="1400" dirty="0">
                <a:solidFill>
                  <a:srgbClr val="97007E"/>
                </a:solidFill>
                <a:effectLst/>
                <a:latin typeface=".AppleSystemUIFontMonospaced"/>
              </a:rPr>
              <a:t>&lt;</a:t>
            </a:r>
            <a:r>
              <a:rPr lang="en-GB" sz="1400" dirty="0" err="1">
                <a:solidFill>
                  <a:srgbClr val="97007E"/>
                </a:solidFill>
                <a:effectLst/>
                <a:latin typeface=".AppleSystemUIFontMonospaced"/>
              </a:rPr>
              <a:t>ex:hasLength</a:t>
            </a:r>
            <a:r>
              <a:rPr lang="en-GB" sz="1400" dirty="0">
                <a:solidFill>
                  <a:srgbClr val="97007E"/>
                </a:solidFill>
                <a:effectLst/>
                <a:latin typeface=".AppleSystemUIFontMonospaced"/>
              </a:rPr>
              <a:t> </a:t>
            </a:r>
            <a:r>
              <a:rPr lang="en-GB" sz="1400" dirty="0" err="1">
                <a:solidFill>
                  <a:srgbClr val="6F5A1E"/>
                </a:solidFill>
                <a:effectLst/>
                <a:latin typeface=".AppleSystemUIFontMonospaced"/>
              </a:rPr>
              <a:t>rdf:datatype</a:t>
            </a:r>
            <a:r>
              <a:rPr lang="en-GB" sz="1400" dirty="0">
                <a:solidFill>
                  <a:srgbClr val="97007E"/>
                </a:solidFill>
                <a:effectLst/>
                <a:latin typeface=".AppleSystemUIFontMonospaced"/>
              </a:rPr>
              <a:t>=</a:t>
            </a:r>
            <a:r>
              <a:rPr lang="en-GB" sz="1400" dirty="0">
                <a:solidFill>
                  <a:srgbClr val="B50013"/>
                </a:solidFill>
                <a:effectLst/>
                <a:latin typeface=".AppleSystemUIFontMonospaced"/>
              </a:rPr>
              <a:t>"http://</a:t>
            </a:r>
            <a:r>
              <a:rPr lang="en-GB" sz="1400" dirty="0" err="1">
                <a:solidFill>
                  <a:srgbClr val="B50013"/>
                </a:solidFill>
                <a:effectLst/>
                <a:latin typeface=".AppleSystemUIFontMonospaced"/>
              </a:rPr>
              <a:t>unitsofmeasure.org</a:t>
            </a:r>
            <a:r>
              <a:rPr lang="en-GB" sz="1400" dirty="0">
                <a:solidFill>
                  <a:srgbClr val="B50013"/>
                </a:solidFill>
                <a:effectLst/>
                <a:latin typeface=".AppleSystemUIFontMonospaced"/>
              </a:rPr>
              <a:t>/</a:t>
            </a:r>
            <a:r>
              <a:rPr lang="en-GB" sz="1400" dirty="0" err="1">
                <a:solidFill>
                  <a:srgbClr val="B50013"/>
                </a:solidFill>
                <a:effectLst/>
                <a:latin typeface=".AppleSystemUIFontMonospaced"/>
              </a:rPr>
              <a:t>ucum#meter</a:t>
            </a:r>
            <a:r>
              <a:rPr lang="en-GB" sz="1400" dirty="0">
                <a:solidFill>
                  <a:srgbClr val="B50013"/>
                </a:solidFill>
                <a:effectLst/>
                <a:latin typeface=".AppleSystemUIFontMonospaced"/>
              </a:rPr>
              <a:t>"</a:t>
            </a:r>
            <a:r>
              <a:rPr lang="en-GB" sz="1400" dirty="0">
                <a:solidFill>
                  <a:srgbClr val="97007E"/>
                </a:solidFill>
                <a:effectLst/>
                <a:latin typeface=".AppleSystemUIFontMonospaced"/>
              </a:rPr>
              <a:t>&gt;</a:t>
            </a:r>
            <a:r>
              <a:rPr lang="en-GB" sz="1400" dirty="0">
                <a:solidFill>
                  <a:srgbClr val="000000"/>
                </a:solidFill>
                <a:effectLst/>
                <a:latin typeface=".AppleSystemUIFontMonospaced"/>
              </a:rPr>
              <a:t>230</a:t>
            </a:r>
            <a:r>
              <a:rPr lang="en-GB" sz="1400" dirty="0">
                <a:solidFill>
                  <a:srgbClr val="97007E"/>
                </a:solidFill>
                <a:effectLst/>
                <a:latin typeface=".AppleSystemUIFontMonospaced"/>
              </a:rPr>
              <a:t>&lt;/</a:t>
            </a:r>
            <a:r>
              <a:rPr lang="en-GB" sz="1400" dirty="0" err="1">
                <a:solidFill>
                  <a:srgbClr val="97007E"/>
                </a:solidFill>
                <a:effectLst/>
                <a:latin typeface=".AppleSystemUIFontMonospaced"/>
              </a:rPr>
              <a:t>ex:hasLength</a:t>
            </a:r>
            <a:r>
              <a:rPr lang="en-GB" sz="1400" dirty="0">
                <a:solidFill>
                  <a:srgbClr val="97007E"/>
                </a:solidFill>
                <a:effectLst/>
                <a:latin typeface=".AppleSystemUIFontMonospaced"/>
              </a:rPr>
              <a:t>&gt;</a:t>
            </a:r>
            <a:endParaRPr lang="en-GB" sz="1400" dirty="0">
              <a:solidFill>
                <a:srgbClr val="B50013"/>
              </a:solidFill>
              <a:effectLst/>
              <a:latin typeface=".AppleSystemUIFontMonospace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444E96-AF07-29EC-B328-BBCC26585D56}"/>
              </a:ext>
            </a:extLst>
          </p:cNvPr>
          <p:cNvSpPr txBox="1"/>
          <p:nvPr/>
        </p:nvSpPr>
        <p:spPr>
          <a:xfrm>
            <a:off x="858110" y="1738341"/>
            <a:ext cx="56621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en-GB" sz="1400" dirty="0">
                <a:solidFill>
                  <a:srgbClr val="0E0E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@prefix </a:t>
            </a:r>
            <a:r>
              <a:rPr lang="en-GB" sz="1400" dirty="0" err="1">
                <a:solidFill>
                  <a:srgbClr val="0E0E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ucum</a:t>
            </a:r>
            <a:r>
              <a:rPr lang="en-GB" sz="1400" dirty="0">
                <a:solidFill>
                  <a:srgbClr val="0E0E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&lt;http://</a:t>
            </a:r>
            <a:r>
              <a:rPr lang="en-GB" sz="1400" dirty="0" err="1">
                <a:solidFill>
                  <a:srgbClr val="0E0E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unitsofmeasure.org</a:t>
            </a:r>
            <a:r>
              <a:rPr lang="en-GB" sz="1400" dirty="0">
                <a:solidFill>
                  <a:srgbClr val="0E0E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400" dirty="0" err="1">
                <a:solidFill>
                  <a:srgbClr val="0E0E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ucum</a:t>
            </a:r>
            <a:r>
              <a:rPr lang="en-GB" sz="1400" dirty="0">
                <a:solidFill>
                  <a:srgbClr val="0E0E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#&gt; …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ex:hasLength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"230"^^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ucum:meter</a:t>
            </a:r>
            <a:endParaRPr lang="en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354B1-994E-B7DF-26B2-CF0EDF090B76}"/>
              </a:ext>
            </a:extLst>
          </p:cNvPr>
          <p:cNvSpPr txBox="1"/>
          <p:nvPr/>
        </p:nvSpPr>
        <p:spPr>
          <a:xfrm>
            <a:off x="4861269" y="2632912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(RDF/XMLsyntax) is equivalent to: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B85A05-71E6-D0E7-DF3B-80A486C2FC33}"/>
              </a:ext>
            </a:extLst>
          </p:cNvPr>
          <p:cNvSpPr txBox="1"/>
          <p:nvPr/>
        </p:nvSpPr>
        <p:spPr>
          <a:xfrm>
            <a:off x="5588550" y="5482456"/>
            <a:ext cx="203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(RDF Turtle syntax)</a:t>
            </a:r>
          </a:p>
        </p:txBody>
      </p:sp>
    </p:spTree>
    <p:extLst>
      <p:ext uri="{BB962C8B-B14F-4D97-AF65-F5344CB8AC3E}">
        <p14:creationId xmlns:p14="http://schemas.microsoft.com/office/powerpoint/2010/main" val="1946113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F5D8-A933-9739-3807-2DF57E12A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QUDT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023A6-D5F2-106D-BB76-C162D4F11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323" y="496562"/>
            <a:ext cx="6120010" cy="2542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FF6E81-8709-3E42-2D40-8976385DA67B}"/>
              </a:ext>
            </a:extLst>
          </p:cNvPr>
          <p:cNvSpPr txBox="1"/>
          <p:nvPr/>
        </p:nvSpPr>
        <p:spPr>
          <a:xfrm>
            <a:off x="838200" y="2048108"/>
            <a:ext cx="623279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dirty="0"/>
              <a:t>Explicitly refers to UCUM for unit representation.</a:t>
            </a:r>
          </a:p>
          <a:p>
            <a:endParaRPr lang="en-FR" sz="1600" dirty="0"/>
          </a:p>
          <a:p>
            <a:r>
              <a:rPr lang="en-FR" sz="1600" dirty="0"/>
              <a:t>Example:</a:t>
            </a:r>
            <a:br>
              <a:rPr lang="en-FR" sz="1600" dirty="0"/>
            </a:br>
            <a:br>
              <a:rPr lang="en-FR" sz="1600" dirty="0"/>
            </a:b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@prefix qudt: &lt;http://qudt.org/schema/qudt/&gt; 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@prefix unit: &lt;http://qudt.org/vocab/unit/&gt; .</a:t>
            </a:r>
          </a:p>
          <a:p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unit:Meter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qudt:Unit 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qudt:ucumCode "m"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qudt:quantityKind qudt:Length 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qudt:conversionMultiplier "1.0"^^xsd:double .</a:t>
            </a:r>
            <a:endParaRPr lang="en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507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0247-0B70-6008-000B-DBD577847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UCUM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3DAC8-12DE-0DED-4004-CB52EAB0B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Official website: </a:t>
            </a:r>
            <a:r>
              <a:rPr lang="en-GB" dirty="0">
                <a:hlinkClick r:id="rId2"/>
              </a:rPr>
              <a:t>https://ucum.org/</a:t>
            </a:r>
            <a:endParaRPr lang="en-GB" dirty="0"/>
          </a:p>
          <a:p>
            <a:r>
              <a:rPr lang="en-GB" dirty="0"/>
              <a:t>GitHub </a:t>
            </a:r>
            <a:r>
              <a:rPr lang="en-GB" dirty="0">
                <a:hlinkClick r:id="rId3"/>
              </a:rPr>
              <a:t>https://github.com/ucum-org</a:t>
            </a:r>
            <a:r>
              <a:rPr lang="en-GB" dirty="0"/>
              <a:t> </a:t>
            </a:r>
          </a:p>
          <a:p>
            <a:r>
              <a:rPr lang="en-GB" dirty="0"/>
              <a:t>Last version 2.2, June 2024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60847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28CB-6E8D-5233-67E3-307AC4C1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Link: QUDT </a:t>
            </a:r>
            <a:r>
              <a:rPr lang="en-FR" dirty="0">
                <a:sym typeface="Wingdings" pitchFamily="2" charset="2"/>
              </a:rPr>
              <a:t> UCUM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DED3D-FFEB-F482-7894-A359DED17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@prefix qudt: &lt;http://qudt.org/schema/qudt/&gt; .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@prefix unit: &lt;http://qudt.org/vocab/unit/&gt; .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unit:Meter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qudt:Unit 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qudt:ucumCode "m"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qudt:quantityKind qudt:Length 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qudt:conversionMultiplier "1.0"^^xsd:double .</a:t>
            </a:r>
            <a:endParaRPr lang="en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345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FF0F-1900-2830-6A27-806E559D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Knowledge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05E7B-6156-55C5-A68A-C976F6B50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15316" cy="4724901"/>
          </a:xfrm>
        </p:spPr>
        <p:txBody>
          <a:bodyPr>
            <a:normAutofit fontScale="92500" lnSpcReduction="20000"/>
          </a:bodyPr>
          <a:lstStyle/>
          <a:p>
            <a:r>
              <a:rPr lang="en-FR" sz="2400" dirty="0"/>
              <a:t>Quantities, or quantity kinds</a:t>
            </a:r>
          </a:p>
          <a:p>
            <a:pPr lvl="1"/>
            <a:r>
              <a:rPr lang="en-FR" sz="1700" dirty="0"/>
              <a:t>Physical: Mass, Length, Temperature, Work, Energy, Speed, Acceleration…</a:t>
            </a:r>
          </a:p>
          <a:p>
            <a:pPr lvl="1"/>
            <a:r>
              <a:rPr lang="en-FR" sz="1700" dirty="0"/>
              <a:t>Others (not in MOTIONAL scope):</a:t>
            </a:r>
          </a:p>
          <a:p>
            <a:pPr lvl="2"/>
            <a:r>
              <a:rPr lang="en-GB" sz="1700" dirty="0"/>
              <a:t>Prices, c</a:t>
            </a:r>
            <a:r>
              <a:rPr lang="en-FR" sz="1700" dirty="0"/>
              <a:t>urrencies, interest rates: see UN/CEFACT recommendation 9, ISO 4217, FIBO (Financial Industry Business Ontology)</a:t>
            </a:r>
          </a:p>
          <a:p>
            <a:r>
              <a:rPr lang="en-FR" sz="2400" dirty="0"/>
              <a:t>Units</a:t>
            </a:r>
          </a:p>
          <a:p>
            <a:pPr lvl="1"/>
            <a:r>
              <a:rPr lang="en-FR" sz="1700" dirty="0"/>
              <a:t>Unit alone does </a:t>
            </a:r>
            <a:r>
              <a:rPr lang="en-FR" sz="1700" i="1" dirty="0"/>
              <a:t>not always</a:t>
            </a:r>
            <a:r>
              <a:rPr lang="en-FR" sz="1700" dirty="0"/>
              <a:t> tell the quantity [kind]</a:t>
            </a:r>
            <a:r>
              <a:rPr lang="en-US" sz="1700" dirty="0"/>
              <a:t> </a:t>
            </a:r>
          </a:p>
          <a:p>
            <a:pPr lvl="2" algn="just"/>
            <a:r>
              <a:rPr lang="en-GB" sz="1700" dirty="0"/>
              <a:t>A</a:t>
            </a:r>
            <a:r>
              <a:rPr lang="en-FR" sz="1700" dirty="0"/>
              <a:t>n amount of energy and a torque can both be expressed in N.m (</a:t>
            </a:r>
            <a:r>
              <a:rPr lang="en-FR" sz="1700" i="1" dirty="0"/>
              <a:t>but for energy, we call it Joule</a:t>
            </a:r>
            <a:r>
              <a:rPr lang="en-FR" sz="1700" dirty="0"/>
              <a:t>)</a:t>
            </a:r>
          </a:p>
          <a:p>
            <a:pPr lvl="2"/>
            <a:r>
              <a:rPr lang="en-US" sz="1700" dirty="0"/>
              <a:t>A</a:t>
            </a:r>
            <a:r>
              <a:rPr lang="en-FR" sz="1700" dirty="0"/>
              <a:t> track length and a wavelength are all measured in units of length (meter, or multiples thereof)</a:t>
            </a:r>
          </a:p>
          <a:p>
            <a:r>
              <a:rPr lang="en-FR" sz="2400" dirty="0"/>
              <a:t>Dimensions</a:t>
            </a:r>
          </a:p>
          <a:p>
            <a:pPr lvl="1"/>
            <a:r>
              <a:rPr lang="en-FR" sz="1700" dirty="0"/>
              <a:t>Physical quantities are expressed as a combination of fundamental dimensions</a:t>
            </a:r>
          </a:p>
          <a:p>
            <a:pPr lvl="2"/>
            <a:r>
              <a:rPr lang="en-FR" sz="1700" dirty="0"/>
              <a:t>QUDT: L (Length), M (mass), T (Time), I (el. </a:t>
            </a:r>
            <a:r>
              <a:rPr lang="en-GB" sz="1700" dirty="0"/>
              <a:t>C</a:t>
            </a:r>
            <a:r>
              <a:rPr lang="en-FR" sz="1700" dirty="0"/>
              <a:t>urrent), 𝛩 (thermodynamic temperature), N (amount of substance), J (luminous intensity, </a:t>
            </a:r>
            <a:r>
              <a:rPr lang="en-FR" sz="1700" i="1" dirty="0"/>
              <a:t>this one linked with human perception</a:t>
            </a:r>
            <a:r>
              <a:rPr lang="en-FR" sz="1700" dirty="0"/>
              <a:t>) – all following the SI system of base quantities.</a:t>
            </a:r>
          </a:p>
          <a:p>
            <a:pPr lvl="2"/>
            <a:r>
              <a:rPr lang="en-FR" sz="1700" dirty="0"/>
              <a:t>UCUM: some deviations in base units (g instead of kg) or even quantities (el. charge (C) instead of current (A))</a:t>
            </a:r>
          </a:p>
          <a:p>
            <a:pPr lvl="2"/>
            <a:r>
              <a:rPr lang="en-GB" sz="1700" dirty="0"/>
              <a:t>C</a:t>
            </a:r>
            <a:r>
              <a:rPr lang="en-FR" sz="1700" dirty="0"/>
              <a:t>ombinations: Speed (M.T</a:t>
            </a:r>
            <a:r>
              <a:rPr lang="en-FR" sz="1700" baseline="30000" dirty="0"/>
              <a:t>-1</a:t>
            </a:r>
            <a:r>
              <a:rPr lang="en-FR" sz="1700" dirty="0"/>
              <a:t>), Energy (M.L</a:t>
            </a:r>
            <a:r>
              <a:rPr lang="en-FR" sz="1700" baseline="30000" dirty="0"/>
              <a:t>2</a:t>
            </a:r>
            <a:r>
              <a:rPr lang="en-FR" sz="1700" dirty="0"/>
              <a:t>.T</a:t>
            </a:r>
            <a:r>
              <a:rPr lang="en-FR" sz="1700" baseline="30000" dirty="0"/>
              <a:t>-2</a:t>
            </a:r>
            <a:r>
              <a:rPr lang="en-FR" sz="1700" dirty="0"/>
              <a:t>), …</a:t>
            </a:r>
          </a:p>
          <a:p>
            <a:pPr lvl="2"/>
            <a:r>
              <a:rPr lang="en-FR" sz="1700" dirty="0"/>
              <a:t>Dimensional analysis allows to determine if units are commensurable (= have same dimensions) and can be converted – </a:t>
            </a:r>
            <a:r>
              <a:rPr lang="en-FR" sz="1700" i="1" dirty="0"/>
              <a:t>provided we are not mixing up quantity kinds: see above.</a:t>
            </a:r>
          </a:p>
          <a:p>
            <a:pPr lvl="1"/>
            <a:endParaRPr lang="en-FR" sz="2000" dirty="0"/>
          </a:p>
        </p:txBody>
      </p:sp>
    </p:spTree>
    <p:extLst>
      <p:ext uri="{BB962C8B-B14F-4D97-AF65-F5344CB8AC3E}">
        <p14:creationId xmlns:p14="http://schemas.microsoft.com/office/powerpoint/2010/main" val="537468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76215F-E86C-E79F-FEEF-91198EB1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Quantities and units ontologies: an overview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75A117C-202A-4D66-B47A-D8A31EAA5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61647"/>
              </p:ext>
            </p:extLst>
          </p:nvPr>
        </p:nvGraphicFramePr>
        <p:xfrm>
          <a:off x="677781" y="1690688"/>
          <a:ext cx="10456778" cy="442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603">
                  <a:extLst>
                    <a:ext uri="{9D8B030D-6E8A-4147-A177-3AD203B41FA5}">
                      <a16:colId xmlns:a16="http://schemas.microsoft.com/office/drawing/2014/main" val="877358353"/>
                    </a:ext>
                  </a:extLst>
                </a:gridCol>
                <a:gridCol w="2717048">
                  <a:extLst>
                    <a:ext uri="{9D8B030D-6E8A-4147-A177-3AD203B41FA5}">
                      <a16:colId xmlns:a16="http://schemas.microsoft.com/office/drawing/2014/main" val="599671213"/>
                    </a:ext>
                  </a:extLst>
                </a:gridCol>
                <a:gridCol w="1649322">
                  <a:extLst>
                    <a:ext uri="{9D8B030D-6E8A-4147-A177-3AD203B41FA5}">
                      <a16:colId xmlns:a16="http://schemas.microsoft.com/office/drawing/2014/main" val="1511100553"/>
                    </a:ext>
                  </a:extLst>
                </a:gridCol>
                <a:gridCol w="1903377">
                  <a:extLst>
                    <a:ext uri="{9D8B030D-6E8A-4147-A177-3AD203B41FA5}">
                      <a16:colId xmlns:a16="http://schemas.microsoft.com/office/drawing/2014/main" val="1019352163"/>
                    </a:ext>
                  </a:extLst>
                </a:gridCol>
                <a:gridCol w="2464428">
                  <a:extLst>
                    <a:ext uri="{9D8B030D-6E8A-4147-A177-3AD203B41FA5}">
                      <a16:colId xmlns:a16="http://schemas.microsoft.com/office/drawing/2014/main" val="2270965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QUDT</a:t>
                      </a:r>
                      <a:endParaRPr lang="en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UCUM</a:t>
                      </a:r>
                      <a:endParaRPr lang="en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UO/M</a:t>
                      </a:r>
                      <a:endParaRPr lang="en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</a:t>
                      </a:r>
                      <a:endParaRPr lang="en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201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Quantities, units, dimensions </a:t>
                      </a:r>
                      <a:endParaRPr lang="en-FR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  <a:endParaRPr lang="en-FR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Quantities, units </a:t>
                      </a:r>
                      <a:endParaRPr lang="en-FR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Quantities, units, 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77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 Reasoning</a:t>
                      </a:r>
                      <a:endParaRPr lang="en-FR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Yes (commensurability, conversions)</a:t>
                      </a:r>
                      <a:endParaRPr lang="en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600" dirty="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322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sz="1600" dirty="0"/>
                        <a:t>Unit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Yes (explicit relations)</a:t>
                      </a:r>
                      <a:endParaRPr lang="en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Yes (external tool) </a:t>
                      </a:r>
                      <a:endParaRPr lang="en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FR" sz="16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Yes (rules defined)</a:t>
                      </a:r>
                      <a:endParaRPr lang="en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872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UCUM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Yes</a:t>
                      </a:r>
                      <a:endParaRPr lang="en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N/A</a:t>
                      </a:r>
                      <a:endParaRPr lang="en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Limited</a:t>
                      </a:r>
                      <a:endParaRPr lang="en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Limited</a:t>
                      </a:r>
                      <a:endParaRPr lang="en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1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Metadata for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Extensive (e.g., scale, base units, prefixes)</a:t>
                      </a:r>
                      <a:endParaRPr lang="en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Limited</a:t>
                      </a:r>
                      <a:endParaRPr lang="en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Limited</a:t>
                      </a:r>
                      <a:endParaRPr lang="en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Moderate</a:t>
                      </a:r>
                      <a:endParaRPr lang="en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697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General, engineering, science</a:t>
                      </a:r>
                      <a:endParaRPr lang="en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General, healthcare</a:t>
                      </a:r>
                      <a:endParaRPr lang="en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Biomedical, general</a:t>
                      </a:r>
                      <a:endParaRPr lang="en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General, engineering</a:t>
                      </a:r>
                      <a:endParaRPr lang="en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2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Community,</a:t>
                      </a:r>
                      <a:br>
                        <a:rPr lang="en-GB" sz="1600" dirty="0"/>
                      </a:br>
                      <a:r>
                        <a:rPr lang="en-GB" sz="1600" dirty="0"/>
                        <a:t>Adoption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Recent updates</a:t>
                      </a:r>
                      <a:endParaRPr lang="en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?</a:t>
                      </a:r>
                      <a:endParaRPr lang="en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?</a:t>
                      </a:r>
                      <a:endParaRPr lang="en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75692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4829C09-D778-1C05-5470-799A4BE8840C}"/>
              </a:ext>
            </a:extLst>
          </p:cNvPr>
          <p:cNvSpPr txBox="1"/>
          <p:nvPr/>
        </p:nvSpPr>
        <p:spPr>
          <a:xfrm>
            <a:off x="6582611" y="6212069"/>
            <a:ext cx="4849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i="1" dirty="0"/>
              <a:t>Last row is dubious, lacking secondary sources</a:t>
            </a:r>
          </a:p>
        </p:txBody>
      </p:sp>
    </p:spTree>
    <p:extLst>
      <p:ext uri="{BB962C8B-B14F-4D97-AF65-F5344CB8AC3E}">
        <p14:creationId xmlns:p14="http://schemas.microsoft.com/office/powerpoint/2010/main" val="3578817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DFA45A-1DEE-D2AA-9915-BD22164E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Proposal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CE7AC2-163D-27FE-0BBF-27E5EC62B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Model: use QUDT and UCUM</a:t>
            </a:r>
          </a:p>
          <a:p>
            <a:pPr lvl="1"/>
            <a:r>
              <a:rPr lang="en-FR" dirty="0"/>
              <a:t>UCUM in relation with data properties</a:t>
            </a:r>
          </a:p>
          <a:p>
            <a:pPr lvl="1"/>
            <a:r>
              <a:rPr lang="en-FR" dirty="0"/>
              <a:t>QUDT in relation with object properties</a:t>
            </a:r>
          </a:p>
          <a:p>
            <a:pPr lvl="1"/>
            <a:r>
              <a:rPr lang="en-GB" dirty="0"/>
              <a:t>(too) m</a:t>
            </a:r>
            <a:r>
              <a:rPr lang="en-FR" dirty="0"/>
              <a:t>any options </a:t>
            </a:r>
            <a:r>
              <a:rPr lang="en-FR" dirty="0">
                <a:sym typeface="Wingdings" pitchFamily="2" charset="2"/>
              </a:rPr>
              <a:t> Do not address? </a:t>
            </a:r>
            <a:r>
              <a:rPr lang="en-GB" dirty="0">
                <a:sym typeface="Wingdings" pitchFamily="2" charset="2"/>
              </a:rPr>
              <a:t>R</a:t>
            </a:r>
            <a:r>
              <a:rPr lang="en-FR" dirty="0">
                <a:sym typeface="Wingdings" pitchFamily="2" charset="2"/>
              </a:rPr>
              <a:t>ecommend? </a:t>
            </a:r>
            <a:r>
              <a:rPr lang="en-GB" dirty="0">
                <a:sym typeface="Wingdings" pitchFamily="2" charset="2"/>
              </a:rPr>
              <a:t>R</a:t>
            </a:r>
            <a:r>
              <a:rPr lang="en-FR" dirty="0">
                <a:sym typeface="Wingdings" pitchFamily="2" charset="2"/>
              </a:rPr>
              <a:t>estrict?</a:t>
            </a:r>
            <a:endParaRPr lang="en-FR" dirty="0"/>
          </a:p>
          <a:p>
            <a:r>
              <a:rPr lang="en-FR" dirty="0"/>
              <a:t>Tooling (sandbox):</a:t>
            </a:r>
          </a:p>
          <a:p>
            <a:pPr lvl="1"/>
            <a:r>
              <a:rPr lang="en-GB" dirty="0"/>
              <a:t>S</a:t>
            </a:r>
            <a:r>
              <a:rPr lang="en-FR" dirty="0"/>
              <a:t>erialization: let user choose [see e.g. IfcAlignment case]</a:t>
            </a:r>
          </a:p>
          <a:p>
            <a:pPr lvl="1"/>
            <a:r>
              <a:rPr lang="en-FR" dirty="0"/>
              <a:t>Conversion:</a:t>
            </a:r>
          </a:p>
          <a:p>
            <a:pPr lvl="2"/>
            <a:r>
              <a:rPr lang="en-FR" dirty="0"/>
              <a:t>QUDT </a:t>
            </a:r>
            <a:r>
              <a:rPr lang="en-FR" dirty="0">
                <a:sym typeface="Wingdings" pitchFamily="2" charset="2"/>
              </a:rPr>
              <a:t> UCUM units conversion possible by design; </a:t>
            </a:r>
            <a:r>
              <a:rPr lang="en-FR" b="1" dirty="0">
                <a:sym typeface="Wingdings" pitchFamily="2" charset="2"/>
              </a:rPr>
              <a:t>no need to demonstrate</a:t>
            </a:r>
          </a:p>
          <a:p>
            <a:pPr lvl="2"/>
            <a:r>
              <a:rPr lang="en-FR" dirty="0">
                <a:sym typeface="Wingdings" pitchFamily="2" charset="2"/>
              </a:rPr>
              <a:t>From/to other models: as expressiveness &amp; coverage are expected to be less than QUDT, concern is whether missing information can safely be recovered from model documentation or usage context [minor issue, </a:t>
            </a:r>
            <a:r>
              <a:rPr lang="en-FR" b="1" dirty="0">
                <a:sym typeface="Wingdings" pitchFamily="2" charset="2"/>
              </a:rPr>
              <a:t>and not WP30 business</a:t>
            </a:r>
            <a:r>
              <a:rPr lang="en-FR" dirty="0">
                <a:sym typeface="Wingdings" pitchFamily="2" charset="2"/>
              </a:rPr>
              <a:t>]</a:t>
            </a:r>
          </a:p>
          <a:p>
            <a:pPr marL="914400" lvl="2" indent="0">
              <a:buNone/>
            </a:pP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76662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B7F8-8569-D664-5639-67953204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FCF74-7775-208B-66B3-906987088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FR" sz="2000" dirty="0"/>
              <a:t>Representation of quantities and units (Q&amp;U) knows multiple standards:</a:t>
            </a:r>
          </a:p>
          <a:p>
            <a:pPr lvl="1"/>
            <a:r>
              <a:rPr lang="en-FR" sz="1800" dirty="0"/>
              <a:t>Most seem valid and up-to-date</a:t>
            </a:r>
          </a:p>
          <a:p>
            <a:pPr lvl="1"/>
            <a:r>
              <a:rPr lang="en-FR" sz="1800" dirty="0"/>
              <a:t>None stands out (lacking “popularity measure” or adoption trends)</a:t>
            </a:r>
          </a:p>
          <a:p>
            <a:pPr lvl="1"/>
            <a:r>
              <a:rPr lang="en-FR" sz="1800" dirty="0"/>
              <a:t>These standards mostly </a:t>
            </a:r>
            <a:r>
              <a:rPr lang="en-FR" sz="1800" i="1" dirty="0"/>
              <a:t>ignore each other</a:t>
            </a:r>
          </a:p>
          <a:p>
            <a:r>
              <a:rPr lang="en-FR" sz="2000" dirty="0"/>
              <a:t>These standards are often </a:t>
            </a:r>
            <a:r>
              <a:rPr lang="en-FR" sz="2000" b="1" dirty="0"/>
              <a:t>used by other standards</a:t>
            </a:r>
            <a:r>
              <a:rPr lang="en-FR" sz="2000" dirty="0"/>
              <a:t> relevant to our use cases</a:t>
            </a:r>
          </a:p>
          <a:p>
            <a:pPr lvl="1"/>
            <a:r>
              <a:rPr lang="en-GB" sz="1800" dirty="0"/>
              <a:t>e</a:t>
            </a:r>
            <a:r>
              <a:rPr lang="en-FR" sz="1800" dirty="0"/>
              <a:t>.g. ISO 19103 uses UOM “units of measure” ontology</a:t>
            </a:r>
          </a:p>
          <a:p>
            <a:r>
              <a:rPr lang="en-GB" sz="2000" dirty="0"/>
              <a:t>Choosing a </a:t>
            </a:r>
            <a:r>
              <a:rPr lang="en-GB" sz="2000" i="1" dirty="0"/>
              <a:t>single</a:t>
            </a:r>
            <a:r>
              <a:rPr lang="en-GB" sz="2000" dirty="0"/>
              <a:t> Q&amp;U standard </a:t>
            </a:r>
            <a:r>
              <a:rPr lang="en-GB" sz="2000" dirty="0">
                <a:sym typeface="Wingdings" pitchFamily="2" charset="2"/>
              </a:rPr>
              <a:t>would imply</a:t>
            </a:r>
            <a:r>
              <a:rPr lang="en-GB" sz="2000" dirty="0"/>
              <a:t> re-engineering others - risky</a:t>
            </a:r>
          </a:p>
          <a:p>
            <a:r>
              <a:rPr lang="en-GB" sz="2000" dirty="0"/>
              <a:t>Proposed solution</a:t>
            </a:r>
          </a:p>
          <a:p>
            <a:pPr lvl="1"/>
            <a:r>
              <a:rPr lang="en-GB" sz="1800" dirty="0"/>
              <a:t>Do not unbundle existing standards (packing Q&amp;U) when using them, hence:</a:t>
            </a:r>
          </a:p>
          <a:p>
            <a:pPr lvl="1"/>
            <a:r>
              <a:rPr lang="en-GB" sz="1800" dirty="0"/>
              <a:t>Prepare a minimal “alignment package” to demonstrate equivalence and facilitate the switch between Q&amp;U standards at runtime</a:t>
            </a:r>
          </a:p>
          <a:p>
            <a:pPr lvl="1"/>
            <a:r>
              <a:rPr lang="en-GB" sz="1800" dirty="0"/>
              <a:t>Possibly, propose a “preferred Q&amp;U standard” for the CDM if there is a clear benefit, from a CDM-internal point of view, or given the overall standardisation situation</a:t>
            </a:r>
          </a:p>
        </p:txBody>
      </p:sp>
    </p:spTree>
    <p:extLst>
      <p:ext uri="{BB962C8B-B14F-4D97-AF65-F5344CB8AC3E}">
        <p14:creationId xmlns:p14="http://schemas.microsoft.com/office/powerpoint/2010/main" val="28761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FEE3-4255-4365-ABF4-FEEED907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“Standards” under scrutiny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E151B-6FC6-81E3-9032-CCBCC9737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FR" sz="2400" dirty="0"/>
              <a:t>“Standards” should be understood in the wide sense: industry(de facto) standards, official standards, standard tools, …</a:t>
            </a:r>
          </a:p>
          <a:p>
            <a:r>
              <a:rPr lang="en-FR" sz="2400" dirty="0"/>
              <a:t>The standards listed below may include quantities (Q), units (U), and concepts requiring these (C).</a:t>
            </a:r>
          </a:p>
          <a:p>
            <a:pPr lvl="1"/>
            <a:r>
              <a:rPr lang="en-FR" sz="2000" dirty="0"/>
              <a:t>ISO TC 211 ontologies (Q; uses UOM for units)</a:t>
            </a:r>
          </a:p>
          <a:p>
            <a:pPr lvl="1"/>
            <a:r>
              <a:rPr lang="en-FR" sz="2000" dirty="0"/>
              <a:t>SOSA/SSN</a:t>
            </a:r>
          </a:p>
          <a:p>
            <a:pPr lvl="1"/>
            <a:r>
              <a:rPr lang="en-FR" sz="2000" dirty="0"/>
              <a:t>QUDT (Q, U)</a:t>
            </a:r>
          </a:p>
          <a:p>
            <a:pPr lvl="1"/>
            <a:r>
              <a:rPr lang="en-FR" sz="2000" dirty="0"/>
              <a:t>UCUM</a:t>
            </a:r>
          </a:p>
          <a:p>
            <a:pPr lvl="1"/>
            <a:r>
              <a:rPr lang="en-FR" sz="2000" dirty="0"/>
              <a:t>UOM (U)</a:t>
            </a:r>
          </a:p>
        </p:txBody>
      </p:sp>
    </p:spTree>
    <p:extLst>
      <p:ext uri="{BB962C8B-B14F-4D97-AF65-F5344CB8AC3E}">
        <p14:creationId xmlns:p14="http://schemas.microsoft.com/office/powerpoint/2010/main" val="50354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DBF9-AC74-FC32-4044-B2A480725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63" y="391401"/>
            <a:ext cx="3197773" cy="885606"/>
          </a:xfrm>
        </p:spPr>
        <p:txBody>
          <a:bodyPr/>
          <a:lstStyle/>
          <a:p>
            <a:r>
              <a:rPr lang="en-FR" dirty="0"/>
              <a:t>CoModIDE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E6FD1-00C7-5CE2-332F-8FEDABA2E315}"/>
              </a:ext>
            </a:extLst>
          </p:cNvPr>
          <p:cNvSpPr txBox="1"/>
          <p:nvPr/>
        </p:nvSpPr>
        <p:spPr>
          <a:xfrm>
            <a:off x="528463" y="1613118"/>
            <a:ext cx="350751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600" dirty="0"/>
              <a:t>CoModIDE is (trivializing a bit, sorry for that) a “cookbook” of common modelling patterns in RDF/OWL.</a:t>
            </a:r>
          </a:p>
          <a:p>
            <a:endParaRPr lang="en-FR" sz="1600" dirty="0"/>
          </a:p>
          <a:p>
            <a:r>
              <a:rPr lang="en-FR" sz="1600" dirty="0"/>
              <a:t>It is based on observed “good practice” and published as a Protégé Desktop plug-in.</a:t>
            </a:r>
          </a:p>
          <a:p>
            <a:endParaRPr lang="en-FR" sz="1600" dirty="0"/>
          </a:p>
          <a:p>
            <a:r>
              <a:rPr lang="en-FR" sz="1600" dirty="0"/>
              <a:t>The picture is copied from the plugin built-in documentation.</a:t>
            </a:r>
          </a:p>
          <a:p>
            <a:endParaRPr lang="en-FR" dirty="0"/>
          </a:p>
          <a:p>
            <a:r>
              <a:rPr lang="en-FR" sz="1200" dirty="0"/>
              <a:t>The rationale behind CoModIDE is published in:</a:t>
            </a:r>
          </a:p>
          <a:p>
            <a:r>
              <a:rPr lang="en-GB" sz="1200" dirty="0"/>
              <a:t>Modular Ontology </a:t>
            </a:r>
            <a:r>
              <a:rPr lang="en-GB" sz="1200" dirty="0" err="1"/>
              <a:t>Modeling</a:t>
            </a:r>
            <a:r>
              <a:rPr lang="en-GB" sz="1200" dirty="0"/>
              <a:t>: A Tutorial, Cogan Shimizu, Pascal </a:t>
            </a:r>
            <a:r>
              <a:rPr lang="en-GB" sz="1200" dirty="0" err="1"/>
              <a:t>Hitzler</a:t>
            </a:r>
            <a:r>
              <a:rPr lang="en-GB" sz="1200" dirty="0"/>
              <a:t>, </a:t>
            </a:r>
            <a:r>
              <a:rPr lang="en-GB" sz="1200" dirty="0" err="1"/>
              <a:t>Adila</a:t>
            </a:r>
            <a:r>
              <a:rPr lang="en-GB" sz="1200" dirty="0"/>
              <a:t> </a:t>
            </a:r>
            <a:r>
              <a:rPr lang="en-GB" sz="1200" dirty="0" err="1"/>
              <a:t>Krisnadhi</a:t>
            </a:r>
            <a:r>
              <a:rPr lang="en-GB" sz="1200" dirty="0"/>
              <a:t>, Semantic Web 14:459-489, 2022</a:t>
            </a:r>
            <a:endParaRPr lang="en-FR" sz="1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588BA2-6A99-4200-0822-9E15ADC1B98E}"/>
              </a:ext>
            </a:extLst>
          </p:cNvPr>
          <p:cNvGrpSpPr/>
          <p:nvPr/>
        </p:nvGrpSpPr>
        <p:grpSpPr>
          <a:xfrm>
            <a:off x="4671849" y="252247"/>
            <a:ext cx="7252140" cy="6180083"/>
            <a:chOff x="5869754" y="738618"/>
            <a:chExt cx="6054234" cy="500528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88BB16B-9986-CC21-158A-7029D8008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32912"/>
            <a:stretch/>
          </p:blipFill>
          <p:spPr>
            <a:xfrm>
              <a:off x="5869754" y="738618"/>
              <a:ext cx="6054234" cy="500528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5B7A3F-4039-3913-75A9-F7CF77D4636F}"/>
                </a:ext>
              </a:extLst>
            </p:cNvPr>
            <p:cNvSpPr txBox="1"/>
            <p:nvPr/>
          </p:nvSpPr>
          <p:spPr>
            <a:xfrm>
              <a:off x="9900746" y="5466905"/>
              <a:ext cx="18865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S</a:t>
              </a:r>
              <a:r>
                <a:rPr lang="en-FR" sz="1200" dirty="0"/>
                <a:t>ource: CoModIDE plugin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2901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0F7-E86A-6305-188F-49378B1D5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CF9C3-3E55-94C5-8095-23F994968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A cookbook should cover 80% of needs, not 100%</a:t>
            </a:r>
          </a:p>
          <a:p>
            <a:r>
              <a:rPr lang="en-FR" dirty="0"/>
              <a:t>Here, the restrictions are</a:t>
            </a:r>
          </a:p>
          <a:p>
            <a:pPr lvl="1"/>
            <a:r>
              <a:rPr lang="en-GB" dirty="0"/>
              <a:t>A</a:t>
            </a:r>
            <a:r>
              <a:rPr lang="en-FR" dirty="0"/>
              <a:t>ll values are numeric</a:t>
            </a:r>
          </a:p>
          <a:p>
            <a:pPr lvl="1"/>
            <a:r>
              <a:rPr lang="en-GB" dirty="0"/>
              <a:t>T</a:t>
            </a:r>
            <a:r>
              <a:rPr lang="en-FR" dirty="0"/>
              <a:t>he numeric type is xsd:double</a:t>
            </a:r>
          </a:p>
          <a:p>
            <a:r>
              <a:rPr lang="en-FR" dirty="0"/>
              <a:t>SOSA/SSN ontology (semantic sensor network) is more general</a:t>
            </a:r>
          </a:p>
        </p:txBody>
      </p:sp>
    </p:spTree>
    <p:extLst>
      <p:ext uri="{BB962C8B-B14F-4D97-AF65-F5344CB8AC3E}">
        <p14:creationId xmlns:p14="http://schemas.microsoft.com/office/powerpoint/2010/main" val="250961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874B-53D3-E158-4AC0-4B27685C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SOSA/SSN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74714-1E20-2F95-DFB1-68A15DE3B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Version examined: latest draft, Dec. 13, 2024</a:t>
            </a:r>
          </a:p>
          <a:p>
            <a:r>
              <a:rPr lang="en-FR" dirty="0"/>
              <a:t>Two properties for result:</a:t>
            </a:r>
          </a:p>
          <a:p>
            <a:pPr lvl="1"/>
            <a:r>
              <a:rPr lang="en-FR" dirty="0"/>
              <a:t>hasSimpleResult is a data(type) property, value is of type rdfs:Literal</a:t>
            </a:r>
          </a:p>
          <a:p>
            <a:pPr lvl="2"/>
            <a:r>
              <a:rPr lang="en-GB" dirty="0"/>
              <a:t>I</a:t>
            </a:r>
            <a:r>
              <a:rPr lang="en-FR" dirty="0"/>
              <a:t>t may include units information, e.g.</a:t>
            </a:r>
          </a:p>
          <a:p>
            <a:pPr lvl="3"/>
            <a:r>
              <a:rPr lang="en-GB" dirty="0"/>
              <a:t>"23.5"^^</a:t>
            </a:r>
            <a:r>
              <a:rPr lang="en-GB" dirty="0" err="1"/>
              <a:t>unit:DEG_C</a:t>
            </a:r>
            <a:r>
              <a:rPr lang="en-GB" dirty="0"/>
              <a:t> (using the UCUM code)</a:t>
            </a:r>
          </a:p>
          <a:p>
            <a:pPr lvl="1"/>
            <a:r>
              <a:rPr lang="en-FR" dirty="0"/>
              <a:t>hasResult is an object property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51739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4140-5437-BF4D-9A4F-79D9AE7DC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QUDT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5FA0-95DB-32BA-D3F8-9BBDCF187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Of particular interest is the ability of QUDT to handle ratios, esp. “dimensionless” ones:</a:t>
            </a:r>
          </a:p>
          <a:p>
            <a:pPr lvl="1"/>
            <a:r>
              <a:rPr lang="en-GB" dirty="0"/>
              <a:t>E</a:t>
            </a:r>
            <a:r>
              <a:rPr lang="en-FR" dirty="0"/>
              <a:t>.g. a slope can be expressed in mm/m or permille, and converted to (or from) cm/m or percent</a:t>
            </a:r>
          </a:p>
          <a:p>
            <a:pPr lvl="1"/>
            <a:r>
              <a:rPr lang="en-GB" dirty="0"/>
              <a:t>N</a:t>
            </a:r>
            <a:r>
              <a:rPr lang="en-FR" dirty="0"/>
              <a:t>ote: UCUM does this for certain units, e.g radian (^^ucum:rad)</a:t>
            </a:r>
          </a:p>
        </p:txBody>
      </p:sp>
    </p:spTree>
    <p:extLst>
      <p:ext uri="{BB962C8B-B14F-4D97-AF65-F5344CB8AC3E}">
        <p14:creationId xmlns:p14="http://schemas.microsoft.com/office/powerpoint/2010/main" val="56178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9B19-A55C-ECA3-D30D-8133FAFE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758" y="151231"/>
            <a:ext cx="6616031" cy="747128"/>
          </a:xfrm>
        </p:spPr>
        <p:txBody>
          <a:bodyPr>
            <a:normAutofit fontScale="90000"/>
          </a:bodyPr>
          <a:lstStyle/>
          <a:p>
            <a:r>
              <a:rPr lang="en-FR" sz="3600" dirty="0"/>
              <a:t>Implementation – object property case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E9017E-3A63-A75A-4324-4FB998DA85BC}"/>
              </a:ext>
            </a:extLst>
          </p:cNvPr>
          <p:cNvSpPr txBox="1"/>
          <p:nvPr/>
        </p:nvSpPr>
        <p:spPr>
          <a:xfrm>
            <a:off x="175126" y="1690688"/>
            <a:ext cx="55547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@prefix qudt: &lt;http://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qudt.org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/schema/qudt/&gt; 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@prefix unit: &lt;http://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qudt.org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/vocab/unit/&gt; 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@prefix xsd: &lt;http://www.w3.org/2001/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XMLSchema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#&gt; .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&lt;#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LengthOfBody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qudt:Quantity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qudt:numericValue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"230"^^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xsd:double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qudt:unit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unit:Meter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qudt:quantityKind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qudt:Length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endParaRPr lang="en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27CC75-0AF9-5E23-2E8A-F37ADBA78612}"/>
              </a:ext>
            </a:extLst>
          </p:cNvPr>
          <p:cNvSpPr txBox="1"/>
          <p:nvPr/>
        </p:nvSpPr>
        <p:spPr>
          <a:xfrm>
            <a:off x="6306763" y="1690688"/>
            <a:ext cx="555472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@prefix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ucum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&lt;http://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unitsofmeasure.org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ucum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#&gt; 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@prefix xsd: &lt;http://www.w3.org/2001/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XMLSchema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#&gt; .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&lt;#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LengthOfBody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ucum:Quantity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ucum:numericValue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"230"^^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xsd:double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ucum:unit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"m" .</a:t>
            </a:r>
            <a:endParaRPr lang="en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2C2A3-C993-8599-3809-3B547BD174D5}"/>
              </a:ext>
            </a:extLst>
          </p:cNvPr>
          <p:cNvSpPr txBox="1"/>
          <p:nvPr/>
        </p:nvSpPr>
        <p:spPr>
          <a:xfrm>
            <a:off x="415758" y="896327"/>
            <a:ext cx="138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</a:t>
            </a:r>
            <a:r>
              <a:rPr lang="en-FR" dirty="0"/>
              <a:t>sing QUDT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45E000-EA35-E39C-5FF4-FE68EA03E82B}"/>
              </a:ext>
            </a:extLst>
          </p:cNvPr>
          <p:cNvSpPr txBox="1"/>
          <p:nvPr/>
        </p:nvSpPr>
        <p:spPr>
          <a:xfrm>
            <a:off x="6360463" y="844015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</a:t>
            </a:r>
            <a:r>
              <a:rPr lang="en-FR" dirty="0"/>
              <a:t>sing UCUM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219197-8BD1-43D4-56F1-97ED1FC2631D}"/>
              </a:ext>
            </a:extLst>
          </p:cNvPr>
          <p:cNvSpPr txBox="1"/>
          <p:nvPr/>
        </p:nvSpPr>
        <p:spPr>
          <a:xfrm>
            <a:off x="107630" y="4519904"/>
            <a:ext cx="61991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&lt;#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LengthOfBody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qudt:Quantity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qudt:hasValue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"230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unit:Meter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"^^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qudt:QuantityValue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endParaRPr lang="en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8C39E-B42F-9445-5CD4-335089A2684A}"/>
              </a:ext>
            </a:extLst>
          </p:cNvPr>
          <p:cNvSpPr txBox="1"/>
          <p:nvPr/>
        </p:nvSpPr>
        <p:spPr>
          <a:xfrm>
            <a:off x="6317847" y="3887343"/>
            <a:ext cx="46955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&lt;#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LengthOfBody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ucum:Quantity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ucum:value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"230 m"^^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ucum:UCUMLiteral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endParaRPr lang="en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D16BB2-9122-B0BF-21D9-0505BA87BA54}"/>
              </a:ext>
            </a:extLst>
          </p:cNvPr>
          <p:cNvSpPr txBox="1"/>
          <p:nvPr/>
        </p:nvSpPr>
        <p:spPr>
          <a:xfrm>
            <a:off x="6306763" y="5068336"/>
            <a:ext cx="59843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&lt;#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LengthOfBody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 &lt;http://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example.org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/Length&gt; 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&lt;http://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example.org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hasLength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"230"^^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ucum:meter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endParaRPr lang="en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AD21EE-7FFD-274C-A651-3DFE237B3CC3}"/>
              </a:ext>
            </a:extLst>
          </p:cNvPr>
          <p:cNvSpPr txBox="1"/>
          <p:nvPr/>
        </p:nvSpPr>
        <p:spPr>
          <a:xfrm>
            <a:off x="175124" y="5822343"/>
            <a:ext cx="59843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&lt;#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LengthOfBody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 &lt;http://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example.org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/Length&gt; 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&lt;http://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example.org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hasLength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"230"^^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qudt:Meter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endParaRPr lang="en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CAB3AAE-B9B8-DAE8-32D7-C49C1736FB06}"/>
              </a:ext>
            </a:extLst>
          </p:cNvPr>
          <p:cNvSpPr/>
          <p:nvPr/>
        </p:nvSpPr>
        <p:spPr>
          <a:xfrm>
            <a:off x="1707931" y="3220645"/>
            <a:ext cx="1187669" cy="250982"/>
          </a:xfrm>
          <a:prstGeom prst="ellipse">
            <a:avLst/>
          </a:prstGeom>
          <a:solidFill>
            <a:schemeClr val="accent2">
              <a:lumMod val="20000"/>
              <a:lumOff val="80000"/>
              <a:alpha val="30381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AFBAE49-4933-BB13-886C-9C58E5C25CB5}"/>
              </a:ext>
            </a:extLst>
          </p:cNvPr>
          <p:cNvSpPr/>
          <p:nvPr/>
        </p:nvSpPr>
        <p:spPr>
          <a:xfrm>
            <a:off x="2573456" y="4980790"/>
            <a:ext cx="1187669" cy="250982"/>
          </a:xfrm>
          <a:prstGeom prst="ellipse">
            <a:avLst/>
          </a:prstGeom>
          <a:solidFill>
            <a:schemeClr val="accent2">
              <a:lumMod val="20000"/>
              <a:lumOff val="80000"/>
              <a:alpha val="30381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806D99-68D2-4DAF-5036-89717E46FD62}"/>
              </a:ext>
            </a:extLst>
          </p:cNvPr>
          <p:cNvSpPr/>
          <p:nvPr/>
        </p:nvSpPr>
        <p:spPr>
          <a:xfrm>
            <a:off x="4670143" y="6310025"/>
            <a:ext cx="1187669" cy="250982"/>
          </a:xfrm>
          <a:prstGeom prst="ellipse">
            <a:avLst/>
          </a:prstGeom>
          <a:solidFill>
            <a:schemeClr val="accent2">
              <a:lumMod val="20000"/>
              <a:lumOff val="80000"/>
              <a:alpha val="30381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AC7E1888-25AF-05CA-80A1-BA9D314653D6}"/>
              </a:ext>
            </a:extLst>
          </p:cNvPr>
          <p:cNvCxnSpPr>
            <a:stCxn id="3" idx="5"/>
            <a:endCxn id="12" idx="0"/>
          </p:cNvCxnSpPr>
          <p:nvPr/>
        </p:nvCxnSpPr>
        <p:spPr>
          <a:xfrm rot="16200000" flipH="1">
            <a:off x="2171521" y="3985020"/>
            <a:ext cx="1545918" cy="44562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57B6D7B0-A460-C185-0218-81E46B52457B}"/>
              </a:ext>
            </a:extLst>
          </p:cNvPr>
          <p:cNvCxnSpPr>
            <a:stCxn id="12" idx="5"/>
            <a:endCxn id="13" idx="0"/>
          </p:cNvCxnSpPr>
          <p:nvPr/>
        </p:nvCxnSpPr>
        <p:spPr>
          <a:xfrm rot="16200000" flipH="1">
            <a:off x="3868082" y="4914129"/>
            <a:ext cx="1115008" cy="167678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59CB86F-3B5E-42A8-5830-88E02CC27AE2}"/>
              </a:ext>
            </a:extLst>
          </p:cNvPr>
          <p:cNvSpPr/>
          <p:nvPr/>
        </p:nvSpPr>
        <p:spPr>
          <a:xfrm>
            <a:off x="7322510" y="3018430"/>
            <a:ext cx="1082704" cy="250982"/>
          </a:xfrm>
          <a:prstGeom prst="ellipse">
            <a:avLst/>
          </a:prstGeom>
          <a:solidFill>
            <a:schemeClr val="accent2">
              <a:lumMod val="20000"/>
              <a:lumOff val="80000"/>
              <a:alpha val="30381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A6E9EF2-4B10-4269-66CF-887849461742}"/>
              </a:ext>
            </a:extLst>
          </p:cNvPr>
          <p:cNvSpPr/>
          <p:nvPr/>
        </p:nvSpPr>
        <p:spPr>
          <a:xfrm>
            <a:off x="7968395" y="4346172"/>
            <a:ext cx="817510" cy="250982"/>
          </a:xfrm>
          <a:prstGeom prst="ellipse">
            <a:avLst/>
          </a:prstGeom>
          <a:solidFill>
            <a:schemeClr val="accent2">
              <a:lumMod val="20000"/>
              <a:lumOff val="80000"/>
              <a:alpha val="30381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CFB2D0B-ADAB-95BD-2199-97BB271B6609}"/>
              </a:ext>
            </a:extLst>
          </p:cNvPr>
          <p:cNvSpPr/>
          <p:nvPr/>
        </p:nvSpPr>
        <p:spPr>
          <a:xfrm>
            <a:off x="10798194" y="5771461"/>
            <a:ext cx="1161673" cy="250982"/>
          </a:xfrm>
          <a:prstGeom prst="ellipse">
            <a:avLst/>
          </a:prstGeom>
          <a:solidFill>
            <a:schemeClr val="accent2">
              <a:lumMod val="20000"/>
              <a:lumOff val="80000"/>
              <a:alpha val="30381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374B713B-4E48-97A6-503A-16E648FB6715}"/>
              </a:ext>
            </a:extLst>
          </p:cNvPr>
          <p:cNvCxnSpPr>
            <a:endCxn id="19" idx="0"/>
          </p:cNvCxnSpPr>
          <p:nvPr/>
        </p:nvCxnSpPr>
        <p:spPr>
          <a:xfrm rot="16200000" flipH="1">
            <a:off x="7753380" y="3722401"/>
            <a:ext cx="1147623" cy="9991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9645E658-5D84-EDA3-B037-0957CBB51F5B}"/>
              </a:ext>
            </a:extLst>
          </p:cNvPr>
          <p:cNvCxnSpPr>
            <a:cxnSpLocks/>
            <a:stCxn id="19" idx="5"/>
            <a:endCxn id="20" idx="0"/>
          </p:cNvCxnSpPr>
          <p:nvPr/>
        </p:nvCxnSpPr>
        <p:spPr>
          <a:xfrm rot="16200000" flipH="1">
            <a:off x="9417076" y="3809506"/>
            <a:ext cx="1211062" cy="27128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81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5F00-5305-F07D-496E-5B6F9617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Implementation – data property case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077B81-CBC0-08BF-C0B0-0F44812DC0F4}"/>
              </a:ext>
            </a:extLst>
          </p:cNvPr>
          <p:cNvSpPr txBox="1"/>
          <p:nvPr/>
        </p:nvSpPr>
        <p:spPr>
          <a:xfrm>
            <a:off x="4106779" y="1656536"/>
            <a:ext cx="738054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@prefix ex: &lt;http://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example.org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/&gt; 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@prefix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ucum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&lt;http://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unitsofmeasure.org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ucum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#&gt; .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&lt;#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PhysicalBody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ex:PhysicalObject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ex:hasLength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"230"^^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ucum:meter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rdfs:comment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"A physical body with a length of 230 meters"@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endParaRPr lang="en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1BD25-B2B8-F542-96FE-52716E812AB2}"/>
              </a:ext>
            </a:extLst>
          </p:cNvPr>
          <p:cNvSpPr txBox="1"/>
          <p:nvPr/>
        </p:nvSpPr>
        <p:spPr>
          <a:xfrm>
            <a:off x="935789" y="3429000"/>
            <a:ext cx="839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Support for reasoning is limited, but </a:t>
            </a:r>
            <a:r>
              <a:rPr lang="en-FR" b="1" dirty="0"/>
              <a:t>SPARQL queries can access the chosen unit</a:t>
            </a:r>
            <a:r>
              <a:rPr lang="en-FR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92A4D-1D35-29DE-A3FF-6C7069D8BADF}"/>
              </a:ext>
            </a:extLst>
          </p:cNvPr>
          <p:cNvSpPr txBox="1"/>
          <p:nvPr/>
        </p:nvSpPr>
        <p:spPr>
          <a:xfrm>
            <a:off x="6791810" y="3958138"/>
            <a:ext cx="469551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?length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WHERE { 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&lt;#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PhysicalBody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ex:hasLength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?length .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FILTER(datatype(?length)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ucum:meter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21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3145</TotalTime>
  <Words>1632</Words>
  <Application>Microsoft Macintosh PowerPoint</Application>
  <PresentationFormat>Widescreen</PresentationFormat>
  <Paragraphs>200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.AppleSystemUIFontMonospaced</vt:lpstr>
      <vt:lpstr>Aptos</vt:lpstr>
      <vt:lpstr>Aptos Display</vt:lpstr>
      <vt:lpstr>Arial</vt:lpstr>
      <vt:lpstr>Calibri</vt:lpstr>
      <vt:lpstr>Courier New</vt:lpstr>
      <vt:lpstr>Wingdings</vt:lpstr>
      <vt:lpstr>Office Theme</vt:lpstr>
      <vt:lpstr>Quantities and units</vt:lpstr>
      <vt:lpstr>Problem statement</vt:lpstr>
      <vt:lpstr>“Standards” under scrutiny</vt:lpstr>
      <vt:lpstr>CoModIDE</vt:lpstr>
      <vt:lpstr>Shortcomings</vt:lpstr>
      <vt:lpstr>SOSA/SSN</vt:lpstr>
      <vt:lpstr>QUDT</vt:lpstr>
      <vt:lpstr>Implementation – object property case</vt:lpstr>
      <vt:lpstr>Implementation – data property case</vt:lpstr>
      <vt:lpstr>About RDF typed literals</vt:lpstr>
      <vt:lpstr>QUDT</vt:lpstr>
      <vt:lpstr>UCUM</vt:lpstr>
      <vt:lpstr>Link: QUDT  UCUM</vt:lpstr>
      <vt:lpstr>Knowledge representation</vt:lpstr>
      <vt:lpstr>Quantities and units ontologies: an overview</vt:lpstr>
      <vt:lpstr>Proposal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Airy Magnien</dc:creator>
  <cp:lastModifiedBy>Airy Magnien</cp:lastModifiedBy>
  <cp:revision>14</cp:revision>
  <dcterms:created xsi:type="dcterms:W3CDTF">2024-12-17T15:13:47Z</dcterms:created>
  <dcterms:modified xsi:type="dcterms:W3CDTF">2024-12-20T11:29:32Z</dcterms:modified>
</cp:coreProperties>
</file>