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20"/>
  </p:notesMasterIdLst>
  <p:sldIdLst>
    <p:sldId id="268" r:id="rId2"/>
    <p:sldId id="256" r:id="rId3"/>
    <p:sldId id="264" r:id="rId4"/>
    <p:sldId id="265" r:id="rId5"/>
    <p:sldId id="266" r:id="rId6"/>
    <p:sldId id="267" r:id="rId7"/>
    <p:sldId id="272" r:id="rId8"/>
    <p:sldId id="271" r:id="rId9"/>
    <p:sldId id="274" r:id="rId10"/>
    <p:sldId id="275" r:id="rId11"/>
    <p:sldId id="279" r:id="rId12"/>
    <p:sldId id="278" r:id="rId13"/>
    <p:sldId id="276" r:id="rId14"/>
    <p:sldId id="277" r:id="rId15"/>
    <p:sldId id="270" r:id="rId16"/>
    <p:sldId id="269" r:id="rId17"/>
    <p:sldId id="273" r:id="rId18"/>
    <p:sldId id="28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0ABC5F4-DFE2-6C43-ABB7-1745E0861295}">
          <p14:sldIdLst>
            <p14:sldId id="268"/>
          </p14:sldIdLst>
        </p14:section>
        <p14:section name="topology" id="{506C430C-F663-C14F-86D3-7DC51A7B6C82}">
          <p14:sldIdLst>
            <p14:sldId id="256"/>
            <p14:sldId id="264"/>
            <p14:sldId id="265"/>
            <p14:sldId id="266"/>
            <p14:sldId id="267"/>
            <p14:sldId id="272"/>
          </p14:sldIdLst>
        </p14:section>
        <p14:section name="localisation" id="{1398BC76-4E97-BB4E-979E-E28562D4D47A}">
          <p14:sldIdLst>
            <p14:sldId id="271"/>
            <p14:sldId id="274"/>
            <p14:sldId id="275"/>
            <p14:sldId id="279"/>
            <p14:sldId id="278"/>
            <p14:sldId id="276"/>
            <p14:sldId id="277"/>
            <p14:sldId id="270"/>
          </p14:sldIdLst>
        </p14:section>
        <p14:section name="references" id="{64DE88BB-2EA5-FE4C-BF60-7F06C3B7971B}">
          <p14:sldIdLst>
            <p14:sldId id="269"/>
            <p14:sldId id="273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40"/>
    <p:restoredTop sz="94737"/>
  </p:normalViewPr>
  <p:slideViewPr>
    <p:cSldViewPr snapToGrid="0">
      <p:cViewPr>
        <p:scale>
          <a:sx n="235" d="100"/>
          <a:sy n="235" d="100"/>
        </p:scale>
        <p:origin x="70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9F58B2-432E-6347-856A-CBC43DB00A0C}" type="doc">
      <dgm:prSet loTypeId="urn:microsoft.com/office/officeart/2005/8/layout/hList6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F24CFAA9-5249-E548-938E-6ED3A6B9B30E}">
      <dgm:prSet phldrT="[Text]"/>
      <dgm:spPr/>
      <dgm:t>
        <a:bodyPr/>
        <a:lstStyle/>
        <a:p>
          <a:r>
            <a:rPr lang="en-GB" dirty="0"/>
            <a:t>Geographic</a:t>
          </a:r>
        </a:p>
      </dgm:t>
    </dgm:pt>
    <dgm:pt modelId="{E0311E65-2E08-1248-A26C-0CFC967F3136}" type="parTrans" cxnId="{2C7F1BDE-CCD1-E54D-BFF6-C3AC467CB6C9}">
      <dgm:prSet/>
      <dgm:spPr/>
      <dgm:t>
        <a:bodyPr/>
        <a:lstStyle/>
        <a:p>
          <a:endParaRPr lang="en-GB"/>
        </a:p>
      </dgm:t>
    </dgm:pt>
    <dgm:pt modelId="{06FF3194-1A2E-0B4E-BE13-150BC3C577A0}" type="sibTrans" cxnId="{2C7F1BDE-CCD1-E54D-BFF6-C3AC467CB6C9}">
      <dgm:prSet/>
      <dgm:spPr/>
      <dgm:t>
        <a:bodyPr/>
        <a:lstStyle/>
        <a:p>
          <a:endParaRPr lang="en-GB"/>
        </a:p>
      </dgm:t>
    </dgm:pt>
    <dgm:pt modelId="{567C5E7D-974C-2348-BC67-E1F96FB9B123}">
      <dgm:prSet phldrT="[Text]"/>
      <dgm:spPr/>
      <dgm:t>
        <a:bodyPr/>
        <a:lstStyle/>
        <a:p>
          <a:r>
            <a:rPr lang="en-GB" dirty="0"/>
            <a:t>Geodetic (GPS...)</a:t>
          </a:r>
        </a:p>
      </dgm:t>
    </dgm:pt>
    <dgm:pt modelId="{A909F030-6730-704E-BF33-C053469FACDF}" type="parTrans" cxnId="{4308B4A1-72AD-AF4A-9E53-AA4DF4C1781B}">
      <dgm:prSet/>
      <dgm:spPr/>
      <dgm:t>
        <a:bodyPr/>
        <a:lstStyle/>
        <a:p>
          <a:endParaRPr lang="en-GB"/>
        </a:p>
      </dgm:t>
    </dgm:pt>
    <dgm:pt modelId="{A795034D-F903-A84A-B36E-1268A79EA254}" type="sibTrans" cxnId="{4308B4A1-72AD-AF4A-9E53-AA4DF4C1781B}">
      <dgm:prSet/>
      <dgm:spPr/>
      <dgm:t>
        <a:bodyPr/>
        <a:lstStyle/>
        <a:p>
          <a:endParaRPr lang="en-GB"/>
        </a:p>
      </dgm:t>
    </dgm:pt>
    <dgm:pt modelId="{9CA28524-2DAE-1646-9432-FFADA79E3E79}">
      <dgm:prSet phldrT="[Text]"/>
      <dgm:spPr/>
      <dgm:t>
        <a:bodyPr/>
        <a:lstStyle/>
        <a:p>
          <a:r>
            <a:rPr lang="en-GB" dirty="0"/>
            <a:t>Projections (ETRS89...)</a:t>
          </a:r>
        </a:p>
      </dgm:t>
    </dgm:pt>
    <dgm:pt modelId="{E95B38E8-907A-BB4C-A7D5-14009239E4E4}" type="parTrans" cxnId="{EBA28827-2D55-8240-895A-7F9785BBDA0C}">
      <dgm:prSet/>
      <dgm:spPr/>
      <dgm:t>
        <a:bodyPr/>
        <a:lstStyle/>
        <a:p>
          <a:endParaRPr lang="en-GB"/>
        </a:p>
      </dgm:t>
    </dgm:pt>
    <dgm:pt modelId="{8DB7A656-A0F9-AA45-9555-CAA76D259169}" type="sibTrans" cxnId="{EBA28827-2D55-8240-895A-7F9785BBDA0C}">
      <dgm:prSet/>
      <dgm:spPr/>
      <dgm:t>
        <a:bodyPr/>
        <a:lstStyle/>
        <a:p>
          <a:endParaRPr lang="en-GB"/>
        </a:p>
      </dgm:t>
    </dgm:pt>
    <dgm:pt modelId="{BDD8EC7C-BABB-9E4F-A70E-A48D9B5C2642}">
      <dgm:prSet phldrT="[Text]"/>
      <dgm:spPr/>
      <dgm:t>
        <a:bodyPr/>
        <a:lstStyle/>
        <a:p>
          <a:r>
            <a:rPr lang="en-GB" dirty="0"/>
            <a:t>Geometric</a:t>
          </a:r>
        </a:p>
      </dgm:t>
    </dgm:pt>
    <dgm:pt modelId="{8305998E-5389-894B-B50C-2338697FBEFC}" type="parTrans" cxnId="{74FB4B89-2068-9242-A886-AD3271F8FB1B}">
      <dgm:prSet/>
      <dgm:spPr/>
      <dgm:t>
        <a:bodyPr/>
        <a:lstStyle/>
        <a:p>
          <a:endParaRPr lang="en-GB"/>
        </a:p>
      </dgm:t>
    </dgm:pt>
    <dgm:pt modelId="{A23F4B8D-6D39-7C42-A7A3-36EC17D25235}" type="sibTrans" cxnId="{74FB4B89-2068-9242-A886-AD3271F8FB1B}">
      <dgm:prSet/>
      <dgm:spPr/>
      <dgm:t>
        <a:bodyPr/>
        <a:lstStyle/>
        <a:p>
          <a:endParaRPr lang="en-GB"/>
        </a:p>
      </dgm:t>
    </dgm:pt>
    <dgm:pt modelId="{7274210E-A260-A240-8EED-3DEB94701A67}">
      <dgm:prSet phldrT="[Text]"/>
      <dgm:spPr/>
      <dgm:t>
        <a:bodyPr/>
        <a:lstStyle/>
        <a:p>
          <a:r>
            <a:rPr lang="en-GB" dirty="0"/>
            <a:t>Engineering or local coordinates</a:t>
          </a:r>
        </a:p>
      </dgm:t>
    </dgm:pt>
    <dgm:pt modelId="{50B20B61-D20B-304C-9AE6-08CCA42DDA85}" type="parTrans" cxnId="{736EF95E-F7FD-1C49-8FE8-A248D848CDDE}">
      <dgm:prSet/>
      <dgm:spPr/>
      <dgm:t>
        <a:bodyPr/>
        <a:lstStyle/>
        <a:p>
          <a:endParaRPr lang="en-GB"/>
        </a:p>
      </dgm:t>
    </dgm:pt>
    <dgm:pt modelId="{42D1570B-2D2A-9643-87C8-C0635BB53EBF}" type="sibTrans" cxnId="{736EF95E-F7FD-1C49-8FE8-A248D848CDDE}">
      <dgm:prSet/>
      <dgm:spPr/>
      <dgm:t>
        <a:bodyPr/>
        <a:lstStyle/>
        <a:p>
          <a:endParaRPr lang="en-GB"/>
        </a:p>
      </dgm:t>
    </dgm:pt>
    <dgm:pt modelId="{67C879A7-CA68-B749-B726-1AC681EB0A7F}">
      <dgm:prSet phldrT="[Text]"/>
      <dgm:spPr/>
      <dgm:t>
        <a:bodyPr/>
        <a:lstStyle/>
        <a:p>
          <a:r>
            <a:rPr lang="en-GB" dirty="0"/>
            <a:t>Cartesian coordinates</a:t>
          </a:r>
        </a:p>
      </dgm:t>
    </dgm:pt>
    <dgm:pt modelId="{604F8793-BD68-9C4D-B92A-8EC3DE7EB756}" type="parTrans" cxnId="{542E6DCB-B95B-C948-8362-63152F0984AA}">
      <dgm:prSet/>
      <dgm:spPr/>
      <dgm:t>
        <a:bodyPr/>
        <a:lstStyle/>
        <a:p>
          <a:endParaRPr lang="en-GB"/>
        </a:p>
      </dgm:t>
    </dgm:pt>
    <dgm:pt modelId="{C144B29A-762C-784E-AA08-140DF6C990A8}" type="sibTrans" cxnId="{542E6DCB-B95B-C948-8362-63152F0984AA}">
      <dgm:prSet/>
      <dgm:spPr/>
      <dgm:t>
        <a:bodyPr/>
        <a:lstStyle/>
        <a:p>
          <a:endParaRPr lang="en-GB"/>
        </a:p>
      </dgm:t>
    </dgm:pt>
    <dgm:pt modelId="{C4DBC6DA-0031-3842-97DB-8098148D5094}">
      <dgm:prSet phldrT="[Text]"/>
      <dgm:spPr/>
      <dgm:t>
        <a:bodyPr/>
        <a:lstStyle/>
        <a:p>
          <a:r>
            <a:rPr lang="en-GB" dirty="0"/>
            <a:t>Linear</a:t>
          </a:r>
        </a:p>
      </dgm:t>
    </dgm:pt>
    <dgm:pt modelId="{7C78677D-4DCB-1E4E-9A97-41C1BAFE8A32}" type="parTrans" cxnId="{C586B75E-9116-054C-85FA-86B1F5DE94A4}">
      <dgm:prSet/>
      <dgm:spPr/>
      <dgm:t>
        <a:bodyPr/>
        <a:lstStyle/>
        <a:p>
          <a:endParaRPr lang="en-GB"/>
        </a:p>
      </dgm:t>
    </dgm:pt>
    <dgm:pt modelId="{BF2F337F-4FFD-AB44-9F91-BAF2D9CC512C}" type="sibTrans" cxnId="{C586B75E-9116-054C-85FA-86B1F5DE94A4}">
      <dgm:prSet/>
      <dgm:spPr/>
      <dgm:t>
        <a:bodyPr/>
        <a:lstStyle/>
        <a:p>
          <a:endParaRPr lang="en-GB"/>
        </a:p>
      </dgm:t>
    </dgm:pt>
    <dgm:pt modelId="{30D80FF7-6920-7E43-84C2-04DB180A5230}">
      <dgm:prSet phldrT="[Text]"/>
      <dgm:spPr/>
      <dgm:t>
        <a:bodyPr/>
        <a:lstStyle/>
        <a:p>
          <a:r>
            <a:rPr lang="en-GB" dirty="0"/>
            <a:t>“Distance along”</a:t>
          </a:r>
        </a:p>
      </dgm:t>
    </dgm:pt>
    <dgm:pt modelId="{2EF16227-B92E-D047-8C28-668529A11BF8}" type="parTrans" cxnId="{0CAACD94-8E8D-914A-B467-B63C6D984FF1}">
      <dgm:prSet/>
      <dgm:spPr/>
      <dgm:t>
        <a:bodyPr/>
        <a:lstStyle/>
        <a:p>
          <a:endParaRPr lang="en-GB"/>
        </a:p>
      </dgm:t>
    </dgm:pt>
    <dgm:pt modelId="{6AF79758-8568-A849-8ED2-7B7C89C49693}" type="sibTrans" cxnId="{0CAACD94-8E8D-914A-B467-B63C6D984FF1}">
      <dgm:prSet/>
      <dgm:spPr/>
      <dgm:t>
        <a:bodyPr/>
        <a:lstStyle/>
        <a:p>
          <a:endParaRPr lang="en-GB"/>
        </a:p>
      </dgm:t>
    </dgm:pt>
    <dgm:pt modelId="{700370ED-F697-3C49-AD36-F61794BA77DE}">
      <dgm:prSet phldrT="[Text]"/>
      <dgm:spPr/>
      <dgm:t>
        <a:bodyPr/>
        <a:lstStyle/>
        <a:p>
          <a:r>
            <a:rPr lang="en-GB" dirty="0"/>
            <a:t>GML or WKT serialisation</a:t>
          </a:r>
        </a:p>
      </dgm:t>
    </dgm:pt>
    <dgm:pt modelId="{F2C47984-A087-ED45-8DA3-464E7EE6EEE6}" type="parTrans" cxnId="{2D5BC52A-FEC7-D345-86B9-1F5334E9351A}">
      <dgm:prSet/>
      <dgm:spPr/>
      <dgm:t>
        <a:bodyPr/>
        <a:lstStyle/>
        <a:p>
          <a:endParaRPr lang="en-GB"/>
        </a:p>
      </dgm:t>
    </dgm:pt>
    <dgm:pt modelId="{556AE305-DB3E-4F46-A915-A9EF0476E49A}" type="sibTrans" cxnId="{2D5BC52A-FEC7-D345-86B9-1F5334E9351A}">
      <dgm:prSet/>
      <dgm:spPr/>
      <dgm:t>
        <a:bodyPr/>
        <a:lstStyle/>
        <a:p>
          <a:endParaRPr lang="en-GB"/>
        </a:p>
      </dgm:t>
    </dgm:pt>
    <dgm:pt modelId="{CBB7BE60-1CF7-B74E-867D-F5B03F7785BC}">
      <dgm:prSet phldrT="[Text]"/>
      <dgm:spPr/>
      <dgm:t>
        <a:bodyPr/>
        <a:lstStyle/>
        <a:p>
          <a:r>
            <a:rPr lang="en-GB" dirty="0"/>
            <a:t>WKT or IFC (STEP) serialisation</a:t>
          </a:r>
        </a:p>
      </dgm:t>
    </dgm:pt>
    <dgm:pt modelId="{D076CB98-1560-1942-AC33-BDE502D77645}" type="parTrans" cxnId="{73FBD57D-1180-1C4F-A3CD-4E2C8EA19351}">
      <dgm:prSet/>
      <dgm:spPr/>
      <dgm:t>
        <a:bodyPr/>
        <a:lstStyle/>
        <a:p>
          <a:endParaRPr lang="en-GB"/>
        </a:p>
      </dgm:t>
    </dgm:pt>
    <dgm:pt modelId="{83D73F40-2135-C048-A8A6-FE49345724C7}" type="sibTrans" cxnId="{73FBD57D-1180-1C4F-A3CD-4E2C8EA19351}">
      <dgm:prSet/>
      <dgm:spPr/>
      <dgm:t>
        <a:bodyPr/>
        <a:lstStyle/>
        <a:p>
          <a:endParaRPr lang="en-GB"/>
        </a:p>
      </dgm:t>
    </dgm:pt>
    <dgm:pt modelId="{7E79EF9C-2495-8A4A-8D09-DBFBA78D8B41}">
      <dgm:prSet phldrT="[Text]"/>
      <dgm:spPr/>
      <dgm:t>
        <a:bodyPr/>
        <a:lstStyle/>
        <a:p>
          <a:r>
            <a:rPr lang="en-GB" dirty="0"/>
            <a:t>Legacy Kilometric Points</a:t>
          </a:r>
        </a:p>
      </dgm:t>
    </dgm:pt>
    <dgm:pt modelId="{7C6D9661-B8AC-3448-952C-CB31A0D377D5}" type="parTrans" cxnId="{8665BD5E-FD61-EC48-9796-A871E1DC8A25}">
      <dgm:prSet/>
      <dgm:spPr/>
      <dgm:t>
        <a:bodyPr/>
        <a:lstStyle/>
        <a:p>
          <a:endParaRPr lang="en-GB"/>
        </a:p>
      </dgm:t>
    </dgm:pt>
    <dgm:pt modelId="{B8D40C81-F639-4747-BBEC-A31A2D9474E9}" type="sibTrans" cxnId="{8665BD5E-FD61-EC48-9796-A871E1DC8A25}">
      <dgm:prSet/>
      <dgm:spPr/>
      <dgm:t>
        <a:bodyPr/>
        <a:lstStyle/>
        <a:p>
          <a:endParaRPr lang="en-GB"/>
        </a:p>
      </dgm:t>
    </dgm:pt>
    <dgm:pt modelId="{9807420E-6493-5C4E-950E-7B0D9AFA7EEF}">
      <dgm:prSet phldrT="[Text]"/>
      <dgm:spPr/>
      <dgm:t>
        <a:bodyPr/>
        <a:lstStyle/>
        <a:p>
          <a:r>
            <a:rPr lang="en-GB" dirty="0"/>
            <a:t>“True” distance along remains fundamental to signalling, incl. ETCS</a:t>
          </a:r>
        </a:p>
      </dgm:t>
    </dgm:pt>
    <dgm:pt modelId="{FC55C1E6-778E-2E43-A715-E0FCDC6F4399}" type="parTrans" cxnId="{D64B734F-F811-284D-8FC0-47084FF9CE2C}">
      <dgm:prSet/>
      <dgm:spPr/>
      <dgm:t>
        <a:bodyPr/>
        <a:lstStyle/>
        <a:p>
          <a:endParaRPr lang="en-GB"/>
        </a:p>
      </dgm:t>
    </dgm:pt>
    <dgm:pt modelId="{5A5E978E-11EF-B34E-8EC4-2795692B4CFD}" type="sibTrans" cxnId="{D64B734F-F811-284D-8FC0-47084FF9CE2C}">
      <dgm:prSet/>
      <dgm:spPr/>
      <dgm:t>
        <a:bodyPr/>
        <a:lstStyle/>
        <a:p>
          <a:endParaRPr lang="en-GB"/>
        </a:p>
      </dgm:t>
    </dgm:pt>
    <dgm:pt modelId="{BE57ED21-461A-8443-9097-108920D38F2D}" type="pres">
      <dgm:prSet presAssocID="{959F58B2-432E-6347-856A-CBC43DB00A0C}" presName="Name0" presStyleCnt="0">
        <dgm:presLayoutVars>
          <dgm:dir/>
          <dgm:resizeHandles val="exact"/>
        </dgm:presLayoutVars>
      </dgm:prSet>
      <dgm:spPr/>
    </dgm:pt>
    <dgm:pt modelId="{AA6A9E57-5408-1C4F-8CF4-FD9EF2668B12}" type="pres">
      <dgm:prSet presAssocID="{F24CFAA9-5249-E548-938E-6ED3A6B9B30E}" presName="node" presStyleLbl="node1" presStyleIdx="0" presStyleCnt="3">
        <dgm:presLayoutVars>
          <dgm:bulletEnabled val="1"/>
        </dgm:presLayoutVars>
      </dgm:prSet>
      <dgm:spPr/>
    </dgm:pt>
    <dgm:pt modelId="{09C469CE-1243-2A41-B28D-26A7640BD06C}" type="pres">
      <dgm:prSet presAssocID="{06FF3194-1A2E-0B4E-BE13-150BC3C577A0}" presName="sibTrans" presStyleCnt="0"/>
      <dgm:spPr/>
    </dgm:pt>
    <dgm:pt modelId="{5A4C5543-8D1F-EB45-9700-BAF88B6A6B6B}" type="pres">
      <dgm:prSet presAssocID="{BDD8EC7C-BABB-9E4F-A70E-A48D9B5C2642}" presName="node" presStyleLbl="node1" presStyleIdx="1" presStyleCnt="3">
        <dgm:presLayoutVars>
          <dgm:bulletEnabled val="1"/>
        </dgm:presLayoutVars>
      </dgm:prSet>
      <dgm:spPr/>
    </dgm:pt>
    <dgm:pt modelId="{8033F917-A0E6-C141-845D-0EF298440508}" type="pres">
      <dgm:prSet presAssocID="{A23F4B8D-6D39-7C42-A7A3-36EC17D25235}" presName="sibTrans" presStyleCnt="0"/>
      <dgm:spPr/>
    </dgm:pt>
    <dgm:pt modelId="{6666C9EB-BC95-A34D-A25B-257B6FEEBE91}" type="pres">
      <dgm:prSet presAssocID="{C4DBC6DA-0031-3842-97DB-8098148D5094}" presName="node" presStyleLbl="node1" presStyleIdx="2" presStyleCnt="3">
        <dgm:presLayoutVars>
          <dgm:bulletEnabled val="1"/>
        </dgm:presLayoutVars>
      </dgm:prSet>
      <dgm:spPr/>
    </dgm:pt>
  </dgm:ptLst>
  <dgm:cxnLst>
    <dgm:cxn modelId="{AF5A7C1D-7D7D-3E40-A6C1-4BE508D375B1}" type="presOf" srcId="{F24CFAA9-5249-E548-938E-6ED3A6B9B30E}" destId="{AA6A9E57-5408-1C4F-8CF4-FD9EF2668B12}" srcOrd="0" destOrd="0" presId="urn:microsoft.com/office/officeart/2005/8/layout/hList6"/>
    <dgm:cxn modelId="{EBA28827-2D55-8240-895A-7F9785BBDA0C}" srcId="{F24CFAA9-5249-E548-938E-6ED3A6B9B30E}" destId="{9CA28524-2DAE-1646-9432-FFADA79E3E79}" srcOrd="1" destOrd="0" parTransId="{E95B38E8-907A-BB4C-A7D5-14009239E4E4}" sibTransId="{8DB7A656-A0F9-AA45-9555-CAA76D259169}"/>
    <dgm:cxn modelId="{2D5BC52A-FEC7-D345-86B9-1F5334E9351A}" srcId="{F24CFAA9-5249-E548-938E-6ED3A6B9B30E}" destId="{700370ED-F697-3C49-AD36-F61794BA77DE}" srcOrd="2" destOrd="0" parTransId="{F2C47984-A087-ED45-8DA3-464E7EE6EEE6}" sibTransId="{556AE305-DB3E-4F46-A915-A9EF0476E49A}"/>
    <dgm:cxn modelId="{D64B734F-F811-284D-8FC0-47084FF9CE2C}" srcId="{C4DBC6DA-0031-3842-97DB-8098148D5094}" destId="{9807420E-6493-5C4E-950E-7B0D9AFA7EEF}" srcOrd="2" destOrd="0" parTransId="{FC55C1E6-778E-2E43-A715-E0FCDC6F4399}" sibTransId="{5A5E978E-11EF-B34E-8EC4-2795692B4CFD}"/>
    <dgm:cxn modelId="{1A62E65D-CCE7-EA45-AF02-8D9A3E38BBDA}" type="presOf" srcId="{7274210E-A260-A240-8EED-3DEB94701A67}" destId="{5A4C5543-8D1F-EB45-9700-BAF88B6A6B6B}" srcOrd="0" destOrd="1" presId="urn:microsoft.com/office/officeart/2005/8/layout/hList6"/>
    <dgm:cxn modelId="{C586B75E-9116-054C-85FA-86B1F5DE94A4}" srcId="{959F58B2-432E-6347-856A-CBC43DB00A0C}" destId="{C4DBC6DA-0031-3842-97DB-8098148D5094}" srcOrd="2" destOrd="0" parTransId="{7C78677D-4DCB-1E4E-9A97-41C1BAFE8A32}" sibTransId="{BF2F337F-4FFD-AB44-9F91-BAF2D9CC512C}"/>
    <dgm:cxn modelId="{8665BD5E-FD61-EC48-9796-A871E1DC8A25}" srcId="{C4DBC6DA-0031-3842-97DB-8098148D5094}" destId="{7E79EF9C-2495-8A4A-8D09-DBFBA78D8B41}" srcOrd="1" destOrd="0" parTransId="{7C6D9661-B8AC-3448-952C-CB31A0D377D5}" sibTransId="{B8D40C81-F639-4747-BBEC-A31A2D9474E9}"/>
    <dgm:cxn modelId="{736EF95E-F7FD-1C49-8FE8-A248D848CDDE}" srcId="{BDD8EC7C-BABB-9E4F-A70E-A48D9B5C2642}" destId="{7274210E-A260-A240-8EED-3DEB94701A67}" srcOrd="0" destOrd="0" parTransId="{50B20B61-D20B-304C-9AE6-08CCA42DDA85}" sibTransId="{42D1570B-2D2A-9643-87C8-C0635BB53EBF}"/>
    <dgm:cxn modelId="{0BA9AB62-8AFF-3342-B45E-78E3FEB0FBD0}" type="presOf" srcId="{67C879A7-CA68-B749-B726-1AC681EB0A7F}" destId="{5A4C5543-8D1F-EB45-9700-BAF88B6A6B6B}" srcOrd="0" destOrd="2" presId="urn:microsoft.com/office/officeart/2005/8/layout/hList6"/>
    <dgm:cxn modelId="{00F0D663-D97E-5746-81B9-7157C519C451}" type="presOf" srcId="{7E79EF9C-2495-8A4A-8D09-DBFBA78D8B41}" destId="{6666C9EB-BC95-A34D-A25B-257B6FEEBE91}" srcOrd="0" destOrd="2" presId="urn:microsoft.com/office/officeart/2005/8/layout/hList6"/>
    <dgm:cxn modelId="{C1227D71-B61D-A24F-9AC2-B2C445AC6DB7}" type="presOf" srcId="{CBB7BE60-1CF7-B74E-867D-F5B03F7785BC}" destId="{5A4C5543-8D1F-EB45-9700-BAF88B6A6B6B}" srcOrd="0" destOrd="3" presId="urn:microsoft.com/office/officeart/2005/8/layout/hList6"/>
    <dgm:cxn modelId="{73FBD57D-1180-1C4F-A3CD-4E2C8EA19351}" srcId="{BDD8EC7C-BABB-9E4F-A70E-A48D9B5C2642}" destId="{CBB7BE60-1CF7-B74E-867D-F5B03F7785BC}" srcOrd="2" destOrd="0" parTransId="{D076CB98-1560-1942-AC33-BDE502D77645}" sibTransId="{83D73F40-2135-C048-A8A6-FE49345724C7}"/>
    <dgm:cxn modelId="{74FB4B89-2068-9242-A886-AD3271F8FB1B}" srcId="{959F58B2-432E-6347-856A-CBC43DB00A0C}" destId="{BDD8EC7C-BABB-9E4F-A70E-A48D9B5C2642}" srcOrd="1" destOrd="0" parTransId="{8305998E-5389-894B-B50C-2338697FBEFC}" sibTransId="{A23F4B8D-6D39-7C42-A7A3-36EC17D25235}"/>
    <dgm:cxn modelId="{0CAACD94-8E8D-914A-B467-B63C6D984FF1}" srcId="{C4DBC6DA-0031-3842-97DB-8098148D5094}" destId="{30D80FF7-6920-7E43-84C2-04DB180A5230}" srcOrd="0" destOrd="0" parTransId="{2EF16227-B92E-D047-8C28-668529A11BF8}" sibTransId="{6AF79758-8568-A849-8ED2-7B7C89C49693}"/>
    <dgm:cxn modelId="{4308B4A1-72AD-AF4A-9E53-AA4DF4C1781B}" srcId="{F24CFAA9-5249-E548-938E-6ED3A6B9B30E}" destId="{567C5E7D-974C-2348-BC67-E1F96FB9B123}" srcOrd="0" destOrd="0" parTransId="{A909F030-6730-704E-BF33-C053469FACDF}" sibTransId="{A795034D-F903-A84A-B36E-1268A79EA254}"/>
    <dgm:cxn modelId="{065603AB-9C54-CA45-8595-9736F46CD8D1}" type="presOf" srcId="{567C5E7D-974C-2348-BC67-E1F96FB9B123}" destId="{AA6A9E57-5408-1C4F-8CF4-FD9EF2668B12}" srcOrd="0" destOrd="1" presId="urn:microsoft.com/office/officeart/2005/8/layout/hList6"/>
    <dgm:cxn modelId="{638E67AD-6E7E-C246-A78B-9AA1DEDCF199}" type="presOf" srcId="{700370ED-F697-3C49-AD36-F61794BA77DE}" destId="{AA6A9E57-5408-1C4F-8CF4-FD9EF2668B12}" srcOrd="0" destOrd="3" presId="urn:microsoft.com/office/officeart/2005/8/layout/hList6"/>
    <dgm:cxn modelId="{9A2818B2-ADB3-824A-B8DE-0B71D8B21D7A}" type="presOf" srcId="{C4DBC6DA-0031-3842-97DB-8098148D5094}" destId="{6666C9EB-BC95-A34D-A25B-257B6FEEBE91}" srcOrd="0" destOrd="0" presId="urn:microsoft.com/office/officeart/2005/8/layout/hList6"/>
    <dgm:cxn modelId="{1B08D6BF-FF84-9C44-A400-016305591513}" type="presOf" srcId="{BDD8EC7C-BABB-9E4F-A70E-A48D9B5C2642}" destId="{5A4C5543-8D1F-EB45-9700-BAF88B6A6B6B}" srcOrd="0" destOrd="0" presId="urn:microsoft.com/office/officeart/2005/8/layout/hList6"/>
    <dgm:cxn modelId="{0D53B6C6-4942-CB4E-AFED-66113A01C010}" type="presOf" srcId="{959F58B2-432E-6347-856A-CBC43DB00A0C}" destId="{BE57ED21-461A-8443-9097-108920D38F2D}" srcOrd="0" destOrd="0" presId="urn:microsoft.com/office/officeart/2005/8/layout/hList6"/>
    <dgm:cxn modelId="{542E6DCB-B95B-C948-8362-63152F0984AA}" srcId="{BDD8EC7C-BABB-9E4F-A70E-A48D9B5C2642}" destId="{67C879A7-CA68-B749-B726-1AC681EB0A7F}" srcOrd="1" destOrd="0" parTransId="{604F8793-BD68-9C4D-B92A-8EC3DE7EB756}" sibTransId="{C144B29A-762C-784E-AA08-140DF6C990A8}"/>
    <dgm:cxn modelId="{BFA20AD6-CE7A-D640-9711-8C847398B9E8}" type="presOf" srcId="{9CA28524-2DAE-1646-9432-FFADA79E3E79}" destId="{AA6A9E57-5408-1C4F-8CF4-FD9EF2668B12}" srcOrd="0" destOrd="2" presId="urn:microsoft.com/office/officeart/2005/8/layout/hList6"/>
    <dgm:cxn modelId="{2C7F1BDE-CCD1-E54D-BFF6-C3AC467CB6C9}" srcId="{959F58B2-432E-6347-856A-CBC43DB00A0C}" destId="{F24CFAA9-5249-E548-938E-6ED3A6B9B30E}" srcOrd="0" destOrd="0" parTransId="{E0311E65-2E08-1248-A26C-0CFC967F3136}" sibTransId="{06FF3194-1A2E-0B4E-BE13-150BC3C577A0}"/>
    <dgm:cxn modelId="{D364B7E1-8064-E642-B700-7685B8A08343}" type="presOf" srcId="{9807420E-6493-5C4E-950E-7B0D9AFA7EEF}" destId="{6666C9EB-BC95-A34D-A25B-257B6FEEBE91}" srcOrd="0" destOrd="3" presId="urn:microsoft.com/office/officeart/2005/8/layout/hList6"/>
    <dgm:cxn modelId="{40DFDEEC-9538-6747-8E9D-C4316FBE1A4E}" type="presOf" srcId="{30D80FF7-6920-7E43-84C2-04DB180A5230}" destId="{6666C9EB-BC95-A34D-A25B-257B6FEEBE91}" srcOrd="0" destOrd="1" presId="urn:microsoft.com/office/officeart/2005/8/layout/hList6"/>
    <dgm:cxn modelId="{E164C736-20C1-BD4B-86C6-BFF3741F98CD}" type="presParOf" srcId="{BE57ED21-461A-8443-9097-108920D38F2D}" destId="{AA6A9E57-5408-1C4F-8CF4-FD9EF2668B12}" srcOrd="0" destOrd="0" presId="urn:microsoft.com/office/officeart/2005/8/layout/hList6"/>
    <dgm:cxn modelId="{22C20B1A-1934-E545-B5D6-E7B211C099EA}" type="presParOf" srcId="{BE57ED21-461A-8443-9097-108920D38F2D}" destId="{09C469CE-1243-2A41-B28D-26A7640BD06C}" srcOrd="1" destOrd="0" presId="urn:microsoft.com/office/officeart/2005/8/layout/hList6"/>
    <dgm:cxn modelId="{A0843F8C-A073-984A-A53C-C897A3DAFACB}" type="presParOf" srcId="{BE57ED21-461A-8443-9097-108920D38F2D}" destId="{5A4C5543-8D1F-EB45-9700-BAF88B6A6B6B}" srcOrd="2" destOrd="0" presId="urn:microsoft.com/office/officeart/2005/8/layout/hList6"/>
    <dgm:cxn modelId="{9A5D3781-4CC4-CD41-8F16-716A11AE5F95}" type="presParOf" srcId="{BE57ED21-461A-8443-9097-108920D38F2D}" destId="{8033F917-A0E6-C141-845D-0EF298440508}" srcOrd="3" destOrd="0" presId="urn:microsoft.com/office/officeart/2005/8/layout/hList6"/>
    <dgm:cxn modelId="{200258B6-F189-6746-823C-B299438ED158}" type="presParOf" srcId="{BE57ED21-461A-8443-9097-108920D38F2D}" destId="{6666C9EB-BC95-A34D-A25B-257B6FEEBE91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6A9E57-5408-1C4F-8CF4-FD9EF2668B12}">
      <dsp:nvSpPr>
        <dsp:cNvPr id="0" name=""/>
        <dsp:cNvSpPr/>
      </dsp:nvSpPr>
      <dsp:spPr>
        <a:xfrm rot="16200000">
          <a:off x="-863525" y="864662"/>
          <a:ext cx="4687905" cy="2958579"/>
        </a:xfrm>
        <a:prstGeom prst="flowChartManualOperati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0" rIns="172138" bIns="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Geographic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/>
            <a:t>Geodetic (GPS...)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/>
            <a:t>Projections (ETRS89...)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/>
            <a:t>GML or WKT serialisation</a:t>
          </a:r>
        </a:p>
      </dsp:txBody>
      <dsp:txXfrm rot="5400000">
        <a:off x="1138" y="937580"/>
        <a:ext cx="2958579" cy="2812743"/>
      </dsp:txXfrm>
    </dsp:sp>
    <dsp:sp modelId="{5A4C5543-8D1F-EB45-9700-BAF88B6A6B6B}">
      <dsp:nvSpPr>
        <dsp:cNvPr id="0" name=""/>
        <dsp:cNvSpPr/>
      </dsp:nvSpPr>
      <dsp:spPr>
        <a:xfrm rot="16200000">
          <a:off x="2316947" y="864662"/>
          <a:ext cx="4687905" cy="2958579"/>
        </a:xfrm>
        <a:prstGeom prst="flowChartManualOperation">
          <a:avLst/>
        </a:prstGeom>
        <a:solidFill>
          <a:schemeClr val="accent3">
            <a:hueOff val="2058582"/>
            <a:satOff val="12356"/>
            <a:lumOff val="941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0" rIns="172138" bIns="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Geometric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/>
            <a:t>Engineering or local coordinates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/>
            <a:t>Cartesian coordinates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/>
            <a:t>WKT or IFC (STEP) serialisation</a:t>
          </a:r>
        </a:p>
      </dsp:txBody>
      <dsp:txXfrm rot="5400000">
        <a:off x="3181610" y="937580"/>
        <a:ext cx="2958579" cy="2812743"/>
      </dsp:txXfrm>
    </dsp:sp>
    <dsp:sp modelId="{6666C9EB-BC95-A34D-A25B-257B6FEEBE91}">
      <dsp:nvSpPr>
        <dsp:cNvPr id="0" name=""/>
        <dsp:cNvSpPr/>
      </dsp:nvSpPr>
      <dsp:spPr>
        <a:xfrm rot="16200000">
          <a:off x="5497420" y="864662"/>
          <a:ext cx="4687905" cy="2958579"/>
        </a:xfrm>
        <a:prstGeom prst="flowChartManualOperation">
          <a:avLst/>
        </a:prstGeom>
        <a:solidFill>
          <a:schemeClr val="accent3">
            <a:hueOff val="4117163"/>
            <a:satOff val="24712"/>
            <a:lumOff val="1882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0" rIns="172138" bIns="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Linear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/>
            <a:t>“Distance along”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/>
            <a:t>Legacy Kilometric Points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/>
            <a:t>“True” distance along remains fundamental to signalling, incl. ETCS</a:t>
          </a:r>
        </a:p>
      </dsp:txBody>
      <dsp:txXfrm rot="5400000">
        <a:off x="6362083" y="937580"/>
        <a:ext cx="2958579" cy="28127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EA8244-36C9-2C47-8511-A543FCEB1B28}" type="datetimeFigureOut">
              <a:rPr lang="en-FR" smtClean="0"/>
              <a:t>11/12/2024</a:t>
            </a:fld>
            <a:endParaRPr lang="en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4965C-2BF7-DF44-AD41-B445F2EF669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156206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4965C-2BF7-DF44-AD41-B445F2EF6691}" type="slidenum">
              <a:rPr lang="en-FR" smtClean="0"/>
              <a:t>4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193100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4965C-2BF7-DF44-AD41-B445F2EF6691}" type="slidenum">
              <a:rPr lang="en-FR" smtClean="0"/>
              <a:t>6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509084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4965C-2BF7-DF44-AD41-B445F2EF6691}" type="slidenum">
              <a:rPr lang="en-FR" smtClean="0"/>
              <a:t>7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554384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4965C-2BF7-DF44-AD41-B445F2EF6691}" type="slidenum">
              <a:rPr lang="en-FR" smtClean="0"/>
              <a:t>9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828046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4965C-2BF7-DF44-AD41-B445F2EF6691}" type="slidenum">
              <a:rPr lang="en-FR" smtClean="0"/>
              <a:t>10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924684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4965C-2BF7-DF44-AD41-B445F2EF6691}" type="slidenum">
              <a:rPr lang="en-FR" smtClean="0"/>
              <a:t>12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48948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4965C-2BF7-DF44-AD41-B445F2EF6691}" type="slidenum">
              <a:rPr lang="en-FR" smtClean="0"/>
              <a:t>13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335990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4965C-2BF7-DF44-AD41-B445F2EF6691}" type="slidenum">
              <a:rPr lang="en-FR" smtClean="0"/>
              <a:t>14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547044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4965C-2BF7-DF44-AD41-B445F2EF6691}" type="slidenum">
              <a:rPr lang="en-FR" smtClean="0"/>
              <a:t>15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006767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12/12/2024</a:t>
            </a:r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MOTIONAL - WP30 Workshop - 12/12/2024</a:t>
            </a:r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00EE-1C6E-8042-922F-4BABCCA1FBF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843636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12/12/2024</a:t>
            </a:r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MOTIONAL - WP30 Workshop - 12/12/2024</a:t>
            </a:r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00EE-1C6E-8042-922F-4BABCCA1FBF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820935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12/12/2024</a:t>
            </a:r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MOTIONAL - WP30 Workshop - 12/12/2024</a:t>
            </a:r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00EE-1C6E-8042-922F-4BABCCA1FBF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423105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12/12/2024</a:t>
            </a:r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MOTIONAL - WP30 Workshop - 12/12/2024</a:t>
            </a:r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00EE-1C6E-8042-922F-4BABCCA1FBF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351894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12/12/2024</a:t>
            </a:r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MOTIONAL - WP30 Workshop - 12/12/2024</a:t>
            </a:r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00EE-1C6E-8042-922F-4BABCCA1FBF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494031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12/12/2024</a:t>
            </a:r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MOTIONAL - WP30 Workshop - 12/12/2024</a:t>
            </a:r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00EE-1C6E-8042-922F-4BABCCA1FBF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936024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12/12/2024</a:t>
            </a:r>
            <a:endParaRPr lang="en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MOTIONAL - WP30 Workshop - 12/12/2024</a:t>
            </a:r>
            <a:endParaRPr lang="en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00EE-1C6E-8042-922F-4BABCCA1FBF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616617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12/12/2024</a:t>
            </a:r>
            <a:endParaRPr lang="en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MOTIONAL - WP30 Workshop - 12/12/2024</a:t>
            </a:r>
            <a:endParaRPr lang="en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00EE-1C6E-8042-922F-4BABCCA1FBF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699667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12/12/2024</a:t>
            </a:r>
            <a:endParaRPr lang="en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MOTIONAL - WP30 Workshop - 12/12/2024</a:t>
            </a:r>
            <a:endParaRPr lang="en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00EE-1C6E-8042-922F-4BABCCA1FBF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20149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12/12/2024</a:t>
            </a:r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MOTIONAL - WP30 Workshop - 12/12/2024</a:t>
            </a:r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00EE-1C6E-8042-922F-4BABCCA1FBF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911213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12/12/2024</a:t>
            </a:r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MOTIONAL - WP30 Workshop - 12/12/2024</a:t>
            </a:r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00EE-1C6E-8042-922F-4BABCCA1FBF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185079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fr-FR"/>
              <a:t>12/12/2024</a:t>
            </a:r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GB"/>
              <a:t>MOTIONAL - WP30 Workshop - 12/12/2024</a:t>
            </a:r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0400EE-1C6E-8042-922F-4BABCCA1FBF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256794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atex2.eu/v3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ef.uv.es/lodroadtran18/def/transporte/dtx_srti/ontology.tt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ntotext.com/knowledgehub/fundamentals/what-is-rdf-star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ICrail/SemanticRSM" TargetMode="External"/><Relationship Id="rId2" Type="http://schemas.openxmlformats.org/officeDocument/2006/relationships/hyperlink" Target="https://github.com/UICrail/CDM-MOTIONA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UICrail/SemanticRSM/wiki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8320351-9FA2-4A26-885B-BB8F3E490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CD2EFB-78C2-4C6E-A6B9-4ED12FAD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Close-up of hopscotch on a sidewalk">
            <a:extLst>
              <a:ext uri="{FF2B5EF4-FFF2-40B4-BE49-F238E27FC236}">
                <a16:creationId xmlns:a16="http://schemas.microsoft.com/office/drawing/2014/main" id="{CADE333F-6F09-F3A3-71B2-FA37941F4A7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7097" b="8634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CAED052-31A9-C7DC-618D-C06BD84A60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00427"/>
            <a:ext cx="9875520" cy="3299902"/>
          </a:xfrm>
        </p:spPr>
        <p:txBody>
          <a:bodyPr>
            <a:normAutofit/>
          </a:bodyPr>
          <a:lstStyle/>
          <a:p>
            <a:pPr algn="l"/>
            <a:r>
              <a:rPr lang="en-FR" sz="8200">
                <a:solidFill>
                  <a:srgbClr val="FFFFFF"/>
                </a:solidFill>
              </a:rPr>
              <a:t>CDM status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B0FB704-EC6B-03A3-7E80-3EE9FC66F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536" y="4072045"/>
            <a:ext cx="9875520" cy="1414355"/>
          </a:xfrm>
        </p:spPr>
        <p:txBody>
          <a:bodyPr>
            <a:normAutofit/>
          </a:bodyPr>
          <a:lstStyle/>
          <a:p>
            <a:pPr algn="l"/>
            <a:r>
              <a:rPr lang="en-FR">
                <a:solidFill>
                  <a:srgbClr val="FFFFFF"/>
                </a:solidFill>
              </a:rPr>
              <a:t>FP1-MOTIONAL WP30 – Task 30.2</a:t>
            </a:r>
          </a:p>
        </p:txBody>
      </p:sp>
    </p:spTree>
    <p:extLst>
      <p:ext uri="{BB962C8B-B14F-4D97-AF65-F5344CB8AC3E}">
        <p14:creationId xmlns:p14="http://schemas.microsoft.com/office/powerpoint/2010/main" val="51522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8E003-917E-3218-40C2-219B2AE9C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667703" cy="501978"/>
          </a:xfrm>
        </p:spPr>
        <p:txBody>
          <a:bodyPr>
            <a:noAutofit/>
          </a:bodyPr>
          <a:lstStyle/>
          <a:p>
            <a:r>
              <a:rPr lang="en-FR" sz="3600" dirty="0"/>
              <a:t>Entities, Locations, Positions</a:t>
            </a:r>
          </a:p>
        </p:txBody>
      </p:sp>
      <p:pic>
        <p:nvPicPr>
          <p:cNvPr id="6" name="Picture 5" descr="A close-up of a document&#10;&#10;Description automatically generated">
            <a:extLst>
              <a:ext uri="{FF2B5EF4-FFF2-40B4-BE49-F238E27FC236}">
                <a16:creationId xmlns:a16="http://schemas.microsoft.com/office/drawing/2014/main" id="{B756794D-E143-3F2F-A28A-27C67B539AF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545" r="2843" b="45471"/>
          <a:stretch/>
        </p:blipFill>
        <p:spPr>
          <a:xfrm>
            <a:off x="121714" y="1728952"/>
            <a:ext cx="11880481" cy="3867807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C42D70F-6E81-36E7-4CEA-1E3EDDD37E2F}"/>
              </a:ext>
            </a:extLst>
          </p:cNvPr>
          <p:cNvSpPr/>
          <p:nvPr/>
        </p:nvSpPr>
        <p:spPr>
          <a:xfrm>
            <a:off x="1245476" y="1728951"/>
            <a:ext cx="1340069" cy="472965"/>
          </a:xfrm>
          <a:prstGeom prst="roundRect">
            <a:avLst/>
          </a:prstGeom>
          <a:solidFill>
            <a:schemeClr val="accent1">
              <a:alpha val="15159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577EB6-70EE-30B3-1F93-3B304AEB1AD4}"/>
              </a:ext>
            </a:extLst>
          </p:cNvPr>
          <p:cNvSpPr txBox="1"/>
          <p:nvPr/>
        </p:nvSpPr>
        <p:spPr>
          <a:xfrm>
            <a:off x="5853076" y="6024324"/>
            <a:ext cx="6149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/>
              <a:t>F</a:t>
            </a:r>
            <a:r>
              <a:rPr lang="en-FR" sz="1200" i="1" dirty="0"/>
              <a:t>ile available in SemanticRSM GitHub under Documentation/Illustrations/Entities…drawio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1FF45D3-3E52-2ECE-C952-8977F99DB40D}"/>
              </a:ext>
            </a:extLst>
          </p:cNvPr>
          <p:cNvSpPr/>
          <p:nvPr/>
        </p:nvSpPr>
        <p:spPr>
          <a:xfrm>
            <a:off x="1027386" y="3063763"/>
            <a:ext cx="1776248" cy="323195"/>
          </a:xfrm>
          <a:prstGeom prst="roundRect">
            <a:avLst/>
          </a:prstGeom>
          <a:solidFill>
            <a:schemeClr val="accent1">
              <a:alpha val="15159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F09FFF8-502A-2C87-8E0C-E42526DF18F2}"/>
              </a:ext>
            </a:extLst>
          </p:cNvPr>
          <p:cNvSpPr/>
          <p:nvPr/>
        </p:nvSpPr>
        <p:spPr>
          <a:xfrm>
            <a:off x="73572" y="4640318"/>
            <a:ext cx="764628" cy="430924"/>
          </a:xfrm>
          <a:prstGeom prst="roundRect">
            <a:avLst/>
          </a:prstGeom>
          <a:solidFill>
            <a:schemeClr val="accent1">
              <a:alpha val="15159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E650BA-3ECE-330A-8772-74C4ACA1437E}"/>
              </a:ext>
            </a:extLst>
          </p:cNvPr>
          <p:cNvSpPr txBox="1"/>
          <p:nvPr/>
        </p:nvSpPr>
        <p:spPr>
          <a:xfrm>
            <a:off x="2065283" y="1061245"/>
            <a:ext cx="574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</a:t>
            </a:r>
            <a:r>
              <a:rPr lang="en-FR" dirty="0"/>
              <a:t>he revealing question: is X a Y, or can X have several Y?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2D69FB7-8CA7-C668-F34C-319CB8A6F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12/12/2024</a:t>
            </a:r>
            <a:endParaRPr lang="en-FR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4D5E6228-85D6-4A4E-9D99-8DDE1F141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MOTIONAL - WP30 Workshop - 12/12/2024</a:t>
            </a:r>
            <a:endParaRPr lang="en-FR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539F378-A4E3-F961-CF20-3C9A4FC66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00EE-1C6E-8042-922F-4BABCCA1FBF3}" type="slidenum">
              <a:rPr lang="en-FR" smtClean="0"/>
              <a:t>10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67745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16E61-51AF-C2FB-1D31-78FC39D4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814960" cy="670144"/>
          </a:xfrm>
        </p:spPr>
        <p:txBody>
          <a:bodyPr>
            <a:normAutofit/>
          </a:bodyPr>
          <a:lstStyle/>
          <a:p>
            <a:r>
              <a:rPr lang="en-FR" sz="3600" dirty="0"/>
              <a:t>Position expression</a:t>
            </a:r>
            <a:endParaRPr lang="en-FR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4E456A9-B774-8330-CBFE-DC44B15583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9981124"/>
              </p:ext>
            </p:extLst>
          </p:nvPr>
        </p:nvGraphicFramePr>
        <p:xfrm>
          <a:off x="2032000" y="1450428"/>
          <a:ext cx="9321800" cy="4687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5C112-72AB-B3E9-6A5C-12D74FCB2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12/12/2024</a:t>
            </a:r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3B74-6E9A-2387-D7DA-84C302E06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MOTIONAL - WP30 Workshop - 12/12/2024</a:t>
            </a:r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96D57-E87F-D6F3-F0B2-510035527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00EE-1C6E-8042-922F-4BABCCA1FBF3}" type="slidenum">
              <a:rPr lang="en-FR" smtClean="0"/>
              <a:t>11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829251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3EAFD-DA82-38BF-7356-B0B220448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4227"/>
          </a:xfrm>
        </p:spPr>
        <p:txBody>
          <a:bodyPr>
            <a:normAutofit/>
          </a:bodyPr>
          <a:lstStyle/>
          <a:p>
            <a:r>
              <a:rPr lang="en-FR" sz="3600" dirty="0"/>
              <a:t>The quest for standards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4CFBD7-5817-1BC3-B04B-72861741B47E}"/>
              </a:ext>
            </a:extLst>
          </p:cNvPr>
          <p:cNvSpPr txBox="1"/>
          <p:nvPr/>
        </p:nvSpPr>
        <p:spPr>
          <a:xfrm>
            <a:off x="919655" y="1591326"/>
            <a:ext cx="682121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i="1" dirty="0">
                <a:latin typeface="Herculanum" panose="02000505000000020004" pitchFamily="2" charset="77"/>
              </a:rPr>
              <a:t>Stop, who would cross the Bridge to Interoperability</a:t>
            </a:r>
            <a:br>
              <a:rPr lang="en-GB" sz="1400" i="1" dirty="0">
                <a:latin typeface="Herculanum" panose="02000505000000020004" pitchFamily="2" charset="77"/>
              </a:rPr>
            </a:br>
            <a:r>
              <a:rPr lang="en-GB" sz="1400" i="1" dirty="0">
                <a:latin typeface="Herculanum" panose="02000505000000020004" pitchFamily="2" charset="77"/>
              </a:rPr>
              <a:t>Must answer me these questions three, 'ere the other side he see</a:t>
            </a:r>
          </a:p>
          <a:p>
            <a:br>
              <a:rPr lang="en-GB" sz="1400" i="1" dirty="0">
                <a:latin typeface="Herculanum" panose="02000505000000020004" pitchFamily="2" charset="77"/>
              </a:rPr>
            </a:br>
            <a:r>
              <a:rPr lang="en-GB" sz="1400" i="1" dirty="0">
                <a:latin typeface="Herculanum" panose="02000505000000020004" pitchFamily="2" charset="77"/>
              </a:rPr>
              <a:t>	</a:t>
            </a:r>
            <a:r>
              <a:rPr lang="en-GB" sz="1400" dirty="0">
                <a:latin typeface="Herculanum" panose="02000505000000020004" pitchFamily="2" charset="77"/>
              </a:rPr>
              <a:t>Ask me the questions bridge keeper, I'm not afraid</a:t>
            </a:r>
            <a:br>
              <a:rPr lang="en-GB" sz="1400" dirty="0">
                <a:latin typeface="Herculanum" panose="02000505000000020004" pitchFamily="2" charset="77"/>
              </a:rPr>
            </a:br>
            <a:endParaRPr lang="en-GB" sz="1400" dirty="0">
              <a:latin typeface="Herculanum" panose="02000505000000020004" pitchFamily="2" charset="77"/>
            </a:endParaRPr>
          </a:p>
          <a:p>
            <a:r>
              <a:rPr lang="en-GB" sz="1400" i="1" dirty="0">
                <a:latin typeface="Herculanum" panose="02000505000000020004" pitchFamily="2" charset="77"/>
              </a:rPr>
              <a:t>What is your name?</a:t>
            </a:r>
            <a:br>
              <a:rPr lang="en-GB" sz="1400" dirty="0">
                <a:latin typeface="Herculanum" panose="02000505000000020004" pitchFamily="2" charset="77"/>
              </a:rPr>
            </a:br>
            <a:endParaRPr lang="en-GB" sz="1400" dirty="0">
              <a:latin typeface="Herculanum" panose="02000505000000020004" pitchFamily="2" charset="77"/>
            </a:endParaRPr>
          </a:p>
          <a:p>
            <a:r>
              <a:rPr lang="en-GB" sz="1400" dirty="0">
                <a:latin typeface="Herculanum" panose="02000505000000020004" pitchFamily="2" charset="77"/>
              </a:rPr>
              <a:t>	My name is Sir Airy of Youeyesee</a:t>
            </a:r>
            <a:br>
              <a:rPr lang="en-GB" sz="1400" dirty="0">
                <a:latin typeface="Herculanum" panose="02000505000000020004" pitchFamily="2" charset="77"/>
              </a:rPr>
            </a:br>
            <a:endParaRPr lang="en-GB" sz="1400" dirty="0">
              <a:latin typeface="Herculanum" panose="02000505000000020004" pitchFamily="2" charset="77"/>
            </a:endParaRPr>
          </a:p>
          <a:p>
            <a:r>
              <a:rPr lang="en-GB" sz="1400" i="1" dirty="0">
                <a:latin typeface="Herculanum" panose="02000505000000020004" pitchFamily="2" charset="77"/>
              </a:rPr>
              <a:t>What is your quest?</a:t>
            </a:r>
            <a:br>
              <a:rPr lang="en-GB" sz="1400" dirty="0">
                <a:latin typeface="Herculanum" panose="02000505000000020004" pitchFamily="2" charset="77"/>
              </a:rPr>
            </a:br>
            <a:endParaRPr lang="en-GB" sz="1400" dirty="0">
              <a:latin typeface="Herculanum" panose="02000505000000020004" pitchFamily="2" charset="77"/>
            </a:endParaRPr>
          </a:p>
          <a:p>
            <a:r>
              <a:rPr lang="en-GB" sz="1400" dirty="0">
                <a:latin typeface="Herculanum" panose="02000505000000020004" pitchFamily="2" charset="77"/>
              </a:rPr>
              <a:t>	To seek the Conceptual Data Model</a:t>
            </a:r>
            <a:br>
              <a:rPr lang="en-GB" sz="1400" dirty="0">
                <a:latin typeface="Herculanum" panose="02000505000000020004" pitchFamily="2" charset="77"/>
              </a:rPr>
            </a:br>
            <a:endParaRPr lang="en-GB" sz="1400" dirty="0">
              <a:latin typeface="Herculanum" panose="02000505000000020004" pitchFamily="2" charset="77"/>
            </a:endParaRPr>
          </a:p>
          <a:p>
            <a:r>
              <a:rPr lang="en-GB" sz="1400" i="1" dirty="0">
                <a:latin typeface="Herculanum" panose="02000505000000020004" pitchFamily="2" charset="77"/>
              </a:rPr>
              <a:t>What is your favourite linear referencing standard?</a:t>
            </a:r>
            <a:br>
              <a:rPr lang="en-GB" sz="1400" dirty="0">
                <a:latin typeface="Herculanum" panose="02000505000000020004" pitchFamily="2" charset="77"/>
              </a:rPr>
            </a:br>
            <a:endParaRPr lang="en-GB" sz="1400" dirty="0">
              <a:latin typeface="Herculanum" panose="02000505000000020004" pitchFamily="2" charset="77"/>
            </a:endParaRPr>
          </a:p>
          <a:p>
            <a:r>
              <a:rPr lang="en-GB" sz="1400" dirty="0">
                <a:latin typeface="Herculanum" panose="02000505000000020004" pitchFamily="2" charset="77"/>
              </a:rPr>
              <a:t>	ISO 19148:2021</a:t>
            </a:r>
            <a:br>
              <a:rPr lang="en-GB" sz="1400" dirty="0">
                <a:latin typeface="Herculanum" panose="02000505000000020004" pitchFamily="2" charset="77"/>
              </a:rPr>
            </a:br>
            <a:endParaRPr lang="en-GB" sz="1400" dirty="0">
              <a:latin typeface="Herculanum" panose="02000505000000020004" pitchFamily="2" charset="77"/>
            </a:endParaRPr>
          </a:p>
          <a:p>
            <a:r>
              <a:rPr lang="en-GB" sz="1400" i="1" dirty="0">
                <a:latin typeface="Herculanum" panose="02000505000000020004" pitchFamily="2" charset="77"/>
              </a:rPr>
              <a:t>Right, off you go</a:t>
            </a:r>
            <a:endParaRPr lang="en-FR" sz="1400" i="1" dirty="0">
              <a:latin typeface="Herculanum" panose="02000505000000020004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752227-D2E7-2606-7BBD-4B463105867F}"/>
              </a:ext>
            </a:extLst>
          </p:cNvPr>
          <p:cNvSpPr txBox="1"/>
          <p:nvPr/>
        </p:nvSpPr>
        <p:spPr>
          <a:xfrm>
            <a:off x="10265701" y="6059213"/>
            <a:ext cx="16387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© Monty Python, 1975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85FF056-4B51-4642-BCC5-62F847FC7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454" y="3070209"/>
            <a:ext cx="5345965" cy="294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F272006-9B49-3A9B-E3EE-113CDB42F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12/12/2024</a:t>
            </a:r>
            <a:endParaRPr lang="en-FR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B4E2E0B-7851-B71A-7509-13BF34271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MOTIONAL - WP30 Workshop - 12/12/2024</a:t>
            </a:r>
            <a:endParaRPr lang="en-FR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084B9E-9BF5-E470-ECEA-24171BAFA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00EE-1C6E-8042-922F-4BABCCA1FBF3}" type="slidenum">
              <a:rPr lang="en-FR" smtClean="0"/>
              <a:t>12</a:t>
            </a:fld>
            <a:endParaRPr lang="en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CC2EBC-9822-8820-3C47-667B2DEA989B}"/>
              </a:ext>
            </a:extLst>
          </p:cNvPr>
          <p:cNvSpPr txBox="1"/>
          <p:nvPr/>
        </p:nvSpPr>
        <p:spPr>
          <a:xfrm>
            <a:off x="7828425" y="2254289"/>
            <a:ext cx="4075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</a:t>
            </a:r>
            <a:r>
              <a:rPr lang="en-FR" dirty="0"/>
              <a:t>oke aside, committing to a standard or an ontology is never inconsequential</a:t>
            </a:r>
          </a:p>
        </p:txBody>
      </p:sp>
    </p:spTree>
    <p:extLst>
      <p:ext uri="{BB962C8B-B14F-4D97-AF65-F5344CB8AC3E}">
        <p14:creationId xmlns:p14="http://schemas.microsoft.com/office/powerpoint/2010/main" val="3678863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EB27E-7834-8B6D-FF18-E59AA8681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578" y="379631"/>
            <a:ext cx="4522076" cy="628103"/>
          </a:xfrm>
        </p:spPr>
        <p:txBody>
          <a:bodyPr>
            <a:normAutofit/>
          </a:bodyPr>
          <a:lstStyle/>
          <a:p>
            <a:r>
              <a:rPr lang="en-FR" sz="3600" dirty="0"/>
              <a:t>Linear referencing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05EB7-3E11-C02A-DEDA-B10E568AD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578" y="1479332"/>
            <a:ext cx="5541578" cy="4899956"/>
          </a:xfrm>
        </p:spPr>
        <p:txBody>
          <a:bodyPr>
            <a:normAutofit/>
          </a:bodyPr>
          <a:lstStyle/>
          <a:p>
            <a:r>
              <a:rPr lang="en-FR" sz="2000" dirty="0"/>
              <a:t>Linear referencing: ISO 19148:2021</a:t>
            </a:r>
          </a:p>
          <a:p>
            <a:pPr lvl="1"/>
            <a:r>
              <a:rPr lang="en-GB" sz="1800" dirty="0"/>
              <a:t>Earlier version already used by RTM/RSM, then LinX4Rail CDM</a:t>
            </a:r>
          </a:p>
          <a:p>
            <a:pPr lvl="1"/>
            <a:r>
              <a:rPr lang="en-GB" sz="1800" dirty="0"/>
              <a:t>Complex UML (interfaces, non-substitutable subclasses…)</a:t>
            </a:r>
          </a:p>
          <a:p>
            <a:r>
              <a:rPr lang="en-GB" sz="2000" dirty="0"/>
              <a:t>Ontology avatars of ISO 19148</a:t>
            </a:r>
          </a:p>
          <a:p>
            <a:pPr lvl="1"/>
            <a:r>
              <a:rPr lang="en-GB" sz="1800" dirty="0">
                <a:hlinkClick r:id="rId3"/>
              </a:rPr>
              <a:t>DATEX II version 3</a:t>
            </a:r>
            <a:r>
              <a:rPr lang="en-GB" sz="1800" dirty="0"/>
              <a:t> ontology (flattened, simplified, extended) – for road transport; owner: ; license CC BY 3.0</a:t>
            </a:r>
          </a:p>
          <a:p>
            <a:pPr lvl="1"/>
            <a:r>
              <a:rPr lang="en-GB" sz="1800" dirty="0">
                <a:hlinkClick r:id="rId4"/>
              </a:rPr>
              <a:t>SRTI DATEX II</a:t>
            </a:r>
            <a:r>
              <a:rPr lang="en-GB" sz="1800" dirty="0"/>
              <a:t> (better structure and annotations); owner: IRTIC (univ. of Valencia); license CC BY 4.0</a:t>
            </a:r>
          </a:p>
          <a:p>
            <a:r>
              <a:rPr lang="en-GB" sz="2000" dirty="0"/>
              <a:t>Problem:</a:t>
            </a:r>
          </a:p>
          <a:p>
            <a:pPr marL="457200" lvl="1" indent="0">
              <a:buNone/>
            </a:pPr>
            <a:r>
              <a:rPr lang="en-GB" sz="1600" dirty="0"/>
              <a:t>simplification inter alia confuses point and position expression (of point), so back to the original…</a:t>
            </a:r>
          </a:p>
          <a:p>
            <a:pPr marL="457200" lvl="1" indent="0">
              <a:buNone/>
            </a:pPr>
            <a:r>
              <a:rPr lang="en-GB" sz="1600" i="1" dirty="0"/>
              <a:t>No blunt criticism here – </a:t>
            </a:r>
            <a:r>
              <a:rPr lang="en-GB" sz="1600" i="1" dirty="0" err="1"/>
              <a:t>Datex</a:t>
            </a:r>
            <a:r>
              <a:rPr lang="en-GB" sz="1600" i="1" dirty="0"/>
              <a:t> simplifies 19148 when possible but has to cope with other complexities.</a:t>
            </a:r>
          </a:p>
          <a:p>
            <a:pPr lvl="1"/>
            <a:endParaRPr lang="en-GB" dirty="0"/>
          </a:p>
          <a:p>
            <a:pPr lvl="1"/>
            <a:endParaRPr lang="en-FR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028E698-2C0E-A24A-6640-AD20C3B70463}"/>
              </a:ext>
            </a:extLst>
          </p:cNvPr>
          <p:cNvSpPr/>
          <p:nvPr/>
        </p:nvSpPr>
        <p:spPr>
          <a:xfrm>
            <a:off x="8523487" y="304801"/>
            <a:ext cx="1476703" cy="77776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ISO 19148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DADE9F5-472A-3B1D-E5FB-81C26964CE12}"/>
              </a:ext>
            </a:extLst>
          </p:cNvPr>
          <p:cNvSpPr/>
          <p:nvPr/>
        </p:nvSpPr>
        <p:spPr>
          <a:xfrm>
            <a:off x="6379779" y="1876097"/>
            <a:ext cx="1476703" cy="7777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Datex II v.3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DDEC350-1B91-291A-F83D-B2AB42184E2A}"/>
              </a:ext>
            </a:extLst>
          </p:cNvPr>
          <p:cNvSpPr/>
          <p:nvPr/>
        </p:nvSpPr>
        <p:spPr>
          <a:xfrm>
            <a:off x="8523488" y="2591868"/>
            <a:ext cx="1476703" cy="7777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SRTI Datex II</a:t>
            </a:r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AF0F45CE-0061-AA9B-A481-1D6F3C291A17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rot="10800000">
            <a:off x="7856482" y="2264981"/>
            <a:ext cx="667006" cy="7157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8D95537D-3DC6-598B-690B-EBC799F70803}"/>
              </a:ext>
            </a:extLst>
          </p:cNvPr>
          <p:cNvCxnSpPr>
            <a:stCxn id="6" idx="0"/>
            <a:endCxn id="4" idx="2"/>
          </p:cNvCxnSpPr>
          <p:nvPr/>
        </p:nvCxnSpPr>
        <p:spPr>
          <a:xfrm rot="16200000" flipV="1">
            <a:off x="8507189" y="1837216"/>
            <a:ext cx="1509302" cy="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DF91BB73-A378-EB96-3758-16D117731E9C}"/>
              </a:ext>
            </a:extLst>
          </p:cNvPr>
          <p:cNvCxnSpPr>
            <a:stCxn id="5" idx="0"/>
            <a:endCxn id="4" idx="2"/>
          </p:cNvCxnSpPr>
          <p:nvPr/>
        </p:nvCxnSpPr>
        <p:spPr>
          <a:xfrm rot="5400000" flipH="1" flipV="1">
            <a:off x="7793220" y="407478"/>
            <a:ext cx="793531" cy="2143708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83E7644-A68B-638A-7237-AF995AA1D669}"/>
              </a:ext>
            </a:extLst>
          </p:cNvPr>
          <p:cNvSpPr txBox="1"/>
          <p:nvPr/>
        </p:nvSpPr>
        <p:spPr>
          <a:xfrm>
            <a:off x="7578455" y="1202019"/>
            <a:ext cx="11599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d</a:t>
            </a:r>
            <a:r>
              <a:rPr lang="en-FR" sz="1400" dirty="0"/>
              <a:t>erived from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0ED901-E8AC-B5E2-8975-ED2ACB528B76}"/>
              </a:ext>
            </a:extLst>
          </p:cNvPr>
          <p:cNvSpPr txBox="1"/>
          <p:nvPr/>
        </p:nvSpPr>
        <p:spPr>
          <a:xfrm>
            <a:off x="7232421" y="2795943"/>
            <a:ext cx="1105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Profile [?]</a:t>
            </a:r>
            <a:r>
              <a:rPr lang="en-FR" sz="1400" dirty="0"/>
              <a:t> of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256C50-F59D-0335-8B36-DCA261FF01E7}"/>
              </a:ext>
            </a:extLst>
          </p:cNvPr>
          <p:cNvSpPr txBox="1"/>
          <p:nvPr/>
        </p:nvSpPr>
        <p:spPr>
          <a:xfrm>
            <a:off x="8187122" y="1550348"/>
            <a:ext cx="11599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d</a:t>
            </a:r>
            <a:r>
              <a:rPr lang="en-FR" sz="1400" dirty="0"/>
              <a:t>erived from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3D8F42B-185A-F0D3-6EA2-0A0A099FE6E2}"/>
              </a:ext>
            </a:extLst>
          </p:cNvPr>
          <p:cNvSpPr/>
          <p:nvPr/>
        </p:nvSpPr>
        <p:spPr>
          <a:xfrm>
            <a:off x="10525287" y="3150476"/>
            <a:ext cx="1476703" cy="777765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ISO 19148 adapter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C94F55AC-83F2-4135-3AB6-D20ADAEB522F}"/>
              </a:ext>
            </a:extLst>
          </p:cNvPr>
          <p:cNvSpPr/>
          <p:nvPr/>
        </p:nvSpPr>
        <p:spPr>
          <a:xfrm>
            <a:off x="8523486" y="4466747"/>
            <a:ext cx="1476703" cy="777765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sRSM localisation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D363281D-48BD-B389-923D-FDA27667B702}"/>
              </a:ext>
            </a:extLst>
          </p:cNvPr>
          <p:cNvCxnSpPr>
            <a:stCxn id="27" idx="0"/>
            <a:endCxn id="4" idx="2"/>
          </p:cNvCxnSpPr>
          <p:nvPr/>
        </p:nvCxnSpPr>
        <p:spPr>
          <a:xfrm rot="16200000" flipV="1">
            <a:off x="9228784" y="1115621"/>
            <a:ext cx="2067910" cy="2001800"/>
          </a:xfrm>
          <a:prstGeom prst="curvedConnector3">
            <a:avLst>
              <a:gd name="adj1" fmla="val 8735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C5D99E3-9987-9DA6-25E3-6A838BF071CF}"/>
              </a:ext>
            </a:extLst>
          </p:cNvPr>
          <p:cNvSpPr txBox="1"/>
          <p:nvPr/>
        </p:nvSpPr>
        <p:spPr>
          <a:xfrm>
            <a:off x="9832956" y="1573900"/>
            <a:ext cx="19519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</a:t>
            </a:r>
            <a:r>
              <a:rPr lang="en-FR" sz="1400" dirty="0"/>
              <a:t>rofile</a:t>
            </a:r>
            <a:br>
              <a:rPr lang="en-FR" sz="1400" dirty="0"/>
            </a:br>
            <a:r>
              <a:rPr lang="en-FR" sz="1400" dirty="0"/>
              <a:t>(= superset of subset)</a:t>
            </a:r>
          </a:p>
          <a:p>
            <a:r>
              <a:rPr lang="en-FR" sz="1400" dirty="0"/>
              <a:t>of</a:t>
            </a:r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F6B6D987-7C03-4E1A-BDD1-EEDB49CF298E}"/>
              </a:ext>
            </a:extLst>
          </p:cNvPr>
          <p:cNvCxnSpPr>
            <a:stCxn id="30" idx="0"/>
            <a:endCxn id="27" idx="2"/>
          </p:cNvCxnSpPr>
          <p:nvPr/>
        </p:nvCxnSpPr>
        <p:spPr>
          <a:xfrm rot="5400000" flipH="1" flipV="1">
            <a:off x="9993485" y="3196594"/>
            <a:ext cx="538506" cy="200180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C087614-5ACE-E8DC-8185-F5F4970ACBD8}"/>
              </a:ext>
            </a:extLst>
          </p:cNvPr>
          <p:cNvSpPr txBox="1"/>
          <p:nvPr/>
        </p:nvSpPr>
        <p:spPr>
          <a:xfrm>
            <a:off x="9563692" y="3933495"/>
            <a:ext cx="1009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references</a:t>
            </a:r>
            <a:endParaRPr lang="en-FR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71BE836-842F-9ECF-0EE1-05D0AD61E1FC}"/>
              </a:ext>
            </a:extLst>
          </p:cNvPr>
          <p:cNvSpPr txBox="1"/>
          <p:nvPr/>
        </p:nvSpPr>
        <p:spPr>
          <a:xfrm>
            <a:off x="6772887" y="5282616"/>
            <a:ext cx="51483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1600" dirty="0"/>
              <a:t>Not quite satisfactory (inflation…), but:</a:t>
            </a:r>
            <a:br>
              <a:rPr lang="en-FR" sz="1600" dirty="0"/>
            </a:br>
            <a:r>
              <a:rPr lang="en-FR" sz="1600" dirty="0"/>
              <a:t>Whether </a:t>
            </a:r>
            <a:r>
              <a:rPr lang="en-FR" sz="1600" i="1" dirty="0"/>
              <a:t>small</a:t>
            </a:r>
            <a:r>
              <a:rPr lang="en-FR" sz="1600" dirty="0"/>
              <a:t> ISO adapter </a:t>
            </a:r>
            <a:r>
              <a:rPr lang="en-FR" sz="1600" i="1" dirty="0"/>
              <a:t>can</a:t>
            </a:r>
            <a:r>
              <a:rPr lang="en-FR" sz="1600" dirty="0"/>
              <a:t> and </a:t>
            </a:r>
            <a:r>
              <a:rPr lang="en-FR" sz="1600" i="1" dirty="0"/>
              <a:t>should</a:t>
            </a:r>
            <a:r>
              <a:rPr lang="en-FR" sz="1600" dirty="0"/>
              <a:t> be replaced by some Datex version is</a:t>
            </a:r>
            <a:br>
              <a:rPr lang="en-FR" sz="1600" dirty="0"/>
            </a:br>
            <a:r>
              <a:rPr lang="en-FR" sz="1600" b="1" dirty="0"/>
              <a:t>a task we can postpone (benefit to be assessed) </a:t>
            </a:r>
          </a:p>
        </p:txBody>
      </p:sp>
      <p:sp>
        <p:nvSpPr>
          <p:cNvPr id="40" name="Date Placeholder 39">
            <a:extLst>
              <a:ext uri="{FF2B5EF4-FFF2-40B4-BE49-F238E27FC236}">
                <a16:creationId xmlns:a16="http://schemas.microsoft.com/office/drawing/2014/main" id="{9CC0ACAE-5F7D-BC4C-50AC-FAA0B99C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12/12/2024</a:t>
            </a:r>
            <a:endParaRPr lang="en-FR"/>
          </a:p>
        </p:txBody>
      </p:sp>
      <p:sp>
        <p:nvSpPr>
          <p:cNvPr id="41" name="Footer Placeholder 40">
            <a:extLst>
              <a:ext uri="{FF2B5EF4-FFF2-40B4-BE49-F238E27FC236}">
                <a16:creationId xmlns:a16="http://schemas.microsoft.com/office/drawing/2014/main" id="{5F082369-445E-F2F1-EC8A-FD83800AC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MOTIONAL - WP30 Workshop - 12/12/2024</a:t>
            </a:r>
            <a:endParaRPr lang="en-FR"/>
          </a:p>
        </p:txBody>
      </p:sp>
      <p:sp>
        <p:nvSpPr>
          <p:cNvPr id="42" name="Slide Number Placeholder 41">
            <a:extLst>
              <a:ext uri="{FF2B5EF4-FFF2-40B4-BE49-F238E27FC236}">
                <a16:creationId xmlns:a16="http://schemas.microsoft.com/office/drawing/2014/main" id="{C3809BC6-E4A5-F308-9D4A-2B7F6F9D9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00EE-1C6E-8042-922F-4BABCCA1FBF3}" type="slidenum">
              <a:rPr lang="en-FR" smtClean="0"/>
              <a:t>13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723492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D53FE-90B1-C218-51A4-B19FACD2F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744" y="263692"/>
            <a:ext cx="4064876" cy="812034"/>
          </a:xfrm>
        </p:spPr>
        <p:txBody>
          <a:bodyPr>
            <a:normAutofit/>
          </a:bodyPr>
          <a:lstStyle/>
          <a:p>
            <a:r>
              <a:rPr lang="en-FR" sz="3600" dirty="0"/>
              <a:t>Result… as of today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A8E6BC-442F-16AB-770D-376325761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44" y="1589379"/>
            <a:ext cx="5305097" cy="45989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08132C-DDEA-0307-5089-9138DD3526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1139" y="1589379"/>
            <a:ext cx="6101087" cy="506738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8A016DC-BF7F-CEC7-7827-0FF5DA336FA9}"/>
              </a:ext>
            </a:extLst>
          </p:cNvPr>
          <p:cNvCxnSpPr>
            <a:cxnSpLocks/>
          </p:cNvCxnSpPr>
          <p:nvPr/>
        </p:nvCxnSpPr>
        <p:spPr>
          <a:xfrm>
            <a:off x="5770179" y="972207"/>
            <a:ext cx="0" cy="52879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9EC683C-E23B-8AA5-AED0-86D4E097EB92}"/>
              </a:ext>
            </a:extLst>
          </p:cNvPr>
          <p:cNvSpPr txBox="1"/>
          <p:nvPr/>
        </p:nvSpPr>
        <p:spPr>
          <a:xfrm>
            <a:off x="1928648" y="1014249"/>
            <a:ext cx="2031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/>
              <a:t>ISO 19148 adapter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FDCFFE-8039-D6B6-467E-C0CF87D91D27}"/>
              </a:ext>
            </a:extLst>
          </p:cNvPr>
          <p:cNvSpPr txBox="1"/>
          <p:nvPr/>
        </p:nvSpPr>
        <p:spPr>
          <a:xfrm>
            <a:off x="7778946" y="1014249"/>
            <a:ext cx="242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/>
              <a:t>Loca(lisa)tion package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366E1D1F-8995-D47D-A3AE-DEC270B87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12/12/2024</a:t>
            </a:r>
            <a:endParaRPr lang="en-FR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2AB9BB9B-387C-41D7-3BEA-DFDA008C6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MOTIONAL - WP30 Workshop - 12/12/2024</a:t>
            </a:r>
            <a:endParaRPr lang="en-FR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A37A7D0-9B79-6AFD-2B8F-C911DCCF9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8046" y="6356350"/>
            <a:ext cx="2743200" cy="365125"/>
          </a:xfrm>
        </p:spPr>
        <p:txBody>
          <a:bodyPr/>
          <a:lstStyle/>
          <a:p>
            <a:fld id="{FF0400EE-1C6E-8042-922F-4BABCCA1FBF3}" type="slidenum">
              <a:rPr lang="en-FR" smtClean="0"/>
              <a:t>14</a:t>
            </a:fld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3312153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89E80-1F92-6300-56F0-66B260DBD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Discussion, conclusion,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ED9C0-E218-2B6D-FAB4-378275790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/>
              <a:t>[AM] P</a:t>
            </a:r>
            <a:r>
              <a:rPr lang="en-FR" sz="1800" dirty="0"/>
              <a:t>ublish vocabularies (adapter, localisation “package”)</a:t>
            </a:r>
          </a:p>
          <a:p>
            <a:r>
              <a:rPr lang="en-FR" sz="1800" dirty="0"/>
              <a:t>[AM] Publish sample TTL file (based on NRD sample data, license permitting)</a:t>
            </a:r>
          </a:p>
          <a:p>
            <a:r>
              <a:rPr lang="en-FR" sz="1800" dirty="0"/>
              <a:t>[AM] Update sRSM Wiki</a:t>
            </a:r>
          </a:p>
          <a:p>
            <a:pPr marL="0" indent="0">
              <a:buNone/>
            </a:pPr>
            <a:r>
              <a:rPr lang="en-FR" sz="1800" dirty="0"/>
              <a:t>Added during meeting:</a:t>
            </a:r>
          </a:p>
          <a:p>
            <a:r>
              <a:rPr lang="en-GB" sz="1800" dirty="0"/>
              <a:t>T</a:t>
            </a:r>
            <a:r>
              <a:rPr lang="en-FR" sz="1800" dirty="0"/>
              <a:t>ime-dependent properties are of general interest (maintenance use cases, etc.)</a:t>
            </a:r>
            <a:br>
              <a:rPr lang="en-FR" sz="1800" dirty="0"/>
            </a:br>
            <a:r>
              <a:rPr lang="en-FR" sz="1800" dirty="0"/>
              <a:t>(way forward: annotation properties? </a:t>
            </a:r>
            <a:r>
              <a:rPr lang="en-FR" sz="1800">
                <a:sym typeface="Wingdings" pitchFamily="2" charset="2"/>
              </a:rPr>
              <a:t> future workshop</a:t>
            </a:r>
            <a:r>
              <a:rPr lang="en-FR" sz="1800"/>
              <a:t>)</a:t>
            </a:r>
          </a:p>
          <a:p>
            <a:endParaRPr lang="en-FR" sz="1800" dirty="0"/>
          </a:p>
          <a:p>
            <a:pPr marL="0" indent="0">
              <a:buNone/>
            </a:pPr>
            <a:endParaRPr lang="en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C1D6B-70AD-9456-96BA-959F8110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12/12/2024</a:t>
            </a:r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7DE99-8122-494F-95A8-C9ADE3652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MOTIONAL - WP30 Workshop - 12/12/2024</a:t>
            </a:r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504E8-F2EA-1F40-E179-48A294BB2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00EE-1C6E-8042-922F-4BABCCA1FBF3}" type="slidenum">
              <a:rPr lang="en-FR" smtClean="0"/>
              <a:t>15</a:t>
            </a:fld>
            <a:endParaRPr lang="en-FR"/>
          </a:p>
        </p:txBody>
      </p:sp>
      <p:pic>
        <p:nvPicPr>
          <p:cNvPr id="7" name="Picture 2" descr="The Proof of the Pudding is in the Eating">
            <a:extLst>
              <a:ext uri="{FF2B5EF4-FFF2-40B4-BE49-F238E27FC236}">
                <a16:creationId xmlns:a16="http://schemas.microsoft.com/office/drawing/2014/main" id="{F5592664-A8E6-2FCB-1163-9611862D8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92218" y="298778"/>
            <a:ext cx="2592201" cy="4066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0875310-5754-D2D4-F756-426F49DE7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5547" y="4544363"/>
            <a:ext cx="2568872" cy="167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578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3D spheres connected with a red line">
            <a:extLst>
              <a:ext uri="{FF2B5EF4-FFF2-40B4-BE49-F238E27FC236}">
                <a16:creationId xmlns:a16="http://schemas.microsoft.com/office/drawing/2014/main" id="{E88B4D06-E896-CF5D-34A3-DF12F8DFB72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23193" b="180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A07DFD-54AC-59C9-46A7-47CD2276A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C - References, links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DB673-59D1-0231-C99D-20F743976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12/12/2024</a:t>
            </a:r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EF8187-1A1E-A498-65D9-19948BA25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MOTIONAL - WP30 Workshop - 12/12/2024</a:t>
            </a:r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FD2AC-7A0A-8D28-C7E2-810C26A66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00EE-1C6E-8042-922F-4BABCCA1FBF3}" type="slidenum">
              <a:rPr lang="en-FR" smtClean="0"/>
              <a:t>16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2487921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7EF1B5-8805-7C74-A6BE-6B82AF087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8281"/>
          </a:xfrm>
        </p:spPr>
        <p:txBody>
          <a:bodyPr>
            <a:normAutofit/>
          </a:bodyPr>
          <a:lstStyle/>
          <a:p>
            <a:r>
              <a:rPr lang="en-FR" sz="3600" dirty="0"/>
              <a:t>About RDF, OWL, 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6070EA-336E-762F-5D75-EB1ABB3A8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 dirty="0"/>
              <a:t>RDF-star : </a:t>
            </a:r>
            <a:r>
              <a:rPr lang="en-GB" sz="2000" dirty="0">
                <a:hlinkClick r:id="rId2"/>
              </a:rPr>
              <a:t>https://www.ontotext.com/knowledgehub/fundamentals/what-is-rdf-star/</a:t>
            </a:r>
            <a:br>
              <a:rPr lang="en-GB" sz="2000" dirty="0"/>
            </a:br>
            <a:r>
              <a:rPr lang="en-GB" sz="2000" dirty="0"/>
              <a:t>a quasi-standard, well supported by triple stores such as </a:t>
            </a:r>
            <a:r>
              <a:rPr lang="en-GB" sz="2000" dirty="0" err="1"/>
              <a:t>GraphDB</a:t>
            </a:r>
            <a:r>
              <a:rPr lang="en-GB" sz="2000" dirty="0"/>
              <a:t>,</a:t>
            </a:r>
            <a:br>
              <a:rPr lang="en-GB" sz="2000" dirty="0"/>
            </a:br>
            <a:r>
              <a:rPr lang="en-GB" sz="2000" dirty="0"/>
              <a:t>not (yet) by Protégé desktop ontology editor</a:t>
            </a:r>
            <a:endParaRPr lang="en-FR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DFD255C-7F11-B020-2CCF-EFD026AFB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12/12/2024</a:t>
            </a:r>
            <a:endParaRPr lang="en-FR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289028F-ACBC-4157-C242-DD69017E8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MOTIONAL - WP30 Workshop - 12/12/2024</a:t>
            </a:r>
            <a:endParaRPr lang="en-FR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B50CFA1-32AA-56F4-0938-F81652E42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00EE-1C6E-8042-922F-4BABCCA1FBF3}" type="slidenum">
              <a:rPr lang="en-FR" smtClean="0"/>
              <a:t>17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555507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0D137-9DED-FBC6-4CF6-30D628E22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About CDM, RSM,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39592-BBA1-F87E-D797-4962A075E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 dirty="0">
                <a:hlinkClick r:id="rId2"/>
              </a:rPr>
              <a:t>CDM repository</a:t>
            </a:r>
            <a:endParaRPr lang="en-FR" dirty="0"/>
          </a:p>
          <a:p>
            <a:r>
              <a:rPr lang="en-FR" dirty="0">
                <a:hlinkClick r:id="rId3"/>
              </a:rPr>
              <a:t>sRSM (semantic RSM) repository</a:t>
            </a:r>
            <a:endParaRPr lang="en-FR" dirty="0"/>
          </a:p>
          <a:p>
            <a:r>
              <a:rPr lang="en-FR" dirty="0">
                <a:hlinkClick r:id="rId4"/>
              </a:rPr>
              <a:t>sRSM Wiki</a:t>
            </a:r>
            <a:endParaRPr lang="en-FR" dirty="0"/>
          </a:p>
          <a:p>
            <a:r>
              <a:rPr lang="en-FR" dirty="0"/>
              <a:t>Datex ontologies : see under sRSM / External models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E253A-0DCA-E37B-B0C5-A416DFB77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12/12/2024</a:t>
            </a:r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7D44C-1FAC-56FB-7A96-2F5466E78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MOTIONAL - WP30 Workshop - 12/12/2024</a:t>
            </a:r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B8359-2AB4-CA58-0C46-9D3AFB9A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00EE-1C6E-8042-922F-4BABCCA1FBF3}" type="slidenum">
              <a:rPr lang="en-FR" smtClean="0"/>
              <a:t>18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83498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8ADEE2-BBE5-C9FB-19CF-CD7BE8925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 -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sRSM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Topology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AF6158-87DE-2536-FC44-D538CF3A1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85397" y="4960961"/>
            <a:ext cx="7055893" cy="107805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Version 1.0 rc1, documentation compiled 12/12/2024</a:t>
            </a:r>
          </a:p>
          <a:p>
            <a:r>
              <a:rPr lang="en-US" sz="22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UIC – A. Magnien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2C465-ED00-4217-410C-87A23FB85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12/12/2024</a:t>
            </a:r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CF05E-83BD-AC76-E52D-C40116CE0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MOTIONAL - WP30 Workshop - 12/12/2024</a:t>
            </a:r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454015-455B-2D82-41F9-D146C1F60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00EE-1C6E-8042-922F-4BABCCA1FBF3}" type="slidenum">
              <a:rPr lang="en-FR" smtClean="0"/>
              <a:t>2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55871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D2DF5-372D-56E3-7F1A-8B8F96D40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071" y="334834"/>
            <a:ext cx="10515600" cy="672843"/>
          </a:xfrm>
        </p:spPr>
        <p:txBody>
          <a:bodyPr>
            <a:normAutofit/>
          </a:bodyPr>
          <a:lstStyle/>
          <a:p>
            <a:r>
              <a:rPr lang="en-FR" sz="3600" dirty="0"/>
              <a:t>Simple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192531-46EC-C356-DE6E-C24D36E69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405" y="561975"/>
            <a:ext cx="7315200" cy="5930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A2895B2-7A24-B796-CD29-5BDB4E34C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81054"/>
            <a:ext cx="5257800" cy="1182724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8E78BDD-C71A-F82B-3CE3-BCDB979331CC}"/>
              </a:ext>
            </a:extLst>
          </p:cNvPr>
          <p:cNvSpPr txBox="1"/>
          <p:nvPr/>
        </p:nvSpPr>
        <p:spPr>
          <a:xfrm>
            <a:off x="174846" y="4108830"/>
            <a:ext cx="424468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T</a:t>
            </a:r>
            <a:r>
              <a:rPr lang="en-FR" dirty="0"/>
              <a:t>rack sections (linear elt. </a:t>
            </a:r>
            <a:r>
              <a:rPr lang="en-GB" dirty="0"/>
              <a:t>A</a:t>
            </a:r>
            <a:r>
              <a:rPr lang="en-FR" dirty="0"/>
              <a:t>t MICRO level)</a:t>
            </a:r>
            <a:br>
              <a:rPr lang="en-FR" dirty="0"/>
            </a:br>
            <a:r>
              <a:rPr lang="en-FR" dirty="0"/>
              <a:t>identified by their labels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1BD501-81CE-A942-A6EF-5486986575EA}"/>
              </a:ext>
            </a:extLst>
          </p:cNvPr>
          <p:cNvSpPr txBox="1"/>
          <p:nvPr/>
        </p:nvSpPr>
        <p:spPr>
          <a:xfrm>
            <a:off x="9926888" y="1559699"/>
            <a:ext cx="2013565" cy="36933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U</a:t>
            </a:r>
            <a:r>
              <a:rPr lang="en-FR" dirty="0"/>
              <a:t>sing GeoSPARQL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C2D175-214C-6067-DE4D-B8E5C5FF94F7}"/>
              </a:ext>
            </a:extLst>
          </p:cNvPr>
          <p:cNvCxnSpPr/>
          <p:nvPr/>
        </p:nvCxnSpPr>
        <p:spPr>
          <a:xfrm flipH="1">
            <a:off x="9671824" y="1873405"/>
            <a:ext cx="379142" cy="2824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B4020E-D488-D806-3A0D-9A1B7FAF6DE2}"/>
              </a:ext>
            </a:extLst>
          </p:cNvPr>
          <p:cNvCxnSpPr/>
          <p:nvPr/>
        </p:nvCxnSpPr>
        <p:spPr>
          <a:xfrm flipH="1">
            <a:off x="10050966" y="1873405"/>
            <a:ext cx="356839" cy="7954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F473E2-F727-C4B2-64BA-D155C9CC4BBA}"/>
              </a:ext>
            </a:extLst>
          </p:cNvPr>
          <p:cNvCxnSpPr>
            <a:cxnSpLocks/>
          </p:cNvCxnSpPr>
          <p:nvPr/>
        </p:nvCxnSpPr>
        <p:spPr>
          <a:xfrm flipV="1">
            <a:off x="1613210" y="3248722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387BF1-667B-DFD0-4894-5CA54BA21AAC}"/>
              </a:ext>
            </a:extLst>
          </p:cNvPr>
          <p:cNvCxnSpPr>
            <a:cxnSpLocks/>
          </p:cNvCxnSpPr>
          <p:nvPr/>
        </p:nvCxnSpPr>
        <p:spPr>
          <a:xfrm flipV="1">
            <a:off x="1765610" y="3583259"/>
            <a:ext cx="1475678" cy="6579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91F77E3-DBEF-072A-00DE-67ECC2B1690A}"/>
              </a:ext>
            </a:extLst>
          </p:cNvPr>
          <p:cNvSpPr txBox="1"/>
          <p:nvPr/>
        </p:nvSpPr>
        <p:spPr>
          <a:xfrm>
            <a:off x="10099133" y="196334"/>
            <a:ext cx="1767472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1200" dirty="0"/>
              <a:t>V</a:t>
            </a:r>
            <a:r>
              <a:rPr lang="en-FR" sz="1200" dirty="0"/>
              <a:t>iew in Protégé desktop</a:t>
            </a: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C0277573-AFD0-9E4D-D4A6-3E2F3A066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12/12/2024</a:t>
            </a:r>
            <a:endParaRPr lang="en-FR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091A86E8-7191-4B16-F4D0-9748A2085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MOTIONAL - WP30 Workshop - 12/12/2024</a:t>
            </a:r>
            <a:endParaRPr lang="en-FR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28038DF6-473A-67A9-8691-1AA559DE4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00EE-1C6E-8042-922F-4BABCCA1FBF3}" type="slidenum">
              <a:rPr lang="en-FR" smtClean="0"/>
              <a:t>3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544945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ED274-1B94-383F-5176-A34425D03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86" y="327839"/>
            <a:ext cx="5698524" cy="722270"/>
          </a:xfrm>
        </p:spPr>
        <p:txBody>
          <a:bodyPr>
            <a:normAutofit fontScale="90000"/>
          </a:bodyPr>
          <a:lstStyle/>
          <a:p>
            <a:r>
              <a:rPr lang="en-FR" sz="3600" dirty="0"/>
              <a:t>Connections &amp; Navigabilities expressed between “ports”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D00135-CFAD-73F2-36A9-6ABCBD79E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0314" y="552450"/>
            <a:ext cx="5181600" cy="5803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3EE683-1CC4-A757-C946-4361FD43F31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2934"/>
          <a:stretch/>
        </p:blipFill>
        <p:spPr>
          <a:xfrm>
            <a:off x="280086" y="2258631"/>
            <a:ext cx="6147501" cy="1794385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1FF2AF-6183-5EA2-528F-112CDAF96A91}"/>
              </a:ext>
            </a:extLst>
          </p:cNvPr>
          <p:cNvSpPr txBox="1"/>
          <p:nvPr/>
        </p:nvSpPr>
        <p:spPr>
          <a:xfrm>
            <a:off x="1024435" y="2817269"/>
            <a:ext cx="3177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600" dirty="0">
                <a:solidFill>
                  <a:srgbClr val="FF0000"/>
                </a:solidFill>
              </a:rPr>
              <a:t>port 0  --------- line_1 ---------port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D06FC2-5D30-832C-E990-150FFEA2DE45}"/>
              </a:ext>
            </a:extLst>
          </p:cNvPr>
          <p:cNvSpPr txBox="1"/>
          <p:nvPr/>
        </p:nvSpPr>
        <p:spPr>
          <a:xfrm rot="18868621">
            <a:off x="3917202" y="2090625"/>
            <a:ext cx="22317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</a:rPr>
              <a:t> port 1 – l</a:t>
            </a:r>
            <a:r>
              <a:rPr lang="en-FR" sz="1600" dirty="0">
                <a:solidFill>
                  <a:srgbClr val="FF0000"/>
                </a:solidFill>
              </a:rPr>
              <a:t>ine_4 -- port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F7A872-7DD4-2E20-EF74-BEF136275712}"/>
              </a:ext>
            </a:extLst>
          </p:cNvPr>
          <p:cNvSpPr txBox="1"/>
          <p:nvPr/>
        </p:nvSpPr>
        <p:spPr>
          <a:xfrm>
            <a:off x="1024434" y="3375907"/>
            <a:ext cx="3177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600" dirty="0">
                <a:solidFill>
                  <a:srgbClr val="FF0000"/>
                </a:solidFill>
              </a:rPr>
              <a:t>port 0  --------- line_3 ---------port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6C1AE4-C028-C6A7-CBEF-3E105EEF7251}"/>
              </a:ext>
            </a:extLst>
          </p:cNvPr>
          <p:cNvSpPr txBox="1"/>
          <p:nvPr/>
        </p:nvSpPr>
        <p:spPr>
          <a:xfrm>
            <a:off x="4361191" y="3206630"/>
            <a:ext cx="21900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600" dirty="0">
                <a:solidFill>
                  <a:srgbClr val="FF0000"/>
                </a:solidFill>
              </a:rPr>
              <a:t>port 0  -- line_2 --port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DE66CA-9471-E983-5048-4C51AAC25ECD}"/>
              </a:ext>
            </a:extLst>
          </p:cNvPr>
          <p:cNvSpPr txBox="1"/>
          <p:nvPr/>
        </p:nvSpPr>
        <p:spPr>
          <a:xfrm>
            <a:off x="252349" y="4184550"/>
            <a:ext cx="61475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1600" dirty="0"/>
              <a:t>Notes: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sz="1600" dirty="0"/>
              <a:t>connectedWith is </a:t>
            </a:r>
            <a:r>
              <a:rPr lang="en-FR" sz="1600" b="1" dirty="0"/>
              <a:t>symmetric</a:t>
            </a:r>
            <a:r>
              <a:rPr lang="en-FR" sz="1600" dirty="0"/>
              <a:t> </a:t>
            </a:r>
            <a:r>
              <a:rPr lang="en-FR" sz="1600" dirty="0">
                <a:sym typeface="Wingdings" pitchFamily="2" charset="2"/>
              </a:rPr>
              <a:t> stated </a:t>
            </a:r>
            <a:r>
              <a:rPr lang="en-FR" sz="1600" b="1" dirty="0">
                <a:sym typeface="Wingdings" pitchFamily="2" charset="2"/>
              </a:rPr>
              <a:t>once</a:t>
            </a:r>
            <a:r>
              <a:rPr lang="en-FR" sz="1600" dirty="0">
                <a:sym typeface="Wingdings" pitchFamily="2" charset="2"/>
              </a:rPr>
              <a:t> for the two ports concerned (here, one such statement does not appear)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sz="1600" dirty="0">
                <a:sym typeface="Wingdings" pitchFamily="2" charset="2"/>
              </a:rPr>
              <a:t>navigableTo is expressed “from exit to exit”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sz="1600" dirty="0">
                <a:sym typeface="Wingdings" pitchFamily="2" charset="2"/>
              </a:rPr>
              <a:t>You cannot navigate from element line_2 (label “21” to element line_4 (label “34”) because of sharp angle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sz="1600" dirty="0">
                <a:sym typeface="Wingdings" pitchFamily="2" charset="2"/>
              </a:rPr>
              <a:t>You cannot navigate from line_2 to line_3 because crossing is assumed to be diamond crossing by default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ym typeface="Wingdings" pitchFamily="2" charset="2"/>
              </a:rPr>
              <a:t>S</a:t>
            </a:r>
            <a:r>
              <a:rPr lang="en-FR" sz="1600" dirty="0">
                <a:sym typeface="Wingdings" pitchFamily="2" charset="2"/>
              </a:rPr>
              <a:t>lip crossing can be input using a special symbol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A87B72-49A0-195C-EF07-A769BABA0964}"/>
              </a:ext>
            </a:extLst>
          </p:cNvPr>
          <p:cNvSpPr txBox="1"/>
          <p:nvPr/>
        </p:nvSpPr>
        <p:spPr>
          <a:xfrm>
            <a:off x="10253981" y="208091"/>
            <a:ext cx="1767472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1200" dirty="0"/>
              <a:t>V</a:t>
            </a:r>
            <a:r>
              <a:rPr lang="en-FR" sz="1200" dirty="0"/>
              <a:t>iew in Protégé desktop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A94F38-99FC-6FE7-749E-B679F61BF641}"/>
              </a:ext>
            </a:extLst>
          </p:cNvPr>
          <p:cNvSpPr txBox="1"/>
          <p:nvPr/>
        </p:nvSpPr>
        <p:spPr>
          <a:xfrm>
            <a:off x="280086" y="1217094"/>
            <a:ext cx="5958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1600" i="1" dirty="0"/>
              <a:t>A linear element can also be represented by a single “line” with waypoints (a linestring, in fact) : see line_3 below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897AA0-2E3B-F3DD-05BE-C89EA20E96DE}"/>
              </a:ext>
            </a:extLst>
          </p:cNvPr>
          <p:cNvCxnSpPr>
            <a:cxnSpLocks/>
          </p:cNvCxnSpPr>
          <p:nvPr/>
        </p:nvCxnSpPr>
        <p:spPr>
          <a:xfrm flipV="1">
            <a:off x="6551214" y="3070302"/>
            <a:ext cx="3633566" cy="14868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7B83595A-0A07-DC93-6A05-7BFDB3CA7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12/12/2024</a:t>
            </a:r>
            <a:endParaRPr lang="en-FR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4302CA41-09B2-B15A-FEB5-271208F82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MOTIONAL - WP30 Workshop - 12/12/2024</a:t>
            </a:r>
            <a:endParaRPr lang="en-FR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DFCF0723-6E99-CD46-8DBD-E34B674E8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00EE-1C6E-8042-922F-4BABCCA1FBF3}" type="slidenum">
              <a:rPr lang="en-FR" smtClean="0"/>
              <a:t>4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725500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338118-24FB-21D4-EC4C-3CC8E728B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482" y="312574"/>
            <a:ext cx="7638394" cy="496723"/>
          </a:xfrm>
        </p:spPr>
        <p:txBody>
          <a:bodyPr>
            <a:noAutofit/>
          </a:bodyPr>
          <a:lstStyle/>
          <a:p>
            <a:r>
              <a:rPr lang="en-FR" sz="3600" dirty="0"/>
              <a:t>Topology diagram (UML approximation)</a:t>
            </a:r>
          </a:p>
        </p:txBody>
      </p:sp>
      <p:pic>
        <p:nvPicPr>
          <p:cNvPr id="6" name="Picture 5" descr="A diagram of a company&#10;&#10;Description automatically generated">
            <a:extLst>
              <a:ext uri="{FF2B5EF4-FFF2-40B4-BE49-F238E27FC236}">
                <a16:creationId xmlns:a16="http://schemas.microsoft.com/office/drawing/2014/main" id="{8354E292-F976-9526-91E4-8065B38E8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880" y="886055"/>
            <a:ext cx="8618671" cy="5534926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0AF099-2C07-29A9-AF60-EF2B719CC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12/12/2024</a:t>
            </a:r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B9A312-37D9-BD7E-86D7-DB2464DD5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MOTIONAL - WP30 Workshop - 12/12/2024</a:t>
            </a:r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F60A85-0751-FF56-4EAC-06A5BC5C2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00EE-1C6E-8042-922F-4BABCCA1FBF3}" type="slidenum">
              <a:rPr lang="en-FR" smtClean="0"/>
              <a:t>5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862249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8E1D6-5899-F6A1-BE05-19B84A06C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01" y="33942"/>
            <a:ext cx="10515600" cy="670144"/>
          </a:xfrm>
        </p:spPr>
        <p:txBody>
          <a:bodyPr>
            <a:normAutofit/>
          </a:bodyPr>
          <a:lstStyle/>
          <a:p>
            <a:r>
              <a:rPr lang="en-FR" sz="3600" dirty="0"/>
              <a:t>One vocabulary, four parts</a:t>
            </a:r>
          </a:p>
        </p:txBody>
      </p:sp>
      <p:pic>
        <p:nvPicPr>
          <p:cNvPr id="3" name="Picture 2" descr="A diagram of a company&#10;&#10;Description automatically generated">
            <a:extLst>
              <a:ext uri="{FF2B5EF4-FFF2-40B4-BE49-F238E27FC236}">
                <a16:creationId xmlns:a16="http://schemas.microsoft.com/office/drawing/2014/main" id="{BB1B5D41-B98C-8EB0-D65F-221EB643C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526" y="661537"/>
            <a:ext cx="8618671" cy="5534926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A042B45-7CC4-5FE6-EC35-914561B9BDDD}"/>
              </a:ext>
            </a:extLst>
          </p:cNvPr>
          <p:cNvSpPr/>
          <p:nvPr/>
        </p:nvSpPr>
        <p:spPr>
          <a:xfrm>
            <a:off x="6040185" y="3035368"/>
            <a:ext cx="2312276" cy="2743199"/>
          </a:xfrm>
          <a:prstGeom prst="roundRect">
            <a:avLst/>
          </a:prstGeom>
          <a:solidFill>
            <a:schemeClr val="accent1">
              <a:alpha val="2022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FR" sz="1600" dirty="0"/>
              <a:t>Your network layout</a:t>
            </a:r>
            <a:endParaRPr lang="en-FR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17ABAFF-A4DC-4B35-FA16-881A479AA607}"/>
              </a:ext>
            </a:extLst>
          </p:cNvPr>
          <p:cNvSpPr/>
          <p:nvPr/>
        </p:nvSpPr>
        <p:spPr>
          <a:xfrm>
            <a:off x="8352461" y="2257603"/>
            <a:ext cx="2701157" cy="2906110"/>
          </a:xfrm>
          <a:prstGeom prst="roundRect">
            <a:avLst/>
          </a:prstGeom>
          <a:solidFill>
            <a:srgbClr val="C00000">
              <a:alpha val="2022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FR" sz="1600" dirty="0"/>
              <a:t>Composite objects</a:t>
            </a:r>
            <a:br>
              <a:rPr lang="en-FR" sz="1600" dirty="0"/>
            </a:br>
            <a:r>
              <a:rPr lang="en-FR" sz="1600" dirty="0"/>
              <a:t>(for MESO, MACRO)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4AE7A6-655C-2B7C-9046-AFDC0DF64D0B}"/>
              </a:ext>
            </a:extLst>
          </p:cNvPr>
          <p:cNvSpPr/>
          <p:nvPr/>
        </p:nvSpPr>
        <p:spPr>
          <a:xfrm>
            <a:off x="1765008" y="4834693"/>
            <a:ext cx="3741683" cy="1316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A036A63-B3B9-433D-77A0-2E7B481B6BFD}"/>
              </a:ext>
            </a:extLst>
          </p:cNvPr>
          <p:cNvSpPr/>
          <p:nvPr/>
        </p:nvSpPr>
        <p:spPr>
          <a:xfrm>
            <a:off x="3727909" y="3035368"/>
            <a:ext cx="2196661" cy="2743200"/>
          </a:xfrm>
          <a:prstGeom prst="roundRect">
            <a:avLst/>
          </a:prstGeom>
          <a:solidFill>
            <a:schemeClr val="accent1">
              <a:alpha val="2022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FR" sz="1600" dirty="0"/>
              <a:t>Properties (for everyday use)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C6A2769-71DA-BD36-784E-0B8DB1359A05}"/>
              </a:ext>
            </a:extLst>
          </p:cNvPr>
          <p:cNvSpPr/>
          <p:nvPr/>
        </p:nvSpPr>
        <p:spPr>
          <a:xfrm>
            <a:off x="1678391" y="3035368"/>
            <a:ext cx="1899651" cy="2743199"/>
          </a:xfrm>
          <a:prstGeom prst="roundRect">
            <a:avLst/>
          </a:prstGeom>
          <a:solidFill>
            <a:schemeClr val="accent1">
              <a:alpha val="2022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sz="1600" dirty="0"/>
              <a:t>R</a:t>
            </a:r>
            <a:r>
              <a:rPr lang="en-FR" sz="1600" dirty="0"/>
              <a:t>eified properties</a:t>
            </a:r>
            <a:br>
              <a:rPr lang="en-FR" sz="1600" dirty="0"/>
            </a:br>
            <a:r>
              <a:rPr lang="en-FR" sz="1600" dirty="0"/>
              <a:t>(for track layout transformations)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9BAAB9-60CF-10F2-8F2E-0F9274947432}"/>
              </a:ext>
            </a:extLst>
          </p:cNvPr>
          <p:cNvSpPr txBox="1"/>
          <p:nvPr/>
        </p:nvSpPr>
        <p:spPr>
          <a:xfrm>
            <a:off x="9885611" y="2764538"/>
            <a:ext cx="1747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Obsolete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see </a:t>
            </a:r>
            <a:r>
              <a:rPr lang="en-US" dirty="0" err="1">
                <a:solidFill>
                  <a:srgbClr val="FF0000"/>
                </a:solidFill>
              </a:rPr>
              <a:t>localisation</a:t>
            </a:r>
            <a:endParaRPr lang="en-FR" dirty="0">
              <a:solidFill>
                <a:srgbClr val="FF0000"/>
              </a:solidFill>
            </a:endParaRPr>
          </a:p>
        </p:txBody>
      </p:sp>
      <p:sp>
        <p:nvSpPr>
          <p:cNvPr id="10" name="U-turn Arrow 9">
            <a:extLst>
              <a:ext uri="{FF2B5EF4-FFF2-40B4-BE49-F238E27FC236}">
                <a16:creationId xmlns:a16="http://schemas.microsoft.com/office/drawing/2014/main" id="{7A4A11D8-CD9E-9AD3-A541-66FA0F7B0F5E}"/>
              </a:ext>
            </a:extLst>
          </p:cNvPr>
          <p:cNvSpPr/>
          <p:nvPr/>
        </p:nvSpPr>
        <p:spPr>
          <a:xfrm flipH="1" flipV="1">
            <a:off x="2792488" y="5704995"/>
            <a:ext cx="1437896" cy="512186"/>
          </a:xfrm>
          <a:prstGeom prst="utur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669F88-7D72-BDEC-868B-4064D71BC67E}"/>
              </a:ext>
            </a:extLst>
          </p:cNvPr>
          <p:cNvSpPr txBox="1"/>
          <p:nvPr/>
        </p:nvSpPr>
        <p:spPr>
          <a:xfrm>
            <a:off x="1639941" y="6224264"/>
            <a:ext cx="4400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Properties</a:t>
            </a:r>
            <a:r>
              <a:rPr lang="en-FR" sz="1200" dirty="0"/>
              <a:t> can be inferred (UML: derived) from reified properties</a:t>
            </a:r>
          </a:p>
        </p:txBody>
      </p:sp>
      <p:sp>
        <p:nvSpPr>
          <p:cNvPr id="12" name="Oval Callout 11">
            <a:extLst>
              <a:ext uri="{FF2B5EF4-FFF2-40B4-BE49-F238E27FC236}">
                <a16:creationId xmlns:a16="http://schemas.microsoft.com/office/drawing/2014/main" id="{6E5F40BD-6EE3-DE9D-77A2-E5C07B0886F3}"/>
              </a:ext>
            </a:extLst>
          </p:cNvPr>
          <p:cNvSpPr/>
          <p:nvPr/>
        </p:nvSpPr>
        <p:spPr>
          <a:xfrm>
            <a:off x="469701" y="2226073"/>
            <a:ext cx="1529255" cy="604343"/>
          </a:xfrm>
          <a:prstGeom prst="wedgeEllipseCallout">
            <a:avLst>
              <a:gd name="adj1" fmla="val 36701"/>
              <a:gd name="adj2" fmla="val 7491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1200" dirty="0">
                <a:solidFill>
                  <a:schemeClr val="tx1"/>
                </a:solidFill>
              </a:rPr>
              <a:t>aligned with ERA ontology 3.1.0</a:t>
            </a:r>
          </a:p>
        </p:txBody>
      </p:sp>
      <p:sp>
        <p:nvSpPr>
          <p:cNvPr id="13" name="Oval Callout 12">
            <a:extLst>
              <a:ext uri="{FF2B5EF4-FFF2-40B4-BE49-F238E27FC236}">
                <a16:creationId xmlns:a16="http://schemas.microsoft.com/office/drawing/2014/main" id="{6C0BF664-8BB6-6EA3-C78D-2FA44ED64D07}"/>
              </a:ext>
            </a:extLst>
          </p:cNvPr>
          <p:cNvSpPr/>
          <p:nvPr/>
        </p:nvSpPr>
        <p:spPr>
          <a:xfrm>
            <a:off x="1814510" y="1593352"/>
            <a:ext cx="2034271" cy="685271"/>
          </a:xfrm>
          <a:prstGeom prst="wedgeEllipseCallout">
            <a:avLst>
              <a:gd name="adj1" fmla="val 45078"/>
              <a:gd name="adj2" fmla="val 15650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1200" dirty="0">
                <a:solidFill>
                  <a:schemeClr val="tx1"/>
                </a:solidFill>
              </a:rPr>
              <a:t>simple, allow automated checks and path finding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4D2D824A-D275-52DB-8CA0-7C65870CC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12/12/2024</a:t>
            </a:r>
            <a:endParaRPr lang="en-FR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DBCBB2-91F2-CDE5-EA9F-0DF5F24F3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MOTIONAL - WP30 Workshop - 12/12/2024</a:t>
            </a:r>
            <a:endParaRPr lang="en-FR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A73B624B-1573-8C3B-8613-4A9453E35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00EE-1C6E-8042-922F-4BABCCA1FBF3}" type="slidenum">
              <a:rPr lang="en-FR" smtClean="0"/>
              <a:t>6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691049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205E1-FDBD-99BC-CC9F-AE8D6BF81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006" y="236229"/>
            <a:ext cx="10515600" cy="541840"/>
          </a:xfrm>
        </p:spPr>
        <p:txBody>
          <a:bodyPr>
            <a:noAutofit/>
          </a:bodyPr>
          <a:lstStyle/>
          <a:p>
            <a:r>
              <a:rPr lang="en-FR" sz="3600" dirty="0"/>
              <a:t>From reified properties to simple properties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34953B-E8C8-98C8-F6FE-609067F5FE72}"/>
              </a:ext>
            </a:extLst>
          </p:cNvPr>
          <p:cNvSpPr/>
          <p:nvPr/>
        </p:nvSpPr>
        <p:spPr>
          <a:xfrm>
            <a:off x="796639" y="5022888"/>
            <a:ext cx="1957039" cy="21559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450CF7-094D-A96F-5C2E-0B1DFB8653C5}"/>
              </a:ext>
            </a:extLst>
          </p:cNvPr>
          <p:cNvSpPr/>
          <p:nvPr/>
        </p:nvSpPr>
        <p:spPr>
          <a:xfrm>
            <a:off x="4097400" y="5022888"/>
            <a:ext cx="1957039" cy="21559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BAD3A7F-C1EB-D417-8FCF-16966041B8A7}"/>
              </a:ext>
            </a:extLst>
          </p:cNvPr>
          <p:cNvSpPr/>
          <p:nvPr/>
        </p:nvSpPr>
        <p:spPr>
          <a:xfrm>
            <a:off x="2374538" y="4911375"/>
            <a:ext cx="598448" cy="438615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1600" dirty="0"/>
              <a:t>X1</a:t>
            </a:r>
            <a:endParaRPr lang="en-FR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48D3C2-8038-E2AA-44AF-558A28BDB0EE}"/>
              </a:ext>
            </a:extLst>
          </p:cNvPr>
          <p:cNvSpPr/>
          <p:nvPr/>
        </p:nvSpPr>
        <p:spPr>
          <a:xfrm>
            <a:off x="3798176" y="4911375"/>
            <a:ext cx="598448" cy="438615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1600" dirty="0"/>
              <a:t>Y0</a:t>
            </a:r>
            <a:endParaRPr lang="en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06C799-FC69-2421-EBC3-EABB887187D2}"/>
              </a:ext>
            </a:extLst>
          </p:cNvPr>
          <p:cNvSpPr/>
          <p:nvPr/>
        </p:nvSpPr>
        <p:spPr>
          <a:xfrm>
            <a:off x="796639" y="2515634"/>
            <a:ext cx="1957039" cy="21559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1028EB-5832-AD3A-5934-435FDAA2A113}"/>
              </a:ext>
            </a:extLst>
          </p:cNvPr>
          <p:cNvSpPr/>
          <p:nvPr/>
        </p:nvSpPr>
        <p:spPr>
          <a:xfrm>
            <a:off x="4097400" y="2515634"/>
            <a:ext cx="1957039" cy="21559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Y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BB9E1D7-CD20-7EE0-C79C-30802C40AD3D}"/>
              </a:ext>
            </a:extLst>
          </p:cNvPr>
          <p:cNvSpPr/>
          <p:nvPr/>
        </p:nvSpPr>
        <p:spPr>
          <a:xfrm>
            <a:off x="2374538" y="2404121"/>
            <a:ext cx="598448" cy="438615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1600" dirty="0"/>
              <a:t>X1</a:t>
            </a:r>
            <a:endParaRPr lang="en-FR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D0870C1-1941-13B4-5564-5E1496E770FA}"/>
              </a:ext>
            </a:extLst>
          </p:cNvPr>
          <p:cNvSpPr/>
          <p:nvPr/>
        </p:nvSpPr>
        <p:spPr>
          <a:xfrm>
            <a:off x="3798176" y="2404121"/>
            <a:ext cx="598448" cy="438615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1600" dirty="0"/>
              <a:t>Y0</a:t>
            </a:r>
            <a:endParaRPr lang="en-FR" dirty="0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FACB1861-0A43-5D6E-A659-A92C8086B664}"/>
              </a:ext>
            </a:extLst>
          </p:cNvPr>
          <p:cNvSpPr/>
          <p:nvPr/>
        </p:nvSpPr>
        <p:spPr>
          <a:xfrm rot="1964517" flipV="1">
            <a:off x="1713761" y="2386685"/>
            <a:ext cx="899532" cy="587297"/>
          </a:xfrm>
          <a:prstGeom prst="arc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E3B3B3-2444-F027-A6D4-3F6FB0D7D1D1}"/>
              </a:ext>
            </a:extLst>
          </p:cNvPr>
          <p:cNvSpPr txBox="1"/>
          <p:nvPr/>
        </p:nvSpPr>
        <p:spPr>
          <a:xfrm>
            <a:off x="1712706" y="3066620"/>
            <a:ext cx="912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</a:t>
            </a:r>
            <a:r>
              <a:rPr lang="en-FR" sz="1600" dirty="0"/>
              <a:t>as port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A70ECA25-2D4B-6BD3-2D74-FB55F3B830A4}"/>
              </a:ext>
            </a:extLst>
          </p:cNvPr>
          <p:cNvSpPr/>
          <p:nvPr/>
        </p:nvSpPr>
        <p:spPr>
          <a:xfrm rot="1964517" flipV="1">
            <a:off x="3808486" y="2373194"/>
            <a:ext cx="899532" cy="587297"/>
          </a:xfrm>
          <a:prstGeom prst="arc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039591-EAD7-94E1-9FE2-F61C9182DF3E}"/>
              </a:ext>
            </a:extLst>
          </p:cNvPr>
          <p:cNvSpPr txBox="1"/>
          <p:nvPr/>
        </p:nvSpPr>
        <p:spPr>
          <a:xfrm>
            <a:off x="3554566" y="3066620"/>
            <a:ext cx="1183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on element</a:t>
            </a:r>
            <a:endParaRPr lang="en-FR" sz="16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6C07937-812C-D75C-5087-5382CE0C8167}"/>
              </a:ext>
            </a:extLst>
          </p:cNvPr>
          <p:cNvSpPr/>
          <p:nvPr/>
        </p:nvSpPr>
        <p:spPr>
          <a:xfrm>
            <a:off x="2374538" y="1217910"/>
            <a:ext cx="1921194" cy="4833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  <a:r>
              <a:rPr lang="en-FR" dirty="0"/>
              <a:t>onnection X-Y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60A9BB1-637D-CAE6-6AEC-B66D31B67F95}"/>
              </a:ext>
            </a:extLst>
          </p:cNvPr>
          <p:cNvCxnSpPr/>
          <p:nvPr/>
        </p:nvCxnSpPr>
        <p:spPr>
          <a:xfrm flipV="1">
            <a:off x="2673762" y="1732014"/>
            <a:ext cx="0" cy="5457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0AAFDCC-4270-A5C6-90F6-FEAD0BB84842}"/>
              </a:ext>
            </a:extLst>
          </p:cNvPr>
          <p:cNvSpPr txBox="1"/>
          <p:nvPr/>
        </p:nvSpPr>
        <p:spPr>
          <a:xfrm>
            <a:off x="1482410" y="1701236"/>
            <a:ext cx="1191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600" dirty="0"/>
              <a:t>connection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CE8A86B-7D8D-75FC-4043-D85B2A516A3E}"/>
              </a:ext>
            </a:extLst>
          </p:cNvPr>
          <p:cNvCxnSpPr/>
          <p:nvPr/>
        </p:nvCxnSpPr>
        <p:spPr>
          <a:xfrm>
            <a:off x="4097400" y="1820750"/>
            <a:ext cx="0" cy="4569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26E40F1-6B36-0593-17AF-0DD959B7EFB4}"/>
              </a:ext>
            </a:extLst>
          </p:cNvPr>
          <p:cNvSpPr txBox="1"/>
          <p:nvPr/>
        </p:nvSpPr>
        <p:spPr>
          <a:xfrm>
            <a:off x="4124291" y="2014396"/>
            <a:ext cx="96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w</a:t>
            </a:r>
            <a:r>
              <a:rPr lang="en-FR" sz="1600" dirty="0"/>
              <a:t>ith port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D5AE182-4BB0-33A5-2101-7EE86C0D4868}"/>
              </a:ext>
            </a:extLst>
          </p:cNvPr>
          <p:cNvCxnSpPr/>
          <p:nvPr/>
        </p:nvCxnSpPr>
        <p:spPr>
          <a:xfrm>
            <a:off x="4396623" y="1291483"/>
            <a:ext cx="67929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1F06659-BFBA-DE7E-DDD0-D57C1B26EDAE}"/>
              </a:ext>
            </a:extLst>
          </p:cNvPr>
          <p:cNvCxnSpPr/>
          <p:nvPr/>
        </p:nvCxnSpPr>
        <p:spPr>
          <a:xfrm>
            <a:off x="4396623" y="1592379"/>
            <a:ext cx="67929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10D2271-7A5F-0918-653D-055CFB65F28A}"/>
              </a:ext>
            </a:extLst>
          </p:cNvPr>
          <p:cNvSpPr txBox="1"/>
          <p:nvPr/>
        </p:nvSpPr>
        <p:spPr>
          <a:xfrm>
            <a:off x="5245127" y="1135255"/>
            <a:ext cx="2158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</a:t>
            </a:r>
            <a:r>
              <a:rPr lang="en-FR" dirty="0"/>
              <a:t>alid from today</a:t>
            </a:r>
          </a:p>
          <a:p>
            <a:r>
              <a:rPr lang="en-GB" dirty="0"/>
              <a:t>v</a:t>
            </a:r>
            <a:r>
              <a:rPr lang="en-FR" dirty="0"/>
              <a:t>alid until tomorrow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B93AA0E-664E-3129-6CA7-95566092A2AF}"/>
              </a:ext>
            </a:extLst>
          </p:cNvPr>
          <p:cNvSpPr txBox="1"/>
          <p:nvPr/>
        </p:nvSpPr>
        <p:spPr>
          <a:xfrm>
            <a:off x="7946213" y="2143290"/>
            <a:ext cx="22365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/>
              <a:t>Connection property</a:t>
            </a:r>
          </a:p>
          <a:p>
            <a:r>
              <a:rPr lang="en-GB" b="1" dirty="0"/>
              <a:t>a</a:t>
            </a:r>
            <a:r>
              <a:rPr lang="en-FR" b="1" dirty="0"/>
              <a:t>s object</a:t>
            </a:r>
          </a:p>
          <a:p>
            <a:r>
              <a:rPr lang="en-GB" dirty="0"/>
              <a:t>with annotations, …</a:t>
            </a:r>
            <a:endParaRPr lang="en-FR" dirty="0"/>
          </a:p>
        </p:txBody>
      </p:sp>
      <p:sp>
        <p:nvSpPr>
          <p:cNvPr id="36" name="Down Arrow 35">
            <a:extLst>
              <a:ext uri="{FF2B5EF4-FFF2-40B4-BE49-F238E27FC236}">
                <a16:creationId xmlns:a16="http://schemas.microsoft.com/office/drawing/2014/main" id="{89C15851-4F27-C30A-214C-F96F64F36C64}"/>
              </a:ext>
            </a:extLst>
          </p:cNvPr>
          <p:cNvSpPr/>
          <p:nvPr/>
        </p:nvSpPr>
        <p:spPr>
          <a:xfrm>
            <a:off x="8783650" y="3405174"/>
            <a:ext cx="718457" cy="75036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A44BE07-9711-1698-6A9F-49EF1A63DCFE}"/>
              </a:ext>
            </a:extLst>
          </p:cNvPr>
          <p:cNvSpPr txBox="1"/>
          <p:nvPr/>
        </p:nvSpPr>
        <p:spPr>
          <a:xfrm>
            <a:off x="7947251" y="4530517"/>
            <a:ext cx="2711383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/>
              <a:t>Connection property</a:t>
            </a:r>
          </a:p>
          <a:p>
            <a:r>
              <a:rPr lang="en-GB" b="1" dirty="0"/>
              <a:t>a</a:t>
            </a:r>
            <a:r>
              <a:rPr lang="en-FR" b="1" dirty="0"/>
              <a:t>s relation</a:t>
            </a:r>
            <a:br>
              <a:rPr lang="en-FR" b="1" dirty="0"/>
            </a:br>
            <a:endParaRPr lang="en-FR" b="1" dirty="0"/>
          </a:p>
          <a:p>
            <a:r>
              <a:rPr lang="en-GB" sz="1600" i="1" dirty="0"/>
              <a:t>possibly with annotations, …</a:t>
            </a:r>
            <a:br>
              <a:rPr lang="en-GB" sz="1600" i="1" dirty="0"/>
            </a:br>
            <a:r>
              <a:rPr lang="en-GB" sz="1600" i="1" dirty="0"/>
              <a:t>(RDF-star extended syntax,</a:t>
            </a:r>
            <a:br>
              <a:rPr lang="en-GB" sz="1600" i="1" dirty="0"/>
            </a:br>
            <a:r>
              <a:rPr lang="en-GB" sz="1600" i="1" dirty="0"/>
              <a:t>limited support)</a:t>
            </a:r>
            <a:endParaRPr lang="en-FR" sz="1600" i="1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49608F5-1773-7C36-B705-B405D3AFCDE2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2972986" y="5130683"/>
            <a:ext cx="82519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4518109-08CA-1383-1D79-74A63EF71202}"/>
              </a:ext>
            </a:extLst>
          </p:cNvPr>
          <p:cNvSpPr txBox="1"/>
          <p:nvPr/>
        </p:nvSpPr>
        <p:spPr>
          <a:xfrm>
            <a:off x="2662238" y="4310125"/>
            <a:ext cx="1547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/>
              <a:t>connectedWith</a:t>
            </a:r>
            <a:br>
              <a:rPr lang="en-GB" sz="1600" dirty="0"/>
            </a:br>
            <a:r>
              <a:rPr lang="en-GB" sz="1600" dirty="0"/>
              <a:t>(symmetric)</a:t>
            </a:r>
            <a:endParaRPr lang="en-FR" sz="1600" dirty="0"/>
          </a:p>
        </p:txBody>
      </p:sp>
      <p:sp>
        <p:nvSpPr>
          <p:cNvPr id="42" name="Down Arrow 41">
            <a:extLst>
              <a:ext uri="{FF2B5EF4-FFF2-40B4-BE49-F238E27FC236}">
                <a16:creationId xmlns:a16="http://schemas.microsoft.com/office/drawing/2014/main" id="{E4D95A1C-C5F3-3D99-D9B4-F426AD065319}"/>
              </a:ext>
            </a:extLst>
          </p:cNvPr>
          <p:cNvSpPr/>
          <p:nvPr/>
        </p:nvSpPr>
        <p:spPr>
          <a:xfrm>
            <a:off x="3026352" y="3463669"/>
            <a:ext cx="718457" cy="75036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83825AF-8294-9AFE-7FE5-C206A73578AC}"/>
              </a:ext>
            </a:extLst>
          </p:cNvPr>
          <p:cNvSpPr txBox="1"/>
          <p:nvPr/>
        </p:nvSpPr>
        <p:spPr>
          <a:xfrm>
            <a:off x="560163" y="5629180"/>
            <a:ext cx="6397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dirty="0"/>
              <a:t>connectedWith = hasPort </a:t>
            </a:r>
            <a:r>
              <a:rPr lang="en-FR" dirty="0">
                <a:solidFill>
                  <a:srgbClr val="FF0000"/>
                </a:solidFill>
              </a:rPr>
              <a:t>o</a:t>
            </a:r>
            <a:r>
              <a:rPr lang="en-FR" dirty="0"/>
              <a:t> connection </a:t>
            </a:r>
            <a:r>
              <a:rPr lang="en-FR" dirty="0">
                <a:solidFill>
                  <a:srgbClr val="FF0000"/>
                </a:solidFill>
              </a:rPr>
              <a:t>o</a:t>
            </a:r>
            <a:r>
              <a:rPr lang="en-FR" dirty="0"/>
              <a:t> withPort </a:t>
            </a:r>
            <a:r>
              <a:rPr lang="en-FR" dirty="0">
                <a:solidFill>
                  <a:srgbClr val="FF0000"/>
                </a:solidFill>
              </a:rPr>
              <a:t>o</a:t>
            </a:r>
            <a:r>
              <a:rPr lang="en-FR" dirty="0"/>
              <a:t> onElement</a:t>
            </a:r>
            <a:br>
              <a:rPr lang="en-FR" dirty="0"/>
            </a:br>
            <a:r>
              <a:rPr lang="en-FR" dirty="0"/>
              <a:t>(property chain, in OWL terms)</a:t>
            </a:r>
          </a:p>
        </p:txBody>
      </p:sp>
      <p:sp>
        <p:nvSpPr>
          <p:cNvPr id="44" name="Date Placeholder 43">
            <a:extLst>
              <a:ext uri="{FF2B5EF4-FFF2-40B4-BE49-F238E27FC236}">
                <a16:creationId xmlns:a16="http://schemas.microsoft.com/office/drawing/2014/main" id="{E3B8D318-5C60-1C43-44EB-4F8F751A3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12/12/2024</a:t>
            </a:r>
            <a:endParaRPr lang="en-FR"/>
          </a:p>
        </p:txBody>
      </p:sp>
      <p:sp>
        <p:nvSpPr>
          <p:cNvPr id="45" name="Footer Placeholder 44">
            <a:extLst>
              <a:ext uri="{FF2B5EF4-FFF2-40B4-BE49-F238E27FC236}">
                <a16:creationId xmlns:a16="http://schemas.microsoft.com/office/drawing/2014/main" id="{C5D462D5-962F-EDE4-E680-57ED0D8EC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MOTIONAL - WP30 Workshop - 12/12/2024</a:t>
            </a:r>
            <a:endParaRPr lang="en-FR"/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356EE162-067A-F44F-6F33-0FBEDB0B0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00EE-1C6E-8042-922F-4BABCCA1FBF3}" type="slidenum">
              <a:rPr lang="en-FR" smtClean="0"/>
              <a:t>7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989056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609FF9A-4FCE-468E-A86A-C9AB525EA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1E12D4-3A88-428D-8E5E-AF1AFD923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 descr="Stacked brown boxes">
            <a:extLst>
              <a:ext uri="{FF2B5EF4-FFF2-40B4-BE49-F238E27FC236}">
                <a16:creationId xmlns:a16="http://schemas.microsoft.com/office/drawing/2014/main" id="{54B250FF-3579-F9B6-A5AF-D8A36AC1600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15241" b="489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7EBB5D-DCA2-85C6-7806-C9B84B08F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14402"/>
            <a:ext cx="10515600" cy="2985923"/>
          </a:xfrm>
        </p:spPr>
        <p:txBody>
          <a:bodyPr>
            <a:normAutofit/>
          </a:bodyPr>
          <a:lstStyle/>
          <a:p>
            <a:r>
              <a:rPr lang="en-FR" sz="5200" dirty="0">
                <a:solidFill>
                  <a:srgbClr val="FFFFFF"/>
                </a:solidFill>
              </a:rPr>
              <a:t>B - Localisation “package”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9A47B4C-C32A-8392-F5F0-B8E8B2D734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2040"/>
            <a:ext cx="10515600" cy="1384310"/>
          </a:xfrm>
        </p:spPr>
        <p:txBody>
          <a:bodyPr>
            <a:normAutofit/>
          </a:bodyPr>
          <a:lstStyle/>
          <a:p>
            <a:endParaRPr lang="en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71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F87C7-B3E5-494B-BF86-F39A411EB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966"/>
          </a:xfrm>
        </p:spPr>
        <p:txBody>
          <a:bodyPr>
            <a:normAutofit/>
          </a:bodyPr>
          <a:lstStyle/>
          <a:p>
            <a:r>
              <a:rPr lang="en-FR" sz="3600" dirty="0"/>
              <a:t>Ceci n’est pas  point.</a:t>
            </a:r>
          </a:p>
        </p:txBody>
      </p:sp>
      <p:pic>
        <p:nvPicPr>
          <p:cNvPr id="6" name="Picture 5" descr="A close-up of a pipe&#10;&#10;Description automatically generated">
            <a:extLst>
              <a:ext uri="{FF2B5EF4-FFF2-40B4-BE49-F238E27FC236}">
                <a16:creationId xmlns:a16="http://schemas.microsoft.com/office/drawing/2014/main" id="{9E020380-1700-4DC5-65B2-1275353AA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799" y="2195649"/>
            <a:ext cx="4800600" cy="3352800"/>
          </a:xfrm>
          <a:prstGeom prst="rect">
            <a:avLst/>
          </a:prstGeom>
          <a:effectLst>
            <a:softEdge rad="142854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0A4F54-3547-18FD-569E-3256B72BE660}"/>
              </a:ext>
            </a:extLst>
          </p:cNvPr>
          <p:cNvSpPr txBox="1"/>
          <p:nvPr/>
        </p:nvSpPr>
        <p:spPr>
          <a:xfrm>
            <a:off x="3071518" y="2641878"/>
            <a:ext cx="3024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"POINT(45.6789 -123.4567)"</a:t>
            </a:r>
            <a:endParaRPr lang="en-F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A7D141-58BA-538D-FDBB-D8B5E94394BC}"/>
              </a:ext>
            </a:extLst>
          </p:cNvPr>
          <p:cNvSpPr txBox="1"/>
          <p:nvPr/>
        </p:nvSpPr>
        <p:spPr>
          <a:xfrm>
            <a:off x="3683726" y="4029024"/>
            <a:ext cx="2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/>
              <a:t>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92D708-2613-68B8-7CF9-9BC901D8A9D8}"/>
              </a:ext>
            </a:extLst>
          </p:cNvPr>
          <p:cNvSpPr txBox="1"/>
          <p:nvPr/>
        </p:nvSpPr>
        <p:spPr>
          <a:xfrm>
            <a:off x="3071518" y="3875229"/>
            <a:ext cx="217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(45.6789 -123.4567)</a:t>
            </a:r>
            <a:endParaRPr lang="en-F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DAB542-F430-B077-76E6-B3E9B1CC1EC0}"/>
              </a:ext>
            </a:extLst>
          </p:cNvPr>
          <p:cNvSpPr txBox="1"/>
          <p:nvPr/>
        </p:nvSpPr>
        <p:spPr>
          <a:xfrm>
            <a:off x="1002457" y="2195649"/>
            <a:ext cx="282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/>
              <a:t>WKT string denotes a point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224CA2-910E-6C47-EB5C-32F354C8F569}"/>
              </a:ext>
            </a:extLst>
          </p:cNvPr>
          <p:cNvSpPr txBox="1"/>
          <p:nvPr/>
        </p:nvSpPr>
        <p:spPr>
          <a:xfrm>
            <a:off x="1002457" y="3505897"/>
            <a:ext cx="317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/>
              <a:t>2D coordinates are not a point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48268F-1738-F0FC-AAAA-DB30C4B2EF25}"/>
              </a:ext>
            </a:extLst>
          </p:cNvPr>
          <p:cNvSpPr txBox="1"/>
          <p:nvPr/>
        </p:nvSpPr>
        <p:spPr>
          <a:xfrm>
            <a:off x="1002457" y="5982789"/>
            <a:ext cx="3259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WKT = Well-Known Text, </a:t>
            </a:r>
            <a:r>
              <a:rPr lang="en-GB" sz="1200" dirty="0"/>
              <a:t>ISO/IEC 13249-3:2016</a:t>
            </a:r>
            <a:endParaRPr lang="en-FR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2ABEAA-0CF3-16A0-6435-8C4BA539E881}"/>
              </a:ext>
            </a:extLst>
          </p:cNvPr>
          <p:cNvSpPr txBox="1"/>
          <p:nvPr/>
        </p:nvSpPr>
        <p:spPr>
          <a:xfrm>
            <a:off x="10246102" y="5595431"/>
            <a:ext cx="1503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René Magritte, 1929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F078D2-359E-B6D5-3200-60F1A5F56031}"/>
              </a:ext>
            </a:extLst>
          </p:cNvPr>
          <p:cNvSpPr txBox="1"/>
          <p:nvPr/>
        </p:nvSpPr>
        <p:spPr>
          <a:xfrm>
            <a:off x="1002457" y="4739248"/>
            <a:ext cx="5300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i="1" dirty="0"/>
              <a:t>… and reference system and units are missing,</a:t>
            </a:r>
            <a:br>
              <a:rPr lang="en-FR" i="1" dirty="0"/>
            </a:br>
            <a:r>
              <a:rPr lang="en-FR" i="1" dirty="0"/>
              <a:t>so this is merely a pair of numbers, not a coordinate.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9F2E77AC-251E-3E03-AF59-8F1D70C04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12/12/2024</a:t>
            </a:r>
            <a:endParaRPr lang="en-FR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80B13CF7-4190-8B72-31F8-25EB4009A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MOTIONAL - WP30 Workshop - 12/12/2024</a:t>
            </a:r>
            <a:endParaRPr lang="en-FR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62B7985E-4AFC-E59D-7C19-33C57BFF1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00EE-1C6E-8042-922F-4BABCCA1FBF3}" type="slidenum">
              <a:rPr lang="en-FR" smtClean="0"/>
              <a:t>9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426048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3768</TotalTime>
  <Words>1120</Words>
  <Application>Microsoft Macintosh PowerPoint</Application>
  <PresentationFormat>Widescreen</PresentationFormat>
  <Paragraphs>190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Aptos</vt:lpstr>
      <vt:lpstr>Aptos Display</vt:lpstr>
      <vt:lpstr>Arial</vt:lpstr>
      <vt:lpstr>Calibri</vt:lpstr>
      <vt:lpstr>Herculanum</vt:lpstr>
      <vt:lpstr>Wingdings</vt:lpstr>
      <vt:lpstr>Office Theme</vt:lpstr>
      <vt:lpstr>CDM status</vt:lpstr>
      <vt:lpstr>A - sRSM Topology</vt:lpstr>
      <vt:lpstr>Simple example</vt:lpstr>
      <vt:lpstr>Connections &amp; Navigabilities expressed between “ports”</vt:lpstr>
      <vt:lpstr>Topology diagram (UML approximation)</vt:lpstr>
      <vt:lpstr>One vocabulary, four parts</vt:lpstr>
      <vt:lpstr>From reified properties to simple properties</vt:lpstr>
      <vt:lpstr>B - Localisation “package”</vt:lpstr>
      <vt:lpstr>Ceci n’est pas  point.</vt:lpstr>
      <vt:lpstr>Entities, Locations, Positions</vt:lpstr>
      <vt:lpstr>Position expression</vt:lpstr>
      <vt:lpstr>The quest for standards</vt:lpstr>
      <vt:lpstr>Linear referencing</vt:lpstr>
      <vt:lpstr>Result… as of today</vt:lpstr>
      <vt:lpstr>Discussion, conclusion, next steps</vt:lpstr>
      <vt:lpstr>C - References, links</vt:lpstr>
      <vt:lpstr>About RDF, OWL, …</vt:lpstr>
      <vt:lpstr>About CDM, RSM, 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Airy Magnien</dc:creator>
  <cp:lastModifiedBy>Airy Magnien</cp:lastModifiedBy>
  <cp:revision>33</cp:revision>
  <dcterms:created xsi:type="dcterms:W3CDTF">2024-11-12T10:39:36Z</dcterms:created>
  <dcterms:modified xsi:type="dcterms:W3CDTF">2024-12-12T14:41:49Z</dcterms:modified>
</cp:coreProperties>
</file>