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2"/>
  </p:notesMasterIdLst>
  <p:sldIdLst>
    <p:sldId id="268" r:id="rId2"/>
    <p:sldId id="256" r:id="rId3"/>
    <p:sldId id="262" r:id="rId4"/>
    <p:sldId id="264" r:id="rId5"/>
    <p:sldId id="265" r:id="rId6"/>
    <p:sldId id="266" r:id="rId7"/>
    <p:sldId id="267" r:id="rId8"/>
    <p:sldId id="271" r:id="rId9"/>
    <p:sldId id="270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0ABC5F4-DFE2-6C43-ABB7-1745E0861295}">
          <p14:sldIdLst>
            <p14:sldId id="268"/>
          </p14:sldIdLst>
        </p14:section>
        <p14:section name="topology" id="{506C430C-F663-C14F-86D3-7DC51A7B6C82}">
          <p14:sldIdLst>
            <p14:sldId id="256"/>
            <p14:sldId id="262"/>
            <p14:sldId id="264"/>
            <p14:sldId id="265"/>
            <p14:sldId id="266"/>
            <p14:sldId id="267"/>
          </p14:sldIdLst>
        </p14:section>
        <p14:section name="localisation" id="{1398BC76-4E97-BB4E-979E-E28562D4D47A}">
          <p14:sldIdLst>
            <p14:sldId id="271"/>
            <p14:sldId id="270"/>
          </p14:sldIdLst>
        </p14:section>
        <p14:section name="references" id="{64DE88BB-2EA5-FE4C-BF60-7F06C3B7971B}">
          <p14:sldIdLst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37"/>
    <p:restoredTop sz="94728"/>
  </p:normalViewPr>
  <p:slideViewPr>
    <p:cSldViewPr snapToGrid="0">
      <p:cViewPr varScale="1">
        <p:scale>
          <a:sx n="172" d="100"/>
          <a:sy n="172" d="100"/>
        </p:scale>
        <p:origin x="240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EA8244-36C9-2C47-8511-A543FCEB1B28}" type="datetimeFigureOut">
              <a:rPr lang="en-FR" smtClean="0"/>
              <a:t>11/12/2024</a:t>
            </a:fld>
            <a:endParaRPr lang="en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4965C-2BF7-DF44-AD41-B445F2EF669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156206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4965C-2BF7-DF44-AD41-B445F2EF6691}" type="slidenum">
              <a:rPr lang="en-FR" smtClean="0"/>
              <a:t>7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509084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8345-8D46-6F47-92B7-8419DCE9E504}" type="datetimeFigureOut">
              <a:rPr lang="en-FR" smtClean="0"/>
              <a:t>11/12/2024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00EE-1C6E-8042-922F-4BABCCA1FBF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843636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8345-8D46-6F47-92B7-8419DCE9E504}" type="datetimeFigureOut">
              <a:rPr lang="en-FR" smtClean="0"/>
              <a:t>11/12/2024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00EE-1C6E-8042-922F-4BABCCA1FBF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820935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8345-8D46-6F47-92B7-8419DCE9E504}" type="datetimeFigureOut">
              <a:rPr lang="en-FR" smtClean="0"/>
              <a:t>11/12/2024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00EE-1C6E-8042-922F-4BABCCA1FBF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423105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8345-8D46-6F47-92B7-8419DCE9E504}" type="datetimeFigureOut">
              <a:rPr lang="en-FR" smtClean="0"/>
              <a:t>11/12/2024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00EE-1C6E-8042-922F-4BABCCA1FBF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351894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8345-8D46-6F47-92B7-8419DCE9E504}" type="datetimeFigureOut">
              <a:rPr lang="en-FR" smtClean="0"/>
              <a:t>11/12/2024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00EE-1C6E-8042-922F-4BABCCA1FBF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494031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8345-8D46-6F47-92B7-8419DCE9E504}" type="datetimeFigureOut">
              <a:rPr lang="en-FR" smtClean="0"/>
              <a:t>11/12/2024</a:t>
            </a:fld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00EE-1C6E-8042-922F-4BABCCA1FBF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936024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8345-8D46-6F47-92B7-8419DCE9E504}" type="datetimeFigureOut">
              <a:rPr lang="en-FR" smtClean="0"/>
              <a:t>11/12/2024</a:t>
            </a:fld>
            <a:endParaRPr lang="en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00EE-1C6E-8042-922F-4BABCCA1FBF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616617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8345-8D46-6F47-92B7-8419DCE9E504}" type="datetimeFigureOut">
              <a:rPr lang="en-FR" smtClean="0"/>
              <a:t>11/12/2024</a:t>
            </a:fld>
            <a:endParaRPr lang="en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00EE-1C6E-8042-922F-4BABCCA1FBF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699667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8345-8D46-6F47-92B7-8419DCE9E504}" type="datetimeFigureOut">
              <a:rPr lang="en-FR" smtClean="0"/>
              <a:t>11/12/2024</a:t>
            </a:fld>
            <a:endParaRPr lang="en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00EE-1C6E-8042-922F-4BABCCA1FBF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20149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8345-8D46-6F47-92B7-8419DCE9E504}" type="datetimeFigureOut">
              <a:rPr lang="en-FR" smtClean="0"/>
              <a:t>11/12/2024</a:t>
            </a:fld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00EE-1C6E-8042-922F-4BABCCA1FBF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911213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8345-8D46-6F47-92B7-8419DCE9E504}" type="datetimeFigureOut">
              <a:rPr lang="en-FR" smtClean="0"/>
              <a:t>11/12/2024</a:t>
            </a:fld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400EE-1C6E-8042-922F-4BABCCA1FBF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185079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948345-8D46-6F47-92B7-8419DCE9E504}" type="datetimeFigureOut">
              <a:rPr lang="en-FR" smtClean="0"/>
              <a:t>11/12/2024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0400EE-1C6E-8042-922F-4BABCCA1FBF3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256794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8320351-9FA2-4A26-885B-BB8F3E490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CD2EFB-78C2-4C6E-A6B9-4ED12FAD5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Close-up of hopscotch on a sidewalk">
            <a:extLst>
              <a:ext uri="{FF2B5EF4-FFF2-40B4-BE49-F238E27FC236}">
                <a16:creationId xmlns:a16="http://schemas.microsoft.com/office/drawing/2014/main" id="{CADE333F-6F09-F3A3-71B2-FA37941F4A7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7097" b="8634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CAED052-31A9-C7DC-618D-C06BD84A60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00427"/>
            <a:ext cx="9875520" cy="3299902"/>
          </a:xfrm>
        </p:spPr>
        <p:txBody>
          <a:bodyPr>
            <a:normAutofit/>
          </a:bodyPr>
          <a:lstStyle/>
          <a:p>
            <a:pPr algn="l"/>
            <a:r>
              <a:rPr lang="en-FR" sz="8200">
                <a:solidFill>
                  <a:srgbClr val="FFFFFF"/>
                </a:solidFill>
              </a:rPr>
              <a:t>CDM status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B0FB704-EC6B-03A3-7E80-3EE9FC66F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536" y="4072045"/>
            <a:ext cx="9875520" cy="1414355"/>
          </a:xfrm>
        </p:spPr>
        <p:txBody>
          <a:bodyPr>
            <a:normAutofit/>
          </a:bodyPr>
          <a:lstStyle/>
          <a:p>
            <a:pPr algn="l"/>
            <a:r>
              <a:rPr lang="en-FR">
                <a:solidFill>
                  <a:srgbClr val="FFFFFF"/>
                </a:solidFill>
              </a:rPr>
              <a:t>FP1-MOTIONAL WP30 – Task 30.2</a:t>
            </a:r>
          </a:p>
        </p:txBody>
      </p:sp>
    </p:spTree>
    <p:extLst>
      <p:ext uri="{BB962C8B-B14F-4D97-AF65-F5344CB8AC3E}">
        <p14:creationId xmlns:p14="http://schemas.microsoft.com/office/powerpoint/2010/main" val="51522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07DFD-54AC-59C9-46A7-47CD2276A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References, links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643EF-B4EB-DBF4-F3DE-0E20D11668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248792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8ADEE2-BBE5-C9FB-19CF-CD7BE8925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08" y="1220919"/>
            <a:ext cx="542578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sRSM Topology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AF6158-87DE-2536-FC44-D538CF3A1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0908" y="3700594"/>
            <a:ext cx="5425781" cy="1655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Version 1.0 rc1, documentation compiled 12/12/2024</a:t>
            </a:r>
          </a:p>
          <a:p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UIC – A. Magnien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1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A03E2A-C3D8-1DAE-B448-9A3C6AE81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Model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6B626D-5ECC-6EBF-7003-AC8CAB233D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FR" dirty="0"/>
              <a:t>Vocabularies</a:t>
            </a:r>
          </a:p>
        </p:txBody>
      </p:sp>
    </p:spTree>
    <p:extLst>
      <p:ext uri="{BB962C8B-B14F-4D97-AF65-F5344CB8AC3E}">
        <p14:creationId xmlns:p14="http://schemas.microsoft.com/office/powerpoint/2010/main" val="3702639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D2DF5-372D-56E3-7F1A-8B8F96D40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071" y="334834"/>
            <a:ext cx="10515600" cy="672843"/>
          </a:xfrm>
        </p:spPr>
        <p:txBody>
          <a:bodyPr>
            <a:normAutofit/>
          </a:bodyPr>
          <a:lstStyle/>
          <a:p>
            <a:r>
              <a:rPr lang="en-FR" sz="3600" dirty="0"/>
              <a:t>Simple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192531-46EC-C356-DE6E-C24D36E69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405" y="561975"/>
            <a:ext cx="7315200" cy="5930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A2895B2-7A24-B796-CD29-5BDB4E34C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81054"/>
            <a:ext cx="5257800" cy="1182724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8E78BDD-C71A-F82B-3CE3-BCDB979331CC}"/>
              </a:ext>
            </a:extLst>
          </p:cNvPr>
          <p:cNvSpPr txBox="1"/>
          <p:nvPr/>
        </p:nvSpPr>
        <p:spPr>
          <a:xfrm>
            <a:off x="174846" y="4108830"/>
            <a:ext cx="4244688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T</a:t>
            </a:r>
            <a:r>
              <a:rPr lang="en-FR" dirty="0"/>
              <a:t>rack sections (linear elt. </a:t>
            </a:r>
            <a:r>
              <a:rPr lang="en-GB" dirty="0"/>
              <a:t>A</a:t>
            </a:r>
            <a:r>
              <a:rPr lang="en-FR" dirty="0"/>
              <a:t>t MICRO level)</a:t>
            </a:r>
            <a:br>
              <a:rPr lang="en-FR" dirty="0"/>
            </a:br>
            <a:r>
              <a:rPr lang="en-FR" dirty="0"/>
              <a:t>identified by their labels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1BD501-81CE-A942-A6EF-5486986575EA}"/>
              </a:ext>
            </a:extLst>
          </p:cNvPr>
          <p:cNvSpPr txBox="1"/>
          <p:nvPr/>
        </p:nvSpPr>
        <p:spPr>
          <a:xfrm>
            <a:off x="9926888" y="1559699"/>
            <a:ext cx="2013565" cy="36933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U</a:t>
            </a:r>
            <a:r>
              <a:rPr lang="en-FR" dirty="0"/>
              <a:t>sing GeoSPARQL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C2D175-214C-6067-DE4D-B8E5C5FF94F7}"/>
              </a:ext>
            </a:extLst>
          </p:cNvPr>
          <p:cNvCxnSpPr/>
          <p:nvPr/>
        </p:nvCxnSpPr>
        <p:spPr>
          <a:xfrm flipH="1">
            <a:off x="9671824" y="1873405"/>
            <a:ext cx="379142" cy="2824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BB4020E-D488-D806-3A0D-9A1B7FAF6DE2}"/>
              </a:ext>
            </a:extLst>
          </p:cNvPr>
          <p:cNvCxnSpPr/>
          <p:nvPr/>
        </p:nvCxnSpPr>
        <p:spPr>
          <a:xfrm flipH="1">
            <a:off x="10050966" y="1873405"/>
            <a:ext cx="356839" cy="7954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F473E2-F727-C4B2-64BA-D155C9CC4BBA}"/>
              </a:ext>
            </a:extLst>
          </p:cNvPr>
          <p:cNvCxnSpPr>
            <a:cxnSpLocks/>
          </p:cNvCxnSpPr>
          <p:nvPr/>
        </p:nvCxnSpPr>
        <p:spPr>
          <a:xfrm flipV="1">
            <a:off x="1613210" y="3248722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5387BF1-667B-DFD0-4894-5CA54BA21AAC}"/>
              </a:ext>
            </a:extLst>
          </p:cNvPr>
          <p:cNvCxnSpPr>
            <a:cxnSpLocks/>
          </p:cNvCxnSpPr>
          <p:nvPr/>
        </p:nvCxnSpPr>
        <p:spPr>
          <a:xfrm flipV="1">
            <a:off x="1765610" y="3583259"/>
            <a:ext cx="1475678" cy="6579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91F77E3-DBEF-072A-00DE-67ECC2B1690A}"/>
              </a:ext>
            </a:extLst>
          </p:cNvPr>
          <p:cNvSpPr txBox="1"/>
          <p:nvPr/>
        </p:nvSpPr>
        <p:spPr>
          <a:xfrm>
            <a:off x="10099133" y="196334"/>
            <a:ext cx="1767472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1200" dirty="0"/>
              <a:t>V</a:t>
            </a:r>
            <a:r>
              <a:rPr lang="en-FR" sz="1200" dirty="0"/>
              <a:t>iew in Protégé desktop</a:t>
            </a:r>
          </a:p>
        </p:txBody>
      </p:sp>
    </p:spTree>
    <p:extLst>
      <p:ext uri="{BB962C8B-B14F-4D97-AF65-F5344CB8AC3E}">
        <p14:creationId xmlns:p14="http://schemas.microsoft.com/office/powerpoint/2010/main" val="2544945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ED274-1B94-383F-5176-A34425D03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086" y="327839"/>
            <a:ext cx="5698524" cy="722270"/>
          </a:xfrm>
        </p:spPr>
        <p:txBody>
          <a:bodyPr>
            <a:normAutofit fontScale="90000"/>
          </a:bodyPr>
          <a:lstStyle/>
          <a:p>
            <a:r>
              <a:rPr lang="en-FR" sz="3600" dirty="0"/>
              <a:t>Connections &amp; Navigabilities expressed between “ports”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D00135-CFAD-73F2-36A9-6ABCBD79E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0314" y="688974"/>
            <a:ext cx="5181600" cy="5803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3EE683-1CC4-A757-C946-4361FD43F31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934"/>
          <a:stretch/>
        </p:blipFill>
        <p:spPr>
          <a:xfrm>
            <a:off x="280086" y="2258631"/>
            <a:ext cx="6147501" cy="1794385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1FF2AF-6183-5EA2-528F-112CDAF96A91}"/>
              </a:ext>
            </a:extLst>
          </p:cNvPr>
          <p:cNvSpPr txBox="1"/>
          <p:nvPr/>
        </p:nvSpPr>
        <p:spPr>
          <a:xfrm>
            <a:off x="1024435" y="2817269"/>
            <a:ext cx="31774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600" dirty="0">
                <a:solidFill>
                  <a:srgbClr val="FF0000"/>
                </a:solidFill>
              </a:rPr>
              <a:t>port 0  --------- line_1 ---------port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D06FC2-5D30-832C-E990-150FFEA2DE45}"/>
              </a:ext>
            </a:extLst>
          </p:cNvPr>
          <p:cNvSpPr txBox="1"/>
          <p:nvPr/>
        </p:nvSpPr>
        <p:spPr>
          <a:xfrm rot="18868621">
            <a:off x="3917202" y="2090625"/>
            <a:ext cx="22317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FF0000"/>
                </a:solidFill>
              </a:rPr>
              <a:t> port 1 – l</a:t>
            </a:r>
            <a:r>
              <a:rPr lang="en-FR" sz="1600" dirty="0">
                <a:solidFill>
                  <a:srgbClr val="FF0000"/>
                </a:solidFill>
              </a:rPr>
              <a:t>ine_4 -- port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F7A872-7DD4-2E20-EF74-BEF136275712}"/>
              </a:ext>
            </a:extLst>
          </p:cNvPr>
          <p:cNvSpPr txBox="1"/>
          <p:nvPr/>
        </p:nvSpPr>
        <p:spPr>
          <a:xfrm>
            <a:off x="1024434" y="3375907"/>
            <a:ext cx="31774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600" dirty="0">
                <a:solidFill>
                  <a:srgbClr val="FF0000"/>
                </a:solidFill>
              </a:rPr>
              <a:t>port 0  --------- line_3 ---------port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6C1AE4-C028-C6A7-CBEF-3E105EEF7251}"/>
              </a:ext>
            </a:extLst>
          </p:cNvPr>
          <p:cNvSpPr txBox="1"/>
          <p:nvPr/>
        </p:nvSpPr>
        <p:spPr>
          <a:xfrm>
            <a:off x="4361191" y="3206630"/>
            <a:ext cx="21900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600" dirty="0">
                <a:solidFill>
                  <a:srgbClr val="FF0000"/>
                </a:solidFill>
              </a:rPr>
              <a:t>port 0  -- line_2 --port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DE66CA-9471-E983-5048-4C51AAC25ECD}"/>
              </a:ext>
            </a:extLst>
          </p:cNvPr>
          <p:cNvSpPr txBox="1"/>
          <p:nvPr/>
        </p:nvSpPr>
        <p:spPr>
          <a:xfrm>
            <a:off x="280086" y="4345931"/>
            <a:ext cx="61475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1600" dirty="0"/>
              <a:t>Notes: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FR" sz="1600" dirty="0"/>
              <a:t>connectedWith is </a:t>
            </a:r>
            <a:r>
              <a:rPr lang="en-FR" sz="1600" b="1" dirty="0"/>
              <a:t>symmetric</a:t>
            </a:r>
            <a:r>
              <a:rPr lang="en-FR" sz="1600" dirty="0"/>
              <a:t> </a:t>
            </a:r>
            <a:r>
              <a:rPr lang="en-FR" sz="1600" dirty="0">
                <a:sym typeface="Wingdings" pitchFamily="2" charset="2"/>
              </a:rPr>
              <a:t> stated </a:t>
            </a:r>
            <a:r>
              <a:rPr lang="en-FR" sz="1600" b="1" dirty="0">
                <a:sym typeface="Wingdings" pitchFamily="2" charset="2"/>
              </a:rPr>
              <a:t>once</a:t>
            </a:r>
            <a:r>
              <a:rPr lang="en-FR" sz="1600" dirty="0">
                <a:sym typeface="Wingdings" pitchFamily="2" charset="2"/>
              </a:rPr>
              <a:t> for the two ports concerned (here, one such statement does not appear)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FR" sz="1600" dirty="0">
                <a:sym typeface="Wingdings" pitchFamily="2" charset="2"/>
              </a:rPr>
              <a:t>navigableTo is expressed “from exit to exit”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FR" sz="1600" dirty="0">
                <a:sym typeface="Wingdings" pitchFamily="2" charset="2"/>
              </a:rPr>
              <a:t>You cannot navigate from element line_2 (label “21” to element line_4 (label “34”) because of sharp angle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FR" sz="1600" dirty="0">
                <a:sym typeface="Wingdings" pitchFamily="2" charset="2"/>
              </a:rPr>
              <a:t>You cannot navigate from line_2 to line_3 because crossing is assumed to be diamond crossing by default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ym typeface="Wingdings" pitchFamily="2" charset="2"/>
              </a:rPr>
              <a:t>S</a:t>
            </a:r>
            <a:r>
              <a:rPr lang="en-FR" sz="1600" dirty="0">
                <a:sym typeface="Wingdings" pitchFamily="2" charset="2"/>
              </a:rPr>
              <a:t>lip crossing can be input using a special symbol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A87B72-49A0-195C-EF07-A769BABA0964}"/>
              </a:ext>
            </a:extLst>
          </p:cNvPr>
          <p:cNvSpPr txBox="1"/>
          <p:nvPr/>
        </p:nvSpPr>
        <p:spPr>
          <a:xfrm>
            <a:off x="10253981" y="344615"/>
            <a:ext cx="1767472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1200" dirty="0"/>
              <a:t>V</a:t>
            </a:r>
            <a:r>
              <a:rPr lang="en-FR" sz="1200" dirty="0"/>
              <a:t>iew in Protégé desktop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A94F38-99FC-6FE7-749E-B679F61BF641}"/>
              </a:ext>
            </a:extLst>
          </p:cNvPr>
          <p:cNvSpPr txBox="1"/>
          <p:nvPr/>
        </p:nvSpPr>
        <p:spPr>
          <a:xfrm>
            <a:off x="280086" y="1217094"/>
            <a:ext cx="5958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1600" i="1" dirty="0"/>
              <a:t>A linear element can also be represented by a single “line” with waypoints (a lisetring, in fact) : see line_3 below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897AA0-2E3B-F3DD-05BE-C89EA20E96DE}"/>
              </a:ext>
            </a:extLst>
          </p:cNvPr>
          <p:cNvCxnSpPr>
            <a:cxnSpLocks/>
          </p:cNvCxnSpPr>
          <p:nvPr/>
        </p:nvCxnSpPr>
        <p:spPr>
          <a:xfrm flipV="1">
            <a:off x="6551214" y="3070302"/>
            <a:ext cx="3633566" cy="14868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500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338118-24FB-21D4-EC4C-3CC8E728B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6723"/>
          </a:xfrm>
        </p:spPr>
        <p:txBody>
          <a:bodyPr>
            <a:noAutofit/>
          </a:bodyPr>
          <a:lstStyle/>
          <a:p>
            <a:r>
              <a:rPr lang="en-FR" sz="3600" dirty="0"/>
              <a:t>Diagram, raw</a:t>
            </a:r>
          </a:p>
        </p:txBody>
      </p:sp>
      <p:pic>
        <p:nvPicPr>
          <p:cNvPr id="6" name="Picture 5" descr="A diagram of a company&#10;&#10;Description automatically generated">
            <a:extLst>
              <a:ext uri="{FF2B5EF4-FFF2-40B4-BE49-F238E27FC236}">
                <a16:creationId xmlns:a16="http://schemas.microsoft.com/office/drawing/2014/main" id="{8354E292-F976-9526-91E4-8065B38E8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149" y="957949"/>
            <a:ext cx="8618671" cy="553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249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8E1D6-5899-F6A1-BE05-19B84A06C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0144"/>
          </a:xfrm>
        </p:spPr>
        <p:txBody>
          <a:bodyPr>
            <a:normAutofit/>
          </a:bodyPr>
          <a:lstStyle/>
          <a:p>
            <a:r>
              <a:rPr lang="en-FR" sz="3600" dirty="0"/>
              <a:t>One vocabulary, four “zones”</a:t>
            </a:r>
          </a:p>
        </p:txBody>
      </p:sp>
      <p:pic>
        <p:nvPicPr>
          <p:cNvPr id="3" name="Picture 2" descr="A diagram of a company&#10;&#10;Description automatically generated">
            <a:extLst>
              <a:ext uri="{FF2B5EF4-FFF2-40B4-BE49-F238E27FC236}">
                <a16:creationId xmlns:a16="http://schemas.microsoft.com/office/drawing/2014/main" id="{BB1B5D41-B98C-8EB0-D65F-221EB643C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149" y="957949"/>
            <a:ext cx="8618671" cy="5534926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A042B45-7CC4-5FE6-EC35-914561B9BDDD}"/>
              </a:ext>
            </a:extLst>
          </p:cNvPr>
          <p:cNvSpPr/>
          <p:nvPr/>
        </p:nvSpPr>
        <p:spPr>
          <a:xfrm>
            <a:off x="6153808" y="3331780"/>
            <a:ext cx="2312276" cy="2743199"/>
          </a:xfrm>
          <a:prstGeom prst="roundRect">
            <a:avLst/>
          </a:prstGeom>
          <a:solidFill>
            <a:schemeClr val="accent1">
              <a:alpha val="2022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FR" sz="1600" dirty="0"/>
              <a:t>Objects</a:t>
            </a:r>
            <a:endParaRPr lang="en-FR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17ABAFF-A4DC-4B35-FA16-881A479AA607}"/>
              </a:ext>
            </a:extLst>
          </p:cNvPr>
          <p:cNvSpPr/>
          <p:nvPr/>
        </p:nvSpPr>
        <p:spPr>
          <a:xfrm>
            <a:off x="8466084" y="2554015"/>
            <a:ext cx="2701157" cy="2906110"/>
          </a:xfrm>
          <a:prstGeom prst="roundRect">
            <a:avLst/>
          </a:prstGeom>
          <a:solidFill>
            <a:schemeClr val="accent1">
              <a:alpha val="2022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FR" sz="1600" dirty="0"/>
              <a:t>Composite objects</a:t>
            </a:r>
            <a:br>
              <a:rPr lang="en-FR" sz="1600" dirty="0"/>
            </a:br>
            <a:r>
              <a:rPr lang="en-FR" sz="1600" dirty="0"/>
              <a:t>(for MESO, MACRO)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4AE7A6-655C-2B7C-9046-AFDC0DF64D0B}"/>
              </a:ext>
            </a:extLst>
          </p:cNvPr>
          <p:cNvSpPr/>
          <p:nvPr/>
        </p:nvSpPr>
        <p:spPr>
          <a:xfrm>
            <a:off x="1912883" y="5176345"/>
            <a:ext cx="3741683" cy="1316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A036A63-B3B9-433D-77A0-2E7B481B6BFD}"/>
              </a:ext>
            </a:extLst>
          </p:cNvPr>
          <p:cNvSpPr/>
          <p:nvPr/>
        </p:nvSpPr>
        <p:spPr>
          <a:xfrm>
            <a:off x="3841532" y="3331780"/>
            <a:ext cx="2196661" cy="2743200"/>
          </a:xfrm>
          <a:prstGeom prst="roundRect">
            <a:avLst/>
          </a:prstGeom>
          <a:solidFill>
            <a:schemeClr val="accent1">
              <a:alpha val="2022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FR" sz="1600" dirty="0"/>
              <a:t>Properties (for everyday use)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C6A2769-71DA-BD36-784E-0B8DB1359A05}"/>
              </a:ext>
            </a:extLst>
          </p:cNvPr>
          <p:cNvSpPr/>
          <p:nvPr/>
        </p:nvSpPr>
        <p:spPr>
          <a:xfrm>
            <a:off x="1792014" y="3331780"/>
            <a:ext cx="1899651" cy="2743199"/>
          </a:xfrm>
          <a:prstGeom prst="roundRect">
            <a:avLst/>
          </a:prstGeom>
          <a:solidFill>
            <a:schemeClr val="accent1">
              <a:alpha val="2022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GB" sz="1600" dirty="0"/>
              <a:t>R</a:t>
            </a:r>
            <a:r>
              <a:rPr lang="en-FR" sz="1600" dirty="0"/>
              <a:t>eified properties</a:t>
            </a:r>
            <a:br>
              <a:rPr lang="en-FR" sz="1600" dirty="0"/>
            </a:br>
            <a:r>
              <a:rPr lang="en-FR" sz="1600" dirty="0"/>
              <a:t>(for track layout transformations)</a:t>
            </a:r>
          </a:p>
        </p:txBody>
      </p:sp>
    </p:spTree>
    <p:extLst>
      <p:ext uri="{BB962C8B-B14F-4D97-AF65-F5344CB8AC3E}">
        <p14:creationId xmlns:p14="http://schemas.microsoft.com/office/powerpoint/2010/main" val="2691049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609FF9A-4FCE-468E-A86A-C9AB525EA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1E12D4-3A88-428D-8E5E-AF1AFD923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3" descr="Stacked brown boxes">
            <a:extLst>
              <a:ext uri="{FF2B5EF4-FFF2-40B4-BE49-F238E27FC236}">
                <a16:creationId xmlns:a16="http://schemas.microsoft.com/office/drawing/2014/main" id="{54B250FF-3579-F9B6-A5AF-D8A36AC1600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15241" b="489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7EBB5D-DCA2-85C6-7806-C9B84B08F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14402"/>
            <a:ext cx="10515600" cy="2985923"/>
          </a:xfrm>
        </p:spPr>
        <p:txBody>
          <a:bodyPr>
            <a:normAutofit/>
          </a:bodyPr>
          <a:lstStyle/>
          <a:p>
            <a:r>
              <a:rPr lang="en-FR" sz="5200" dirty="0">
                <a:solidFill>
                  <a:srgbClr val="FFFFFF"/>
                </a:solidFill>
              </a:rPr>
              <a:t>Localisation “package”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9A47B4C-C32A-8392-F5F0-B8E8B2D734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2040"/>
            <a:ext cx="10515600" cy="1384310"/>
          </a:xfrm>
        </p:spPr>
        <p:txBody>
          <a:bodyPr>
            <a:normAutofit/>
          </a:bodyPr>
          <a:lstStyle/>
          <a:p>
            <a:endParaRPr lang="en-F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71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89E80-1F92-6300-56F0-66B260DBD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Discussion, conclusion, next steps</a:t>
            </a:r>
          </a:p>
        </p:txBody>
      </p:sp>
    </p:spTree>
    <p:extLst>
      <p:ext uri="{BB962C8B-B14F-4D97-AF65-F5344CB8AC3E}">
        <p14:creationId xmlns:p14="http://schemas.microsoft.com/office/powerpoint/2010/main" val="4153578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2647</TotalTime>
  <Words>269</Words>
  <Application>Microsoft Macintosh PowerPoint</Application>
  <PresentationFormat>Widescreen</PresentationFormat>
  <Paragraphs>34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Wingdings</vt:lpstr>
      <vt:lpstr>Office Theme</vt:lpstr>
      <vt:lpstr>CDM status</vt:lpstr>
      <vt:lpstr>sRSM Topology</vt:lpstr>
      <vt:lpstr>Model</vt:lpstr>
      <vt:lpstr>Simple example</vt:lpstr>
      <vt:lpstr>Connections &amp; Navigabilities expressed between “ports”</vt:lpstr>
      <vt:lpstr>Diagram, raw</vt:lpstr>
      <vt:lpstr>One vocabulary, four “zones”</vt:lpstr>
      <vt:lpstr>Localisation “package”</vt:lpstr>
      <vt:lpstr>Discussion, conclusion, next steps</vt:lpstr>
      <vt:lpstr>References,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Airy Magnien</dc:creator>
  <cp:lastModifiedBy>Airy Magnien</cp:lastModifiedBy>
  <cp:revision>8</cp:revision>
  <dcterms:created xsi:type="dcterms:W3CDTF">2024-11-12T10:39:36Z</dcterms:created>
  <dcterms:modified xsi:type="dcterms:W3CDTF">2024-12-11T20:00:20Z</dcterms:modified>
</cp:coreProperties>
</file>