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58" r:id="rId7"/>
    <p:sldId id="288" r:id="rId8"/>
    <p:sldId id="280" r:id="rId9"/>
    <p:sldId id="286" r:id="rId10"/>
    <p:sldId id="289" r:id="rId11"/>
    <p:sldId id="290" r:id="rId12"/>
    <p:sldId id="291" r:id="rId13"/>
    <p:sldId id="287" r:id="rId14"/>
    <p:sldId id="292" r:id="rId15"/>
    <p:sldId id="293" r:id="rId16"/>
    <p:sldId id="294" r:id="rId17"/>
    <p:sldId id="295" r:id="rId18"/>
    <p:sldId id="2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777777"/>
    <a:srgbClr val="4D4D4D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D6D0B3-1BF1-474B-99C3-CE4000259788}" v="23" dt="2025-10-22T02:39:52.478"/>
    <p1510:client id="{81A4401C-47EB-40E6-B142-A3EFA0221499}" v="4" dt="2025-10-22T02:50:04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92" d="100"/>
          <a:sy n="92" d="100"/>
        </p:scale>
        <p:origin x="1314" y="30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nuel Espinoza Bone" userId="b1115e5860e640e8" providerId="LiveId" clId="{136AC519-DA2C-4FA6-81C9-5143C421ED4F}"/>
    <pc:docChg chg="custSel modSld">
      <pc:chgData name="Jose Manuel Espinoza Bone" userId="b1115e5860e640e8" providerId="LiveId" clId="{136AC519-DA2C-4FA6-81C9-5143C421ED4F}" dt="2025-10-22T02:50:57.145" v="124" actId="20577"/>
      <pc:docMkLst>
        <pc:docMk/>
      </pc:docMkLst>
      <pc:sldChg chg="addSp modSp mod">
        <pc:chgData name="Jose Manuel Espinoza Bone" userId="b1115e5860e640e8" providerId="LiveId" clId="{136AC519-DA2C-4FA6-81C9-5143C421ED4F}" dt="2025-10-22T02:44:57.186" v="7" actId="20577"/>
        <pc:sldMkLst>
          <pc:docMk/>
          <pc:sldMk cId="2586058810" sldId="256"/>
        </pc:sldMkLst>
        <pc:spChg chg="mod">
          <ac:chgData name="Jose Manuel Espinoza Bone" userId="b1115e5860e640e8" providerId="LiveId" clId="{136AC519-DA2C-4FA6-81C9-5143C421ED4F}" dt="2025-10-22T02:44:57.186" v="7" actId="20577"/>
          <ac:spMkLst>
            <pc:docMk/>
            <pc:sldMk cId="2586058810" sldId="256"/>
            <ac:spMk id="2" creationId="{CFE75451-6A4B-484B-9ED1-353CCE25B0F4}"/>
          </ac:spMkLst>
        </pc:spChg>
        <pc:picChg chg="add mod">
          <ac:chgData name="Jose Manuel Espinoza Bone" userId="b1115e5860e640e8" providerId="LiveId" clId="{136AC519-DA2C-4FA6-81C9-5143C421ED4F}" dt="2025-10-22T02:44:44.764" v="4" actId="1076"/>
          <ac:picMkLst>
            <pc:docMk/>
            <pc:sldMk cId="2586058810" sldId="256"/>
            <ac:picMk id="4" creationId="{B4C08ED2-A993-0A0D-9710-D53E51872F46}"/>
          </ac:picMkLst>
        </pc:picChg>
      </pc:sldChg>
      <pc:sldChg chg="addSp modSp mod">
        <pc:chgData name="Jose Manuel Espinoza Bone" userId="b1115e5860e640e8" providerId="LiveId" clId="{136AC519-DA2C-4FA6-81C9-5143C421ED4F}" dt="2025-10-22T02:50:57.145" v="124" actId="20577"/>
        <pc:sldMkLst>
          <pc:docMk/>
          <pc:sldMk cId="1969787568" sldId="271"/>
        </pc:sldMkLst>
        <pc:spChg chg="mod">
          <ac:chgData name="Jose Manuel Espinoza Bone" userId="b1115e5860e640e8" providerId="LiveId" clId="{136AC519-DA2C-4FA6-81C9-5143C421ED4F}" dt="2025-10-22T02:49:38.119" v="89" actId="20577"/>
          <ac:spMkLst>
            <pc:docMk/>
            <pc:sldMk cId="1969787568" sldId="271"/>
            <ac:spMk id="2" creationId="{8BDF1EDE-5423-435C-B149-87AB1BC22B83}"/>
          </ac:spMkLst>
        </pc:spChg>
        <pc:spChg chg="add mod">
          <ac:chgData name="Jose Manuel Espinoza Bone" userId="b1115e5860e640e8" providerId="LiveId" clId="{136AC519-DA2C-4FA6-81C9-5143C421ED4F}" dt="2025-10-22T02:50:57.145" v="124" actId="20577"/>
          <ac:spMkLst>
            <pc:docMk/>
            <pc:sldMk cId="1969787568" sldId="271"/>
            <ac:spMk id="3" creationId="{82DE2466-BBA9-7879-F314-62454898BC7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12319-1726-4612-0804-DC293DA08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8C526A-D690-1701-1845-ED8692F02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95C82-D4D7-B836-C573-B04E0B65E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962B9-548D-A76C-ACA9-A773799B2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793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2E2E4-65E5-0055-D256-1E6FC22DB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03FF0C-81FE-7365-7C36-AD03AAA67F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461E6C-84A3-83CD-D18C-B60680C94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38A0C-0DDF-17F1-8935-EBEA1286F5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8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F0BD7-F092-6BE4-07C4-A76036530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0ECF96-D8F0-F7DB-F4B5-283565C0F6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565C5C-C81A-693C-94A0-5290AB80F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F5E50-BB5F-6875-2E7C-FC8B136DCF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295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2A05A-7701-389A-A67B-6096B512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CEE2-C56F-9195-7C7D-B9672984FA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899EA-55B8-3A1E-834E-C51C9AABC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C90A7-80C1-89E6-11D9-22618312B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645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43181-9765-894F-966C-D8A34B31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97B72E-50CB-4727-8E31-8178ADCCB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E160E0-7808-DC6E-E482-5399D5404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C0DF0-0E67-53A7-D9B1-9FB760CB00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18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73C37-080F-5458-F2D5-DD546B788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D51D97-C834-4896-29EF-11C7B55A51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97A94D-6EBE-719C-5DE2-888397F26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D02AF-B7A7-0E1B-0E1D-134A827A83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29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D7142-3BBF-FEAB-43F4-FF731D69A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FB4F69-8CB2-1121-2486-090273672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6BCF77-5B49-0155-7E1E-E66A4FF8E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FD67-7268-4EA9-A453-44A73D821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72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088A7-43B9-CA5C-2C0D-64DD5D5AF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4120B7-FC09-2DF2-09C9-8E638EFE9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71572-971E-51D0-DB35-F7529E89B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457A7-4C15-7C38-ADD2-71F59DC3A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69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58C0C-3444-5512-A8AB-AA6FF760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3E7723-4036-37FE-62E7-4E4D0F0424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B35CCE-70C3-0C75-1B99-9E9D13CDA6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F8935-A01B-EB1B-E0A5-EA725CBE1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506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5FEA8-81A2-BC24-2CC8-AA4D3822F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CC0E7E-81E1-9E2E-2BEC-F3C6AE2AB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22FE24-EF4B-FD86-0205-74FF548A0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A5826-2F02-1960-3722-14553013B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106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IDE-Tareas/5-Diseno-Procesos-ETL-Data-Science-Tarea1.git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3340181"/>
            <a:ext cx="4941771" cy="3200400"/>
          </a:xfrm>
        </p:spPr>
        <p:txBody>
          <a:bodyPr anchor="ctr"/>
          <a:lstStyle/>
          <a:p>
            <a:r>
              <a:rPr lang="en-US" dirty="0"/>
              <a:t>DISE</a:t>
            </a:r>
            <a:r>
              <a:rPr lang="es-ES" dirty="0"/>
              <a:t>ÑO DE PROCESOS ETL EN DATA SCIENCE</a:t>
            </a:r>
            <a:br>
              <a:rPr lang="es-ES" dirty="0"/>
            </a:br>
            <a:br>
              <a:rPr lang="es-ES" dirty="0"/>
            </a:br>
            <a:r>
              <a:rPr lang="es-ES" dirty="0"/>
              <a:t>PRÁCTICA 1</a:t>
            </a:r>
            <a:endParaRPr lang="en-US" dirty="0"/>
          </a:p>
        </p:txBody>
      </p:sp>
      <p:pic>
        <p:nvPicPr>
          <p:cNvPr id="4" name="Picture 3" descr="A purple and yellow logo&#10;&#10;AI-generated content may be incorrect.">
            <a:extLst>
              <a:ext uri="{FF2B5EF4-FFF2-40B4-BE49-F238E27FC236}">
                <a16:creationId xmlns:a16="http://schemas.microsoft.com/office/drawing/2014/main" id="{B4C08ED2-A993-0A0D-9710-D53E5187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253" y="619546"/>
            <a:ext cx="6021099" cy="262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92677-C17B-C21A-27DE-9F7AE7F79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EA785-EAA2-8293-7380-806789124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ES" dirty="0"/>
              <a:t>F</a:t>
            </a:r>
            <a:r>
              <a:rPr lang="en-US" dirty="0"/>
              <a:t>ASE 3 - Carga y </a:t>
            </a:r>
            <a:r>
              <a:rPr lang="en-US" dirty="0" err="1"/>
              <a:t>Visualización</a:t>
            </a:r>
            <a:r>
              <a:rPr lang="en-US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AC461-B9C6-626E-458D-4F9B90E2A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811221" cy="3407051"/>
          </a:xfrm>
        </p:spPr>
        <p:txBody>
          <a:bodyPr>
            <a:normAutofit/>
          </a:bodyPr>
          <a:lstStyle/>
          <a:p>
            <a:r>
              <a:rPr lang="es-ES" b="0" dirty="0"/>
              <a:t>Los resultados se presentarán mediante gráficos de barras que muestran la distribución de notas por materia y un diagrama tipo rosco que ilustra el porcentaje de aprobados y reprobados. Estas visualizaciones permiten analizar rápidamente el desempeño general de la cohorte. </a:t>
            </a:r>
            <a:endParaRPr lang="en-US" b="0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693ED9E-21FC-16F6-6515-5A18F5DC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8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DED97-C786-6E0D-E185-9672654C7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B469C-F065-D5B0-A2D2-D53CAF911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5722" y="883228"/>
            <a:ext cx="4179570" cy="1245862"/>
          </a:xfrm>
        </p:spPr>
        <p:txBody>
          <a:bodyPr/>
          <a:lstStyle/>
          <a:p>
            <a:r>
              <a:rPr lang="es-ES" dirty="0"/>
              <a:t>Visualización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580F5A-B6EB-B7A7-002D-698599190552}"/>
              </a:ext>
            </a:extLst>
          </p:cNvPr>
          <p:cNvSpPr txBox="1"/>
          <p:nvPr/>
        </p:nvSpPr>
        <p:spPr>
          <a:xfrm>
            <a:off x="8365722" y="2251407"/>
            <a:ext cx="3570816" cy="2862322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Utilizando la </a:t>
            </a:r>
            <a:r>
              <a:rPr lang="es-ES" dirty="0" err="1">
                <a:solidFill>
                  <a:schemeClr val="bg1"/>
                </a:solidFill>
              </a:rPr>
              <a:t>lib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</a:rPr>
              <a:t>dash</a:t>
            </a:r>
            <a:r>
              <a:rPr lang="es-ES" dirty="0">
                <a:solidFill>
                  <a:schemeClr val="bg1"/>
                </a:solidFill>
              </a:rPr>
              <a:t> creamos un </a:t>
            </a:r>
            <a:r>
              <a:rPr lang="es-ES" dirty="0" err="1">
                <a:solidFill>
                  <a:schemeClr val="bg1"/>
                </a:solidFill>
              </a:rPr>
              <a:t>dashboard</a:t>
            </a:r>
            <a:r>
              <a:rPr lang="es-ES" dirty="0">
                <a:solidFill>
                  <a:schemeClr val="bg1"/>
                </a:solidFill>
              </a:rPr>
              <a:t> para mostrar los gráficos.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 err="1">
                <a:solidFill>
                  <a:schemeClr val="bg1"/>
                </a:solidFill>
              </a:rPr>
              <a:t>Dash</a:t>
            </a:r>
            <a:r>
              <a:rPr lang="es-ES" dirty="0">
                <a:solidFill>
                  <a:schemeClr val="bg1"/>
                </a:solidFill>
              </a:rPr>
              <a:t> crea un servidor web que se ejecuta y sirve el sitio web que permite visualizar el </a:t>
            </a:r>
            <a:r>
              <a:rPr lang="es-ES" dirty="0" err="1">
                <a:solidFill>
                  <a:schemeClr val="bg1"/>
                </a:solidFill>
              </a:rPr>
              <a:t>dashboard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Creamos las figuras para los promedios de las materias.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5DAA6A-54B4-CBE4-1EA3-7D339751C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53" y="382052"/>
            <a:ext cx="4763165" cy="11241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82223B-934A-1CD5-A147-BC748FDF07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53" y="1709449"/>
            <a:ext cx="7287642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1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2F946-EE68-BD91-CDFE-113962F99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BD13-A9E2-B957-0F2E-D4C13AD2E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5722" y="-62345"/>
            <a:ext cx="4179570" cy="1245862"/>
          </a:xfrm>
        </p:spPr>
        <p:txBody>
          <a:bodyPr/>
          <a:lstStyle/>
          <a:p>
            <a:r>
              <a:rPr lang="es-ES" dirty="0"/>
              <a:t>Visualización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DF039-D9CC-7175-D511-525D380891BB}"/>
              </a:ext>
            </a:extLst>
          </p:cNvPr>
          <p:cNvSpPr txBox="1"/>
          <p:nvPr/>
        </p:nvSpPr>
        <p:spPr>
          <a:xfrm>
            <a:off x="8365722" y="1316225"/>
            <a:ext cx="3570816" cy="1477328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Creamos una función adicional para mostrar el mejor y peor estudiante en una tarjeta KPI.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419BDC-8D0B-0957-6382-934C570D8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372" y="2880256"/>
            <a:ext cx="8792802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3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91771-4938-EDC4-43B1-66A7DB19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C9576-1D08-F13F-3C9C-AFE565282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51321" y="-114303"/>
            <a:ext cx="4179570" cy="1245862"/>
          </a:xfrm>
        </p:spPr>
        <p:txBody>
          <a:bodyPr/>
          <a:lstStyle/>
          <a:p>
            <a:r>
              <a:rPr lang="es-ES" dirty="0"/>
              <a:t>Visualización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6DD4A-29E8-8AC6-66E7-11AFF5A725BF}"/>
              </a:ext>
            </a:extLst>
          </p:cNvPr>
          <p:cNvSpPr txBox="1"/>
          <p:nvPr/>
        </p:nvSpPr>
        <p:spPr>
          <a:xfrm>
            <a:off x="7451321" y="1264267"/>
            <a:ext cx="3570816" cy="1754326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Creamos nuestro contenedor final</a:t>
            </a:r>
            <a:r>
              <a:rPr lang="en-US" dirty="0">
                <a:solidFill>
                  <a:schemeClr val="bg1"/>
                </a:solidFill>
              </a:rPr>
              <a:t>(layout)</a:t>
            </a:r>
            <a:r>
              <a:rPr lang="es-ES" dirty="0">
                <a:solidFill>
                  <a:schemeClr val="bg1"/>
                </a:solidFill>
              </a:rPr>
              <a:t> utilizando lo antes creado.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Lanzamos nuestro servidor.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7C0C2-3D18-8647-65EF-E595B985C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186" y="332509"/>
            <a:ext cx="5282902" cy="6192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0FDA58-9730-2878-2E40-07F0CCF9D6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088" y="4232934"/>
            <a:ext cx="5258534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6834D-2C9E-9203-535C-DA896F34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F7E8F-777C-2BF4-5313-BC38E2B7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2483" y="-301339"/>
            <a:ext cx="9604664" cy="1245862"/>
          </a:xfrm>
        </p:spPr>
        <p:txBody>
          <a:bodyPr/>
          <a:lstStyle/>
          <a:p>
            <a:r>
              <a:rPr lang="es-ES" dirty="0"/>
              <a:t>Visualización - RESULTADO FINAL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0512F2-54AB-3AB9-7AFF-431D701F1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3667" y="944523"/>
            <a:ext cx="9604665" cy="540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1795" y="2052155"/>
            <a:ext cx="4179570" cy="1524735"/>
          </a:xfrm>
        </p:spPr>
        <p:txBody>
          <a:bodyPr/>
          <a:lstStyle/>
          <a:p>
            <a:r>
              <a:rPr lang="es-ES" sz="7200" dirty="0"/>
              <a:t>G</a:t>
            </a:r>
            <a:r>
              <a:rPr lang="en-US" sz="7200" dirty="0"/>
              <a:t>RACIAS</a:t>
            </a:r>
            <a:br>
              <a:rPr lang="en-US" sz="7200" dirty="0"/>
            </a:br>
            <a:endParaRPr lang="en-US" sz="7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DE2466-BBA9-7879-F314-62454898BC74}"/>
              </a:ext>
            </a:extLst>
          </p:cNvPr>
          <p:cNvSpPr txBox="1"/>
          <p:nvPr/>
        </p:nvSpPr>
        <p:spPr>
          <a:xfrm>
            <a:off x="1901536" y="3096491"/>
            <a:ext cx="7803573" cy="1200329"/>
          </a:xfrm>
          <a:prstGeom prst="rect">
            <a:avLst/>
          </a:prstGeom>
          <a:solidFill>
            <a:srgbClr val="262626">
              <a:alpha val="94902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Código Fuente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  <a:hlinkClick r:id="rId3"/>
              </a:rPr>
              <a:t>https://github.com/UIDE-Tareas/5-Diseno-Procesos-ETL-Data-Science-Tarea1.git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OBJETIVO GENERAL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74013"/>
            <a:ext cx="7644245" cy="3269589"/>
          </a:xfrm>
          <a:solidFill>
            <a:srgbClr val="262626">
              <a:alpha val="40000"/>
            </a:srgbClr>
          </a:solidFill>
        </p:spPr>
        <p:txBody>
          <a:bodyPr>
            <a:normAutofit/>
          </a:bodyPr>
          <a:lstStyle/>
          <a:p>
            <a:r>
              <a:rPr lang="es-ES" dirty="0"/>
              <a:t>Este documento describe el proceso ETL (</a:t>
            </a:r>
            <a:r>
              <a:rPr lang="es-ES" dirty="0" err="1"/>
              <a:t>Extract</a:t>
            </a:r>
            <a:r>
              <a:rPr lang="es-ES" dirty="0"/>
              <a:t>, </a:t>
            </a:r>
            <a:r>
              <a:rPr lang="es-ES" dirty="0" err="1"/>
              <a:t>Transform</a:t>
            </a:r>
            <a:r>
              <a:rPr lang="es-ES" dirty="0"/>
              <a:t>, Load) aplicado al archivo 'notas_master_data_science.csv'. El objetivo del proceso es extraer los datos de los estudiantes, calcular el promedio de notas, clasificar a los estudiantes en aprobados y reprobados, y presentar los resultados mediante diagramas de barras y gráficos tipo rosco (pie chart). 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ES" dirty="0"/>
              <a:t>F</a:t>
            </a:r>
            <a:r>
              <a:rPr lang="en-US" dirty="0"/>
              <a:t>ASE 1 - EXTRACCIÓN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811221" cy="3407051"/>
          </a:xfrm>
        </p:spPr>
        <p:txBody>
          <a:bodyPr>
            <a:normAutofit/>
          </a:bodyPr>
          <a:lstStyle/>
          <a:p>
            <a:r>
              <a:rPr lang="en-US" b="0" dirty="0"/>
              <a:t>En </a:t>
            </a:r>
            <a:r>
              <a:rPr lang="en-US" b="0" dirty="0" err="1"/>
              <a:t>esta</a:t>
            </a:r>
            <a:r>
              <a:rPr lang="en-US" b="0" dirty="0"/>
              <a:t> </a:t>
            </a:r>
            <a:r>
              <a:rPr lang="en-US" b="0" dirty="0" err="1"/>
              <a:t>fase</a:t>
            </a:r>
            <a:r>
              <a:rPr lang="en-US" b="0" dirty="0"/>
              <a:t> se </a:t>
            </a:r>
            <a:r>
              <a:rPr lang="en-US" b="0" dirty="0" err="1"/>
              <a:t>realiza</a:t>
            </a:r>
            <a:r>
              <a:rPr lang="en-US" b="0" dirty="0"/>
              <a:t> la </a:t>
            </a:r>
            <a:r>
              <a:rPr lang="en-US" b="0" dirty="0" err="1"/>
              <a:t>lectura</a:t>
            </a:r>
            <a:r>
              <a:rPr lang="en-US" b="0" dirty="0"/>
              <a:t> del </a:t>
            </a:r>
            <a:r>
              <a:rPr lang="en-US" b="0" dirty="0" err="1"/>
              <a:t>archivo</a:t>
            </a:r>
            <a:r>
              <a:rPr lang="en-US" b="0" dirty="0"/>
              <a:t> CSV 'notas_master_data_science.csv', </a:t>
            </a:r>
            <a:r>
              <a:rPr lang="en-US" b="0" dirty="0" err="1"/>
              <a:t>el</a:t>
            </a:r>
            <a:r>
              <a:rPr lang="en-US" b="0" dirty="0"/>
              <a:t> </a:t>
            </a:r>
            <a:r>
              <a:rPr lang="en-US" b="0" dirty="0" err="1"/>
              <a:t>cual</a:t>
            </a:r>
            <a:r>
              <a:rPr lang="en-US" b="0" dirty="0"/>
              <a:t> </a:t>
            </a:r>
            <a:r>
              <a:rPr lang="en-US" b="0" dirty="0" err="1"/>
              <a:t>contiene</a:t>
            </a:r>
            <a:r>
              <a:rPr lang="en-US" b="0" dirty="0"/>
              <a:t> 50 </a:t>
            </a:r>
            <a:r>
              <a:rPr lang="en-US" b="0" dirty="0" err="1"/>
              <a:t>registros</a:t>
            </a:r>
            <a:r>
              <a:rPr lang="en-US" b="0" dirty="0"/>
              <a:t> de </a:t>
            </a:r>
            <a:r>
              <a:rPr lang="en-US" b="0" dirty="0" err="1"/>
              <a:t>estudiantes</a:t>
            </a:r>
            <a:r>
              <a:rPr lang="en-US" b="0" dirty="0"/>
              <a:t> y 5 columnas </a:t>
            </a:r>
            <a:r>
              <a:rPr lang="en-US" b="0" dirty="0" err="1"/>
              <a:t>correspondientes</a:t>
            </a:r>
            <a:r>
              <a:rPr lang="en-US" b="0" dirty="0"/>
              <a:t> a las </a:t>
            </a:r>
            <a:r>
              <a:rPr lang="en-US" b="0" dirty="0" err="1"/>
              <a:t>materias</a:t>
            </a:r>
            <a:r>
              <a:rPr lang="en-US" b="0" dirty="0"/>
              <a:t> del </a:t>
            </a:r>
            <a:r>
              <a:rPr lang="en-US" b="0" dirty="0" err="1"/>
              <a:t>máster</a:t>
            </a:r>
            <a:r>
              <a:rPr lang="en-US" b="0" dirty="0"/>
              <a:t> </a:t>
            </a:r>
            <a:r>
              <a:rPr lang="en-US" b="0" dirty="0" err="1"/>
              <a:t>en</a:t>
            </a:r>
            <a:r>
              <a:rPr lang="en-US" b="0" dirty="0"/>
              <a:t> Data Science: Machine Learning, Big Data Analytics, Deep Learning, Data Visualization y Statistics &amp; Probability.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D61CF-258D-097F-151D-0ABCA87A1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7C63-B81E-EAE0-5F32-C4E7FE427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276" y="363682"/>
            <a:ext cx="4179570" cy="1245862"/>
          </a:xfrm>
        </p:spPr>
        <p:txBody>
          <a:bodyPr/>
          <a:lstStyle/>
          <a:p>
            <a:r>
              <a:rPr lang="es-ES" dirty="0"/>
              <a:t>DESCARGA DEL DATASET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25503-B4FB-EB04-8F8E-0CC711729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76" y="4394276"/>
            <a:ext cx="10545647" cy="21053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401C9B-A327-37A8-D2E7-24CF6973DA2E}"/>
              </a:ext>
            </a:extLst>
          </p:cNvPr>
          <p:cNvSpPr txBox="1"/>
          <p:nvPr/>
        </p:nvSpPr>
        <p:spPr>
          <a:xfrm>
            <a:off x="7596923" y="2124747"/>
            <a:ext cx="37719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En un </a:t>
            </a:r>
            <a:r>
              <a:rPr lang="en-US" dirty="0" err="1">
                <a:solidFill>
                  <a:schemeClr val="bg1"/>
                </a:solidFill>
              </a:rPr>
              <a:t>servidor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encuentra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subido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dataset </a:t>
            </a:r>
            <a:r>
              <a:rPr lang="en-US" dirty="0" err="1">
                <a:solidFill>
                  <a:schemeClr val="bg1"/>
                </a:solidFill>
              </a:rPr>
              <a:t>que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consiste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archivo</a:t>
            </a:r>
            <a:r>
              <a:rPr lang="en-US" dirty="0">
                <a:solidFill>
                  <a:schemeClr val="bg1"/>
                </a:solidFill>
              </a:rPr>
              <a:t> CSV. La </a:t>
            </a:r>
            <a:r>
              <a:rPr lang="en-US" dirty="0" err="1">
                <a:solidFill>
                  <a:schemeClr val="bg1"/>
                </a:solidFill>
              </a:rPr>
              <a:t>funci</a:t>
            </a:r>
            <a:r>
              <a:rPr lang="es-ES" dirty="0" err="1">
                <a:solidFill>
                  <a:schemeClr val="bg1"/>
                </a:solidFill>
              </a:rPr>
              <a:t>ón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b="1" dirty="0" err="1">
                <a:solidFill>
                  <a:srgbClr val="00B0F0"/>
                </a:solidFill>
              </a:rPr>
              <a:t>DownloadFile</a:t>
            </a:r>
            <a:r>
              <a:rPr lang="es-ES" dirty="0">
                <a:solidFill>
                  <a:schemeClr val="bg1"/>
                </a:solidFill>
              </a:rPr>
              <a:t> permite descargar el archivo de la URL y lo almacena en un directorio específico.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EDDFB-895F-FE68-4C4E-8CE029DBA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54" y="268588"/>
            <a:ext cx="666843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53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276" y="363682"/>
            <a:ext cx="4179570" cy="1245862"/>
          </a:xfrm>
        </p:spPr>
        <p:txBody>
          <a:bodyPr/>
          <a:lstStyle/>
          <a:p>
            <a:r>
              <a:rPr lang="es-ES" dirty="0"/>
              <a:t>PRIMERA VISTA A LOS DATOS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2C37C-219D-CC5E-89EB-16BC621BC5A3}"/>
              </a:ext>
            </a:extLst>
          </p:cNvPr>
          <p:cNvSpPr txBox="1"/>
          <p:nvPr/>
        </p:nvSpPr>
        <p:spPr>
          <a:xfrm>
            <a:off x="9175172" y="4021282"/>
            <a:ext cx="2587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Mostramos la información de las columnas.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Mostramos las primera filas.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Mostramos el tamaño del </a:t>
            </a:r>
            <a:r>
              <a:rPr lang="es-ES" dirty="0" err="1">
                <a:solidFill>
                  <a:schemeClr val="bg1"/>
                </a:solidFill>
              </a:rPr>
              <a:t>dataset</a:t>
            </a:r>
            <a:r>
              <a:rPr lang="es-E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BFCFB-72AA-3C25-EB74-3F7190E18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156" y="1716421"/>
            <a:ext cx="4048690" cy="19433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5AF06-074B-AF50-F1A0-412104C3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232" y="654628"/>
            <a:ext cx="7078063" cy="27054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F8A44B-78FC-51CE-27D8-49226079F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42" y="3787098"/>
            <a:ext cx="8935697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68A49-0CD5-AC1D-454F-B44F9B5FF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CEC0-C4EB-EC69-5F62-6BA821A8F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s-ES" dirty="0"/>
              <a:t>F</a:t>
            </a:r>
            <a:r>
              <a:rPr lang="en-US" dirty="0"/>
              <a:t>ASE 2 - TRANSFORMACIÓN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B8393-CB38-DB19-6B88-36FC2D937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7" y="2763078"/>
            <a:ext cx="7811221" cy="3407051"/>
          </a:xfrm>
        </p:spPr>
        <p:txBody>
          <a:bodyPr>
            <a:normAutofit/>
          </a:bodyPr>
          <a:lstStyle/>
          <a:p>
            <a:r>
              <a:rPr lang="es-ES" b="0" dirty="0"/>
              <a:t>Durante esta etapa se calculará el promedio de cada estudiante considerando las cinco materias. Posteriormente, se clasificará a los estudiantes como 'Aprobados' si su media es igual o superior a 60, y 'Reprobados' en caso contrario.</a:t>
            </a:r>
            <a:r>
              <a:rPr lang="en-US" b="0" dirty="0"/>
              <a:t> 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2B6E105-FBE2-6E18-219F-5AC56DB6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20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EAAA-BDD3-C01F-9807-4D4A540AE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1740-6F47-D1DE-7786-25C7692E96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3276" y="363682"/>
            <a:ext cx="4179570" cy="1245862"/>
          </a:xfrm>
        </p:spPr>
        <p:txBody>
          <a:bodyPr/>
          <a:lstStyle/>
          <a:p>
            <a:r>
              <a:rPr lang="es-ES" dirty="0"/>
              <a:t>PROMEDIO DE ESTUDIANTES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DA6BD-875B-1BE4-0059-E71E5FDF320C}"/>
              </a:ext>
            </a:extLst>
          </p:cNvPr>
          <p:cNvSpPr txBox="1"/>
          <p:nvPr/>
        </p:nvSpPr>
        <p:spPr>
          <a:xfrm>
            <a:off x="1211617" y="578471"/>
            <a:ext cx="4686954" cy="2585323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Tomamos las columnas excepto la primera que contiene el nombre, luego se calcula el promedio de las materias y se redondea a dos decimales, ese cálculo lo asignamos a una nueva columna llamada Promedio.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Luego se muestran los primeros 10 elementos.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2DEB86-8C6B-794F-2AEF-561E3AC02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437" y="1798396"/>
            <a:ext cx="4686954" cy="1390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7A644E-DC61-2623-AC6F-94230F05C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230" y="3564298"/>
            <a:ext cx="9783540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77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0D83F-BA14-9FDF-6281-DF0116505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978C-1348-5ADF-318B-96D9F1544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5722" y="883228"/>
            <a:ext cx="4179570" cy="1245862"/>
          </a:xfrm>
        </p:spPr>
        <p:txBody>
          <a:bodyPr/>
          <a:lstStyle/>
          <a:p>
            <a:r>
              <a:rPr lang="es-ES" dirty="0"/>
              <a:t>OBTENER ESTUDIANTES APROBADOS Y REPROBADOS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08C4D2-8325-41A9-0330-9F13F56E90C2}"/>
              </a:ext>
            </a:extLst>
          </p:cNvPr>
          <p:cNvSpPr txBox="1"/>
          <p:nvPr/>
        </p:nvSpPr>
        <p:spPr>
          <a:xfrm>
            <a:off x="8365722" y="2251407"/>
            <a:ext cx="3570816" cy="3970318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Establecemos una constante para tener un umbral y determinar si un estudiante aprueba o reprueba el curso.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Creamos una columna en la que contiene el valor aprobado o reprobado, de acuerdo al umbral.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Filtramos los aprobado y reprobados.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Mostramos los primeros 10 elementos de cada grupo.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7B9776-7CE4-C02B-6B44-12C60E1EF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03" y="310766"/>
            <a:ext cx="7592485" cy="13527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E509DF-EBD4-8477-6CDA-70EE29BDF7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03" y="2400300"/>
            <a:ext cx="7603705" cy="18110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1D791B-C54A-FEF3-B9FE-689D3FAC57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003" y="4517450"/>
            <a:ext cx="7603705" cy="18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53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383FE-7758-46C3-1489-FC545F98B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D0B59-CEEC-76CC-4EFA-C1D286147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5722" y="883228"/>
            <a:ext cx="4179570" cy="1245862"/>
          </a:xfrm>
        </p:spPr>
        <p:txBody>
          <a:bodyPr/>
          <a:lstStyle/>
          <a:p>
            <a:r>
              <a:rPr lang="es-ES" dirty="0"/>
              <a:t>OBTENER LOS PROMEDIOS DE LAS MATERIAS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309C3-0E0D-6FA9-FB6E-88D6C48DF0BD}"/>
              </a:ext>
            </a:extLst>
          </p:cNvPr>
          <p:cNvSpPr txBox="1"/>
          <p:nvPr/>
        </p:nvSpPr>
        <p:spPr>
          <a:xfrm>
            <a:off x="8365722" y="2251407"/>
            <a:ext cx="3570816" cy="3970318"/>
          </a:xfrm>
          <a:prstGeom prst="rect">
            <a:avLst/>
          </a:prstGeom>
          <a:solidFill>
            <a:srgbClr val="4D4D4D">
              <a:alpha val="69804"/>
            </a:srgb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Seleccionamos todas las filas y las columnas exceptuando la primera que es el nombre y las 2 últimas que contienen el estado que es categórica, el promedio de, estudiante. Obtenemos el promedio en el eje X.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Creamos un nuevo </a:t>
            </a:r>
            <a:r>
              <a:rPr lang="es-ES" dirty="0" err="1">
                <a:solidFill>
                  <a:schemeClr val="bg1"/>
                </a:solidFill>
              </a:rPr>
              <a:t>DataFrame</a:t>
            </a:r>
            <a:r>
              <a:rPr lang="es-ES" dirty="0">
                <a:solidFill>
                  <a:schemeClr val="bg1"/>
                </a:solidFill>
              </a:rPr>
              <a:t> con la información de la materia  y el promedio.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Mostramos las primeras filas de este nuevo set de datos.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167677-F42A-0F0A-09C8-F2ABCDBF2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06" y="1800908"/>
            <a:ext cx="6411220" cy="1343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FB987-B4C9-7B2A-9DAC-B7EBF547D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828" y="3947129"/>
            <a:ext cx="4848902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531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71af3243-3dd4-4a8d-8c0d-dd76da1f02a5"/>
    <ds:schemaRef ds:uri="http://schemas.microsoft.com/office/2006/metadata/properties"/>
    <ds:schemaRef ds:uri="http://schemas.microsoft.com/office/2006/documentManagement/types"/>
    <ds:schemaRef ds:uri="230e9df3-be65-4c73-a93b-d1236ebd677e"/>
    <ds:schemaRef ds:uri="http://schemas.microsoft.com/sharepoint/v3"/>
    <ds:schemaRef ds:uri="http://purl.org/dc/dcmitype/"/>
    <ds:schemaRef ds:uri="16c05727-aa75-4e4a-9b5f-8a80a1165891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{B6F87237-4A57-4557-8734-56803D328016}TF7521aafa-c748-4c40-a498-ba511be234dc5b1b6097_win32-5039330bb2f3</Template>
  <TotalTime>113</TotalTime>
  <Words>595</Words>
  <Application>Microsoft Office PowerPoint</Application>
  <PresentationFormat>Widescreen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Tenorite</vt:lpstr>
      <vt:lpstr>Custom</vt:lpstr>
      <vt:lpstr>DISEÑO DE PROCESOS ETL EN DATA SCIENCE  PRÁCTICA 1</vt:lpstr>
      <vt:lpstr>OBJETIVO GENERAL</vt:lpstr>
      <vt:lpstr>FASE 1 - EXTRACCIÓN</vt:lpstr>
      <vt:lpstr>DESCARGA DEL DATASET</vt:lpstr>
      <vt:lpstr>PRIMERA VISTA A LOS DATOS</vt:lpstr>
      <vt:lpstr>FASE 2 - TRANSFORMACIÓN</vt:lpstr>
      <vt:lpstr>PROMEDIO DE ESTUDIANTES</vt:lpstr>
      <vt:lpstr>OBTENER ESTUDIANTES APROBADOS Y REPROBADOS</vt:lpstr>
      <vt:lpstr>OBTENER LOS PROMEDIOS DE LAS MATERIAS</vt:lpstr>
      <vt:lpstr>FASE 3 - Carga y Visualización </vt:lpstr>
      <vt:lpstr>Visualización</vt:lpstr>
      <vt:lpstr>Visualización</vt:lpstr>
      <vt:lpstr>Visualización</vt:lpstr>
      <vt:lpstr>Visualización - RESULTADO FINAL</vt:lpstr>
      <vt:lpstr>GRACIAS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Manuel Espinoza Bone</dc:creator>
  <cp:lastModifiedBy>Jose Manuel Espinoza Bone</cp:lastModifiedBy>
  <cp:revision>2</cp:revision>
  <cp:lastPrinted>2025-10-22T02:46:02Z</cp:lastPrinted>
  <dcterms:created xsi:type="dcterms:W3CDTF">2025-10-22T00:56:08Z</dcterms:created>
  <dcterms:modified xsi:type="dcterms:W3CDTF">2025-10-22T02:51:01Z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